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Lst>
  <p:notesMasterIdLst>
    <p:notesMasterId r:id="rId45"/>
  </p:notesMasterIdLst>
  <p:handoutMasterIdLst>
    <p:handoutMasterId r:id="rId46"/>
  </p:handoutMasterIdLst>
  <p:sldIdLst>
    <p:sldId id="297" r:id="rId5"/>
    <p:sldId id="291" r:id="rId6"/>
    <p:sldId id="330" r:id="rId7"/>
    <p:sldId id="298" r:id="rId8"/>
    <p:sldId id="277" r:id="rId9"/>
    <p:sldId id="293" r:id="rId10"/>
    <p:sldId id="292" r:id="rId11"/>
    <p:sldId id="294" r:id="rId12"/>
    <p:sldId id="295" r:id="rId13"/>
    <p:sldId id="296" r:id="rId14"/>
    <p:sldId id="283" r:id="rId15"/>
    <p:sldId id="288" r:id="rId16"/>
    <p:sldId id="287" r:id="rId17"/>
    <p:sldId id="299" r:id="rId18"/>
    <p:sldId id="300" r:id="rId19"/>
    <p:sldId id="301" r:id="rId20"/>
    <p:sldId id="302" r:id="rId21"/>
    <p:sldId id="317" r:id="rId22"/>
    <p:sldId id="303" r:id="rId23"/>
    <p:sldId id="304" r:id="rId24"/>
    <p:sldId id="328" r:id="rId25"/>
    <p:sldId id="329" r:id="rId26"/>
    <p:sldId id="305" r:id="rId27"/>
    <p:sldId id="306" r:id="rId28"/>
    <p:sldId id="307" r:id="rId29"/>
    <p:sldId id="308" r:id="rId30"/>
    <p:sldId id="309" r:id="rId31"/>
    <p:sldId id="312" r:id="rId32"/>
    <p:sldId id="318" r:id="rId33"/>
    <p:sldId id="311" r:id="rId34"/>
    <p:sldId id="319" r:id="rId35"/>
    <p:sldId id="322" r:id="rId36"/>
    <p:sldId id="325" r:id="rId37"/>
    <p:sldId id="326" r:id="rId38"/>
    <p:sldId id="327" r:id="rId39"/>
    <p:sldId id="313" r:id="rId40"/>
    <p:sldId id="314" r:id="rId41"/>
    <p:sldId id="315" r:id="rId42"/>
    <p:sldId id="323" r:id="rId43"/>
    <p:sldId id="324" r:id="rId44"/>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Master Slides" id="{1165592B-D1AE-EE48-AEB4-F19515D86DC8}">
          <p14:sldIdLst>
            <p14:sldId id="297"/>
            <p14:sldId id="291"/>
            <p14:sldId id="330"/>
            <p14:sldId id="298"/>
            <p14:sldId id="277"/>
            <p14:sldId id="293"/>
            <p14:sldId id="292"/>
            <p14:sldId id="294"/>
            <p14:sldId id="295"/>
            <p14:sldId id="296"/>
            <p14:sldId id="283"/>
            <p14:sldId id="288"/>
            <p14:sldId id="287"/>
            <p14:sldId id="299"/>
            <p14:sldId id="300"/>
            <p14:sldId id="301"/>
            <p14:sldId id="302"/>
            <p14:sldId id="317"/>
            <p14:sldId id="303"/>
            <p14:sldId id="304"/>
            <p14:sldId id="328"/>
            <p14:sldId id="329"/>
            <p14:sldId id="305"/>
            <p14:sldId id="306"/>
            <p14:sldId id="307"/>
            <p14:sldId id="308"/>
            <p14:sldId id="309"/>
            <p14:sldId id="312"/>
            <p14:sldId id="318"/>
            <p14:sldId id="311"/>
            <p14:sldId id="319"/>
            <p14:sldId id="322"/>
            <p14:sldId id="325"/>
            <p14:sldId id="326"/>
            <p14:sldId id="327"/>
            <p14:sldId id="313"/>
            <p14:sldId id="314"/>
            <p14:sldId id="315"/>
            <p14:sldId id="323"/>
            <p14:sldId id="324"/>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Karen Gai Sinclair" initials="KGS" lastIdx="16" clrIdx="1">
    <p:extLst>
      <p:ext uri="{19B8F6BF-5375-455C-9EA6-DF929625EA0E}">
        <p15:presenceInfo xmlns:p15="http://schemas.microsoft.com/office/powerpoint/2012/main" userId="S-1-5-21-2977299124-1876462163-2290217735-1179386" providerId="AD"/>
      </p:ext>
    </p:extLst>
  </p:cmAuthor>
  <p:cmAuthor id="3" name="Barbara Kirszman" initials="BK" lastIdx="5" clrIdx="2">
    <p:extLst>
      <p:ext uri="{19B8F6BF-5375-455C-9EA6-DF929625EA0E}">
        <p15:presenceInfo xmlns:p15="http://schemas.microsoft.com/office/powerpoint/2012/main" userId="S::barbara.kirszman@det.nsw.edu.au::94ad3e2a-a00f-473c-b92a-4bdd8e158890" providerId="AD"/>
      </p:ext>
    </p:extLst>
  </p:cmAuthor>
  <p:cmAuthor id="4" name="Annette Russell" initials="AR" lastIdx="1" clrIdx="3">
    <p:extLst>
      <p:ext uri="{19B8F6BF-5375-455C-9EA6-DF929625EA0E}">
        <p15:presenceInfo xmlns:p15="http://schemas.microsoft.com/office/powerpoint/2012/main" userId="S::annette.russell4@det.nsw.edu.au::1d9c833c-6f42-436e-8ed4-4e95900999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235BA6"/>
    <a:srgbClr val="EFA511"/>
    <a:srgbClr val="FFF90D"/>
    <a:srgbClr val="FFFB00"/>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ECAFA-258D-4FE4-87A6-3D23A743446D}" v="1" dt="2021-07-08T04:31:36.624"/>
    <p1510:client id="{0BE0B7B9-75BE-457B-B7FC-058501C89530}" v="1" dt="2021-07-08T04:44:49.302"/>
    <p1510:client id="{0F869F5F-FCD2-4E39-9495-3C29AD952B89}" v="3" dt="2021-07-08T04:47:29.567"/>
    <p1510:client id="{AA88D6AF-774C-4729-B69E-D28F79DC5432}" v="2" dt="2021-07-06T08:48:26.362"/>
    <p1510:client id="{285BFDA5-E650-46D9-8160-19567F4BC1E5}" v="30" dt="2021-07-08T04:46:24.267"/>
    <p1510:client id="{F30A4F75-545D-44B3-B5DC-AE68E397C6C6}" v="24" dt="2021-07-08T04:29:19.410"/>
    <p1510:client id="{6463B883-3429-4C44-8125-59786370BE4F}" v="4" dt="2021-06-28T04:58:26.373"/>
    <p1510:client id="{AA73B103-7E7F-4149-B1EA-7E044328D979}" v="5" dt="2021-07-08T04:27:35.07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30" y="42"/>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Russell" userId="S::annette.russell4@det.nsw.edu.au::1d9c833c-6f42-436e-8ed4-4e959009997f" providerId="AD" clId="Web-{6463B883-3429-4C44-8125-59786370BE4F}"/>
    <pc:docChg chg="modSld">
      <pc:chgData name="Annette Russell" userId="S::annette.russell4@det.nsw.edu.au::1d9c833c-6f42-436e-8ed4-4e959009997f" providerId="AD" clId="Web-{6463B883-3429-4C44-8125-59786370BE4F}" dt="2021-06-28T04:58:26.373" v="3"/>
      <pc:docMkLst>
        <pc:docMk/>
      </pc:docMkLst>
      <pc:sldChg chg="modSp">
        <pc:chgData name="Annette Russell" userId="S::annette.russell4@det.nsw.edu.au::1d9c833c-6f42-436e-8ed4-4e959009997f" providerId="AD" clId="Web-{6463B883-3429-4C44-8125-59786370BE4F}" dt="2021-06-28T04:58:26.373" v="3"/>
        <pc:sldMkLst>
          <pc:docMk/>
          <pc:sldMk cId="4177804012" sldId="306"/>
        </pc:sldMkLst>
        <pc:graphicFrameChg chg="mod modGraphic">
          <ac:chgData name="Annette Russell" userId="S::annette.russell4@det.nsw.edu.au::1d9c833c-6f42-436e-8ed4-4e959009997f" providerId="AD" clId="Web-{6463B883-3429-4C44-8125-59786370BE4F}" dt="2021-06-28T04:58:26.373" v="3"/>
          <ac:graphicFrameMkLst>
            <pc:docMk/>
            <pc:sldMk cId="4177804012" sldId="306"/>
            <ac:graphicFrameMk id="8" creationId="{00000000-0000-0000-0000-000000000000}"/>
          </ac:graphicFrameMkLst>
        </pc:graphicFrameChg>
      </pc:sldChg>
    </pc:docChg>
  </pc:docChgLst>
  <pc:docChgLst>
    <pc:chgData name="Easter Carmeli" userId="S::easter.carmeli@det.nsw.edu.au::ba8d3078-1e0c-486b-a8bb-489542d2f92d" providerId="AD" clId="Web-{0BE0B7B9-75BE-457B-B7FC-058501C89530}"/>
    <pc:docChg chg="modSld">
      <pc:chgData name="Easter Carmeli" userId="S::easter.carmeli@det.nsw.edu.au::ba8d3078-1e0c-486b-a8bb-489542d2f92d" providerId="AD" clId="Web-{0BE0B7B9-75BE-457B-B7FC-058501C89530}" dt="2021-07-08T04:44:49.302" v="0"/>
      <pc:docMkLst>
        <pc:docMk/>
      </pc:docMkLst>
      <pc:sldChg chg="addSp delSp modSp">
        <pc:chgData name="Easter Carmeli" userId="S::easter.carmeli@det.nsw.edu.au::ba8d3078-1e0c-486b-a8bb-489542d2f92d" providerId="AD" clId="Web-{0BE0B7B9-75BE-457B-B7FC-058501C89530}" dt="2021-07-08T04:44:49.302" v="0"/>
        <pc:sldMkLst>
          <pc:docMk/>
          <pc:sldMk cId="4115004756" sldId="297"/>
        </pc:sldMkLst>
        <pc:spChg chg="add mod">
          <ac:chgData name="Easter Carmeli" userId="S::easter.carmeli@det.nsw.edu.au::ba8d3078-1e0c-486b-a8bb-489542d2f92d" providerId="AD" clId="Web-{0BE0B7B9-75BE-457B-B7FC-058501C89530}" dt="2021-07-08T04:44:49.302" v="0"/>
          <ac:spMkLst>
            <pc:docMk/>
            <pc:sldMk cId="4115004756" sldId="297"/>
            <ac:spMk id="3" creationId="{AA90908A-ADD2-48C0-8BF5-732F372EAA85}"/>
          </ac:spMkLst>
        </pc:spChg>
        <pc:spChg chg="del">
          <ac:chgData name="Easter Carmeli" userId="S::easter.carmeli@det.nsw.edu.au::ba8d3078-1e0c-486b-a8bb-489542d2f92d" providerId="AD" clId="Web-{0BE0B7B9-75BE-457B-B7FC-058501C89530}" dt="2021-07-08T04:44:49.302" v="0"/>
          <ac:spMkLst>
            <pc:docMk/>
            <pc:sldMk cId="4115004756" sldId="297"/>
            <ac:spMk id="5" creationId="{D8586019-E0AD-4045-97C0-F114CAC5292C}"/>
          </ac:spMkLst>
        </pc:spChg>
      </pc:sldChg>
    </pc:docChg>
  </pc:docChgLst>
  <pc:docChgLst>
    <pc:chgData name="Isaac Graham" userId="c898a59e-86f7-41ff-9411-011add468c5b" providerId="ADAL" clId="{01538B98-B6D8-4194-BACD-A3F76A31DDF0}"/>
    <pc:docChg chg="modSld">
      <pc:chgData name="Isaac Graham" userId="c898a59e-86f7-41ff-9411-011add468c5b" providerId="ADAL" clId="{01538B98-B6D8-4194-BACD-A3F76A31DDF0}" dt="2021-06-29T03:37:35.276" v="17" actId="962"/>
      <pc:docMkLst>
        <pc:docMk/>
      </pc:docMkLst>
      <pc:sldChg chg="modSp">
        <pc:chgData name="Isaac Graham" userId="c898a59e-86f7-41ff-9411-011add468c5b" providerId="ADAL" clId="{01538B98-B6D8-4194-BACD-A3F76A31DDF0}" dt="2021-06-29T03:37:35.276" v="17" actId="962"/>
        <pc:sldMkLst>
          <pc:docMk/>
          <pc:sldMk cId="2341169860" sldId="291"/>
        </pc:sldMkLst>
        <pc:spChg chg="mod">
          <ac:chgData name="Isaac Graham" userId="c898a59e-86f7-41ff-9411-011add468c5b" providerId="ADAL" clId="{01538B98-B6D8-4194-BACD-A3F76A31DDF0}" dt="2021-06-29T03:36:46.233" v="9" actId="13244"/>
          <ac:spMkLst>
            <pc:docMk/>
            <pc:sldMk cId="2341169860" sldId="291"/>
            <ac:spMk id="2" creationId="{00000000-0000-0000-0000-000000000000}"/>
          </ac:spMkLst>
        </pc:spChg>
        <pc:spChg chg="mod">
          <ac:chgData name="Isaac Graham" userId="c898a59e-86f7-41ff-9411-011add468c5b" providerId="ADAL" clId="{01538B98-B6D8-4194-BACD-A3F76A31DDF0}" dt="2021-06-29T03:36:12.369" v="3" actId="13244"/>
          <ac:spMkLst>
            <pc:docMk/>
            <pc:sldMk cId="2341169860" sldId="291"/>
            <ac:spMk id="10" creationId="{00000000-0000-0000-0000-000000000000}"/>
          </ac:spMkLst>
        </pc:spChg>
        <pc:spChg chg="mod">
          <ac:chgData name="Isaac Graham" userId="c898a59e-86f7-41ff-9411-011add468c5b" providerId="ADAL" clId="{01538B98-B6D8-4194-BACD-A3F76A31DDF0}" dt="2021-06-29T03:35:58.800" v="1" actId="13244"/>
          <ac:spMkLst>
            <pc:docMk/>
            <pc:sldMk cId="2341169860" sldId="291"/>
            <ac:spMk id="11" creationId="{00000000-0000-0000-0000-000000000000}"/>
          </ac:spMkLst>
        </pc:spChg>
        <pc:spChg chg="mod">
          <ac:chgData name="Isaac Graham" userId="c898a59e-86f7-41ff-9411-011add468c5b" providerId="ADAL" clId="{01538B98-B6D8-4194-BACD-A3F76A31DDF0}" dt="2021-06-29T03:37:35.276" v="17" actId="962"/>
          <ac:spMkLst>
            <pc:docMk/>
            <pc:sldMk cId="2341169860" sldId="291"/>
            <ac:spMk id="12" creationId="{00000000-0000-0000-0000-000000000000}"/>
          </ac:spMkLst>
        </pc:spChg>
        <pc:spChg chg="mod">
          <ac:chgData name="Isaac Graham" userId="c898a59e-86f7-41ff-9411-011add468c5b" providerId="ADAL" clId="{01538B98-B6D8-4194-BACD-A3F76A31DDF0}" dt="2021-06-29T03:36:57.668" v="11" actId="13244"/>
          <ac:spMkLst>
            <pc:docMk/>
            <pc:sldMk cId="2341169860" sldId="291"/>
            <ac:spMk id="13" creationId="{00000000-0000-0000-0000-000000000000}"/>
          </ac:spMkLst>
        </pc:spChg>
        <pc:spChg chg="mod">
          <ac:chgData name="Isaac Graham" userId="c898a59e-86f7-41ff-9411-011add468c5b" providerId="ADAL" clId="{01538B98-B6D8-4194-BACD-A3F76A31DDF0}" dt="2021-06-29T03:36:24.430" v="5" actId="13244"/>
          <ac:spMkLst>
            <pc:docMk/>
            <pc:sldMk cId="2341169860" sldId="291"/>
            <ac:spMk id="15" creationId="{00000000-0000-0000-0000-000000000000}"/>
          </ac:spMkLst>
        </pc:spChg>
        <pc:spChg chg="mod">
          <ac:chgData name="Isaac Graham" userId="c898a59e-86f7-41ff-9411-011add468c5b" providerId="ADAL" clId="{01538B98-B6D8-4194-BACD-A3F76A31DDF0}" dt="2021-06-29T03:36:32.664" v="7" actId="13244"/>
          <ac:spMkLst>
            <pc:docMk/>
            <pc:sldMk cId="2341169860" sldId="291"/>
            <ac:spMk id="16" creationId="{00000000-0000-0000-0000-000000000000}"/>
          </ac:spMkLst>
        </pc:spChg>
        <pc:spChg chg="mod">
          <ac:chgData name="Isaac Graham" userId="c898a59e-86f7-41ff-9411-011add468c5b" providerId="ADAL" clId="{01538B98-B6D8-4194-BACD-A3F76A31DDF0}" dt="2021-06-29T03:37:05.398" v="13" actId="13244"/>
          <ac:spMkLst>
            <pc:docMk/>
            <pc:sldMk cId="2341169860" sldId="291"/>
            <ac:spMk id="17" creationId="{00000000-0000-0000-0000-000000000000}"/>
          </ac:spMkLst>
        </pc:spChg>
        <pc:spChg chg="mod">
          <ac:chgData name="Isaac Graham" userId="c898a59e-86f7-41ff-9411-011add468c5b" providerId="ADAL" clId="{01538B98-B6D8-4194-BACD-A3F76A31DDF0}" dt="2021-06-29T03:37:20.494" v="15" actId="13244"/>
          <ac:spMkLst>
            <pc:docMk/>
            <pc:sldMk cId="2341169860" sldId="291"/>
            <ac:spMk id="18" creationId="{00000000-0000-0000-0000-000000000000}"/>
          </ac:spMkLst>
        </pc:spChg>
        <pc:graphicFrameChg chg="mod">
          <ac:chgData name="Isaac Graham" userId="c898a59e-86f7-41ff-9411-011add468c5b" providerId="ADAL" clId="{01538B98-B6D8-4194-BACD-A3F76A31DDF0}" dt="2021-06-29T03:37:30.665" v="16" actId="962"/>
          <ac:graphicFrameMkLst>
            <pc:docMk/>
            <pc:sldMk cId="2341169860" sldId="291"/>
            <ac:graphicFrameMk id="3" creationId="{00000000-0000-0000-0000-000000000000}"/>
          </ac:graphicFrameMkLst>
        </pc:graphicFrameChg>
      </pc:sldChg>
    </pc:docChg>
  </pc:docChgLst>
  <pc:docChgLst>
    <pc:chgData name="Easter Carmeli" userId="S::easter.carmeli@det.nsw.edu.au::ba8d3078-1e0c-486b-a8bb-489542d2f92d" providerId="AD" clId="Web-{F30A4F75-545D-44B3-B5DC-AE68E397C6C6}"/>
    <pc:docChg chg="modSld">
      <pc:chgData name="Easter Carmeli" userId="S::easter.carmeli@det.nsw.edu.au::ba8d3078-1e0c-486b-a8bb-489542d2f92d" providerId="AD" clId="Web-{F30A4F75-545D-44B3-B5DC-AE68E397C6C6}" dt="2021-07-08T04:29:19.410" v="22" actId="20577"/>
      <pc:docMkLst>
        <pc:docMk/>
      </pc:docMkLst>
      <pc:sldChg chg="modSp">
        <pc:chgData name="Easter Carmeli" userId="S::easter.carmeli@det.nsw.edu.au::ba8d3078-1e0c-486b-a8bb-489542d2f92d" providerId="AD" clId="Web-{F30A4F75-545D-44B3-B5DC-AE68E397C6C6}" dt="2021-07-08T04:29:19.410" v="22" actId="20577"/>
        <pc:sldMkLst>
          <pc:docMk/>
          <pc:sldMk cId="4115004756" sldId="297"/>
        </pc:sldMkLst>
        <pc:spChg chg="mod">
          <ac:chgData name="Easter Carmeli" userId="S::easter.carmeli@det.nsw.edu.au::ba8d3078-1e0c-486b-a8bb-489542d2f92d" providerId="AD" clId="Web-{F30A4F75-545D-44B3-B5DC-AE68E397C6C6}" dt="2021-07-08T04:29:19.410" v="22" actId="20577"/>
          <ac:spMkLst>
            <pc:docMk/>
            <pc:sldMk cId="4115004756" sldId="297"/>
            <ac:spMk id="5" creationId="{D8586019-E0AD-4045-97C0-F114CAC5292C}"/>
          </ac:spMkLst>
        </pc:spChg>
      </pc:sldChg>
    </pc:docChg>
  </pc:docChgLst>
  <pc:docChgLst>
    <pc:chgData name="Easter Carmeli" userId="S::easter.carmeli@det.nsw.edu.au::ba8d3078-1e0c-486b-a8bb-489542d2f92d" providerId="AD" clId="Web-{AA88D6AF-774C-4729-B69E-D28F79DC5432}"/>
    <pc:docChg chg="modSld">
      <pc:chgData name="Easter Carmeli" userId="S::easter.carmeli@det.nsw.edu.au::ba8d3078-1e0c-486b-a8bb-489542d2f92d" providerId="AD" clId="Web-{AA88D6AF-774C-4729-B69E-D28F79DC5432}" dt="2021-07-06T08:48:26.362" v="1" actId="20577"/>
      <pc:docMkLst>
        <pc:docMk/>
      </pc:docMkLst>
      <pc:sldChg chg="modSp">
        <pc:chgData name="Easter Carmeli" userId="S::easter.carmeli@det.nsw.edu.au::ba8d3078-1e0c-486b-a8bb-489542d2f92d" providerId="AD" clId="Web-{AA88D6AF-774C-4729-B69E-D28F79DC5432}" dt="2021-07-06T08:48:26.362" v="1" actId="20577"/>
        <pc:sldMkLst>
          <pc:docMk/>
          <pc:sldMk cId="3284197717" sldId="330"/>
        </pc:sldMkLst>
        <pc:spChg chg="mod">
          <ac:chgData name="Easter Carmeli" userId="S::easter.carmeli@det.nsw.edu.au::ba8d3078-1e0c-486b-a8bb-489542d2f92d" providerId="AD" clId="Web-{AA88D6AF-774C-4729-B69E-D28F79DC5432}" dt="2021-07-06T08:48:26.362" v="1" actId="20577"/>
          <ac:spMkLst>
            <pc:docMk/>
            <pc:sldMk cId="3284197717" sldId="330"/>
            <ac:spMk id="10" creationId="{00000000-0000-0000-0000-000000000000}"/>
          </ac:spMkLst>
        </pc:spChg>
      </pc:sldChg>
    </pc:docChg>
  </pc:docChgLst>
  <pc:docChgLst>
    <pc:chgData name="Easter Carmeli" userId="S::easter.carmeli@det.nsw.edu.au::ba8d3078-1e0c-486b-a8bb-489542d2f92d" providerId="AD" clId="Web-{198ECAFA-258D-4FE4-87A6-3D23A743446D}"/>
    <pc:docChg chg="modSld">
      <pc:chgData name="Easter Carmeli" userId="S::easter.carmeli@det.nsw.edu.au::ba8d3078-1e0c-486b-a8bb-489542d2f92d" providerId="AD" clId="Web-{198ECAFA-258D-4FE4-87A6-3D23A743446D}" dt="2021-07-08T04:31:36.624" v="0" actId="20577"/>
      <pc:docMkLst>
        <pc:docMk/>
      </pc:docMkLst>
      <pc:sldChg chg="modSp">
        <pc:chgData name="Easter Carmeli" userId="S::easter.carmeli@det.nsw.edu.au::ba8d3078-1e0c-486b-a8bb-489542d2f92d" providerId="AD" clId="Web-{198ECAFA-258D-4FE4-87A6-3D23A743446D}" dt="2021-07-08T04:31:36.624" v="0" actId="20577"/>
        <pc:sldMkLst>
          <pc:docMk/>
          <pc:sldMk cId="4115004756" sldId="297"/>
        </pc:sldMkLst>
        <pc:spChg chg="mod">
          <ac:chgData name="Easter Carmeli" userId="S::easter.carmeli@det.nsw.edu.au::ba8d3078-1e0c-486b-a8bb-489542d2f92d" providerId="AD" clId="Web-{198ECAFA-258D-4FE4-87A6-3D23A743446D}" dt="2021-07-08T04:31:36.624" v="0" actId="20577"/>
          <ac:spMkLst>
            <pc:docMk/>
            <pc:sldMk cId="4115004756" sldId="297"/>
            <ac:spMk id="5" creationId="{D8586019-E0AD-4045-97C0-F114CAC5292C}"/>
          </ac:spMkLst>
        </pc:spChg>
      </pc:sldChg>
    </pc:docChg>
  </pc:docChgLst>
  <pc:docChgLst>
    <pc:chgData name="Easter Carmeli" userId="S::easter.carmeli@det.nsw.edu.au::ba8d3078-1e0c-486b-a8bb-489542d2f92d" providerId="AD" clId="Web-{0F869F5F-FCD2-4E39-9495-3C29AD952B89}"/>
    <pc:docChg chg="modSld">
      <pc:chgData name="Easter Carmeli" userId="S::easter.carmeli@det.nsw.edu.au::ba8d3078-1e0c-486b-a8bb-489542d2f92d" providerId="AD" clId="Web-{0F869F5F-FCD2-4E39-9495-3C29AD952B89}" dt="2021-07-08T04:47:29.567" v="2" actId="20577"/>
      <pc:docMkLst>
        <pc:docMk/>
      </pc:docMkLst>
      <pc:sldChg chg="modSp">
        <pc:chgData name="Easter Carmeli" userId="S::easter.carmeli@det.nsw.edu.au::ba8d3078-1e0c-486b-a8bb-489542d2f92d" providerId="AD" clId="Web-{0F869F5F-FCD2-4E39-9495-3C29AD952B89}" dt="2021-07-08T04:47:29.567" v="2" actId="20577"/>
        <pc:sldMkLst>
          <pc:docMk/>
          <pc:sldMk cId="4115004756" sldId="297"/>
        </pc:sldMkLst>
        <pc:spChg chg="mod">
          <ac:chgData name="Easter Carmeli" userId="S::easter.carmeli@det.nsw.edu.au::ba8d3078-1e0c-486b-a8bb-489542d2f92d" providerId="AD" clId="Web-{0F869F5F-FCD2-4E39-9495-3C29AD952B89}" dt="2021-07-08T04:47:29.567" v="2" actId="20577"/>
          <ac:spMkLst>
            <pc:docMk/>
            <pc:sldMk cId="4115004756" sldId="297"/>
            <ac:spMk id="3" creationId="{AA90908A-ADD2-48C0-8BF5-732F372EAA85}"/>
          </ac:spMkLst>
        </pc:spChg>
      </pc:sldChg>
    </pc:docChg>
  </pc:docChgLst>
  <pc:docChgLst>
    <pc:chgData name="Easter Carmeli" userId="S::easter.carmeli@det.nsw.edu.au::ba8d3078-1e0c-486b-a8bb-489542d2f92d" providerId="AD" clId="Web-{AA73B103-7E7F-4149-B1EA-7E044328D979}"/>
    <pc:docChg chg="modSld">
      <pc:chgData name="Easter Carmeli" userId="S::easter.carmeli@det.nsw.edu.au::ba8d3078-1e0c-486b-a8bb-489542d2f92d" providerId="AD" clId="Web-{AA73B103-7E7F-4149-B1EA-7E044328D979}" dt="2021-07-08T04:27:35.075" v="4" actId="1076"/>
      <pc:docMkLst>
        <pc:docMk/>
      </pc:docMkLst>
      <pc:sldChg chg="addSp delSp modSp">
        <pc:chgData name="Easter Carmeli" userId="S::easter.carmeli@det.nsw.edu.au::ba8d3078-1e0c-486b-a8bb-489542d2f92d" providerId="AD" clId="Web-{AA73B103-7E7F-4149-B1EA-7E044328D979}" dt="2021-07-08T04:27:35.075" v="4" actId="1076"/>
        <pc:sldMkLst>
          <pc:docMk/>
          <pc:sldMk cId="4115004756" sldId="297"/>
        </pc:sldMkLst>
        <pc:spChg chg="add del">
          <ac:chgData name="Easter Carmeli" userId="S::easter.carmeli@det.nsw.edu.au::ba8d3078-1e0c-486b-a8bb-489542d2f92d" providerId="AD" clId="Web-{AA73B103-7E7F-4149-B1EA-7E044328D979}" dt="2021-07-08T04:27:28.731" v="3"/>
          <ac:spMkLst>
            <pc:docMk/>
            <pc:sldMk cId="4115004756" sldId="297"/>
            <ac:spMk id="2" creationId="{6383FE1A-6DFE-4F61-9B06-903E53E27B6B}"/>
          </ac:spMkLst>
        </pc:spChg>
        <pc:spChg chg="add del">
          <ac:chgData name="Easter Carmeli" userId="S::easter.carmeli@det.nsw.edu.au::ba8d3078-1e0c-486b-a8bb-489542d2f92d" providerId="AD" clId="Web-{AA73B103-7E7F-4149-B1EA-7E044328D979}" dt="2021-07-08T04:27:28.716" v="2"/>
          <ac:spMkLst>
            <pc:docMk/>
            <pc:sldMk cId="4115004756" sldId="297"/>
            <ac:spMk id="3" creationId="{554FC37B-7687-4DBC-9E2B-26424580ECA9}"/>
          </ac:spMkLst>
        </pc:spChg>
        <pc:spChg chg="mod">
          <ac:chgData name="Easter Carmeli" userId="S::easter.carmeli@det.nsw.edu.au::ba8d3078-1e0c-486b-a8bb-489542d2f92d" providerId="AD" clId="Web-{AA73B103-7E7F-4149-B1EA-7E044328D979}" dt="2021-07-08T04:27:35.075" v="4" actId="1076"/>
          <ac:spMkLst>
            <pc:docMk/>
            <pc:sldMk cId="4115004756" sldId="297"/>
            <ac:spMk id="5" creationId="{D8586019-E0AD-4045-97C0-F114CAC5292C}"/>
          </ac:spMkLst>
        </pc:spChg>
      </pc:sldChg>
    </pc:docChg>
  </pc:docChgLst>
  <pc:docChgLst>
    <pc:chgData name="Easter Carmeli" userId="S::easter.carmeli@det.nsw.edu.au::ba8d3078-1e0c-486b-a8bb-489542d2f92d" providerId="AD" clId="Web-{285BFDA5-E650-46D9-8160-19567F4BC1E5}"/>
    <pc:docChg chg="modSld">
      <pc:chgData name="Easter Carmeli" userId="S::easter.carmeli@det.nsw.edu.au::ba8d3078-1e0c-486b-a8bb-489542d2f92d" providerId="AD" clId="Web-{285BFDA5-E650-46D9-8160-19567F4BC1E5}" dt="2021-07-08T04:46:24.267" v="27" actId="20577"/>
      <pc:docMkLst>
        <pc:docMk/>
      </pc:docMkLst>
      <pc:sldChg chg="modSp">
        <pc:chgData name="Easter Carmeli" userId="S::easter.carmeli@det.nsw.edu.au::ba8d3078-1e0c-486b-a8bb-489542d2f92d" providerId="AD" clId="Web-{285BFDA5-E650-46D9-8160-19567F4BC1E5}" dt="2021-07-08T04:46:24.267" v="27" actId="20577"/>
        <pc:sldMkLst>
          <pc:docMk/>
          <pc:sldMk cId="4115004756" sldId="297"/>
        </pc:sldMkLst>
        <pc:spChg chg="mod">
          <ac:chgData name="Easter Carmeli" userId="S::easter.carmeli@det.nsw.edu.au::ba8d3078-1e0c-486b-a8bb-489542d2f92d" providerId="AD" clId="Web-{285BFDA5-E650-46D9-8160-19567F4BC1E5}" dt="2021-07-08T04:46:24.267" v="27" actId="20577"/>
          <ac:spMkLst>
            <pc:docMk/>
            <pc:sldMk cId="4115004756" sldId="297"/>
            <ac:spMk id="3" creationId="{AA90908A-ADD2-48C0-8BF5-732F372EAA8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7/12/2021</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12/07/2021</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Card/599#.X0TpyQ83wTU.li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438525" y="850900"/>
            <a:ext cx="30622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993934" y="3275201"/>
            <a:ext cx="7951470" cy="2679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AU"/>
              <a:t>Guiding questions</a:t>
            </a:r>
            <a:endParaRPr/>
          </a:p>
        </p:txBody>
      </p:sp>
      <p:sp>
        <p:nvSpPr>
          <p:cNvPr id="163" name="Google Shape;163;p1:notes"/>
          <p:cNvSpPr txBox="1">
            <a:spLocks noGrp="1"/>
          </p:cNvSpPr>
          <p:nvPr>
            <p:ph type="sldNum" idx="12"/>
          </p:nvPr>
        </p:nvSpPr>
        <p:spPr>
          <a:xfrm>
            <a:off x="5629992" y="6464151"/>
            <a:ext cx="4307046" cy="341462"/>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A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0549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303431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118591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368082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280350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1341621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154911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75732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20</a:t>
            </a:fld>
            <a:endParaRPr lang="en-AU"/>
          </a:p>
        </p:txBody>
      </p:sp>
    </p:spTree>
    <p:extLst>
      <p:ext uri="{BB962C8B-B14F-4D97-AF65-F5344CB8AC3E}">
        <p14:creationId xmlns:p14="http://schemas.microsoft.com/office/powerpoint/2010/main" val="175176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21</a:t>
            </a:fld>
            <a:endParaRPr lang="en-AU"/>
          </a:p>
        </p:txBody>
      </p:sp>
    </p:spTree>
    <p:extLst>
      <p:ext uri="{BB962C8B-B14F-4D97-AF65-F5344CB8AC3E}">
        <p14:creationId xmlns:p14="http://schemas.microsoft.com/office/powerpoint/2010/main" val="1653122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249496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2205648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17664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25</a:t>
            </a:fld>
            <a:endParaRPr lang="en-AU"/>
          </a:p>
        </p:txBody>
      </p:sp>
    </p:spTree>
    <p:extLst>
      <p:ext uri="{BB962C8B-B14F-4D97-AF65-F5344CB8AC3E}">
        <p14:creationId xmlns:p14="http://schemas.microsoft.com/office/powerpoint/2010/main" val="689991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26</a:t>
            </a:fld>
            <a:endParaRPr lang="en-AU"/>
          </a:p>
        </p:txBody>
      </p:sp>
    </p:spTree>
    <p:extLst>
      <p:ext uri="{BB962C8B-B14F-4D97-AF65-F5344CB8AC3E}">
        <p14:creationId xmlns:p14="http://schemas.microsoft.com/office/powerpoint/2010/main" val="3378725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28</a:t>
            </a:fld>
            <a:endParaRPr lang="en-AU"/>
          </a:p>
        </p:txBody>
      </p:sp>
    </p:spTree>
    <p:extLst>
      <p:ext uri="{BB962C8B-B14F-4D97-AF65-F5344CB8AC3E}">
        <p14:creationId xmlns:p14="http://schemas.microsoft.com/office/powerpoint/2010/main" val="1304131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29</a:t>
            </a:fld>
            <a:endParaRPr lang="en-AU"/>
          </a:p>
        </p:txBody>
      </p:sp>
    </p:spTree>
    <p:extLst>
      <p:ext uri="{BB962C8B-B14F-4D97-AF65-F5344CB8AC3E}">
        <p14:creationId xmlns:p14="http://schemas.microsoft.com/office/powerpoint/2010/main" val="2398502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30</a:t>
            </a:fld>
            <a:endParaRPr lang="en-AU"/>
          </a:p>
        </p:txBody>
      </p:sp>
    </p:spTree>
    <p:extLst>
      <p:ext uri="{BB962C8B-B14F-4D97-AF65-F5344CB8AC3E}">
        <p14:creationId xmlns:p14="http://schemas.microsoft.com/office/powerpoint/2010/main" val="3652074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31</a:t>
            </a:fld>
            <a:endParaRPr lang="en-AU"/>
          </a:p>
        </p:txBody>
      </p:sp>
    </p:spTree>
    <p:extLst>
      <p:ext uri="{BB962C8B-B14F-4D97-AF65-F5344CB8AC3E}">
        <p14:creationId xmlns:p14="http://schemas.microsoft.com/office/powerpoint/2010/main" val="186868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32</a:t>
            </a:fld>
            <a:endParaRPr lang="en-AU"/>
          </a:p>
        </p:txBody>
      </p:sp>
    </p:spTree>
    <p:extLst>
      <p:ext uri="{BB962C8B-B14F-4D97-AF65-F5344CB8AC3E}">
        <p14:creationId xmlns:p14="http://schemas.microsoft.com/office/powerpoint/2010/main" val="2913787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33</a:t>
            </a:fld>
            <a:endParaRPr lang="en-AU"/>
          </a:p>
        </p:txBody>
      </p:sp>
    </p:spTree>
    <p:extLst>
      <p:ext uri="{BB962C8B-B14F-4D97-AF65-F5344CB8AC3E}">
        <p14:creationId xmlns:p14="http://schemas.microsoft.com/office/powerpoint/2010/main" val="1260328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34</a:t>
            </a:fld>
            <a:endParaRPr lang="en-AU"/>
          </a:p>
        </p:txBody>
      </p:sp>
    </p:spTree>
    <p:extLst>
      <p:ext uri="{BB962C8B-B14F-4D97-AF65-F5344CB8AC3E}">
        <p14:creationId xmlns:p14="http://schemas.microsoft.com/office/powerpoint/2010/main" val="359951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41549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35</a:t>
            </a:fld>
            <a:endParaRPr lang="en-AU"/>
          </a:p>
        </p:txBody>
      </p:sp>
    </p:spTree>
    <p:extLst>
      <p:ext uri="{BB962C8B-B14F-4D97-AF65-F5344CB8AC3E}">
        <p14:creationId xmlns:p14="http://schemas.microsoft.com/office/powerpoint/2010/main" val="2211524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37</a:t>
            </a:fld>
            <a:endParaRPr lang="en-AU"/>
          </a:p>
        </p:txBody>
      </p:sp>
    </p:spTree>
    <p:extLst>
      <p:ext uri="{BB962C8B-B14F-4D97-AF65-F5344CB8AC3E}">
        <p14:creationId xmlns:p14="http://schemas.microsoft.com/office/powerpoint/2010/main" val="1310003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38</a:t>
            </a:fld>
            <a:endParaRPr lang="en-AU"/>
          </a:p>
        </p:txBody>
      </p:sp>
    </p:spTree>
    <p:extLst>
      <p:ext uri="{BB962C8B-B14F-4D97-AF65-F5344CB8AC3E}">
        <p14:creationId xmlns:p14="http://schemas.microsoft.com/office/powerpoint/2010/main" val="1045400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39</a:t>
            </a:fld>
            <a:endParaRPr lang="en-AU"/>
          </a:p>
        </p:txBody>
      </p:sp>
    </p:spTree>
    <p:extLst>
      <p:ext uri="{BB962C8B-B14F-4D97-AF65-F5344CB8AC3E}">
        <p14:creationId xmlns:p14="http://schemas.microsoft.com/office/powerpoint/2010/main" val="3477769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40</a:t>
            </a:fld>
            <a:endParaRPr lang="en-AU"/>
          </a:p>
        </p:txBody>
      </p:sp>
    </p:spTree>
    <p:extLst>
      <p:ext uri="{BB962C8B-B14F-4D97-AF65-F5344CB8AC3E}">
        <p14:creationId xmlns:p14="http://schemas.microsoft.com/office/powerpoint/2010/main" val="172530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 </a:t>
            </a:r>
            <a:r>
              <a:rPr lang="en-AU">
                <a:hlinkClick r:id="rId3"/>
              </a:rPr>
              <a:t>Y-chart graphic organiser</a:t>
            </a:r>
            <a:r>
              <a:rPr lang="en-AU"/>
              <a:t> – Digital Learning Selector</a:t>
            </a:r>
            <a:endParaRPr lang="en-AU" b="1">
              <a:cs typeface="Calibri"/>
            </a:endParaRPr>
          </a:p>
          <a:p>
            <a:endParaRPr lang="en-AU">
              <a:cs typeface="Calibri"/>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98926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403491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136349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113179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 notes:</a:t>
            </a:r>
          </a:p>
          <a:p>
            <a:r>
              <a:rPr lang="en-AU"/>
              <a:t>Formative Assessment ideas:</a:t>
            </a:r>
          </a:p>
          <a:p>
            <a:r>
              <a:rPr lang="en-AU"/>
              <a:t>Resources:</a:t>
            </a:r>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2277215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1041845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vider - 1">
  <p:cSld name="Divider - 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7"/>
          <p:cNvSpPr txBox="1">
            <a:spLocks noGrp="1"/>
          </p:cNvSpPr>
          <p:nvPr>
            <p:ph type="body" idx="1"/>
          </p:nvPr>
        </p:nvSpPr>
        <p:spPr>
          <a:xfrm>
            <a:off x="255460" y="4048755"/>
            <a:ext cx="3477026" cy="93161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500"/>
              <a:buNone/>
              <a:defRPr sz="1125"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8" name="Google Shape;18;p27"/>
          <p:cNvSpPr txBox="1">
            <a:spLocks noGrp="1"/>
          </p:cNvSpPr>
          <p:nvPr>
            <p:ph type="title"/>
          </p:nvPr>
        </p:nvSpPr>
        <p:spPr>
          <a:xfrm>
            <a:off x="255463"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19" name="Google Shape;19;p27"/>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20" name="Google Shape;20;p27"/>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21" name="Google Shape;21;p27" descr="NSW Government Logo&#10;&#10;"/>
          <p:cNvPicPr preferRelativeResize="0"/>
          <p:nvPr/>
        </p:nvPicPr>
        <p:blipFill rotWithShape="1">
          <a:blip r:embed="rId3">
            <a:alphaModFix/>
          </a:blip>
          <a:srcRect/>
          <a:stretch/>
        </p:blipFill>
        <p:spPr>
          <a:xfrm>
            <a:off x="273749" y="5912575"/>
            <a:ext cx="665883" cy="720000"/>
          </a:xfrm>
          <a:prstGeom prst="rect">
            <a:avLst/>
          </a:prstGeom>
          <a:noFill/>
          <a:ln>
            <a:noFill/>
          </a:ln>
        </p:spPr>
      </p:pic>
    </p:spTree>
    <p:extLst>
      <p:ext uri="{BB962C8B-B14F-4D97-AF65-F5344CB8AC3E}">
        <p14:creationId xmlns:p14="http://schemas.microsoft.com/office/powerpoint/2010/main" val="3947412485"/>
      </p:ext>
    </p:extLst>
  </p:cSld>
  <p:clrMapOvr>
    <a:masterClrMapping/>
  </p:clrMapOvr>
  <p:transition>
    <p:fade/>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Divider - 5 Placeholder">
  <p:cSld name="1_Divider - 5 Placeholder">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32"/>
          <p:cNvSpPr txBox="1">
            <a:spLocks noGrp="1"/>
          </p:cNvSpPr>
          <p:nvPr>
            <p:ph type="body" idx="1"/>
          </p:nvPr>
        </p:nvSpPr>
        <p:spPr>
          <a:xfrm>
            <a:off x="292101" y="4048755"/>
            <a:ext cx="3477026" cy="157968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79" name="Google Shape;79;p32"/>
          <p:cNvSpPr txBox="1">
            <a:spLocks noGrp="1"/>
          </p:cNvSpPr>
          <p:nvPr>
            <p:ph type="title"/>
          </p:nvPr>
        </p:nvSpPr>
        <p:spPr>
          <a:xfrm>
            <a:off x="292103"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000"/>
              <a:buFont typeface="Montserrat SemiBold"/>
              <a:buNone/>
              <a:defRPr sz="225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80" name="Google Shape;80;p32"/>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81" name="Google Shape;81;p32"/>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82" name="Google Shape;82;p32" descr="NSW Government Logo" title="NSW Government Logo"/>
          <p:cNvPicPr preferRelativeResize="0"/>
          <p:nvPr/>
        </p:nvPicPr>
        <p:blipFill rotWithShape="1">
          <a:blip r:embed="rId3">
            <a:alphaModFix/>
          </a:blip>
          <a:srcRect/>
          <a:stretch/>
        </p:blipFill>
        <p:spPr>
          <a:xfrm>
            <a:off x="252797" y="5953395"/>
            <a:ext cx="659277" cy="720000"/>
          </a:xfrm>
          <a:prstGeom prst="rect">
            <a:avLst/>
          </a:prstGeom>
          <a:noFill/>
          <a:ln>
            <a:noFill/>
          </a:ln>
        </p:spPr>
      </p:pic>
      <p:sp>
        <p:nvSpPr>
          <p:cNvPr id="83" name="Google Shape;83;p32"/>
          <p:cNvSpPr>
            <a:spLocks noGrp="1"/>
          </p:cNvSpPr>
          <p:nvPr>
            <p:ph type="pic" idx="2"/>
          </p:nvPr>
        </p:nvSpPr>
        <p:spPr>
          <a:xfrm>
            <a:off x="4015741" y="1184356"/>
            <a:ext cx="4885962" cy="4885962"/>
          </a:xfrm>
          <a:prstGeom prst="ellipse">
            <a:avLst/>
          </a:prstGeom>
          <a:noFill/>
          <a:ln>
            <a:noFill/>
          </a:ln>
        </p:spPr>
        <p:txBody>
          <a:bodyPr spcFirstLastPara="1" wrap="square" lIns="91425" tIns="45700" rIns="91425" bIns="45700" anchor="ctr" anchorCtr="0">
            <a:normAutofit/>
          </a:bodyPr>
          <a:lstStyle>
            <a:lvl1pPr marR="0" lvl="0" algn="ctr" rtl="0">
              <a:lnSpc>
                <a:spcPct val="150000"/>
              </a:lnSpc>
              <a:spcBef>
                <a:spcPts val="0"/>
              </a:spcBef>
              <a:spcAft>
                <a:spcPts val="0"/>
              </a:spcAft>
              <a:buClr>
                <a:srgbClr val="19233E"/>
              </a:buClr>
              <a:buSzPts val="1800"/>
              <a:buFont typeface="Arial"/>
              <a:buChar char="•"/>
              <a:defRPr sz="1350" b="0" i="0" u="none" strike="noStrike" cap="none">
                <a:solidFill>
                  <a:srgbClr val="19233E"/>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Tree>
    <p:extLst>
      <p:ext uri="{BB962C8B-B14F-4D97-AF65-F5344CB8AC3E}">
        <p14:creationId xmlns:p14="http://schemas.microsoft.com/office/powerpoint/2010/main" val="2207620274"/>
      </p:ext>
    </p:extLst>
  </p:cSld>
  <p:clrMapOvr>
    <a:masterClrMapping/>
  </p:clrMapOvr>
  <p:transition>
    <p:fade/>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 6">
  <p:cSld name="Divider- 6">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33"/>
          <p:cNvSpPr txBox="1">
            <a:spLocks noGrp="1"/>
          </p:cNvSpPr>
          <p:nvPr>
            <p:ph type="body" idx="1"/>
          </p:nvPr>
        </p:nvSpPr>
        <p:spPr>
          <a:xfrm>
            <a:off x="292099" y="4048762"/>
            <a:ext cx="3477026" cy="1766983"/>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86" name="Google Shape;86;p33"/>
          <p:cNvSpPr txBox="1">
            <a:spLocks noGrp="1"/>
          </p:cNvSpPr>
          <p:nvPr>
            <p:ph type="title"/>
          </p:nvPr>
        </p:nvSpPr>
        <p:spPr>
          <a:xfrm>
            <a:off x="292101"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000"/>
              <a:buFont typeface="Montserrat SemiBold"/>
              <a:buNone/>
              <a:defRPr sz="225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87" name="Google Shape;87;p33"/>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88" name="Google Shape;88;p33"/>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89" name="Google Shape;89;p33" descr="NSW Government Logo" title="NSW Government Logo"/>
          <p:cNvPicPr preferRelativeResize="0"/>
          <p:nvPr/>
        </p:nvPicPr>
        <p:blipFill rotWithShape="1">
          <a:blip r:embed="rId3">
            <a:alphaModFix/>
          </a:blip>
          <a:srcRect/>
          <a:stretch/>
        </p:blipFill>
        <p:spPr>
          <a:xfrm>
            <a:off x="8260454" y="5961559"/>
            <a:ext cx="659277" cy="720000"/>
          </a:xfrm>
          <a:prstGeom prst="rect">
            <a:avLst/>
          </a:prstGeom>
          <a:noFill/>
          <a:ln>
            <a:noFill/>
          </a:ln>
        </p:spPr>
      </p:pic>
      <p:sp>
        <p:nvSpPr>
          <p:cNvPr id="90" name="Google Shape;90;p33"/>
          <p:cNvSpPr txBox="1"/>
          <p:nvPr/>
        </p:nvSpPr>
        <p:spPr>
          <a:xfrm>
            <a:off x="8188036" y="1194955"/>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974989878"/>
      </p:ext>
    </p:extLst>
  </p:cSld>
  <p:clrMapOvr>
    <a:masterClrMapping/>
  </p:clrMapOvr>
  <p:transition>
    <p:fade/>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Column Content B">
  <p:cSld name="1 Column Content B">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34"/>
          <p:cNvSpPr txBox="1">
            <a:spLocks noGrp="1"/>
          </p:cNvSpPr>
          <p:nvPr>
            <p:ph type="body" idx="1"/>
          </p:nvPr>
        </p:nvSpPr>
        <p:spPr>
          <a:xfrm>
            <a:off x="292101" y="1844677"/>
            <a:ext cx="8572723" cy="4245407"/>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93" name="Google Shape;93;p34"/>
          <p:cNvSpPr txBox="1">
            <a:spLocks noGrp="1"/>
          </p:cNvSpPr>
          <p:nvPr>
            <p:ph type="body" idx="2"/>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94" name="Google Shape;94;p34"/>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5" name="Google Shape;95;p34"/>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Tree>
    <p:extLst>
      <p:ext uri="{BB962C8B-B14F-4D97-AF65-F5344CB8AC3E}">
        <p14:creationId xmlns:p14="http://schemas.microsoft.com/office/powerpoint/2010/main" val="565851414"/>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Slide A">
  <p:cSld name="Two Column Slide A">
    <p:bg>
      <p:bgPr>
        <a:solidFill>
          <a:schemeClr val="lt1"/>
        </a:solidFill>
        <a:effectLst/>
      </p:bgPr>
    </p:bg>
    <p:spTree>
      <p:nvGrpSpPr>
        <p:cNvPr id="1" name="Shape 96"/>
        <p:cNvGrpSpPr/>
        <p:nvPr/>
      </p:nvGrpSpPr>
      <p:grpSpPr>
        <a:xfrm>
          <a:off x="0" y="0"/>
          <a:ext cx="0" cy="0"/>
          <a:chOff x="0" y="0"/>
          <a:chExt cx="0" cy="0"/>
        </a:xfrm>
      </p:grpSpPr>
      <p:sp>
        <p:nvSpPr>
          <p:cNvPr id="97" name="Google Shape;97;p35"/>
          <p:cNvSpPr txBox="1">
            <a:spLocks noGrp="1"/>
          </p:cNvSpPr>
          <p:nvPr>
            <p:ph type="body" idx="1"/>
          </p:nvPr>
        </p:nvSpPr>
        <p:spPr>
          <a:xfrm>
            <a:off x="4572001" y="1844678"/>
            <a:ext cx="4335465" cy="4147751"/>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98" name="Google Shape;98;p35"/>
          <p:cNvSpPr txBox="1">
            <a:spLocks noGrp="1"/>
          </p:cNvSpPr>
          <p:nvPr>
            <p:ph type="body" idx="2"/>
          </p:nvPr>
        </p:nvSpPr>
        <p:spPr>
          <a:xfrm>
            <a:off x="292101" y="1844676"/>
            <a:ext cx="4183856" cy="414775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99" name="Google Shape;99;p35"/>
          <p:cNvSpPr txBox="1">
            <a:spLocks noGrp="1"/>
          </p:cNvSpPr>
          <p:nvPr>
            <p:ph type="body" idx="3"/>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00" name="Google Shape;100;p35"/>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1" name="Google Shape;101;p35"/>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Tree>
    <p:extLst>
      <p:ext uri="{BB962C8B-B14F-4D97-AF65-F5344CB8AC3E}">
        <p14:creationId xmlns:p14="http://schemas.microsoft.com/office/powerpoint/2010/main" val="1778649181"/>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 example bar chart">
  <p:cSld name="Two column example bar chart">
    <p:bg>
      <p:bgPr>
        <a:blipFill>
          <a:blip r:embed="rId2">
            <a:alphaModFix/>
          </a:blip>
          <a:stretch>
            <a:fillRect/>
          </a:stretch>
        </a:blipFill>
        <a:effectLst/>
      </p:bgPr>
    </p:bg>
    <p:spTree>
      <p:nvGrpSpPr>
        <p:cNvPr id="1" name="Shape 102"/>
        <p:cNvGrpSpPr/>
        <p:nvPr/>
      </p:nvGrpSpPr>
      <p:grpSpPr>
        <a:xfrm>
          <a:off x="0" y="0"/>
          <a:ext cx="0" cy="0"/>
          <a:chOff x="0" y="0"/>
          <a:chExt cx="0" cy="0"/>
        </a:xfrm>
      </p:grpSpPr>
      <p:graphicFrame>
        <p:nvGraphicFramePr>
          <p:cNvPr id="103" name="Google Shape;103;p36" descr="Name of bar chart to be inserted" title="Chart"/>
          <p:cNvGraphicFramePr/>
          <p:nvPr/>
        </p:nvGraphicFramePr>
        <p:xfrm>
          <a:off x="4062201" y="1844677"/>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104" name="Google Shape;104;p36"/>
          <p:cNvSpPr txBox="1">
            <a:spLocks noGrp="1"/>
          </p:cNvSpPr>
          <p:nvPr>
            <p:ph type="body" idx="1"/>
          </p:nvPr>
        </p:nvSpPr>
        <p:spPr>
          <a:xfrm>
            <a:off x="292101" y="1844677"/>
            <a:ext cx="3864547" cy="4138875"/>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05" name="Google Shape;105;p36"/>
          <p:cNvSpPr txBox="1">
            <a:spLocks noGrp="1"/>
          </p:cNvSpPr>
          <p:nvPr>
            <p:ph type="body" idx="2"/>
          </p:nvPr>
        </p:nvSpPr>
        <p:spPr>
          <a:xfrm>
            <a:off x="294662" y="1245631"/>
            <a:ext cx="8627651" cy="430205"/>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06" name="Google Shape;106;p36"/>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7" name="Google Shape;107;p36"/>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Tree>
    <p:extLst>
      <p:ext uri="{BB962C8B-B14F-4D97-AF65-F5344CB8AC3E}">
        <p14:creationId xmlns:p14="http://schemas.microsoft.com/office/powerpoint/2010/main" val="4095624761"/>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 example pie chart">
  <p:cSld name="Two column example pie chart">
    <p:bg>
      <p:bgPr>
        <a:blipFill>
          <a:blip r:embed="rId2">
            <a:alphaModFix/>
          </a:blip>
          <a:stretch>
            <a:fillRect/>
          </a:stretch>
        </a:blipFill>
        <a:effectLst/>
      </p:bgPr>
    </p:bg>
    <p:spTree>
      <p:nvGrpSpPr>
        <p:cNvPr id="1" name="Shape 108"/>
        <p:cNvGrpSpPr/>
        <p:nvPr/>
      </p:nvGrpSpPr>
      <p:grpSpPr>
        <a:xfrm>
          <a:off x="0" y="0"/>
          <a:ext cx="0" cy="0"/>
          <a:chOff x="0" y="0"/>
          <a:chExt cx="0" cy="0"/>
        </a:xfrm>
      </p:grpSpPr>
      <p:graphicFrame>
        <p:nvGraphicFramePr>
          <p:cNvPr id="109" name="Google Shape;109;p37" descr="Name of pie chart to be inserted" title="Chart"/>
          <p:cNvGraphicFramePr/>
          <p:nvPr/>
        </p:nvGraphicFramePr>
        <p:xfrm>
          <a:off x="4706523"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110" name="Google Shape;110;p37"/>
          <p:cNvSpPr txBox="1">
            <a:spLocks noGrp="1"/>
          </p:cNvSpPr>
          <p:nvPr>
            <p:ph type="body" idx="1"/>
          </p:nvPr>
        </p:nvSpPr>
        <p:spPr>
          <a:xfrm>
            <a:off x="292101" y="1844677"/>
            <a:ext cx="4177487" cy="4093809"/>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cxnSp>
        <p:nvCxnSpPr>
          <p:cNvPr id="111" name="Google Shape;111;p37"/>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112" name="Google Shape;112;p37"/>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113" name="Google Shape;113;p37" descr="NSW Government Logo" title="NSW Government Logo"/>
          <p:cNvPicPr preferRelativeResize="0"/>
          <p:nvPr/>
        </p:nvPicPr>
        <p:blipFill rotWithShape="1">
          <a:blip r:embed="rId4">
            <a:alphaModFix/>
          </a:blip>
          <a:srcRect/>
          <a:stretch/>
        </p:blipFill>
        <p:spPr>
          <a:xfrm>
            <a:off x="8385743" y="6121867"/>
            <a:ext cx="494457" cy="540000"/>
          </a:xfrm>
          <a:prstGeom prst="rect">
            <a:avLst/>
          </a:prstGeom>
          <a:noFill/>
          <a:ln>
            <a:noFill/>
          </a:ln>
        </p:spPr>
      </p:pic>
      <p:sp>
        <p:nvSpPr>
          <p:cNvPr id="114" name="Google Shape;114;p37"/>
          <p:cNvSpPr txBox="1">
            <a:spLocks noGrp="1"/>
          </p:cNvSpPr>
          <p:nvPr>
            <p:ph type="body" idx="2"/>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15" name="Google Shape;115;p37"/>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16" name="Google Shape;116;p37"/>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Tree>
    <p:extLst>
      <p:ext uri="{BB962C8B-B14F-4D97-AF65-F5344CB8AC3E}">
        <p14:creationId xmlns:p14="http://schemas.microsoft.com/office/powerpoint/2010/main" val="3352311049"/>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 picture">
  <p:cSld name="2 Column picture">
    <p:bg>
      <p:bgPr>
        <a:solidFill>
          <a:schemeClr val="lt1"/>
        </a:solidFill>
        <a:effectLst/>
      </p:bgPr>
    </p:bg>
    <p:spTree>
      <p:nvGrpSpPr>
        <p:cNvPr id="1" name="Shape 117"/>
        <p:cNvGrpSpPr/>
        <p:nvPr/>
      </p:nvGrpSpPr>
      <p:grpSpPr>
        <a:xfrm>
          <a:off x="0" y="0"/>
          <a:ext cx="0" cy="0"/>
          <a:chOff x="0" y="0"/>
          <a:chExt cx="0" cy="0"/>
        </a:xfrm>
      </p:grpSpPr>
      <p:sp>
        <p:nvSpPr>
          <p:cNvPr id="118" name="Google Shape;118;p38"/>
          <p:cNvSpPr>
            <a:spLocks noGrp="1"/>
          </p:cNvSpPr>
          <p:nvPr>
            <p:ph type="pic" idx="2"/>
          </p:nvPr>
        </p:nvSpPr>
        <p:spPr>
          <a:xfrm>
            <a:off x="4572001" y="1844675"/>
            <a:ext cx="4354316" cy="40671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350"/>
              <a:buFont typeface="Arial"/>
              <a:buNone/>
              <a:defRPr sz="1013"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19" name="Google Shape;119;p38"/>
          <p:cNvSpPr txBox="1">
            <a:spLocks noGrp="1"/>
          </p:cNvSpPr>
          <p:nvPr>
            <p:ph type="body" idx="1"/>
          </p:nvPr>
        </p:nvSpPr>
        <p:spPr>
          <a:xfrm>
            <a:off x="298091" y="1844675"/>
            <a:ext cx="4140744" cy="4067175"/>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20" name="Google Shape;120;p38"/>
          <p:cNvSpPr txBox="1">
            <a:spLocks noGrp="1"/>
          </p:cNvSpPr>
          <p:nvPr>
            <p:ph type="body" idx="3"/>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21" name="Google Shape;121;p38"/>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2" name="Google Shape;122;p38"/>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Tree>
    <p:extLst>
      <p:ext uri="{BB962C8B-B14F-4D97-AF65-F5344CB8AC3E}">
        <p14:creationId xmlns:p14="http://schemas.microsoft.com/office/powerpoint/2010/main" val="2984359436"/>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 Table">
  <p:cSld name="Two Column Table">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9"/>
          <p:cNvSpPr txBox="1">
            <a:spLocks noGrp="1"/>
          </p:cNvSpPr>
          <p:nvPr>
            <p:ph type="body" idx="1"/>
          </p:nvPr>
        </p:nvSpPr>
        <p:spPr>
          <a:xfrm>
            <a:off x="292101" y="1844675"/>
            <a:ext cx="4120102" cy="4067175"/>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25" name="Google Shape;125;p39"/>
          <p:cNvSpPr txBox="1">
            <a:spLocks noGrp="1"/>
          </p:cNvSpPr>
          <p:nvPr>
            <p:ph type="body" idx="2"/>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26" name="Google Shape;126;p39"/>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27" name="Google Shape;127;p39"/>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
        <p:nvSpPr>
          <p:cNvPr id="128" name="Google Shape;128;p39"/>
          <p:cNvSpPr txBox="1"/>
          <p:nvPr/>
        </p:nvSpPr>
        <p:spPr>
          <a:xfrm>
            <a:off x="249382" y="415636"/>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3769322033"/>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 Chart">
  <p:cSld name="Two Column Chart">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40"/>
          <p:cNvSpPr>
            <a:spLocks noGrp="1"/>
          </p:cNvSpPr>
          <p:nvPr>
            <p:ph type="chart" idx="2"/>
          </p:nvPr>
        </p:nvSpPr>
        <p:spPr>
          <a:xfrm>
            <a:off x="4572000" y="1844675"/>
            <a:ext cx="4279900" cy="4129998"/>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350"/>
              <a:buFont typeface="Arial"/>
              <a:buNone/>
              <a:defRPr sz="1013"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chart</a:t>
            </a:r>
            <a:endParaRPr/>
          </a:p>
        </p:txBody>
      </p:sp>
      <p:sp>
        <p:nvSpPr>
          <p:cNvPr id="131" name="Google Shape;131;p40"/>
          <p:cNvSpPr txBox="1">
            <a:spLocks noGrp="1"/>
          </p:cNvSpPr>
          <p:nvPr>
            <p:ph type="body" idx="1"/>
          </p:nvPr>
        </p:nvSpPr>
        <p:spPr>
          <a:xfrm>
            <a:off x="292101" y="1844675"/>
            <a:ext cx="4111224" cy="4129998"/>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32" name="Google Shape;132;p40"/>
          <p:cNvSpPr txBox="1">
            <a:spLocks noGrp="1"/>
          </p:cNvSpPr>
          <p:nvPr>
            <p:ph type="body" idx="3"/>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33" name="Google Shape;133;p40"/>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34" name="Google Shape;134;p40"/>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
        <p:nvSpPr>
          <p:cNvPr id="135" name="Google Shape;135;p40"/>
          <p:cNvSpPr txBox="1"/>
          <p:nvPr/>
        </p:nvSpPr>
        <p:spPr>
          <a:xfrm>
            <a:off x="654627" y="374073"/>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33100816"/>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ulti image and text">
  <p:cSld name="Multi image and text">
    <p:spTree>
      <p:nvGrpSpPr>
        <p:cNvPr id="1" name="Shape 136"/>
        <p:cNvGrpSpPr/>
        <p:nvPr/>
      </p:nvGrpSpPr>
      <p:grpSpPr>
        <a:xfrm>
          <a:off x="0" y="0"/>
          <a:ext cx="0" cy="0"/>
          <a:chOff x="0" y="0"/>
          <a:chExt cx="0" cy="0"/>
        </a:xfrm>
      </p:grpSpPr>
      <p:sp>
        <p:nvSpPr>
          <p:cNvPr id="137" name="Google Shape;137;p41"/>
          <p:cNvSpPr>
            <a:spLocks noGrp="1"/>
          </p:cNvSpPr>
          <p:nvPr>
            <p:ph type="pic" idx="2"/>
          </p:nvPr>
        </p:nvSpPr>
        <p:spPr>
          <a:xfrm>
            <a:off x="307975" y="1881190"/>
            <a:ext cx="1980000" cy="17049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800"/>
              <a:buFont typeface="Arial"/>
              <a:buChar char="•"/>
              <a:defRPr sz="1350"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38" name="Google Shape;138;p41"/>
          <p:cNvSpPr>
            <a:spLocks noGrp="1"/>
          </p:cNvSpPr>
          <p:nvPr>
            <p:ph type="pic" idx="3"/>
          </p:nvPr>
        </p:nvSpPr>
        <p:spPr>
          <a:xfrm>
            <a:off x="2517034" y="1881190"/>
            <a:ext cx="1980000" cy="17049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800"/>
              <a:buFont typeface="Arial"/>
              <a:buChar char="•"/>
              <a:defRPr sz="1350"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39" name="Google Shape;139;p41"/>
          <p:cNvSpPr>
            <a:spLocks noGrp="1"/>
          </p:cNvSpPr>
          <p:nvPr>
            <p:ph type="pic" idx="4"/>
          </p:nvPr>
        </p:nvSpPr>
        <p:spPr>
          <a:xfrm>
            <a:off x="4726093" y="1881190"/>
            <a:ext cx="1980000" cy="17049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800"/>
              <a:buFont typeface="Arial"/>
              <a:buChar char="•"/>
              <a:defRPr sz="1350"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40" name="Google Shape;140;p41"/>
          <p:cNvSpPr>
            <a:spLocks noGrp="1"/>
          </p:cNvSpPr>
          <p:nvPr>
            <p:ph type="pic" idx="5"/>
          </p:nvPr>
        </p:nvSpPr>
        <p:spPr>
          <a:xfrm>
            <a:off x="6935151" y="1881190"/>
            <a:ext cx="1980000" cy="1704975"/>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0"/>
              </a:spcBef>
              <a:spcAft>
                <a:spcPts val="0"/>
              </a:spcAft>
              <a:buClr>
                <a:schemeClr val="dk2"/>
              </a:buClr>
              <a:buSzPts val="1800"/>
              <a:buFont typeface="Arial"/>
              <a:buChar char="•"/>
              <a:defRPr sz="1350" b="0" i="0" u="none" strike="noStrike" cap="none">
                <a:solidFill>
                  <a:schemeClr val="dk2"/>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
        <p:nvSpPr>
          <p:cNvPr id="141" name="Google Shape;141;p41"/>
          <p:cNvSpPr txBox="1">
            <a:spLocks noGrp="1"/>
          </p:cNvSpPr>
          <p:nvPr>
            <p:ph type="body" idx="1"/>
          </p:nvPr>
        </p:nvSpPr>
        <p:spPr>
          <a:xfrm>
            <a:off x="307976" y="3729038"/>
            <a:ext cx="1979613" cy="220186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2" name="Google Shape;142;p41"/>
          <p:cNvSpPr txBox="1">
            <a:spLocks noGrp="1"/>
          </p:cNvSpPr>
          <p:nvPr>
            <p:ph type="body" idx="6"/>
          </p:nvPr>
        </p:nvSpPr>
        <p:spPr>
          <a:xfrm>
            <a:off x="2517422" y="3778093"/>
            <a:ext cx="1979613" cy="220186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3" name="Google Shape;143;p41"/>
          <p:cNvSpPr txBox="1">
            <a:spLocks noGrp="1"/>
          </p:cNvSpPr>
          <p:nvPr>
            <p:ph type="body" idx="7"/>
          </p:nvPr>
        </p:nvSpPr>
        <p:spPr>
          <a:xfrm>
            <a:off x="4732337" y="3778093"/>
            <a:ext cx="1979613" cy="220186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4" name="Google Shape;144;p41"/>
          <p:cNvSpPr txBox="1">
            <a:spLocks noGrp="1"/>
          </p:cNvSpPr>
          <p:nvPr>
            <p:ph type="body" idx="8"/>
          </p:nvPr>
        </p:nvSpPr>
        <p:spPr>
          <a:xfrm>
            <a:off x="6947254" y="3778093"/>
            <a:ext cx="1979613" cy="2201862"/>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5" name="Google Shape;145;p41"/>
          <p:cNvSpPr txBox="1">
            <a:spLocks noGrp="1"/>
          </p:cNvSpPr>
          <p:nvPr>
            <p:ph type="body" idx="9"/>
          </p:nvPr>
        </p:nvSpPr>
        <p:spPr>
          <a:xfrm>
            <a:off x="294662" y="1245631"/>
            <a:ext cx="8627651" cy="44362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146" name="Google Shape;146;p41"/>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47" name="Google Shape;147;p41"/>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
        <p:nvSpPr>
          <p:cNvPr id="148" name="Google Shape;148;p41"/>
          <p:cNvSpPr txBox="1"/>
          <p:nvPr/>
        </p:nvSpPr>
        <p:spPr>
          <a:xfrm>
            <a:off x="810491" y="36368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158686213"/>
      </p:ext>
    </p:extLst>
  </p:cSld>
  <p:clrMapOvr>
    <a:masterClrMapping/>
  </p:clrMapOvr>
  <p:transition>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Content A">
  <p:cSld name="1 Column Content A">
    <p:bg>
      <p:bgPr>
        <a:solidFill>
          <a:schemeClr val="lt1"/>
        </a:solidFill>
        <a:effectLst/>
      </p:bgPr>
    </p:bg>
    <p:spTree>
      <p:nvGrpSpPr>
        <p:cNvPr id="1" name="Shape 22"/>
        <p:cNvGrpSpPr/>
        <p:nvPr/>
      </p:nvGrpSpPr>
      <p:grpSpPr>
        <a:xfrm>
          <a:off x="0" y="0"/>
          <a:ext cx="0" cy="0"/>
          <a:chOff x="0" y="0"/>
          <a:chExt cx="0" cy="0"/>
        </a:xfrm>
      </p:grpSpPr>
      <p:sp>
        <p:nvSpPr>
          <p:cNvPr id="23" name="Google Shape;23;p26"/>
          <p:cNvSpPr txBox="1">
            <a:spLocks noGrp="1"/>
          </p:cNvSpPr>
          <p:nvPr>
            <p:ph type="body" idx="1"/>
          </p:nvPr>
        </p:nvSpPr>
        <p:spPr>
          <a:xfrm>
            <a:off x="294661" y="1844675"/>
            <a:ext cx="8628224" cy="4236529"/>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24" name="Google Shape;24;p26"/>
          <p:cNvSpPr txBox="1">
            <a:spLocks noGrp="1"/>
          </p:cNvSpPr>
          <p:nvPr>
            <p:ph type="body" idx="2"/>
          </p:nvPr>
        </p:nvSpPr>
        <p:spPr>
          <a:xfrm>
            <a:off x="294662" y="1245631"/>
            <a:ext cx="8627651" cy="419659"/>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25" name="Google Shape;25;p26"/>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6" name="Google Shape;26;p26"/>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Tree>
    <p:extLst>
      <p:ext uri="{BB962C8B-B14F-4D97-AF65-F5344CB8AC3E}">
        <p14:creationId xmlns:p14="http://schemas.microsoft.com/office/powerpoint/2010/main" val="1717380674"/>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3739998787"/>
      </p:ext>
    </p:extLst>
  </p:cSld>
  <p:clrMapOvr>
    <a:masterClrMapping/>
  </p:clrMapOvr>
  <p:transition>
    <p:fade/>
  </p:transition>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Tree>
    <p:extLst>
      <p:ext uri="{BB962C8B-B14F-4D97-AF65-F5344CB8AC3E}">
        <p14:creationId xmlns:p14="http://schemas.microsoft.com/office/powerpoint/2010/main" val="274368287"/>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5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2">
  <p:cSld name="Divider - 2">
    <p:bg>
      <p:bgPr>
        <a:blipFill>
          <a:blip r:embed="rId2">
            <a:alphaModFix/>
          </a:blip>
          <a:stretch>
            <a:fillRect/>
          </a:stretch>
        </a:blipFill>
        <a:effectLst/>
      </p:bgPr>
    </p:bg>
    <p:spTree>
      <p:nvGrpSpPr>
        <p:cNvPr id="1" name="Shape 27"/>
        <p:cNvGrpSpPr/>
        <p:nvPr/>
      </p:nvGrpSpPr>
      <p:grpSpPr>
        <a:xfrm>
          <a:off x="0" y="0"/>
          <a:ext cx="0" cy="0"/>
          <a:chOff x="0" y="0"/>
          <a:chExt cx="0" cy="0"/>
        </a:xfrm>
      </p:grpSpPr>
      <p:pic>
        <p:nvPicPr>
          <p:cNvPr id="28" name="Google Shape;28;p24" descr="Young student using an interactive device at her desk.&#10;"/>
          <p:cNvPicPr preferRelativeResize="0"/>
          <p:nvPr/>
        </p:nvPicPr>
        <p:blipFill rotWithShape="1">
          <a:blip r:embed="rId3">
            <a:alphaModFix/>
          </a:blip>
          <a:srcRect/>
          <a:stretch/>
        </p:blipFill>
        <p:spPr>
          <a:xfrm>
            <a:off x="1" y="1033881"/>
            <a:ext cx="5053364" cy="4982400"/>
          </a:xfrm>
          <a:prstGeom prst="rect">
            <a:avLst/>
          </a:prstGeom>
          <a:noFill/>
          <a:ln>
            <a:noFill/>
          </a:ln>
        </p:spPr>
      </p:pic>
      <p:sp>
        <p:nvSpPr>
          <p:cNvPr id="29" name="Google Shape;29;p24"/>
          <p:cNvSpPr txBox="1">
            <a:spLocks noGrp="1"/>
          </p:cNvSpPr>
          <p:nvPr>
            <p:ph type="body" idx="1"/>
          </p:nvPr>
        </p:nvSpPr>
        <p:spPr>
          <a:xfrm>
            <a:off x="5096828" y="3059141"/>
            <a:ext cx="3664986" cy="93161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800"/>
              <a:buNone/>
              <a:defRPr sz="1350"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30" name="Google Shape;30;p24"/>
          <p:cNvSpPr txBox="1">
            <a:spLocks noGrp="1"/>
          </p:cNvSpPr>
          <p:nvPr>
            <p:ph type="title"/>
          </p:nvPr>
        </p:nvSpPr>
        <p:spPr>
          <a:xfrm>
            <a:off x="5096833" y="1833967"/>
            <a:ext cx="366498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31" name="Google Shape;31;p24"/>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32" name="Google Shape;32;p24"/>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33" name="Google Shape;33;p24" descr="NSW Government Logo" title="NSW Government Logo"/>
          <p:cNvPicPr preferRelativeResize="0"/>
          <p:nvPr/>
        </p:nvPicPr>
        <p:blipFill rotWithShape="1">
          <a:blip r:embed="rId4">
            <a:alphaModFix/>
          </a:blip>
          <a:srcRect/>
          <a:stretch/>
        </p:blipFill>
        <p:spPr>
          <a:xfrm>
            <a:off x="8186018" y="5912575"/>
            <a:ext cx="665883" cy="720000"/>
          </a:xfrm>
          <a:prstGeom prst="rect">
            <a:avLst/>
          </a:prstGeom>
          <a:noFill/>
          <a:ln>
            <a:noFill/>
          </a:ln>
        </p:spPr>
      </p:pic>
    </p:spTree>
    <p:extLst>
      <p:ext uri="{BB962C8B-B14F-4D97-AF65-F5344CB8AC3E}">
        <p14:creationId xmlns:p14="http://schemas.microsoft.com/office/powerpoint/2010/main" val="3496009382"/>
      </p:ext>
    </p:extLst>
  </p:cSld>
  <p:clrMapOvr>
    <a:masterClrMapping/>
  </p:clrMapOvr>
  <p:transition>
    <p:fade/>
  </p:transition>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hf sldNum="0" hdr="0" dt="0"/>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Tree>
    <p:extLst>
      <p:ext uri="{BB962C8B-B14F-4D97-AF65-F5344CB8AC3E}">
        <p14:creationId xmlns:p14="http://schemas.microsoft.com/office/powerpoint/2010/main" val="4102682973"/>
      </p:ext>
    </p:extLst>
  </p:cSld>
  <p:clrMapOvr>
    <a:masterClrMapping/>
  </p:clrMapOvr>
  <p:transition>
    <p:fade/>
  </p:transition>
  <p:hf sldNum="0" hdr="0" dt="0"/>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Tree>
    <p:extLst>
      <p:ext uri="{BB962C8B-B14F-4D97-AF65-F5344CB8AC3E}">
        <p14:creationId xmlns:p14="http://schemas.microsoft.com/office/powerpoint/2010/main" val="3458103310"/>
      </p:ext>
    </p:extLst>
  </p:cSld>
  <p:clrMapOvr>
    <a:masterClrMapping/>
  </p:clrMapOvr>
  <p:transition>
    <p:fade/>
  </p:transition>
  <p:hf sldNum="0" hdr="0" dt="0"/>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2354592303"/>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Tree>
    <p:extLst>
      <p:ext uri="{BB962C8B-B14F-4D97-AF65-F5344CB8AC3E}">
        <p14:creationId xmlns:p14="http://schemas.microsoft.com/office/powerpoint/2010/main" val="3420507452"/>
      </p:ext>
    </p:extLst>
  </p:cSld>
  <p:clrMapOvr>
    <a:masterClrMapping/>
  </p:clrMapOvr>
  <p:transition>
    <p:fade/>
  </p:transition>
  <p:hf sldNum="0" hdr="0" dt="0"/>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1346579141"/>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Tree>
    <p:extLst>
      <p:ext uri="{BB962C8B-B14F-4D97-AF65-F5344CB8AC3E}">
        <p14:creationId xmlns:p14="http://schemas.microsoft.com/office/powerpoint/2010/main" val="2382981154"/>
      </p:ext>
    </p:extLst>
  </p:cSld>
  <p:clrMapOvr>
    <a:masterClrMapping/>
  </p:clrMapOvr>
  <p:transition>
    <p:fade/>
  </p:transition>
  <p:hf sldNum="0" hdr="0" dt="0"/>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Tree>
    <p:extLst>
      <p:ext uri="{BB962C8B-B14F-4D97-AF65-F5344CB8AC3E}">
        <p14:creationId xmlns:p14="http://schemas.microsoft.com/office/powerpoint/2010/main" val="2334971249"/>
      </p:ext>
    </p:extLst>
  </p:cSld>
  <p:clrMapOvr>
    <a:masterClrMapping/>
  </p:clrMapOvr>
  <p:transition>
    <p:fade/>
  </p:transition>
  <p:hf sldNum="0" hdr="0" dt="0"/>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hf sldNum="0" hdr="0" dt="0"/>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r>
              <a:rPr lang="en-US"/>
              <a:t>Stage 2 Week A</a:t>
            </a:r>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hf sldNum="0" hdr="0" dt="0"/>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Content A">
  <p:cSld name="1_1 Column Content A">
    <p:bg>
      <p:bgPr>
        <a:solidFill>
          <a:schemeClr val="lt1"/>
        </a:solidFill>
        <a:effectLst/>
      </p:bgPr>
    </p:bg>
    <p:spTree>
      <p:nvGrpSpPr>
        <p:cNvPr id="1" name="Shape 34"/>
        <p:cNvGrpSpPr/>
        <p:nvPr/>
      </p:nvGrpSpPr>
      <p:grpSpPr>
        <a:xfrm>
          <a:off x="0" y="0"/>
          <a:ext cx="0" cy="0"/>
          <a:chOff x="0" y="0"/>
          <a:chExt cx="0" cy="0"/>
        </a:xfrm>
      </p:grpSpPr>
      <p:sp>
        <p:nvSpPr>
          <p:cNvPr id="35" name="Google Shape;35;p25"/>
          <p:cNvSpPr txBox="1">
            <a:spLocks noGrp="1"/>
          </p:cNvSpPr>
          <p:nvPr>
            <p:ph type="body" idx="1"/>
          </p:nvPr>
        </p:nvSpPr>
        <p:spPr>
          <a:xfrm>
            <a:off x="294661" y="1844675"/>
            <a:ext cx="8628224" cy="4236529"/>
          </a:xfrm>
          <a:prstGeom prst="rect">
            <a:avLst/>
          </a:prstGeom>
          <a:noFill/>
          <a:ln>
            <a:noFill/>
          </a:ln>
        </p:spPr>
        <p:txBody>
          <a:bodyPr spcFirstLastPara="1" wrap="square" lIns="0" tIns="0" rIns="0" bIns="0" anchor="t" anchorCtr="0">
            <a:noAutofit/>
          </a:bodyPr>
          <a:lstStyle>
            <a:lvl1pPr marL="342900" lvl="0" indent="-171450" algn="l">
              <a:lnSpc>
                <a:spcPct val="120000"/>
              </a:lnSpc>
              <a:spcBef>
                <a:spcPts val="0"/>
              </a:spcBef>
              <a:spcAft>
                <a:spcPts val="0"/>
              </a:spcAft>
              <a:buClr>
                <a:schemeClr val="dk2"/>
              </a:buClr>
              <a:buSzPts val="1400"/>
              <a:buNone/>
              <a:defRPr/>
            </a:lvl1pPr>
            <a:lvl2pPr marL="685800" lvl="1" indent="-238125" algn="l">
              <a:lnSpc>
                <a:spcPct val="120000"/>
              </a:lnSpc>
              <a:spcBef>
                <a:spcPts val="554"/>
              </a:spcBef>
              <a:spcAft>
                <a:spcPts val="0"/>
              </a:spcAft>
              <a:buClr>
                <a:schemeClr val="dk2"/>
              </a:buClr>
              <a:buSzPts val="1400"/>
              <a:buChar char="•"/>
              <a:defRPr/>
            </a:lvl2pPr>
            <a:lvl3pPr marL="1028700" lvl="2" indent="-228600" algn="l">
              <a:lnSpc>
                <a:spcPct val="120000"/>
              </a:lnSpc>
              <a:spcBef>
                <a:spcPts val="554"/>
              </a:spcBef>
              <a:spcAft>
                <a:spcPts val="0"/>
              </a:spcAft>
              <a:buClr>
                <a:schemeClr val="dk2"/>
              </a:buClr>
              <a:buSzPts val="1200"/>
              <a:buChar char="⎼"/>
              <a:defRPr/>
            </a:lvl3pPr>
            <a:lvl4pPr marL="1371600" lvl="3" indent="-228600" algn="l">
              <a:lnSpc>
                <a:spcPct val="120000"/>
              </a:lnSpc>
              <a:spcBef>
                <a:spcPts val="554"/>
              </a:spcBef>
              <a:spcAft>
                <a:spcPts val="0"/>
              </a:spcAft>
              <a:buClr>
                <a:schemeClr val="dk2"/>
              </a:buClr>
              <a:buSzPts val="1200"/>
              <a:buChar char="»"/>
              <a:defRPr/>
            </a:lvl4pPr>
            <a:lvl5pPr marL="1714500" lvl="4" indent="-219075" algn="l">
              <a:lnSpc>
                <a:spcPct val="100000"/>
              </a:lnSpc>
              <a:spcBef>
                <a:spcPts val="554"/>
              </a:spcBef>
              <a:spcAft>
                <a:spcPts val="0"/>
              </a:spcAft>
              <a:buClr>
                <a:schemeClr val="dk2"/>
              </a:buClr>
              <a:buSzPts val="1000"/>
              <a:buChar char="•"/>
              <a:defRPr/>
            </a:lvl5pPr>
            <a:lvl6pPr marL="2057400" lvl="5" indent="-257175" algn="l">
              <a:lnSpc>
                <a:spcPct val="90000"/>
              </a:lnSpc>
              <a:spcBef>
                <a:spcPts val="554"/>
              </a:spcBef>
              <a:spcAft>
                <a:spcPts val="0"/>
              </a:spcAft>
              <a:buClr>
                <a:schemeClr val="dk1"/>
              </a:buClr>
              <a:buSzPts val="1800"/>
              <a:buChar char="•"/>
              <a:defRPr/>
            </a:lvl6pPr>
            <a:lvl7pPr marL="2400300" lvl="6" indent="-257175" algn="l">
              <a:lnSpc>
                <a:spcPct val="90000"/>
              </a:lnSpc>
              <a:spcBef>
                <a:spcPts val="347"/>
              </a:spcBef>
              <a:spcAft>
                <a:spcPts val="0"/>
              </a:spcAft>
              <a:buClr>
                <a:schemeClr val="dk1"/>
              </a:buClr>
              <a:buSzPts val="1800"/>
              <a:buChar char="•"/>
              <a:defRPr/>
            </a:lvl7pPr>
            <a:lvl8pPr marL="2743200" lvl="7" indent="-257175" algn="l">
              <a:lnSpc>
                <a:spcPct val="90000"/>
              </a:lnSpc>
              <a:spcBef>
                <a:spcPts val="347"/>
              </a:spcBef>
              <a:spcAft>
                <a:spcPts val="0"/>
              </a:spcAft>
              <a:buClr>
                <a:schemeClr val="dk1"/>
              </a:buClr>
              <a:buSzPts val="1800"/>
              <a:buChar char="•"/>
              <a:defRPr/>
            </a:lvl8pPr>
            <a:lvl9pPr marL="3086100" lvl="8" indent="-257175" algn="l">
              <a:lnSpc>
                <a:spcPct val="90000"/>
              </a:lnSpc>
              <a:spcBef>
                <a:spcPts val="347"/>
              </a:spcBef>
              <a:spcAft>
                <a:spcPts val="0"/>
              </a:spcAft>
              <a:buClr>
                <a:schemeClr val="dk1"/>
              </a:buClr>
              <a:buSzPts val="1800"/>
              <a:buChar char="•"/>
              <a:defRPr/>
            </a:lvl9pPr>
          </a:lstStyle>
          <a:p>
            <a:pPr lvl="0"/>
            <a:r>
              <a:rPr lang="en-US"/>
              <a:t>Edit Master text styles</a:t>
            </a:r>
          </a:p>
        </p:txBody>
      </p:sp>
      <p:sp>
        <p:nvSpPr>
          <p:cNvPr id="36" name="Google Shape;36;p25"/>
          <p:cNvSpPr txBox="1">
            <a:spLocks noGrp="1"/>
          </p:cNvSpPr>
          <p:nvPr>
            <p:ph type="body" idx="2"/>
          </p:nvPr>
        </p:nvSpPr>
        <p:spPr>
          <a:xfrm>
            <a:off x="294663" y="1245633"/>
            <a:ext cx="8627651" cy="419659"/>
          </a:xfrm>
          <a:prstGeom prst="rect">
            <a:avLst/>
          </a:prstGeom>
          <a:noFill/>
          <a:ln>
            <a:noFill/>
          </a:ln>
        </p:spPr>
        <p:txBody>
          <a:bodyPr spcFirstLastPara="1" wrap="square" lIns="0" tIns="0" rIns="0" bIns="0" anchor="t" anchorCtr="0">
            <a:noAutofit/>
          </a:bodyPr>
          <a:lstStyle>
            <a:lvl1pPr marL="342900" lvl="0" indent="-171450" algn="l">
              <a:lnSpc>
                <a:spcPct val="120000"/>
              </a:lnSpc>
              <a:spcBef>
                <a:spcPts val="0"/>
              </a:spcBef>
              <a:spcAft>
                <a:spcPts val="0"/>
              </a:spcAft>
              <a:buClr>
                <a:schemeClr val="accent5"/>
              </a:buClr>
              <a:buSzPts val="1400"/>
              <a:buNone/>
              <a:defRPr sz="1247" b="0" i="0">
                <a:solidFill>
                  <a:schemeClr val="accent5"/>
                </a:solidFill>
                <a:latin typeface="Montserrat SemiBold"/>
                <a:ea typeface="Montserrat SemiBold"/>
                <a:cs typeface="Montserrat SemiBold"/>
                <a:sym typeface="Montserrat SemiBold"/>
              </a:defRPr>
            </a:lvl1pPr>
            <a:lvl2pPr marL="685800" lvl="1" indent="-171450" algn="l">
              <a:lnSpc>
                <a:spcPct val="120000"/>
              </a:lnSpc>
              <a:spcBef>
                <a:spcPts val="554"/>
              </a:spcBef>
              <a:spcAft>
                <a:spcPts val="0"/>
              </a:spcAft>
              <a:buClr>
                <a:schemeClr val="dk2"/>
              </a:buClr>
              <a:buSzPts val="1400"/>
              <a:buNone/>
              <a:defRPr/>
            </a:lvl2pPr>
            <a:lvl3pPr marL="1028700" lvl="2" indent="-228600" algn="l">
              <a:lnSpc>
                <a:spcPct val="120000"/>
              </a:lnSpc>
              <a:spcBef>
                <a:spcPts val="554"/>
              </a:spcBef>
              <a:spcAft>
                <a:spcPts val="0"/>
              </a:spcAft>
              <a:buClr>
                <a:schemeClr val="dk2"/>
              </a:buClr>
              <a:buSzPts val="1200"/>
              <a:buChar char="⎼"/>
              <a:defRPr/>
            </a:lvl3pPr>
            <a:lvl4pPr marL="1371600" lvl="3" indent="-228600" algn="l">
              <a:lnSpc>
                <a:spcPct val="120000"/>
              </a:lnSpc>
              <a:spcBef>
                <a:spcPts val="554"/>
              </a:spcBef>
              <a:spcAft>
                <a:spcPts val="0"/>
              </a:spcAft>
              <a:buClr>
                <a:schemeClr val="dk2"/>
              </a:buClr>
              <a:buSzPts val="1200"/>
              <a:buChar char="»"/>
              <a:defRPr/>
            </a:lvl4pPr>
            <a:lvl5pPr marL="1714500" lvl="4" indent="-219075" algn="l">
              <a:lnSpc>
                <a:spcPct val="100000"/>
              </a:lnSpc>
              <a:spcBef>
                <a:spcPts val="554"/>
              </a:spcBef>
              <a:spcAft>
                <a:spcPts val="0"/>
              </a:spcAft>
              <a:buClr>
                <a:schemeClr val="dk2"/>
              </a:buClr>
              <a:buSzPts val="1000"/>
              <a:buChar char="•"/>
              <a:defRPr/>
            </a:lvl5pPr>
            <a:lvl6pPr marL="2057400" lvl="5" indent="-257175" algn="l">
              <a:lnSpc>
                <a:spcPct val="90000"/>
              </a:lnSpc>
              <a:spcBef>
                <a:spcPts val="554"/>
              </a:spcBef>
              <a:spcAft>
                <a:spcPts val="0"/>
              </a:spcAft>
              <a:buClr>
                <a:schemeClr val="dk1"/>
              </a:buClr>
              <a:buSzPts val="1800"/>
              <a:buChar char="•"/>
              <a:defRPr/>
            </a:lvl6pPr>
            <a:lvl7pPr marL="2400300" lvl="6" indent="-257175" algn="l">
              <a:lnSpc>
                <a:spcPct val="90000"/>
              </a:lnSpc>
              <a:spcBef>
                <a:spcPts val="347"/>
              </a:spcBef>
              <a:spcAft>
                <a:spcPts val="0"/>
              </a:spcAft>
              <a:buClr>
                <a:schemeClr val="dk1"/>
              </a:buClr>
              <a:buSzPts val="1800"/>
              <a:buChar char="•"/>
              <a:defRPr/>
            </a:lvl7pPr>
            <a:lvl8pPr marL="2743200" lvl="7" indent="-257175" algn="l">
              <a:lnSpc>
                <a:spcPct val="90000"/>
              </a:lnSpc>
              <a:spcBef>
                <a:spcPts val="347"/>
              </a:spcBef>
              <a:spcAft>
                <a:spcPts val="0"/>
              </a:spcAft>
              <a:buClr>
                <a:schemeClr val="dk1"/>
              </a:buClr>
              <a:buSzPts val="1800"/>
              <a:buChar char="•"/>
              <a:defRPr/>
            </a:lvl8pPr>
            <a:lvl9pPr marL="3086100" lvl="8" indent="-257175" algn="l">
              <a:lnSpc>
                <a:spcPct val="90000"/>
              </a:lnSpc>
              <a:spcBef>
                <a:spcPts val="347"/>
              </a:spcBef>
              <a:spcAft>
                <a:spcPts val="0"/>
              </a:spcAft>
              <a:buClr>
                <a:schemeClr val="dk1"/>
              </a:buClr>
              <a:buSzPts val="1800"/>
              <a:buChar char="•"/>
              <a:defRPr/>
            </a:lvl9pPr>
          </a:lstStyle>
          <a:p>
            <a:pPr lvl="0"/>
            <a:r>
              <a:rPr lang="en-US"/>
              <a:t>Edit Master text styles</a:t>
            </a:r>
          </a:p>
        </p:txBody>
      </p:sp>
      <p:sp>
        <p:nvSpPr>
          <p:cNvPr id="37" name="Google Shape;37;p25"/>
          <p:cNvSpPr txBox="1">
            <a:spLocks noGrp="1"/>
          </p:cNvSpPr>
          <p:nvPr>
            <p:ph type="title"/>
          </p:nvPr>
        </p:nvSpPr>
        <p:spPr>
          <a:xfrm>
            <a:off x="292102" y="747159"/>
            <a:ext cx="862305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3599"/>
              <a:buFont typeface="Montserrat SemiBol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8" name="Google Shape;38;p25"/>
          <p:cNvSpPr txBox="1">
            <a:spLocks noGrp="1"/>
          </p:cNvSpPr>
          <p:nvPr>
            <p:ph type="ftr" idx="11"/>
          </p:nvPr>
        </p:nvSpPr>
        <p:spPr>
          <a:xfrm>
            <a:off x="292150" y="6258130"/>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2"/>
              </a:buClr>
              <a:buSzPts val="1400"/>
              <a:buFont typeface="Arial"/>
              <a:buNone/>
              <a:defRPr sz="554"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chemeClr val="dk1"/>
              </a:buClr>
              <a:buSzPts val="1400"/>
              <a:buFont typeface="Montserrat Medium"/>
              <a:buNone/>
              <a:defRPr sz="1350" b="0" i="0" u="none" strike="noStrike" cap="none">
                <a:solidFill>
                  <a:schemeClr val="dk1"/>
                </a:solidFill>
                <a:latin typeface="Montserrat Medium"/>
                <a:ea typeface="Montserrat Medium"/>
                <a:cs typeface="Montserrat Medium"/>
                <a:sym typeface="Montserrat Medium"/>
              </a:defRPr>
            </a:lvl9pPr>
          </a:lstStyle>
          <a:p>
            <a:r>
              <a:rPr lang="en-US"/>
              <a:t>Stage 2 Week A</a:t>
            </a:r>
            <a:endParaRPr/>
          </a:p>
        </p:txBody>
      </p:sp>
    </p:spTree>
    <p:extLst>
      <p:ext uri="{BB962C8B-B14F-4D97-AF65-F5344CB8AC3E}">
        <p14:creationId xmlns:p14="http://schemas.microsoft.com/office/powerpoint/2010/main" val="3460806302"/>
      </p:ext>
    </p:extLst>
  </p:cSld>
  <p:clrMapOvr>
    <a:masterClrMapping/>
  </p:clrMapOvr>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genda">
  <p:cSld name="Agenda">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3"/>
          <p:cNvSpPr txBox="1">
            <a:spLocks noGrp="1"/>
          </p:cNvSpPr>
          <p:nvPr>
            <p:ph type="ftr" idx="11"/>
          </p:nvPr>
        </p:nvSpPr>
        <p:spPr>
          <a:xfrm>
            <a:off x="292150" y="6258128"/>
            <a:ext cx="305754" cy="36512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dk2"/>
                </a:solidFill>
                <a:latin typeface="Montserrat Medium"/>
                <a:ea typeface="Montserrat Medium"/>
                <a:cs typeface="Montserrat Medium"/>
                <a:sym typeface="Montserrat Medium"/>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ontserrat Medium"/>
                <a:ea typeface="Montserrat Medium"/>
                <a:cs typeface="Montserrat Medium"/>
                <a:sym typeface="Montserrat Medium"/>
              </a:defRPr>
            </a:lvl9pPr>
          </a:lstStyle>
          <a:p>
            <a:r>
              <a:rPr lang="en-AU"/>
              <a:t>Stage 2 Week A</a:t>
            </a:r>
          </a:p>
        </p:txBody>
      </p:sp>
      <p:sp>
        <p:nvSpPr>
          <p:cNvPr id="41" name="Google Shape;41;p23"/>
          <p:cNvSpPr txBox="1">
            <a:spLocks noGrp="1"/>
          </p:cNvSpPr>
          <p:nvPr>
            <p:ph type="body" idx="1"/>
          </p:nvPr>
        </p:nvSpPr>
        <p:spPr>
          <a:xfrm>
            <a:off x="297273" y="1844677"/>
            <a:ext cx="8659415" cy="4178703"/>
          </a:xfrm>
          <a:prstGeom prst="rect">
            <a:avLst/>
          </a:prstGeom>
          <a:noFill/>
          <a:ln>
            <a:noFill/>
          </a:ln>
        </p:spPr>
        <p:txBody>
          <a:bodyPr spcFirstLastPara="1" wrap="square" lIns="91425" tIns="45700" rIns="91425" bIns="45700" anchor="t" anchorCtr="0">
            <a:normAutofit/>
          </a:bodyPr>
          <a:lstStyle>
            <a:lvl1pPr marL="342900" lvl="0" indent="-257175" algn="l">
              <a:lnSpc>
                <a:spcPct val="150000"/>
              </a:lnSpc>
              <a:spcBef>
                <a:spcPts val="0"/>
              </a:spcBef>
              <a:spcAft>
                <a:spcPts val="0"/>
              </a:spcAft>
              <a:buClr>
                <a:schemeClr val="dk2"/>
              </a:buClr>
              <a:buSzPts val="1800"/>
              <a:buChar char="•"/>
              <a:defRPr/>
            </a:lvl1pPr>
            <a:lvl2pPr marL="685800" lvl="1" indent="-257175" algn="l">
              <a:lnSpc>
                <a:spcPct val="150000"/>
              </a:lnSpc>
              <a:spcBef>
                <a:spcPts val="338"/>
              </a:spcBef>
              <a:spcAft>
                <a:spcPts val="0"/>
              </a:spcAft>
              <a:buClr>
                <a:schemeClr val="dk2"/>
              </a:buClr>
              <a:buSzPts val="1800"/>
              <a:buChar char="−"/>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42" name="Google Shape;42;p23"/>
          <p:cNvSpPr txBox="1">
            <a:spLocks noGrp="1"/>
          </p:cNvSpPr>
          <p:nvPr>
            <p:ph type="body" idx="2"/>
          </p:nvPr>
        </p:nvSpPr>
        <p:spPr>
          <a:xfrm>
            <a:off x="292151" y="1210247"/>
            <a:ext cx="6574221" cy="467634"/>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43" name="Google Shape;43;p23"/>
          <p:cNvSpPr txBox="1">
            <a:spLocks noGrp="1"/>
          </p:cNvSpPr>
          <p:nvPr>
            <p:ph type="title"/>
          </p:nvPr>
        </p:nvSpPr>
        <p:spPr>
          <a:xfrm>
            <a:off x="292151" y="703448"/>
            <a:ext cx="6727361"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2400"/>
              <a:buFont typeface="Montserrat SemiBold"/>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44" name="Google Shape;44;p23"/>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45" name="Google Shape;45;p23"/>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46" name="Google Shape;46;p23" descr="NSW Government Logo" title="NSW Government Logo"/>
          <p:cNvPicPr preferRelativeResize="0"/>
          <p:nvPr/>
        </p:nvPicPr>
        <p:blipFill rotWithShape="1">
          <a:blip r:embed="rId3">
            <a:alphaModFix/>
          </a:blip>
          <a:srcRect/>
          <a:stretch/>
        </p:blipFill>
        <p:spPr>
          <a:xfrm>
            <a:off x="8385743" y="6121867"/>
            <a:ext cx="494457" cy="540000"/>
          </a:xfrm>
          <a:prstGeom prst="rect">
            <a:avLst/>
          </a:prstGeom>
          <a:noFill/>
          <a:ln>
            <a:noFill/>
          </a:ln>
        </p:spPr>
      </p:pic>
    </p:spTree>
    <p:extLst>
      <p:ext uri="{BB962C8B-B14F-4D97-AF65-F5344CB8AC3E}">
        <p14:creationId xmlns:p14="http://schemas.microsoft.com/office/powerpoint/2010/main" val="130708341"/>
      </p:ext>
    </p:extLst>
  </p:cSld>
  <p:clrMapOvr>
    <a:masterClrMapping/>
  </p:clrMapOvr>
  <p:transition>
    <p:fade/>
  </p:transition>
  <p:hf sldNum="0" hdr="0" dt="0"/>
  <p:extLst>
    <p:ext uri="{DCECCB84-F9BA-43D5-87BE-67443E8EF086}">
      <p15:sldGuideLst xmlns:p15="http://schemas.microsoft.com/office/powerpoint/2012/main">
        <p15:guide id="1" orient="horz" pos="37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Divider - 2 Placeholder">
  <p:cSld name="1_Divider - 2 Placehol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28"/>
          <p:cNvSpPr txBox="1">
            <a:spLocks noGrp="1"/>
          </p:cNvSpPr>
          <p:nvPr>
            <p:ph type="body" idx="1"/>
          </p:nvPr>
        </p:nvSpPr>
        <p:spPr>
          <a:xfrm>
            <a:off x="5096828" y="3059141"/>
            <a:ext cx="3664986" cy="93161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800"/>
              <a:buNone/>
              <a:defRPr sz="1350"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49" name="Google Shape;49;p28"/>
          <p:cNvSpPr txBox="1">
            <a:spLocks noGrp="1"/>
          </p:cNvSpPr>
          <p:nvPr>
            <p:ph type="title"/>
          </p:nvPr>
        </p:nvSpPr>
        <p:spPr>
          <a:xfrm>
            <a:off x="5096833" y="1833967"/>
            <a:ext cx="366498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50" name="Google Shape;50;p28"/>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51" name="Google Shape;51;p28"/>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52" name="Google Shape;52;p28" descr="NSW Government Logo" title="NSW Government Logo"/>
          <p:cNvPicPr preferRelativeResize="0"/>
          <p:nvPr/>
        </p:nvPicPr>
        <p:blipFill rotWithShape="1">
          <a:blip r:embed="rId3">
            <a:alphaModFix/>
          </a:blip>
          <a:srcRect/>
          <a:stretch/>
        </p:blipFill>
        <p:spPr>
          <a:xfrm>
            <a:off x="8186018" y="5912575"/>
            <a:ext cx="665883" cy="720000"/>
          </a:xfrm>
          <a:prstGeom prst="rect">
            <a:avLst/>
          </a:prstGeom>
          <a:noFill/>
          <a:ln>
            <a:noFill/>
          </a:ln>
        </p:spPr>
      </p:pic>
      <p:sp>
        <p:nvSpPr>
          <p:cNvPr id="53" name="Google Shape;53;p28"/>
          <p:cNvSpPr>
            <a:spLocks noGrp="1"/>
          </p:cNvSpPr>
          <p:nvPr>
            <p:ph type="pic" idx="2"/>
          </p:nvPr>
        </p:nvSpPr>
        <p:spPr>
          <a:xfrm>
            <a:off x="72375" y="1123431"/>
            <a:ext cx="4753626" cy="4753626"/>
          </a:xfrm>
          <a:prstGeom prst="ellipse">
            <a:avLst/>
          </a:prstGeom>
          <a:noFill/>
          <a:ln>
            <a:noFill/>
          </a:ln>
        </p:spPr>
        <p:txBody>
          <a:bodyPr spcFirstLastPara="1" wrap="square" lIns="91425" tIns="45700" rIns="91425" bIns="45700" anchor="ctr" anchorCtr="0">
            <a:normAutofit/>
          </a:bodyPr>
          <a:lstStyle>
            <a:lvl1pPr marR="0" lvl="0" algn="ctr" rtl="0">
              <a:lnSpc>
                <a:spcPct val="150000"/>
              </a:lnSpc>
              <a:spcBef>
                <a:spcPts val="0"/>
              </a:spcBef>
              <a:spcAft>
                <a:spcPts val="0"/>
              </a:spcAft>
              <a:buClr>
                <a:schemeClr val="lt1"/>
              </a:buClr>
              <a:buSzPts val="1800"/>
              <a:buFont typeface="Arial"/>
              <a:buChar char="•"/>
              <a:defRPr sz="1350" b="0" i="0" u="none" strike="noStrike" cap="none">
                <a:solidFill>
                  <a:schemeClr val="lt1"/>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Tree>
    <p:extLst>
      <p:ext uri="{BB962C8B-B14F-4D97-AF65-F5344CB8AC3E}">
        <p14:creationId xmlns:p14="http://schemas.microsoft.com/office/powerpoint/2010/main" val="1266321518"/>
      </p:ext>
    </p:extLst>
  </p:cSld>
  <p:clrMapOvr>
    <a:masterClrMapping/>
  </p:clrMapOvr>
  <p:transition>
    <p:fade/>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4">
  <p:cSld name="Divider - 4">
    <p:bg>
      <p:bgPr>
        <a:blipFill>
          <a:blip r:embed="rId2">
            <a:alphaModFix/>
          </a:blip>
          <a:stretch>
            <a:fillRect/>
          </a:stretch>
        </a:blipFill>
        <a:effectLst/>
      </p:bgPr>
    </p:bg>
    <p:spTree>
      <p:nvGrpSpPr>
        <p:cNvPr id="1" name="Shape 54"/>
        <p:cNvGrpSpPr/>
        <p:nvPr/>
      </p:nvGrpSpPr>
      <p:grpSpPr>
        <a:xfrm>
          <a:off x="0" y="0"/>
          <a:ext cx="0" cy="0"/>
          <a:chOff x="0" y="0"/>
          <a:chExt cx="0" cy="0"/>
        </a:xfrm>
      </p:grpSpPr>
      <p:pic>
        <p:nvPicPr>
          <p:cNvPr id="55" name="Google Shape;55;p29" descr="Students laughing together&#10;"/>
          <p:cNvPicPr preferRelativeResize="0"/>
          <p:nvPr/>
        </p:nvPicPr>
        <p:blipFill rotWithShape="1">
          <a:blip r:embed="rId3">
            <a:alphaModFix/>
          </a:blip>
          <a:srcRect/>
          <a:stretch/>
        </p:blipFill>
        <p:spPr>
          <a:xfrm>
            <a:off x="4081424" y="1019624"/>
            <a:ext cx="5062575" cy="4991482"/>
          </a:xfrm>
          <a:prstGeom prst="rect">
            <a:avLst/>
          </a:prstGeom>
          <a:noFill/>
          <a:ln>
            <a:noFill/>
          </a:ln>
        </p:spPr>
      </p:pic>
      <p:sp>
        <p:nvSpPr>
          <p:cNvPr id="56" name="Google Shape;56;p29"/>
          <p:cNvSpPr txBox="1">
            <a:spLocks noGrp="1"/>
          </p:cNvSpPr>
          <p:nvPr>
            <p:ph type="body" idx="1"/>
          </p:nvPr>
        </p:nvSpPr>
        <p:spPr>
          <a:xfrm>
            <a:off x="273748" y="4048755"/>
            <a:ext cx="3477026" cy="1242336"/>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800"/>
              <a:buNone/>
              <a:defRPr sz="1350"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57" name="Google Shape;57;p29"/>
          <p:cNvSpPr txBox="1">
            <a:spLocks noGrp="1"/>
          </p:cNvSpPr>
          <p:nvPr>
            <p:ph type="title"/>
          </p:nvPr>
        </p:nvSpPr>
        <p:spPr>
          <a:xfrm>
            <a:off x="273751"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58" name="Google Shape;58;p29"/>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59" name="Google Shape;59;p29"/>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60" name="Google Shape;60;p29" descr="NSW Government Logo" title="NSW Government Logo"/>
          <p:cNvPicPr preferRelativeResize="0"/>
          <p:nvPr/>
        </p:nvPicPr>
        <p:blipFill rotWithShape="1">
          <a:blip r:embed="rId4">
            <a:alphaModFix/>
          </a:blip>
          <a:srcRect/>
          <a:stretch/>
        </p:blipFill>
        <p:spPr>
          <a:xfrm>
            <a:off x="273749" y="5912575"/>
            <a:ext cx="665883" cy="720000"/>
          </a:xfrm>
          <a:prstGeom prst="rect">
            <a:avLst/>
          </a:prstGeom>
          <a:noFill/>
          <a:ln>
            <a:noFill/>
          </a:ln>
        </p:spPr>
      </p:pic>
      <p:sp>
        <p:nvSpPr>
          <p:cNvPr id="61" name="Google Shape;61;p29"/>
          <p:cNvSpPr txBox="1"/>
          <p:nvPr/>
        </p:nvSpPr>
        <p:spPr>
          <a:xfrm>
            <a:off x="2899719" y="89792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052855204"/>
      </p:ext>
    </p:extLst>
  </p:cSld>
  <p:clrMapOvr>
    <a:masterClrMapping/>
  </p:clrMapOvr>
  <p:transition>
    <p:fade/>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Divider - 4 Placeholder">
  <p:cSld name="1_Divider - 4 Placeholder">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0"/>
          <p:cNvSpPr txBox="1">
            <a:spLocks noGrp="1"/>
          </p:cNvSpPr>
          <p:nvPr>
            <p:ph type="body" idx="1"/>
          </p:nvPr>
        </p:nvSpPr>
        <p:spPr>
          <a:xfrm>
            <a:off x="273748" y="4048755"/>
            <a:ext cx="3477026" cy="1242336"/>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lt1"/>
              </a:buClr>
              <a:buSzPts val="1800"/>
              <a:buNone/>
              <a:defRPr sz="1350" b="0" i="0">
                <a:solidFill>
                  <a:schemeClr val="lt1"/>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64" name="Google Shape;64;p30"/>
          <p:cNvSpPr txBox="1">
            <a:spLocks noGrp="1"/>
          </p:cNvSpPr>
          <p:nvPr>
            <p:ph type="title"/>
          </p:nvPr>
        </p:nvSpPr>
        <p:spPr>
          <a:xfrm>
            <a:off x="273751"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3000"/>
              <a:buFont typeface="Montserrat SemiBold"/>
              <a:buNone/>
              <a:defRPr sz="22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65" name="Google Shape;65;p30"/>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66" name="Google Shape;66;p30"/>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lt1"/>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67" name="Google Shape;67;p30" descr="NSW Government Logo" title="NSW Government Logo"/>
          <p:cNvPicPr preferRelativeResize="0"/>
          <p:nvPr/>
        </p:nvPicPr>
        <p:blipFill rotWithShape="1">
          <a:blip r:embed="rId3">
            <a:alphaModFix/>
          </a:blip>
          <a:srcRect/>
          <a:stretch/>
        </p:blipFill>
        <p:spPr>
          <a:xfrm>
            <a:off x="273749" y="5912575"/>
            <a:ext cx="665883" cy="720000"/>
          </a:xfrm>
          <a:prstGeom prst="rect">
            <a:avLst/>
          </a:prstGeom>
          <a:noFill/>
          <a:ln>
            <a:noFill/>
          </a:ln>
        </p:spPr>
      </p:pic>
      <p:sp>
        <p:nvSpPr>
          <p:cNvPr id="68" name="Google Shape;68;p30"/>
          <p:cNvSpPr txBox="1"/>
          <p:nvPr/>
        </p:nvSpPr>
        <p:spPr>
          <a:xfrm>
            <a:off x="2899719" y="897924"/>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chemeClr val="dk1"/>
              </a:solidFill>
              <a:latin typeface="Montserrat Medium"/>
              <a:ea typeface="Montserrat Medium"/>
              <a:cs typeface="Montserrat Medium"/>
              <a:sym typeface="Montserrat Medium"/>
            </a:endParaRPr>
          </a:p>
        </p:txBody>
      </p:sp>
      <p:sp>
        <p:nvSpPr>
          <p:cNvPr id="69" name="Google Shape;69;p30"/>
          <p:cNvSpPr>
            <a:spLocks noGrp="1"/>
          </p:cNvSpPr>
          <p:nvPr>
            <p:ph type="pic" idx="2"/>
          </p:nvPr>
        </p:nvSpPr>
        <p:spPr>
          <a:xfrm>
            <a:off x="4156695" y="1067435"/>
            <a:ext cx="4824745" cy="4824745"/>
          </a:xfrm>
          <a:prstGeom prst="ellipse">
            <a:avLst/>
          </a:prstGeom>
          <a:noFill/>
          <a:ln>
            <a:noFill/>
          </a:ln>
        </p:spPr>
        <p:txBody>
          <a:bodyPr spcFirstLastPara="1" wrap="square" lIns="91425" tIns="45700" rIns="91425" bIns="45700" anchor="ctr" anchorCtr="0">
            <a:normAutofit/>
          </a:bodyPr>
          <a:lstStyle>
            <a:lvl1pPr marR="0" lvl="0" algn="ctr" rtl="0">
              <a:lnSpc>
                <a:spcPct val="150000"/>
              </a:lnSpc>
              <a:spcBef>
                <a:spcPts val="0"/>
              </a:spcBef>
              <a:spcAft>
                <a:spcPts val="0"/>
              </a:spcAft>
              <a:buClr>
                <a:schemeClr val="lt1"/>
              </a:buClr>
              <a:buSzPts val="1800"/>
              <a:buFont typeface="Arial"/>
              <a:buChar char="•"/>
              <a:defRPr sz="1350" b="0" i="0" u="none" strike="noStrike" cap="none">
                <a:solidFill>
                  <a:schemeClr val="lt1"/>
                </a:solidFill>
                <a:latin typeface="Montserrat Medium"/>
                <a:ea typeface="Montserrat Medium"/>
                <a:cs typeface="Montserrat Medium"/>
                <a:sym typeface="Montserrat Medium"/>
              </a:defRPr>
            </a:lvl1pPr>
            <a:lvl2pPr marR="0" lvl="1"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2pPr>
            <a:lvl3pPr marR="0" lvl="2" algn="l" rtl="0">
              <a:lnSpc>
                <a:spcPct val="150000"/>
              </a:lnSpc>
              <a:spcBef>
                <a:spcPts val="338"/>
              </a:spcBef>
              <a:spcAft>
                <a:spcPts val="0"/>
              </a:spcAft>
              <a:buClr>
                <a:schemeClr val="dk2"/>
              </a:buClr>
              <a:buSzPts val="1600"/>
              <a:buFont typeface="Montserrat Medium"/>
              <a:buChar char="»"/>
              <a:defRPr sz="1200" b="0" i="0" u="none" strike="noStrike" cap="none">
                <a:solidFill>
                  <a:schemeClr val="dk2"/>
                </a:solidFill>
                <a:latin typeface="Montserrat Medium"/>
                <a:ea typeface="Montserrat Medium"/>
                <a:cs typeface="Montserrat Medium"/>
                <a:sym typeface="Montserrat Medium"/>
              </a:defRPr>
            </a:lvl3pPr>
            <a:lvl4pPr marR="0" lvl="3" algn="l" rtl="0">
              <a:lnSpc>
                <a:spcPct val="150000"/>
              </a:lnSpc>
              <a:spcBef>
                <a:spcPts val="338"/>
              </a:spcBef>
              <a:spcAft>
                <a:spcPts val="0"/>
              </a:spcAft>
              <a:buClr>
                <a:schemeClr val="dk2"/>
              </a:buClr>
              <a:buSzPts val="1400"/>
              <a:buFont typeface="Courier New"/>
              <a:buChar char="o"/>
              <a:defRPr sz="1050" b="0" i="0" u="none" strike="noStrike" cap="none">
                <a:solidFill>
                  <a:schemeClr val="dk2"/>
                </a:solidFill>
                <a:latin typeface="Montserrat Medium"/>
                <a:ea typeface="Montserrat Medium"/>
                <a:cs typeface="Montserrat Medium"/>
                <a:sym typeface="Montserrat Medium"/>
              </a:defRPr>
            </a:lvl4pPr>
            <a:lvl5pPr marR="0" lvl="4" algn="l" rtl="0">
              <a:lnSpc>
                <a:spcPct val="150000"/>
              </a:lnSpc>
              <a:spcBef>
                <a:spcPts val="338"/>
              </a:spcBef>
              <a:spcAft>
                <a:spcPts val="0"/>
              </a:spcAft>
              <a:buClr>
                <a:schemeClr val="dk2"/>
              </a:buClr>
              <a:buSzPts val="1200"/>
              <a:buFont typeface="Arial"/>
              <a:buChar char="•"/>
              <a:defRPr sz="900" b="0" i="0" u="none" strike="noStrike" cap="none">
                <a:solidFill>
                  <a:schemeClr val="dk2"/>
                </a:solidFill>
                <a:latin typeface="Montserrat Medium"/>
                <a:ea typeface="Montserrat Medium"/>
                <a:cs typeface="Montserrat Medium"/>
                <a:sym typeface="Montserrat Medium"/>
              </a:defRPr>
            </a:lvl5pPr>
            <a:lvl6pPr marR="0" lvl="5" algn="l" rtl="0">
              <a:lnSpc>
                <a:spcPct val="90000"/>
              </a:lnSpc>
              <a:spcBef>
                <a:spcPts val="338"/>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6pPr>
            <a:lvl7pPr marR="0" lvl="6"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7pPr>
            <a:lvl8pPr marR="0" lvl="7"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8pPr>
            <a:lvl9pPr marR="0" lvl="8" algn="l" rtl="0">
              <a:lnSpc>
                <a:spcPct val="90000"/>
              </a:lnSpc>
              <a:spcBef>
                <a:spcPts val="211"/>
              </a:spcBef>
              <a:spcAft>
                <a:spcPts val="0"/>
              </a:spcAft>
              <a:buClr>
                <a:schemeClr val="dk1"/>
              </a:buClr>
              <a:buSzPts val="1013"/>
              <a:buFont typeface="Arial"/>
              <a:buChar char="•"/>
              <a:defRPr sz="760" b="0" i="0" u="none" strike="noStrike" cap="none">
                <a:solidFill>
                  <a:schemeClr val="dk1"/>
                </a:solidFill>
                <a:latin typeface="Montserrat Medium"/>
                <a:ea typeface="Montserrat Medium"/>
                <a:cs typeface="Montserrat Medium"/>
                <a:sym typeface="Montserrat Medium"/>
              </a:defRPr>
            </a:lvl9pPr>
          </a:lstStyle>
          <a:p>
            <a:r>
              <a:rPr lang="en-US"/>
              <a:t>Click icon to add picture</a:t>
            </a:r>
            <a:endParaRPr/>
          </a:p>
        </p:txBody>
      </p:sp>
    </p:spTree>
    <p:extLst>
      <p:ext uri="{BB962C8B-B14F-4D97-AF65-F5344CB8AC3E}">
        <p14:creationId xmlns:p14="http://schemas.microsoft.com/office/powerpoint/2010/main" val="2377778663"/>
      </p:ext>
    </p:extLst>
  </p:cSld>
  <p:clrMapOvr>
    <a:masterClrMapping/>
  </p:clrMapOvr>
  <p:transition>
    <p:fade/>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5">
  <p:cSld name="Divider - 5">
    <p:bg>
      <p:bgPr>
        <a:blipFill>
          <a:blip r:embed="rId2">
            <a:alphaModFix/>
          </a:blip>
          <a:stretch>
            <a:fillRect/>
          </a:stretch>
        </a:blipFill>
        <a:effectLst/>
      </p:bgPr>
    </p:bg>
    <p:spTree>
      <p:nvGrpSpPr>
        <p:cNvPr id="1" name="Shape 70"/>
        <p:cNvGrpSpPr/>
        <p:nvPr/>
      </p:nvGrpSpPr>
      <p:grpSpPr>
        <a:xfrm>
          <a:off x="0" y="0"/>
          <a:ext cx="0" cy="0"/>
          <a:chOff x="0" y="0"/>
          <a:chExt cx="0" cy="0"/>
        </a:xfrm>
      </p:grpSpPr>
      <p:pic>
        <p:nvPicPr>
          <p:cNvPr id="71" name="Google Shape;71;p31" descr="A person looking towards the camera&#10;&#10;Description automatically generated"/>
          <p:cNvPicPr preferRelativeResize="0"/>
          <p:nvPr/>
        </p:nvPicPr>
        <p:blipFill rotWithShape="1">
          <a:blip r:embed="rId3">
            <a:alphaModFix/>
          </a:blip>
          <a:srcRect/>
          <a:stretch/>
        </p:blipFill>
        <p:spPr>
          <a:xfrm>
            <a:off x="3879064" y="1135738"/>
            <a:ext cx="5159316" cy="5086864"/>
          </a:xfrm>
          <a:prstGeom prst="rect">
            <a:avLst/>
          </a:prstGeom>
          <a:noFill/>
          <a:ln>
            <a:noFill/>
          </a:ln>
        </p:spPr>
      </p:pic>
      <p:sp>
        <p:nvSpPr>
          <p:cNvPr id="72" name="Google Shape;72;p31"/>
          <p:cNvSpPr txBox="1">
            <a:spLocks noGrp="1"/>
          </p:cNvSpPr>
          <p:nvPr>
            <p:ph type="body" idx="1"/>
          </p:nvPr>
        </p:nvSpPr>
        <p:spPr>
          <a:xfrm>
            <a:off x="292101" y="4048755"/>
            <a:ext cx="3477026" cy="1579688"/>
          </a:xfrm>
          <a:prstGeom prst="rect">
            <a:avLst/>
          </a:prstGeom>
          <a:noFill/>
          <a:ln>
            <a:noFill/>
          </a:ln>
        </p:spPr>
        <p:txBody>
          <a:bodyPr spcFirstLastPara="1" wrap="square" lIns="0" tIns="45700" rIns="91425" bIns="45700" anchor="t" anchorCtr="0">
            <a:noAutofit/>
          </a:bodyPr>
          <a:lstStyle>
            <a:lvl1pPr marL="342900" lvl="0" indent="-171450" algn="l">
              <a:lnSpc>
                <a:spcPct val="150000"/>
              </a:lnSpc>
              <a:spcBef>
                <a:spcPts val="0"/>
              </a:spcBef>
              <a:spcAft>
                <a:spcPts val="0"/>
              </a:spcAft>
              <a:buClr>
                <a:schemeClr val="accent5"/>
              </a:buClr>
              <a:buSzPts val="1800"/>
              <a:buNone/>
              <a:defRPr sz="1350" b="0" i="0">
                <a:solidFill>
                  <a:schemeClr val="accent5"/>
                </a:solidFill>
                <a:latin typeface="Montserrat SemiBold"/>
                <a:ea typeface="Montserrat SemiBold"/>
                <a:cs typeface="Montserrat SemiBold"/>
                <a:sym typeface="Montserrat SemiBold"/>
              </a:defRPr>
            </a:lvl1pPr>
            <a:lvl2pPr marL="685800" lvl="1" indent="-171450" algn="l">
              <a:lnSpc>
                <a:spcPct val="150000"/>
              </a:lnSpc>
              <a:spcBef>
                <a:spcPts val="338"/>
              </a:spcBef>
              <a:spcAft>
                <a:spcPts val="0"/>
              </a:spcAft>
              <a:buClr>
                <a:schemeClr val="dk2"/>
              </a:buClr>
              <a:buSzPts val="1600"/>
              <a:buNone/>
              <a:defRPr/>
            </a:lvl2pPr>
            <a:lvl3pPr marL="1028700" lvl="2" indent="-257175" algn="l">
              <a:lnSpc>
                <a:spcPct val="150000"/>
              </a:lnSpc>
              <a:spcBef>
                <a:spcPts val="338"/>
              </a:spcBef>
              <a:spcAft>
                <a:spcPts val="0"/>
              </a:spcAft>
              <a:buClr>
                <a:schemeClr val="dk2"/>
              </a:buClr>
              <a:buSzPts val="1800"/>
              <a:buChar char="»"/>
              <a:defRPr/>
            </a:lvl3pPr>
            <a:lvl4pPr marL="1371600" lvl="3" indent="-257175" algn="l">
              <a:lnSpc>
                <a:spcPct val="150000"/>
              </a:lnSpc>
              <a:spcBef>
                <a:spcPts val="338"/>
              </a:spcBef>
              <a:spcAft>
                <a:spcPts val="0"/>
              </a:spcAft>
              <a:buClr>
                <a:schemeClr val="dk2"/>
              </a:buClr>
              <a:buSzPts val="1800"/>
              <a:buChar char="o"/>
              <a:defRPr/>
            </a:lvl4pPr>
            <a:lvl5pPr marL="1714500" lvl="4" indent="-257175" algn="l">
              <a:lnSpc>
                <a:spcPct val="150000"/>
              </a:lnSpc>
              <a:spcBef>
                <a:spcPts val="338"/>
              </a:spcBef>
              <a:spcAft>
                <a:spcPts val="0"/>
              </a:spcAft>
              <a:buClr>
                <a:schemeClr val="dk2"/>
              </a:buClr>
              <a:buSzPts val="1800"/>
              <a:buChar char="•"/>
              <a:defRPr/>
            </a:lvl5pPr>
            <a:lvl6pPr marL="2057400" lvl="5" indent="-257175" algn="l">
              <a:lnSpc>
                <a:spcPct val="90000"/>
              </a:lnSpc>
              <a:spcBef>
                <a:spcPts val="338"/>
              </a:spcBef>
              <a:spcAft>
                <a:spcPts val="0"/>
              </a:spcAft>
              <a:buClr>
                <a:schemeClr val="dk1"/>
              </a:buClr>
              <a:buSzPts val="1800"/>
              <a:buChar char="•"/>
              <a:defRPr/>
            </a:lvl6pPr>
            <a:lvl7pPr marL="2400300" lvl="6" indent="-257175" algn="l">
              <a:lnSpc>
                <a:spcPct val="90000"/>
              </a:lnSpc>
              <a:spcBef>
                <a:spcPts val="211"/>
              </a:spcBef>
              <a:spcAft>
                <a:spcPts val="0"/>
              </a:spcAft>
              <a:buClr>
                <a:schemeClr val="dk1"/>
              </a:buClr>
              <a:buSzPts val="1800"/>
              <a:buChar char="•"/>
              <a:defRPr/>
            </a:lvl7pPr>
            <a:lvl8pPr marL="2743200" lvl="7" indent="-257175" algn="l">
              <a:lnSpc>
                <a:spcPct val="90000"/>
              </a:lnSpc>
              <a:spcBef>
                <a:spcPts val="211"/>
              </a:spcBef>
              <a:spcAft>
                <a:spcPts val="0"/>
              </a:spcAft>
              <a:buClr>
                <a:schemeClr val="dk1"/>
              </a:buClr>
              <a:buSzPts val="1800"/>
              <a:buChar char="•"/>
              <a:defRPr/>
            </a:lvl8pPr>
            <a:lvl9pPr marL="3086100" lvl="8" indent="-257175" algn="l">
              <a:lnSpc>
                <a:spcPct val="90000"/>
              </a:lnSpc>
              <a:spcBef>
                <a:spcPts val="211"/>
              </a:spcBef>
              <a:spcAft>
                <a:spcPts val="0"/>
              </a:spcAft>
              <a:buClr>
                <a:schemeClr val="dk1"/>
              </a:buClr>
              <a:buSzPts val="1800"/>
              <a:buChar char="•"/>
              <a:defRPr/>
            </a:lvl9pPr>
          </a:lstStyle>
          <a:p>
            <a:pPr lvl="0"/>
            <a:r>
              <a:rPr lang="en-US"/>
              <a:t>Edit Master text styles</a:t>
            </a:r>
          </a:p>
        </p:txBody>
      </p:sp>
      <p:sp>
        <p:nvSpPr>
          <p:cNvPr id="73" name="Google Shape;73;p31"/>
          <p:cNvSpPr txBox="1">
            <a:spLocks noGrp="1"/>
          </p:cNvSpPr>
          <p:nvPr>
            <p:ph type="title"/>
          </p:nvPr>
        </p:nvSpPr>
        <p:spPr>
          <a:xfrm>
            <a:off x="292103" y="2823581"/>
            <a:ext cx="3477025"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000"/>
              <a:buFont typeface="Montserrat SemiBold"/>
              <a:buNone/>
              <a:defRPr sz="225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cxnSp>
        <p:nvCxnSpPr>
          <p:cNvPr id="74" name="Google Shape;74;p31"/>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75" name="Google Shape;75;p31"/>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pic>
        <p:nvPicPr>
          <p:cNvPr id="76" name="Google Shape;76;p31" descr="NSW Government Logo" title="NSW Government Logo"/>
          <p:cNvPicPr preferRelativeResize="0"/>
          <p:nvPr/>
        </p:nvPicPr>
        <p:blipFill rotWithShape="1">
          <a:blip r:embed="rId4">
            <a:alphaModFix/>
          </a:blip>
          <a:srcRect/>
          <a:stretch/>
        </p:blipFill>
        <p:spPr>
          <a:xfrm>
            <a:off x="252797" y="5953395"/>
            <a:ext cx="659277" cy="720000"/>
          </a:xfrm>
          <a:prstGeom prst="rect">
            <a:avLst/>
          </a:prstGeom>
          <a:noFill/>
          <a:ln>
            <a:noFill/>
          </a:ln>
        </p:spPr>
      </p:pic>
    </p:spTree>
    <p:extLst>
      <p:ext uri="{BB962C8B-B14F-4D97-AF65-F5344CB8AC3E}">
        <p14:creationId xmlns:p14="http://schemas.microsoft.com/office/powerpoint/2010/main" val="2893553513"/>
      </p:ext>
    </p:extLst>
  </p:cSld>
  <p:clrMapOvr>
    <a:masterClrMapping/>
  </p:clrMapOvr>
  <p:transition>
    <p:fade/>
  </p:transition>
  <p:hf sldNum="0"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292100" y="6391869"/>
            <a:ext cx="4050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1pPr>
            <a:lvl2pPr marL="0" marR="0" lvl="1"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2pPr>
            <a:lvl3pPr marL="0" marR="0" lvl="2"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3pPr>
            <a:lvl4pPr marL="0" marR="0" lvl="3"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4pPr>
            <a:lvl5pPr marL="0" marR="0" lvl="4"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5pPr>
            <a:lvl6pPr marL="0" marR="0" lvl="5"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6pPr>
            <a:lvl7pPr marL="0" marR="0" lvl="6"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7pPr>
            <a:lvl8pPr marL="0" marR="0" lvl="7"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8pPr>
            <a:lvl9pPr marL="0" marR="0" lvl="8" indent="0" algn="l" rtl="0">
              <a:lnSpc>
                <a:spcPct val="100000"/>
              </a:lnSpc>
              <a:spcBef>
                <a:spcPts val="0"/>
              </a:spcBef>
              <a:spcAft>
                <a:spcPts val="0"/>
              </a:spcAft>
              <a:buClr>
                <a:srgbClr val="000000"/>
              </a:buClr>
              <a:buSzPts val="800"/>
              <a:buFont typeface="Arial"/>
              <a:buNone/>
              <a:defRPr sz="600" b="0" i="0" u="none" strike="noStrike" cap="none">
                <a:solidFill>
                  <a:schemeClr val="dk2"/>
                </a:solidFill>
                <a:latin typeface="Montserrat Medium"/>
                <a:ea typeface="Montserrat Medium"/>
                <a:cs typeface="Montserrat Medium"/>
                <a:sym typeface="Montserrat Medium"/>
              </a:defRPr>
            </a:lvl9pPr>
          </a:lstStyle>
          <a:p>
            <a:fld id="{00000000-1234-1234-1234-123412341234}" type="slidenum">
              <a:rPr lang="en-AU" smtClean="0"/>
              <a:pPr/>
              <a:t>‹#›</a:t>
            </a:fld>
            <a:endParaRPr lang="en-AU"/>
          </a:p>
        </p:txBody>
      </p:sp>
      <p:sp>
        <p:nvSpPr>
          <p:cNvPr id="11" name="Google Shape;11;p21"/>
          <p:cNvSpPr txBox="1">
            <a:spLocks noGrp="1"/>
          </p:cNvSpPr>
          <p:nvPr>
            <p:ph type="body" idx="1"/>
          </p:nvPr>
        </p:nvSpPr>
        <p:spPr>
          <a:xfrm>
            <a:off x="292100" y="1844675"/>
            <a:ext cx="8278179" cy="4277192"/>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50000"/>
              </a:lnSpc>
              <a:spcBef>
                <a:spcPts val="0"/>
              </a:spcBef>
              <a:spcAft>
                <a:spcPts val="0"/>
              </a:spcAft>
              <a:buClr>
                <a:schemeClr val="dk2"/>
              </a:buClr>
              <a:buSzPts val="1800"/>
              <a:buFont typeface="Arial"/>
              <a:buChar char="•"/>
              <a:defRPr sz="1800" b="0" i="0" u="none" strike="noStrike" cap="none">
                <a:solidFill>
                  <a:schemeClr val="dk2"/>
                </a:solidFill>
                <a:latin typeface="Montserrat Medium"/>
                <a:ea typeface="Montserrat Medium"/>
                <a:cs typeface="Montserrat Medium"/>
                <a:sym typeface="Montserrat Medium"/>
              </a:defRPr>
            </a:lvl1pPr>
            <a:lvl2pPr marL="914400" marR="0" lvl="1" indent="-330200" algn="l" rtl="0">
              <a:lnSpc>
                <a:spcPct val="150000"/>
              </a:lnSpc>
              <a:spcBef>
                <a:spcPts val="450"/>
              </a:spcBef>
              <a:spcAft>
                <a:spcPts val="0"/>
              </a:spcAft>
              <a:buClr>
                <a:schemeClr val="dk2"/>
              </a:buClr>
              <a:buSzPts val="1600"/>
              <a:buFont typeface="Montserrat Medium"/>
              <a:buChar char="−"/>
              <a:defRPr sz="1600" b="0" i="0" u="none" strike="noStrike" cap="none">
                <a:solidFill>
                  <a:schemeClr val="dk2"/>
                </a:solidFill>
                <a:latin typeface="Montserrat Medium"/>
                <a:ea typeface="Montserrat Medium"/>
                <a:cs typeface="Montserrat Medium"/>
                <a:sym typeface="Montserrat Medium"/>
              </a:defRPr>
            </a:lvl2pPr>
            <a:lvl3pPr marL="1371600" marR="0" lvl="2" indent="-330200" algn="l" rtl="0">
              <a:lnSpc>
                <a:spcPct val="150000"/>
              </a:lnSpc>
              <a:spcBef>
                <a:spcPts val="450"/>
              </a:spcBef>
              <a:spcAft>
                <a:spcPts val="0"/>
              </a:spcAft>
              <a:buClr>
                <a:schemeClr val="dk2"/>
              </a:buClr>
              <a:buSzPts val="1600"/>
              <a:buFont typeface="Montserrat Medium"/>
              <a:buChar char="»"/>
              <a:defRPr sz="1600" b="0" i="0" u="none" strike="noStrike" cap="none">
                <a:solidFill>
                  <a:schemeClr val="dk2"/>
                </a:solidFill>
                <a:latin typeface="Montserrat Medium"/>
                <a:ea typeface="Montserrat Medium"/>
                <a:cs typeface="Montserrat Medium"/>
                <a:sym typeface="Montserrat Medium"/>
              </a:defRPr>
            </a:lvl3pPr>
            <a:lvl4pPr marL="1828800" marR="0" lvl="3" indent="-317500" algn="l" rtl="0">
              <a:lnSpc>
                <a:spcPct val="150000"/>
              </a:lnSpc>
              <a:spcBef>
                <a:spcPts val="450"/>
              </a:spcBef>
              <a:spcAft>
                <a:spcPts val="0"/>
              </a:spcAft>
              <a:buClr>
                <a:schemeClr val="dk2"/>
              </a:buClr>
              <a:buSzPts val="1400"/>
              <a:buFont typeface="Courier New"/>
              <a:buChar char="o"/>
              <a:defRPr sz="1400" b="0" i="0" u="none" strike="noStrike" cap="none">
                <a:solidFill>
                  <a:schemeClr val="dk2"/>
                </a:solidFill>
                <a:latin typeface="Montserrat Medium"/>
                <a:ea typeface="Montserrat Medium"/>
                <a:cs typeface="Montserrat Medium"/>
                <a:sym typeface="Montserrat Medium"/>
              </a:defRPr>
            </a:lvl4pPr>
            <a:lvl5pPr marL="2286000" marR="0" lvl="4" indent="-304800" algn="l" rtl="0">
              <a:lnSpc>
                <a:spcPct val="150000"/>
              </a:lnSpc>
              <a:spcBef>
                <a:spcPts val="450"/>
              </a:spcBef>
              <a:spcAft>
                <a:spcPts val="0"/>
              </a:spcAft>
              <a:buClr>
                <a:schemeClr val="dk2"/>
              </a:buClr>
              <a:buSzPts val="1200"/>
              <a:buFont typeface="Arial"/>
              <a:buChar char="•"/>
              <a:defRPr sz="1200" b="0" i="0" u="none" strike="noStrike" cap="none">
                <a:solidFill>
                  <a:schemeClr val="dk2"/>
                </a:solidFill>
                <a:latin typeface="Montserrat Medium"/>
                <a:ea typeface="Montserrat Medium"/>
                <a:cs typeface="Montserrat Medium"/>
                <a:sym typeface="Montserrat Medium"/>
              </a:defRPr>
            </a:lvl5pPr>
            <a:lvl6pPr marL="2743200" marR="0" lvl="5" indent="-292925" algn="l" rtl="0">
              <a:lnSpc>
                <a:spcPct val="90000"/>
              </a:lnSpc>
              <a:spcBef>
                <a:spcPts val="450"/>
              </a:spcBef>
              <a:spcAft>
                <a:spcPts val="0"/>
              </a:spcAft>
              <a:buClr>
                <a:schemeClr val="dk1"/>
              </a:buClr>
              <a:buSzPts val="1013"/>
              <a:buFont typeface="Arial"/>
              <a:buChar char="•"/>
              <a:defRPr sz="1013" b="0" i="0" u="none" strike="noStrike" cap="none">
                <a:solidFill>
                  <a:schemeClr val="dk1"/>
                </a:solidFill>
                <a:latin typeface="Montserrat Medium"/>
                <a:ea typeface="Montserrat Medium"/>
                <a:cs typeface="Montserrat Medium"/>
                <a:sym typeface="Montserrat Medium"/>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Montserrat Medium"/>
                <a:ea typeface="Montserrat Medium"/>
                <a:cs typeface="Montserrat Medium"/>
                <a:sym typeface="Montserrat Medium"/>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Montserrat Medium"/>
                <a:ea typeface="Montserrat Medium"/>
                <a:cs typeface="Montserrat Medium"/>
                <a:sym typeface="Montserrat Medium"/>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Montserrat Medium"/>
                <a:ea typeface="Montserrat Medium"/>
                <a:cs typeface="Montserrat Medium"/>
                <a:sym typeface="Montserrat Medium"/>
              </a:defRPr>
            </a:lvl9pPr>
          </a:lstStyle>
          <a:p>
            <a:endParaRPr/>
          </a:p>
        </p:txBody>
      </p:sp>
      <p:sp>
        <p:nvSpPr>
          <p:cNvPr id="12" name="Google Shape;12;p21"/>
          <p:cNvSpPr txBox="1">
            <a:spLocks noGrp="1"/>
          </p:cNvSpPr>
          <p:nvPr>
            <p:ph type="title"/>
          </p:nvPr>
        </p:nvSpPr>
        <p:spPr>
          <a:xfrm>
            <a:off x="292101" y="747159"/>
            <a:ext cx="8623051" cy="49847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2"/>
              </a:buClr>
              <a:buSzPts val="2400"/>
              <a:buFont typeface="Montserrat SemiBold"/>
              <a:buNone/>
              <a:defRPr sz="2400" b="0" i="0" u="none" strike="noStrike" cap="none">
                <a:solidFill>
                  <a:schemeClr val="dk2"/>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 name="Google Shape;13;p21" descr="NSW Government Logo" title="NSW Government Logo"/>
          <p:cNvPicPr preferRelativeResize="0"/>
          <p:nvPr/>
        </p:nvPicPr>
        <p:blipFill rotWithShape="1">
          <a:blip r:embed="rId39">
            <a:alphaModFix/>
          </a:blip>
          <a:srcRect/>
          <a:stretch/>
        </p:blipFill>
        <p:spPr>
          <a:xfrm>
            <a:off x="8385743" y="6121867"/>
            <a:ext cx="494457" cy="540000"/>
          </a:xfrm>
          <a:prstGeom prst="rect">
            <a:avLst/>
          </a:prstGeom>
          <a:noFill/>
          <a:ln>
            <a:noFill/>
          </a:ln>
        </p:spPr>
      </p:pic>
      <p:cxnSp>
        <p:nvCxnSpPr>
          <p:cNvPr id="14" name="Google Shape;14;p21"/>
          <p:cNvCxnSpPr/>
          <p:nvPr/>
        </p:nvCxnSpPr>
        <p:spPr>
          <a:xfrm>
            <a:off x="252796" y="388436"/>
            <a:ext cx="0" cy="108000"/>
          </a:xfrm>
          <a:prstGeom prst="straightConnector1">
            <a:avLst/>
          </a:prstGeom>
          <a:noFill/>
          <a:ln w="31750" cap="flat" cmpd="sng">
            <a:solidFill>
              <a:schemeClr val="accent5"/>
            </a:solidFill>
            <a:prstDash val="solid"/>
            <a:miter lim="800000"/>
            <a:headEnd type="none" w="sm" len="sm"/>
            <a:tailEnd type="none" w="sm" len="sm"/>
          </a:ln>
        </p:spPr>
      </p:cxnSp>
      <p:sp>
        <p:nvSpPr>
          <p:cNvPr id="15" name="Google Shape;15;p21"/>
          <p:cNvSpPr txBox="1"/>
          <p:nvPr/>
        </p:nvSpPr>
        <p:spPr>
          <a:xfrm>
            <a:off x="306970" y="365499"/>
            <a:ext cx="1853071" cy="1038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AU" sz="675" b="1" i="0" u="none" strike="noStrike" cap="none">
                <a:solidFill>
                  <a:schemeClr val="dk2"/>
                </a:solidFill>
                <a:latin typeface="Montserrat SemiBold"/>
                <a:ea typeface="Montserrat SemiBold"/>
                <a:cs typeface="Montserrat SemiBold"/>
                <a:sym typeface="Montserrat SemiBold"/>
              </a:rPr>
              <a:t>NSW Department of Education</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91428254"/>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673" r:id="rId22"/>
    <p:sldLayoutId id="2147483690" r:id="rId23"/>
    <p:sldLayoutId id="2147483700" r:id="rId24"/>
    <p:sldLayoutId id="2147483692" r:id="rId25"/>
    <p:sldLayoutId id="2147483701" r:id="rId26"/>
    <p:sldLayoutId id="2147483691" r:id="rId27"/>
    <p:sldLayoutId id="2147483702" r:id="rId28"/>
    <p:sldLayoutId id="2147483694" r:id="rId29"/>
    <p:sldLayoutId id="2147483675" r:id="rId30"/>
    <p:sldLayoutId id="2147483689" r:id="rId31"/>
    <p:sldLayoutId id="2147483671" r:id="rId32"/>
    <p:sldLayoutId id="2147483696" r:id="rId33"/>
    <p:sldLayoutId id="2147483697" r:id="rId34"/>
    <p:sldLayoutId id="2147483695" r:id="rId35"/>
    <p:sldLayoutId id="2147483698" r:id="rId36"/>
    <p:sldLayoutId id="2147483687" r:id="rId37"/>
  </p:sldLayoutIdLst>
  <p:transition>
    <p:fade/>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84">
          <p15:clr>
            <a:srgbClr val="F26B43"/>
          </p15:clr>
        </p15:guide>
        <p15:guide id="2" pos="2880">
          <p15:clr>
            <a:srgbClr val="F26B43"/>
          </p15:clr>
        </p15:guide>
        <p15:guide id="3" pos="5576">
          <p15:clr>
            <a:srgbClr val="F26B43"/>
          </p15:clr>
        </p15:guide>
        <p15:guide id="4" orient="horz" pos="249">
          <p15:clr>
            <a:srgbClr val="F26B43"/>
          </p15:clr>
        </p15:guide>
        <p15:guide id="5" orient="horz" pos="4178">
          <p15:clr>
            <a:srgbClr val="F26B43"/>
          </p15:clr>
        </p15:guide>
        <p15:guide id="6" orient="horz" pos="527">
          <p15:clr>
            <a:srgbClr val="FBAE40"/>
          </p15:clr>
        </p15:guide>
        <p15:guide id="7" orient="horz" pos="867">
          <p15:clr>
            <a:srgbClr val="FBAE40"/>
          </p15:clr>
        </p15:guide>
        <p15:guide id="8" orient="horz" pos="1049">
          <p15:clr>
            <a:srgbClr val="FBAE40"/>
          </p15:clr>
        </p15:guide>
        <p15:guide id="9" pos="633">
          <p15:clr>
            <a:srgbClr val="FDE53C"/>
          </p15:clr>
        </p15:guide>
        <p15:guide id="10" pos="1082">
          <p15:clr>
            <a:srgbClr val="FDE53C"/>
          </p15:clr>
        </p15:guide>
        <p15:guide id="11" pos="1532">
          <p15:clr>
            <a:srgbClr val="FDE53C"/>
          </p15:clr>
        </p15:guide>
        <p15:guide id="12" pos="1981">
          <p15:clr>
            <a:srgbClr val="FDE53C"/>
          </p15:clr>
        </p15:guide>
        <p15:guide id="13" pos="2431">
          <p15:clr>
            <a:srgbClr val="FDE53C"/>
          </p15:clr>
        </p15:guide>
        <p15:guide id="14" pos="3329">
          <p15:clr>
            <a:srgbClr val="FDE53C"/>
          </p15:clr>
        </p15:guide>
        <p15:guide id="15" pos="3779">
          <p15:clr>
            <a:srgbClr val="FDE53C"/>
          </p15:clr>
        </p15:guide>
        <p15:guide id="16" pos="4228">
          <p15:clr>
            <a:srgbClr val="FDE53C"/>
          </p15:clr>
        </p15:guide>
        <p15:guide id="17" pos="4677">
          <p15:clr>
            <a:srgbClr val="FDE53C"/>
          </p15:clr>
        </p15:guide>
        <p15:guide id="18" pos="5126">
          <p15:clr>
            <a:srgbClr val="FDE53C"/>
          </p15:clr>
        </p15:guide>
        <p15:guide id="19" orient="horz" pos="1162">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sites.google.com/education.nsw.gov.au/get-mathematical-stage-2/targeted-teaching/pentominoes-1"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14.jpeg"/><Relationship Id="rId4" Type="http://schemas.openxmlformats.org/officeDocument/2006/relationships/hyperlink" Target="https://drive.google.com/file/d/1FNOIeviKIaLEeJpNRGG7YKiVoqbqJTuP/view"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abarothsworld.com/Puzzles/Polyominoes/Pentomino%20Zoo.htm" TargetMode="External"/><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sites.google.com/education.nsw.gov.au/get-mathematical-stage-2/targeted-teaching/pentominoes-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ites.google.com/education.nsw.gov.au/get-mathematical-stage-2/contexts-for-practise/hit-it"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hyperlink" Target="https://sites.google.com/education.nsw.gov.au/get-mathematical-stage-2/targeted-teaching/how-to-make-a-tangram"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hyperlink" Target="https://sites.google.com/education.nsw.gov.au/get-mathematical-stage-2/targeted-teaching/how-to-make-a-squar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ites.google.com/education.nsw.gov.au/get-mathematical-stage-2/targeted-teaching/tangrams-2-1-exploring-trapeziums"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hyperlink" Target="https://drive.google.com/file/d/1jmbszfV-7vZulpO4H8m8XTPe_iySDRW6/vie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abc.net.au/home#!/digibook/3122184/bruce-pascoe-aboriginal-agriculture-technology-and-ingenuity"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sites.google.com/view/feathers-phasmids-and-leaves/students"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nsOtOye-DJM"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hyperlink" Target="https://www.youtube.com/watch?v=exeKgohZWRo"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nsw.gov.au/teaching-and-learning/learning-from-home/teaching-at-home/learning-on-demand/curriculum-#Primary3"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hyperlink" Target="https://education.nsw.gov.au/teaching-and-learning/learning-from-home/teaching-at-home/assessment/assessment-tools/primary-assessment-tools#tabs3" TargetMode="External"/><Relationship Id="rId4" Type="http://schemas.openxmlformats.org/officeDocument/2006/relationships/hyperlink" Target="https://education.nsw.gov.au/policy-library/policies/pd-2005-029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https://www.sportaus.gov.au/__data/assets/pdf_file/0011/703937/Hit-the-target.pdf"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hyperlink" Target="https://www.artgallery.nsw.gov.au/collection/works/214.2010/" TargetMode="External"/><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hyperlink" Target="https://www.artgallery.nsw.gov.au/collection/works/833/" TargetMode="External"/><Relationship Id="rId7" Type="http://schemas.openxmlformats.org/officeDocument/2006/relationships/hyperlink" Target="https://www.artgallery.nsw.gov.au/education/childrens-trails/pop-popism/triple-fronted/" TargetMode="External"/><Relationship Id="rId2" Type="http://schemas.openxmlformats.org/officeDocument/2006/relationships/notesSlide" Target="../notesSlides/notesSlide33.xml"/><Relationship Id="rId1" Type="http://schemas.openxmlformats.org/officeDocument/2006/relationships/slideLayout" Target="../slideLayouts/slideLayout21.xml"/><Relationship Id="rId6" Type="http://schemas.openxmlformats.org/officeDocument/2006/relationships/hyperlink" Target="https://www.artgallery.nsw.gov.au/education/childrens-trails/pop-popism/football-players/" TargetMode="External"/><Relationship Id="rId5" Type="http://schemas.openxmlformats.org/officeDocument/2006/relationships/hyperlink" Target="https://www.artgallery.nsw.gov.au/education/childrens-trails/pop-popism/first-real-target/" TargetMode="External"/><Relationship Id="rId4" Type="http://schemas.openxmlformats.org/officeDocument/2006/relationships/hyperlink" Target="https://www.artgallery.nsw.gov.au/education/exhibition-kits/pop-to-popism/future-is-no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app.education.nsw.gov.au/digital-learning-selector/LearningActivity/Card/599#.X0TpyQ83wTU.link"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398136844"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AA90908A-ADD2-48C0-8BF5-732F372EAA85}"/>
              </a:ext>
            </a:extLst>
          </p:cNvPr>
          <p:cNvSpPr>
            <a:spLocks noGrp="1"/>
          </p:cNvSpPr>
          <p:nvPr>
            <p:ph type="title"/>
          </p:nvPr>
        </p:nvSpPr>
        <p:spPr>
          <a:xfrm>
            <a:off x="255463" y="2823581"/>
            <a:ext cx="4845460" cy="1107996"/>
          </a:xfrm>
        </p:spPr>
        <p:txBody>
          <a:bodyPr/>
          <a:lstStyle/>
          <a:p>
            <a:r>
              <a:rPr lang="en-AU" sz="4400" dirty="0"/>
              <a:t>Stage 2</a:t>
            </a:r>
            <a:br>
              <a:rPr lang="en-AU" sz="4400" dirty="0"/>
            </a:br>
            <a:r>
              <a:rPr lang="en-AU" sz="2400" dirty="0">
                <a:latin typeface="Montserrat Light"/>
              </a:rPr>
              <a:t>One unit of work – sample A</a:t>
            </a:r>
            <a:br>
              <a:rPr lang="en-AU" sz="2400" dirty="0">
                <a:latin typeface="Montserrat Light"/>
              </a:rPr>
            </a:br>
            <a:r>
              <a:rPr lang="en-AU" sz="2400" dirty="0">
                <a:latin typeface="Montserrat Light"/>
              </a:rPr>
              <a:t>All K-6 key learning areas</a:t>
            </a:r>
            <a:br>
              <a:rPr lang="en-US" sz="4400" dirty="0"/>
            </a:br>
            <a:endParaRPr lang="en-US" dirty="0"/>
          </a:p>
        </p:txBody>
      </p:sp>
    </p:spTree>
    <p:extLst>
      <p:ext uri="{BB962C8B-B14F-4D97-AF65-F5344CB8AC3E}">
        <p14:creationId xmlns:p14="http://schemas.microsoft.com/office/powerpoint/2010/main" val="41150047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thematics – overview of tasks"/>
          <p:cNvSpPr>
            <a:spLocks noGrp="1"/>
          </p:cNvSpPr>
          <p:nvPr>
            <p:ph type="title"/>
          </p:nvPr>
        </p:nvSpPr>
        <p:spPr>
          <a:ln w="57150">
            <a:solidFill>
              <a:schemeClr val="accent1"/>
            </a:solidFill>
          </a:ln>
        </p:spPr>
        <p:txBody>
          <a:bodyPr/>
          <a:lstStyle/>
          <a:p>
            <a:r>
              <a:rPr lang="en-AU"/>
              <a:t> Mathematics – overview of tasks</a:t>
            </a:r>
          </a:p>
        </p:txBody>
      </p:sp>
      <p:sp>
        <p:nvSpPr>
          <p:cNvPr id="2" name="Instructions"/>
          <p:cNvSpPr>
            <a:spLocks noGrp="1"/>
          </p:cNvSpPr>
          <p:nvPr>
            <p:ph type="body" sz="quarter" idx="16"/>
          </p:nvPr>
        </p:nvSpPr>
        <p:spPr/>
        <p:txBody>
          <a:bodyPr>
            <a:normAutofit/>
          </a:bodyPr>
          <a:lstStyle/>
          <a:p>
            <a:pPr>
              <a:buFont typeface="+mj-lt"/>
              <a:buAutoNum type="arabicPeriod"/>
            </a:pPr>
            <a:r>
              <a:rPr lang="en-AU" sz="1600">
                <a:latin typeface="Montserrat"/>
              </a:rPr>
              <a:t>Measurement and geometry – area/ pentominoes 1</a:t>
            </a:r>
          </a:p>
          <a:p>
            <a:pPr>
              <a:buFont typeface="+mj-lt"/>
              <a:buAutoNum type="arabicPeriod"/>
            </a:pPr>
            <a:r>
              <a:rPr lang="en-AU" sz="1600">
                <a:latin typeface="Montserrat"/>
              </a:rPr>
              <a:t>Measurement and geometry – length/ pentominoes 2</a:t>
            </a:r>
          </a:p>
          <a:p>
            <a:pPr>
              <a:buFont typeface="+mj-lt"/>
              <a:buAutoNum type="arabicPeriod"/>
            </a:pPr>
            <a:r>
              <a:rPr lang="en-AU" sz="1600">
                <a:latin typeface="Montserrat"/>
              </a:rPr>
              <a:t>Number and algebra – whole numbers/ ‘Hit It’</a:t>
            </a:r>
          </a:p>
          <a:p>
            <a:pPr>
              <a:buFont typeface="+mj-lt"/>
              <a:buAutoNum type="arabicPeriod"/>
            </a:pPr>
            <a:r>
              <a:rPr lang="en-AU" sz="1600">
                <a:latin typeface="Montserrat"/>
              </a:rPr>
              <a:t>Measurement and geometry – two dimensional space/ tangrams 1</a:t>
            </a:r>
          </a:p>
          <a:p>
            <a:pPr>
              <a:buAutoNum type="arabicPeriod"/>
            </a:pPr>
            <a:r>
              <a:rPr lang="en-AU" sz="1600">
                <a:latin typeface="Montserrat"/>
              </a:rPr>
              <a:t>Measurement and geometry – area, number and algebra/tangrams 1: exploring trapeziums</a:t>
            </a:r>
            <a:endParaRPr lang="en-AU" sz="1600">
              <a:latin typeface="Montserrat" panose="00000500000000000000" pitchFamily="2" charset="0"/>
            </a:endParaRPr>
          </a:p>
        </p:txBody>
      </p:sp>
      <p:sp>
        <p:nvSpPr>
          <p:cNvPr id="5" name="Footer"/>
          <p:cNvSpPr>
            <a:spLocks noGrp="1"/>
          </p:cNvSpPr>
          <p:nvPr>
            <p:ph type="ftr" sz="quarter" idx="3"/>
          </p:nvPr>
        </p:nvSpPr>
        <p:spPr>
          <a:xfrm>
            <a:off x="292150" y="6258126"/>
            <a:ext cx="950129" cy="365125"/>
          </a:xfrm>
        </p:spPr>
        <p:txBody>
          <a:bodyPr/>
          <a:lstStyle/>
          <a:p>
            <a:r>
              <a:rPr lang="en-US"/>
              <a:t>Stage 2 Week A</a:t>
            </a:r>
          </a:p>
        </p:txBody>
      </p:sp>
    </p:spTree>
    <p:extLst>
      <p:ext uri="{BB962C8B-B14F-4D97-AF65-F5344CB8AC3E}">
        <p14:creationId xmlns:p14="http://schemas.microsoft.com/office/powerpoint/2010/main" val="42191171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thematics task 1 – 45 minutes"/>
          <p:cNvSpPr>
            <a:spLocks noGrp="1"/>
          </p:cNvSpPr>
          <p:nvPr>
            <p:ph type="title"/>
          </p:nvPr>
        </p:nvSpPr>
        <p:spPr>
          <a:xfrm>
            <a:off x="292100" y="747159"/>
            <a:ext cx="8623051" cy="498470"/>
          </a:xfrm>
          <a:noFill/>
          <a:ln w="57150">
            <a:solidFill>
              <a:schemeClr val="accent1"/>
            </a:solidFill>
          </a:ln>
        </p:spPr>
        <p:txBody>
          <a:bodyPr/>
          <a:lstStyle/>
          <a:p>
            <a:r>
              <a:rPr lang="en-AU"/>
              <a:t> Mathematics task 1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1764399008"/>
              </p:ext>
            </p:extLst>
          </p:nvPr>
        </p:nvGraphicFramePr>
        <p:xfrm>
          <a:off x="293914" y="1366157"/>
          <a:ext cx="8607028" cy="4769186"/>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853363">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AU" sz="1400">
                          <a:latin typeface="Montserrat"/>
                        </a:rPr>
                        <a:t>Measurement and geometry</a:t>
                      </a:r>
                      <a:r>
                        <a:rPr lang="en-AU" sz="1400" baseline="0">
                          <a:latin typeface="Montserrat"/>
                        </a:rPr>
                        <a:t> – Area 1</a:t>
                      </a:r>
                      <a:r>
                        <a:rPr lang="en-AU" sz="1400" baseline="0">
                          <a:effectLst/>
                          <a:latin typeface="Montserrat"/>
                        </a:rPr>
                        <a:t> – MA2-10MG</a:t>
                      </a:r>
                      <a:r>
                        <a:rPr lang="en-AU" sz="1400">
                          <a:latin typeface="Montserrat"/>
                        </a:rPr>
                        <a:t> – ‘Pentominoes 1’</a:t>
                      </a:r>
                    </a:p>
                    <a:p>
                      <a:pPr lvl="0">
                        <a:lnSpc>
                          <a:spcPct val="150000"/>
                        </a:lnSpc>
                        <a:buNone/>
                      </a:pPr>
                      <a:r>
                        <a:rPr lang="en-AU" sz="1400" b="0" i="0" u="none" strike="noStrike" noProof="0">
                          <a:latin typeface="Montserrat"/>
                        </a:rPr>
                        <a:t>Working mathematically outcomes: MA2-1WM, MA2-2WM, MA2-3WM </a:t>
                      </a:r>
                      <a:endParaRPr lang="en-AU"/>
                    </a:p>
                  </a:txBody>
                  <a:tcPr marL="68165" marR="68165" marT="81000" marB="81000"/>
                </a:tc>
                <a:extLst>
                  <a:ext uri="{0D108BD9-81ED-4DB2-BD59-A6C34878D82A}">
                    <a16:rowId xmlns:a16="http://schemas.microsoft.com/office/drawing/2014/main" val="10000"/>
                  </a:ext>
                </a:extLst>
              </a:tr>
              <a:tr h="3915823">
                <a:tc>
                  <a:txBody>
                    <a:bodyPr/>
                    <a:lstStyle/>
                    <a:p>
                      <a:pPr rtl="0" fontAlgn="base"/>
                      <a:r>
                        <a:rPr lang="en-AU" sz="1400" b="1" kern="1200">
                          <a:effectLst/>
                          <a:latin typeface="Montserrat"/>
                        </a:rPr>
                        <a:t>What to do:</a:t>
                      </a:r>
                      <a:endParaRPr lang="en-US"/>
                    </a:p>
                    <a:p>
                      <a:pPr marL="171450" indent="-171450" fontAlgn="base">
                        <a:lnSpc>
                          <a:spcPct val="150000"/>
                        </a:lnSpc>
                        <a:buFont typeface="Arial" panose="020B0604020202020204" pitchFamily="34" charset="0"/>
                        <a:buChar char="•"/>
                      </a:pPr>
                      <a:r>
                        <a:rPr lang="en-AU" sz="1400" u="none" strike="noStrike" cap="none">
                          <a:effectLst/>
                          <a:latin typeface="Montserrat"/>
                          <a:sym typeface="Arial"/>
                        </a:rPr>
                        <a:t>view this video on </a:t>
                      </a:r>
                      <a:r>
                        <a:rPr lang="en-AU" sz="1400" u="none" strike="noStrike" cap="none">
                          <a:effectLst/>
                          <a:latin typeface="Montserrat"/>
                          <a:sym typeface="Arial"/>
                          <a:hlinkClick r:id="rId3"/>
                        </a:rPr>
                        <a:t>Pentominoes – 1</a:t>
                      </a:r>
                      <a:r>
                        <a:rPr lang="en-AU" sz="1400" u="none" strike="noStrike" cap="none">
                          <a:effectLst/>
                          <a:latin typeface="Montserrat"/>
                          <a:sym typeface="Arial"/>
                        </a:rPr>
                        <a:t>  </a:t>
                      </a:r>
                    </a:p>
                    <a:p>
                      <a:pPr marL="171450" indent="-171450" fontAlgn="base">
                        <a:lnSpc>
                          <a:spcPct val="150000"/>
                        </a:lnSpc>
                        <a:buFont typeface="Arial" panose="020B0604020202020204" pitchFamily="34" charset="0"/>
                        <a:buChar char="•"/>
                      </a:pPr>
                      <a:r>
                        <a:rPr lang="en-AU" sz="1400" u="none" strike="noStrike" cap="none">
                          <a:effectLst/>
                          <a:latin typeface="Montserrat"/>
                          <a:sym typeface="Arial"/>
                        </a:rPr>
                        <a:t>find all the unique shapes you can make using all 5 squares. Remember, the edges of each square must join other squares perfectly and </a:t>
                      </a:r>
                      <a:r>
                        <a:rPr lang="en-AU" sz="1400" u="none" strike="noStrike" cap="none">
                          <a:effectLst/>
                          <a:latin typeface="Montserrat"/>
                        </a:rPr>
                        <a:t>each of</a:t>
                      </a:r>
                      <a:r>
                        <a:rPr lang="en-AU" sz="1400" u="none" strike="noStrike" cap="none">
                          <a:effectLst/>
                          <a:latin typeface="Montserrat"/>
                          <a:sym typeface="Arial"/>
                        </a:rPr>
                        <a:t> the shapes you make must be different. That means that two shapes are considered the same if one can be fitted exactly on top of the other, even if you have to turn it around or turn it over. </a:t>
                      </a:r>
                    </a:p>
                    <a:p>
                      <a:pPr marL="0" lvl="0" indent="0">
                        <a:lnSpc>
                          <a:spcPct val="150000"/>
                        </a:lnSpc>
                        <a:buNone/>
                      </a:pPr>
                      <a:endParaRPr lang="en-AU" sz="1400" u="none" strike="noStrike" cap="none">
                        <a:effectLst/>
                        <a:latin typeface="Montserrat"/>
                      </a:endParaRPr>
                    </a:p>
                    <a:p>
                      <a:pPr marL="171450" lvl="0" indent="-171450">
                        <a:lnSpc>
                          <a:spcPct val="150000"/>
                        </a:lnSpc>
                        <a:buFont typeface="Arial" panose="020B0604020202020204" pitchFamily="34" charset="0"/>
                        <a:buChar char="•"/>
                      </a:pPr>
                      <a:endParaRPr lang="en-AU" sz="1400" u="none" strike="noStrike" cap="none">
                        <a:effectLst/>
                        <a:latin typeface="Montserrat"/>
                      </a:endParaRPr>
                    </a:p>
                    <a:p>
                      <a:pPr marL="171450" lvl="0" indent="-171450">
                        <a:lnSpc>
                          <a:spcPct val="150000"/>
                        </a:lnSpc>
                        <a:buFont typeface="Arial" panose="020B0604020202020204" pitchFamily="34" charset="0"/>
                        <a:buChar char="•"/>
                      </a:pPr>
                      <a:endParaRPr lang="en-AU" sz="1400" u="none" strike="noStrike" cap="none">
                        <a:effectLst/>
                        <a:latin typeface="Montserrat"/>
                      </a:endParaRPr>
                    </a:p>
                    <a:p>
                      <a:pPr marL="171450" lvl="0" indent="-171450">
                        <a:lnSpc>
                          <a:spcPct val="150000"/>
                        </a:lnSpc>
                        <a:buFont typeface="Arial" panose="020B0604020202020204" pitchFamily="34" charset="0"/>
                        <a:buChar char="•"/>
                      </a:pPr>
                      <a:endParaRPr lang="en-AU" sz="1400" u="none" strike="noStrike" cap="none">
                        <a:effectLst/>
                        <a:latin typeface="Montserrat"/>
                      </a:endParaRPr>
                    </a:p>
                    <a:p>
                      <a:pPr marL="171450" lvl="0" indent="-171450">
                        <a:lnSpc>
                          <a:spcPct val="150000"/>
                        </a:lnSpc>
                        <a:buFont typeface="Arial" panose="020B0604020202020204" pitchFamily="34" charset="0"/>
                        <a:buChar char="•"/>
                      </a:pPr>
                      <a:r>
                        <a:rPr lang="en-AU" sz="1400" u="none" strike="noStrike" cap="none">
                          <a:effectLst/>
                          <a:latin typeface="Montserrat"/>
                          <a:sym typeface="Arial"/>
                        </a:rPr>
                        <a:t>Record your thinking on </a:t>
                      </a:r>
                      <a:r>
                        <a:rPr lang="en-AU" sz="1400" u="none" strike="noStrike" cap="none">
                          <a:effectLst/>
                          <a:latin typeface="Montserrat"/>
                          <a:sym typeface="Arial"/>
                          <a:hlinkClick r:id="rId4"/>
                        </a:rPr>
                        <a:t>grid paper</a:t>
                      </a:r>
                      <a:r>
                        <a:rPr lang="en-AU" sz="1400" u="none" strike="noStrike" cap="none">
                          <a:effectLst/>
                          <a:latin typeface="Montserrat"/>
                          <a:sym typeface="Arial"/>
                        </a:rPr>
                        <a:t>. </a:t>
                      </a:r>
                      <a:endParaRPr lang="en-AU">
                        <a:sym typeface="Arial"/>
                      </a:endParaRPr>
                    </a:p>
                  </a:txBody>
                  <a:tcPr marL="68165" marR="68165" marT="81000" marB="81000"/>
                </a:tc>
                <a:extLst>
                  <a:ext uri="{0D108BD9-81ED-4DB2-BD59-A6C34878D82A}">
                    <a16:rowId xmlns:a16="http://schemas.microsoft.com/office/drawing/2014/main" val="10003"/>
                  </a:ext>
                </a:extLst>
              </a:tr>
            </a:tbl>
          </a:graphicData>
        </a:graphic>
      </p:graphicFrame>
      <p:pic>
        <p:nvPicPr>
          <p:cNvPr id="2" name="Pentominoes" descr="An example of 2 pentomino builds using 5 blocks. The left example is labelled 'This is OK' and the right example with overlapping shapes is labelled &quot;This is not OK'.">
            <a:extLst>
              <a:ext uri="{FF2B5EF4-FFF2-40B4-BE49-F238E27FC236}">
                <a16:creationId xmlns:a16="http://schemas.microsoft.com/office/drawing/2014/main" id="{2328FBCA-60BD-41BE-B3BE-82A60CC6C8E5}"/>
              </a:ext>
            </a:extLst>
          </p:cNvPr>
          <p:cNvPicPr>
            <a:picLocks noChangeAspect="1"/>
          </p:cNvPicPr>
          <p:nvPr/>
        </p:nvPicPr>
        <p:blipFill>
          <a:blip r:embed="rId5"/>
          <a:stretch>
            <a:fillRect/>
          </a:stretch>
        </p:blipFill>
        <p:spPr>
          <a:xfrm>
            <a:off x="5791260" y="4146884"/>
            <a:ext cx="3123891" cy="1616180"/>
          </a:xfrm>
          <a:prstGeom prst="rect">
            <a:avLst/>
          </a:prstGeom>
        </p:spPr>
      </p:pic>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1078941" cy="365125"/>
          </a:xfrm>
          <a:prstGeom prst="rect">
            <a:avLst/>
          </a:prstGeom>
        </p:spPr>
        <p:txBody>
          <a:bodyPr/>
          <a:lstStyle/>
          <a:p>
            <a:r>
              <a:rPr lang="en-US"/>
              <a:t>Stage 2 Week A</a:t>
            </a:r>
          </a:p>
        </p:txBody>
      </p:sp>
    </p:spTree>
    <p:extLst>
      <p:ext uri="{BB962C8B-B14F-4D97-AF65-F5344CB8AC3E}">
        <p14:creationId xmlns:p14="http://schemas.microsoft.com/office/powerpoint/2010/main" val="12831481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thematics task 2 - 45 minutes"/>
          <p:cNvSpPr>
            <a:spLocks noGrp="1"/>
          </p:cNvSpPr>
          <p:nvPr>
            <p:ph type="title"/>
          </p:nvPr>
        </p:nvSpPr>
        <p:spPr>
          <a:xfrm>
            <a:off x="261415" y="639763"/>
            <a:ext cx="8623051" cy="498470"/>
          </a:xfrm>
          <a:noFill/>
          <a:ln w="57150">
            <a:solidFill>
              <a:schemeClr val="accent1"/>
            </a:solidFill>
          </a:ln>
        </p:spPr>
        <p:txBody>
          <a:bodyPr/>
          <a:lstStyle/>
          <a:p>
            <a:r>
              <a:rPr lang="en-AU"/>
              <a:t> Mathematics task 2 - 45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4160157614"/>
              </p:ext>
            </p:extLst>
          </p:nvPr>
        </p:nvGraphicFramePr>
        <p:xfrm>
          <a:off x="279813" y="1217446"/>
          <a:ext cx="8621485" cy="4916126"/>
        </p:xfrm>
        <a:graphic>
          <a:graphicData uri="http://schemas.openxmlformats.org/drawingml/2006/table">
            <a:tbl>
              <a:tblPr firstRow="1">
                <a:tableStyleId>{5FD0F851-EC5A-4D38-B0AD-8093EC10F338}</a:tableStyleId>
              </a:tblPr>
              <a:tblGrid>
                <a:gridCol w="8621485">
                  <a:extLst>
                    <a:ext uri="{9D8B030D-6E8A-4147-A177-3AD203B41FA5}">
                      <a16:colId xmlns:a16="http://schemas.microsoft.com/office/drawing/2014/main" val="20000"/>
                    </a:ext>
                  </a:extLst>
                </a:gridCol>
              </a:tblGrid>
              <a:tr h="823784">
                <a:tc>
                  <a:txBody>
                    <a:bodyPr/>
                    <a:lstStyle/>
                    <a:p>
                      <a:pPr>
                        <a:lnSpc>
                          <a:spcPct val="150000"/>
                        </a:lnSpc>
                      </a:pPr>
                      <a:r>
                        <a:rPr lang="en-AU" sz="1400">
                          <a:latin typeface="Montserrat"/>
                        </a:rPr>
                        <a:t>Measurement and geometry</a:t>
                      </a:r>
                      <a:r>
                        <a:rPr lang="en-AU" sz="1400" baseline="0">
                          <a:latin typeface="Montserrat"/>
                        </a:rPr>
                        <a:t> – Length 2 – MA2-9MG – ‘Pentominoes 2’</a:t>
                      </a:r>
                      <a:endParaRPr lang="en-AU" sz="1400">
                        <a:latin typeface="Montserrat" panose="00000500000000000000" pitchFamily="2" charset="0"/>
                      </a:endParaRPr>
                    </a:p>
                    <a:p>
                      <a:pPr lvl="0">
                        <a:lnSpc>
                          <a:spcPct val="150000"/>
                        </a:lnSpc>
                        <a:buNone/>
                      </a:pPr>
                      <a:r>
                        <a:rPr lang="en-AU" sz="1400" b="0" i="0" u="none" strike="noStrike" baseline="0" noProof="0">
                          <a:latin typeface="Montserrat"/>
                        </a:rPr>
                        <a:t>Working Mathematically outcomes: MA2-1WM, MA2-2WM, MA2-3WM </a:t>
                      </a:r>
                      <a:endParaRPr lang="en-AU"/>
                    </a:p>
                  </a:txBody>
                  <a:tcPr marL="68165" marR="68165" marT="81000" marB="81000"/>
                </a:tc>
                <a:extLst>
                  <a:ext uri="{0D108BD9-81ED-4DB2-BD59-A6C34878D82A}">
                    <a16:rowId xmlns:a16="http://schemas.microsoft.com/office/drawing/2014/main" val="10000"/>
                  </a:ext>
                </a:extLst>
              </a:tr>
              <a:tr h="4092342">
                <a:tc>
                  <a:txBody>
                    <a:bodyPr/>
                    <a:lstStyle/>
                    <a:p>
                      <a:pPr rtl="0" fontAlgn="base"/>
                      <a:r>
                        <a:rPr lang="en-AU" sz="1400" b="1" kern="1200">
                          <a:effectLst/>
                          <a:latin typeface="Montserrat"/>
                        </a:rPr>
                        <a:t>What to do:</a:t>
                      </a:r>
                    </a:p>
                    <a:p>
                      <a:pPr fontAlgn="base"/>
                      <a:r>
                        <a:rPr lang="en-AU" sz="1400" u="none" strike="noStrike" cap="none">
                          <a:effectLst/>
                          <a:latin typeface="Montserrat"/>
                          <a:sym typeface="Arial"/>
                        </a:rPr>
                        <a:t>(Adapted from </a:t>
                      </a:r>
                      <a:r>
                        <a:rPr lang="en-AU" sz="1400" u="none" strike="noStrike" cap="none">
                          <a:effectLst/>
                          <a:latin typeface="Montserrat"/>
                          <a:sym typeface="Arial"/>
                          <a:hlinkClick r:id="rId3"/>
                        </a:rPr>
                        <a:t>Pentominoes zoo</a:t>
                      </a:r>
                      <a:r>
                        <a:rPr lang="en-AU" sz="1400" u="none" strike="noStrike" cap="none">
                          <a:effectLst/>
                          <a:latin typeface="Montserrat"/>
                          <a:sym typeface="Arial"/>
                        </a:rPr>
                        <a:t>) </a:t>
                      </a:r>
                    </a:p>
                    <a:p>
                      <a:pPr marL="285750" indent="-285750" fontAlgn="base">
                        <a:lnSpc>
                          <a:spcPct val="150000"/>
                        </a:lnSpc>
                        <a:buFont typeface="Arial" panose="020B0604020202020204" pitchFamily="34" charset="0"/>
                        <a:buChar char="•"/>
                      </a:pPr>
                      <a:r>
                        <a:rPr lang="en-AU" sz="1400" u="none" strike="noStrike" cap="none">
                          <a:effectLst/>
                          <a:latin typeface="Montserrat"/>
                          <a:sym typeface="Arial"/>
                        </a:rPr>
                        <a:t>view video on </a:t>
                      </a:r>
                      <a:r>
                        <a:rPr lang="en-AU" sz="1400" u="none" strike="noStrike" cap="none">
                          <a:effectLst/>
                          <a:latin typeface="Montserrat"/>
                          <a:sym typeface="Arial"/>
                          <a:hlinkClick r:id="rId4"/>
                        </a:rPr>
                        <a:t>Pentominoes 2</a:t>
                      </a:r>
                      <a:r>
                        <a:rPr lang="en-AU" sz="1400" u="none" strike="noStrike" cap="none">
                          <a:effectLst/>
                          <a:latin typeface="Montserrat"/>
                          <a:sym typeface="Arial"/>
                        </a:rPr>
                        <a:t> page</a:t>
                      </a:r>
                    </a:p>
                    <a:p>
                      <a:pPr marL="285750" indent="-285750" fontAlgn="base">
                        <a:lnSpc>
                          <a:spcPct val="150000"/>
                        </a:lnSpc>
                        <a:buFont typeface="Arial" panose="020B0604020202020204" pitchFamily="34" charset="0"/>
                        <a:buChar char="•"/>
                      </a:pPr>
                      <a:r>
                        <a:rPr lang="en-AU" sz="1400" u="none" strike="noStrike" cap="none">
                          <a:effectLst/>
                          <a:latin typeface="Montserrat"/>
                          <a:sym typeface="Arial"/>
                        </a:rPr>
                        <a:t>what other shapes can you make by joining your pentominoes together? Show your thinking on the grid paper</a:t>
                      </a:r>
                    </a:p>
                    <a:p>
                      <a:pPr marL="285750" lvl="0" indent="-285750" fontAlgn="base">
                        <a:lnSpc>
                          <a:spcPct val="150000"/>
                        </a:lnSpc>
                        <a:buFont typeface="Arial" panose="020B0604020202020204" pitchFamily="34" charset="0"/>
                        <a:buChar char="•"/>
                      </a:pPr>
                      <a:r>
                        <a:rPr lang="en-AU" sz="1400" u="none" strike="noStrike" cap="none">
                          <a:effectLst/>
                          <a:latin typeface="Montserrat"/>
                          <a:sym typeface="Arial"/>
                        </a:rPr>
                        <a:t>can you make a rectangle? </a:t>
                      </a:r>
                    </a:p>
                    <a:p>
                      <a:pPr marL="285750" lvl="0" indent="-285750" fontAlgn="base">
                        <a:lnSpc>
                          <a:spcPct val="150000"/>
                        </a:lnSpc>
                        <a:buFont typeface="Arial" panose="020B0604020202020204" pitchFamily="34" charset="0"/>
                        <a:buChar char="•"/>
                      </a:pPr>
                      <a:r>
                        <a:rPr lang="en-AU" sz="1400" u="none" strike="noStrike" cap="none">
                          <a:effectLst/>
                          <a:latin typeface="Montserrat"/>
                          <a:sym typeface="Arial"/>
                        </a:rPr>
                        <a:t>can you make more than one rectangle? </a:t>
                      </a:r>
                    </a:p>
                    <a:p>
                      <a:pPr marL="285750" lvl="0" indent="-285750" fontAlgn="base">
                        <a:lnSpc>
                          <a:spcPct val="150000"/>
                        </a:lnSpc>
                        <a:buFont typeface="Arial" panose="020B0604020202020204" pitchFamily="34" charset="0"/>
                        <a:buChar char="•"/>
                      </a:pPr>
                      <a:r>
                        <a:rPr lang="en-AU" sz="1400" u="none" strike="noStrike" cap="none">
                          <a:effectLst/>
                          <a:latin typeface="Montserrat"/>
                          <a:sym typeface="Arial"/>
                        </a:rPr>
                        <a:t>form a rectangle with the smallest possible perimeter</a:t>
                      </a:r>
                    </a:p>
                    <a:p>
                      <a:pPr marL="285750" lvl="0" indent="-285750" fontAlgn="base">
                        <a:lnSpc>
                          <a:spcPct val="150000"/>
                        </a:lnSpc>
                        <a:buFont typeface="Arial" panose="020B0604020202020204" pitchFamily="34" charset="0"/>
                        <a:buChar char="•"/>
                      </a:pPr>
                      <a:r>
                        <a:rPr lang="en-AU" sz="1400" u="none" strike="noStrike" cap="none">
                          <a:effectLst/>
                          <a:latin typeface="Montserrat"/>
                          <a:sym typeface="Arial"/>
                        </a:rPr>
                        <a:t>form a rectangle with the largest possible perimeter</a:t>
                      </a:r>
                    </a:p>
                    <a:p>
                      <a:pPr marL="285750" lvl="0" indent="-285750">
                        <a:lnSpc>
                          <a:spcPct val="150000"/>
                        </a:lnSpc>
                        <a:buFont typeface="Arial" panose="020B0604020202020204" pitchFamily="34" charset="0"/>
                        <a:buChar char="•"/>
                      </a:pPr>
                      <a:r>
                        <a:rPr lang="en-AU" sz="1400" b="0" i="0" u="none" strike="noStrike" cap="none" noProof="0">
                          <a:effectLst/>
                          <a:latin typeface="Montserrat"/>
                        </a:rPr>
                        <a:t>try making some of these from </a:t>
                      </a:r>
                      <a:r>
                        <a:rPr lang="en-AU" sz="1400" b="0" i="0" u="none" strike="noStrike" cap="none" noProof="0" err="1">
                          <a:effectLst/>
                          <a:latin typeface="Montserrat"/>
                          <a:hlinkClick r:id="rId3"/>
                        </a:rPr>
                        <a:t>Abaroth’s</a:t>
                      </a:r>
                      <a:r>
                        <a:rPr lang="en-AU" sz="1400" b="0" i="0" u="none" strike="noStrike" cap="none" noProof="0">
                          <a:effectLst/>
                          <a:latin typeface="Montserrat"/>
                          <a:hlinkClick r:id="rId3"/>
                        </a:rPr>
                        <a:t> World.</a:t>
                      </a:r>
                      <a:r>
                        <a:rPr lang="en-AU" sz="1400" b="0" i="0" u="none" strike="noStrike" cap="none" noProof="0">
                          <a:effectLst/>
                          <a:latin typeface="Montserrat"/>
                        </a:rPr>
                        <a:t> After making them, you may like to colour them in to match your pentominoes.</a:t>
                      </a:r>
                      <a:endParaRPr lang="en-AU" sz="1400" u="none" strike="noStrike" cap="none">
                        <a:effectLst/>
                        <a:latin typeface="Montserrat"/>
                      </a:endParaRPr>
                    </a:p>
                  </a:txBody>
                  <a:tcPr marL="68165" marR="68165" marT="81000" marB="81000"/>
                </a:tc>
                <a:extLst>
                  <a:ext uri="{0D108BD9-81ED-4DB2-BD59-A6C34878D82A}">
                    <a16:rowId xmlns:a16="http://schemas.microsoft.com/office/drawing/2014/main" val="10003"/>
                  </a:ext>
                </a:extLst>
              </a:tr>
            </a:tbl>
          </a:graphicData>
        </a:graphic>
      </p:graphicFrame>
      <p:pic>
        <p:nvPicPr>
          <p:cNvPr id="5" name="Terrier" descr="A terrier dog made with pentomino pieces">
            <a:extLst>
              <a:ext uri="{FF2B5EF4-FFF2-40B4-BE49-F238E27FC236}">
                <a16:creationId xmlns:a16="http://schemas.microsoft.com/office/drawing/2014/main" id="{E26CDFAF-343A-4673-A71A-79D5B11A2864}"/>
              </a:ext>
            </a:extLst>
          </p:cNvPr>
          <p:cNvPicPr>
            <a:picLocks noChangeAspect="1"/>
          </p:cNvPicPr>
          <p:nvPr/>
        </p:nvPicPr>
        <p:blipFill>
          <a:blip r:embed="rId5"/>
          <a:stretch>
            <a:fillRect/>
          </a:stretch>
        </p:blipFill>
        <p:spPr>
          <a:xfrm>
            <a:off x="4029825" y="5355585"/>
            <a:ext cx="869979" cy="743107"/>
          </a:xfrm>
          <a:prstGeom prst="rect">
            <a:avLst/>
          </a:prstGeom>
        </p:spPr>
      </p:pic>
      <p:pic>
        <p:nvPicPr>
          <p:cNvPr id="4" name="Kangaroo" descr="a kangaroo made with pentomino pieces&#10;">
            <a:extLst>
              <a:ext uri="{FF2B5EF4-FFF2-40B4-BE49-F238E27FC236}">
                <a16:creationId xmlns:a16="http://schemas.microsoft.com/office/drawing/2014/main" id="{B29FEA51-6D0C-40F3-B138-664CEF9B6308}"/>
              </a:ext>
            </a:extLst>
          </p:cNvPr>
          <p:cNvPicPr>
            <a:picLocks noChangeAspect="1"/>
          </p:cNvPicPr>
          <p:nvPr/>
        </p:nvPicPr>
        <p:blipFill>
          <a:blip r:embed="rId6"/>
          <a:stretch>
            <a:fillRect/>
          </a:stretch>
        </p:blipFill>
        <p:spPr>
          <a:xfrm>
            <a:off x="5293892" y="5239365"/>
            <a:ext cx="783472" cy="859327"/>
          </a:xfrm>
          <a:prstGeom prst="rect">
            <a:avLst/>
          </a:prstGeom>
        </p:spPr>
      </p:pic>
      <p:pic>
        <p:nvPicPr>
          <p:cNvPr id="2" name="T-Rex" descr="A Tyrannosaurus Rex made with pentomino pieces&#10;">
            <a:extLst>
              <a:ext uri="{FF2B5EF4-FFF2-40B4-BE49-F238E27FC236}">
                <a16:creationId xmlns:a16="http://schemas.microsoft.com/office/drawing/2014/main" id="{05A9CDCD-B8C1-441F-8497-A1D17D4D6937}"/>
              </a:ext>
            </a:extLst>
          </p:cNvPr>
          <p:cNvPicPr>
            <a:picLocks noChangeAspect="1"/>
          </p:cNvPicPr>
          <p:nvPr/>
        </p:nvPicPr>
        <p:blipFill>
          <a:blip r:embed="rId7"/>
          <a:stretch>
            <a:fillRect/>
          </a:stretch>
        </p:blipFill>
        <p:spPr>
          <a:xfrm>
            <a:off x="6294159" y="5321038"/>
            <a:ext cx="980735" cy="777654"/>
          </a:xfrm>
          <a:prstGeom prst="rect">
            <a:avLst/>
          </a:prstGeom>
        </p:spPr>
      </p:pic>
      <p:pic>
        <p:nvPicPr>
          <p:cNvPr id="7" name="Butterfly" descr="A butterfly made with pentomino pieces">
            <a:extLst>
              <a:ext uri="{FF2B5EF4-FFF2-40B4-BE49-F238E27FC236}">
                <a16:creationId xmlns:a16="http://schemas.microsoft.com/office/drawing/2014/main" id="{643151BC-C0B8-4D8B-AEEB-A4BB582D1999}"/>
              </a:ext>
            </a:extLst>
          </p:cNvPr>
          <p:cNvPicPr>
            <a:picLocks noChangeAspect="1"/>
          </p:cNvPicPr>
          <p:nvPr/>
        </p:nvPicPr>
        <p:blipFill>
          <a:blip r:embed="rId8"/>
          <a:stretch>
            <a:fillRect/>
          </a:stretch>
        </p:blipFill>
        <p:spPr>
          <a:xfrm>
            <a:off x="7338577" y="5368859"/>
            <a:ext cx="942782" cy="716558"/>
          </a:xfrm>
          <a:prstGeom prst="rect">
            <a:avLst/>
          </a:prstGeom>
        </p:spPr>
      </p:pic>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87162" cy="365125"/>
          </a:xfrm>
          <a:prstGeom prst="rect">
            <a:avLst/>
          </a:prstGeom>
        </p:spPr>
        <p:txBody>
          <a:bodyPr/>
          <a:lstStyle/>
          <a:p>
            <a:r>
              <a:rPr lang="en-US"/>
              <a:t>Stage 2 Week A</a:t>
            </a:r>
          </a:p>
        </p:txBody>
      </p:sp>
    </p:spTree>
    <p:extLst>
      <p:ext uri="{BB962C8B-B14F-4D97-AF65-F5344CB8AC3E}">
        <p14:creationId xmlns:p14="http://schemas.microsoft.com/office/powerpoint/2010/main" val="25728549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thematics task 3 – 45 minutes"/>
          <p:cNvSpPr>
            <a:spLocks noGrp="1"/>
          </p:cNvSpPr>
          <p:nvPr>
            <p:ph type="title"/>
          </p:nvPr>
        </p:nvSpPr>
        <p:spPr>
          <a:xfrm>
            <a:off x="292096" y="590070"/>
            <a:ext cx="8623051" cy="498470"/>
          </a:xfrm>
          <a:noFill/>
          <a:ln w="57150">
            <a:solidFill>
              <a:schemeClr val="accent1"/>
            </a:solidFill>
          </a:ln>
        </p:spPr>
        <p:txBody>
          <a:bodyPr/>
          <a:lstStyle/>
          <a:p>
            <a:r>
              <a:rPr lang="en-AU"/>
              <a:t> Mathematics task 3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1598615889"/>
              </p:ext>
            </p:extLst>
          </p:nvPr>
        </p:nvGraphicFramePr>
        <p:xfrm>
          <a:off x="276755" y="1173319"/>
          <a:ext cx="8623051" cy="4948960"/>
        </p:xfrm>
        <a:graphic>
          <a:graphicData uri="http://schemas.openxmlformats.org/drawingml/2006/table">
            <a:tbl>
              <a:tblPr firstRow="1">
                <a:tableStyleId>{5FD0F851-EC5A-4D38-B0AD-8093EC10F338}</a:tableStyleId>
              </a:tblPr>
              <a:tblGrid>
                <a:gridCol w="8623051">
                  <a:extLst>
                    <a:ext uri="{9D8B030D-6E8A-4147-A177-3AD203B41FA5}">
                      <a16:colId xmlns:a16="http://schemas.microsoft.com/office/drawing/2014/main" val="20000"/>
                    </a:ext>
                  </a:extLst>
                </a:gridCol>
              </a:tblGrid>
              <a:tr h="379170">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AU" sz="1400">
                          <a:latin typeface="Montserrat"/>
                        </a:rPr>
                        <a:t>Number and Algebra – Whole numbers– MA2-4NA – ‘Hit It’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AU" sz="1400" b="0" i="0" u="none" strike="noStrike" noProof="0">
                          <a:latin typeface="Montserrat"/>
                        </a:rPr>
                        <a:t>Working mathematically outcomes: MA2-1WM, MA2-2WM, MA2-3WM </a:t>
                      </a:r>
                      <a:endParaRPr lang="en-AU"/>
                    </a:p>
                  </a:txBody>
                  <a:tcPr marL="68165" marR="68165" marT="81000" marB="81000"/>
                </a:tc>
                <a:extLst>
                  <a:ext uri="{0D108BD9-81ED-4DB2-BD59-A6C34878D82A}">
                    <a16:rowId xmlns:a16="http://schemas.microsoft.com/office/drawing/2014/main" val="10000"/>
                  </a:ext>
                </a:extLst>
              </a:tr>
              <a:tr h="316305">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AU" sz="1400" b="1" u="none" strike="noStrike" cap="none">
                          <a:effectLst/>
                          <a:latin typeface="Montserrat"/>
                          <a:sym typeface="Arial"/>
                        </a:rPr>
                        <a:t>What</a:t>
                      </a:r>
                      <a:r>
                        <a:rPr lang="en-AU" sz="1400" b="1" u="none" strike="noStrike" cap="none" baseline="0">
                          <a:effectLst/>
                          <a:latin typeface="Montserrat"/>
                          <a:sym typeface="Arial"/>
                        </a:rPr>
                        <a:t> to do:</a:t>
                      </a:r>
                    </a:p>
                    <a:p>
                      <a:pPr marL="171450" marR="0" lvl="0" indent="-171450" algn="l" defTabSz="914400" rtl="0" eaLnBrk="1" fontAlgn="base" latinLnBrk="0" hangingPunct="1">
                        <a:lnSpc>
                          <a:spcPct val="150000"/>
                        </a:lnSpc>
                        <a:spcBef>
                          <a:spcPts val="0"/>
                        </a:spcBef>
                        <a:spcAft>
                          <a:spcPts val="0"/>
                        </a:spcAft>
                        <a:buClr>
                          <a:srgbClr val="000000"/>
                        </a:buClr>
                        <a:buSzTx/>
                        <a:buFont typeface="Arial" panose="020B0604020202020204" pitchFamily="34" charset="0"/>
                        <a:buChar char="•"/>
                        <a:tabLst/>
                        <a:defRPr/>
                      </a:pPr>
                      <a:r>
                        <a:rPr lang="en-AU" sz="1400" u="none" strike="noStrike" cap="none">
                          <a:effectLst/>
                          <a:latin typeface="Montserrat"/>
                          <a:sym typeface="Arial"/>
                        </a:rPr>
                        <a:t>view video </a:t>
                      </a:r>
                      <a:r>
                        <a:rPr lang="en-AU" sz="1400" u="none" strike="noStrike" cap="none">
                          <a:effectLst/>
                          <a:latin typeface="Montserrat"/>
                          <a:sym typeface="Arial"/>
                          <a:hlinkClick r:id="rId3"/>
                        </a:rPr>
                        <a:t>Hit it!</a:t>
                      </a:r>
                      <a:r>
                        <a:rPr lang="en-AU" sz="1400" u="none" strike="noStrike" cap="none">
                          <a:effectLst/>
                          <a:latin typeface="Montserrat"/>
                          <a:sym typeface="Arial"/>
                        </a:rPr>
                        <a:t> </a:t>
                      </a:r>
                      <a:r>
                        <a:rPr lang="en-AU" sz="1400" u="none" strike="noStrike" cap="none" baseline="0">
                          <a:effectLst/>
                          <a:latin typeface="Montserrat"/>
                          <a:sym typeface="Arial"/>
                        </a:rPr>
                        <a:t> </a:t>
                      </a:r>
                      <a:r>
                        <a:rPr lang="en-AU" sz="1400" u="none" strike="noStrike" cap="none">
                          <a:effectLst/>
                          <a:latin typeface="Montserrat"/>
                          <a:sym typeface="Arial"/>
                        </a:rPr>
                        <a:t>(From Mike Askew) </a:t>
                      </a:r>
                    </a:p>
                    <a:p>
                      <a:pPr marL="171450" indent="-171450" fontAlgn="base">
                        <a:lnSpc>
                          <a:spcPct val="150000"/>
                        </a:lnSpc>
                        <a:buFont typeface="Arial" panose="020B0604020202020204" pitchFamily="34" charset="0"/>
                        <a:buChar char="•"/>
                      </a:pPr>
                      <a:r>
                        <a:rPr lang="en-AU" sz="1400" u="none" strike="noStrike" cap="none">
                          <a:effectLst/>
                          <a:latin typeface="Montserrat"/>
                          <a:sym typeface="Arial"/>
                        </a:rPr>
                        <a:t>play Hit it! You can play this game using 2-, 3-, 4- or 5- digit numbers and beyond. You can even play with decimal fractions! </a:t>
                      </a:r>
                    </a:p>
                    <a:p>
                      <a:pPr marL="171450" lvl="0" indent="-171450" fontAlgn="base">
                        <a:lnSpc>
                          <a:spcPct val="150000"/>
                        </a:lnSpc>
                        <a:buFont typeface="Arial" panose="020B0604020202020204" pitchFamily="34" charset="0"/>
                        <a:buChar char="•"/>
                      </a:pPr>
                      <a:r>
                        <a:rPr lang="en-AU" sz="1400" u="none" strike="noStrike" cap="none">
                          <a:effectLst/>
                          <a:latin typeface="Montserrat"/>
                          <a:sym typeface="Arial"/>
                        </a:rPr>
                        <a:t>draw up your game board (in this game, we were working with 3-digit numbers but you can use larger or smaller numbers if you like) </a:t>
                      </a:r>
                    </a:p>
                    <a:p>
                      <a:pPr marL="171450" lvl="0" indent="-171450" fontAlgn="base">
                        <a:lnSpc>
                          <a:spcPct val="150000"/>
                        </a:lnSpc>
                        <a:buFont typeface="Arial" panose="020B0604020202020204" pitchFamily="34" charset="0"/>
                        <a:buChar char="•"/>
                      </a:pPr>
                      <a:r>
                        <a:rPr lang="en-AU" sz="1400" u="none" strike="noStrike" cap="none">
                          <a:effectLst/>
                          <a:latin typeface="Montserrat"/>
                          <a:sym typeface="Arial"/>
                        </a:rPr>
                        <a:t>select a multiple of hundred between 100 and 900 to be your target number  </a:t>
                      </a:r>
                    </a:p>
                    <a:p>
                      <a:pPr marL="171450" lvl="0" indent="-171450" fontAlgn="base">
                        <a:lnSpc>
                          <a:spcPct val="150000"/>
                        </a:lnSpc>
                        <a:buFont typeface="Arial" panose="020B0604020202020204" pitchFamily="34" charset="0"/>
                        <a:buChar char="•"/>
                      </a:pPr>
                      <a:r>
                        <a:rPr lang="en-AU" sz="1400" u="none" strike="noStrike" cap="none">
                          <a:effectLst/>
                          <a:latin typeface="Montserrat"/>
                          <a:sym typeface="Arial"/>
                        </a:rPr>
                        <a:t>the person with the most letters in their surname goes first </a:t>
                      </a:r>
                    </a:p>
                    <a:p>
                      <a:pPr marL="171450" lvl="0" indent="-171450" fontAlgn="base">
                        <a:lnSpc>
                          <a:spcPct val="150000"/>
                        </a:lnSpc>
                        <a:buFont typeface="Arial" panose="020B0604020202020204" pitchFamily="34" charset="0"/>
                        <a:buChar char="•"/>
                      </a:pPr>
                      <a:r>
                        <a:rPr lang="en-AU" sz="1400" u="none" strike="noStrike" cap="none">
                          <a:effectLst/>
                          <a:latin typeface="Montserrat"/>
                          <a:sym typeface="Arial"/>
                        </a:rPr>
                        <a:t>take it in turns to roll the dice and use the digit somewhere in your number </a:t>
                      </a:r>
                    </a:p>
                    <a:p>
                      <a:pPr marL="171450" lvl="0" indent="-171450" fontAlgn="base">
                        <a:lnSpc>
                          <a:spcPct val="150000"/>
                        </a:lnSpc>
                        <a:buFont typeface="Arial" panose="020B0604020202020204" pitchFamily="34" charset="0"/>
                        <a:buChar char="•"/>
                      </a:pPr>
                      <a:r>
                        <a:rPr lang="en-AU" sz="1400" u="none" strike="noStrike" cap="none">
                          <a:effectLst/>
                          <a:latin typeface="Montserrat"/>
                          <a:sym typeface="Arial"/>
                        </a:rPr>
                        <a:t>once the digits are full, players read their number and determine how far they are away from the target number. The player who is closest to the target number wins a point</a:t>
                      </a:r>
                    </a:p>
                    <a:p>
                      <a:pPr marL="171450" lvl="0" indent="-171450" fontAlgn="base">
                        <a:lnSpc>
                          <a:spcPct val="150000"/>
                        </a:lnSpc>
                        <a:buFont typeface="Arial" panose="020B0604020202020204" pitchFamily="34" charset="0"/>
                        <a:buChar char="•"/>
                      </a:pPr>
                      <a:r>
                        <a:rPr lang="en-AU" sz="1400" u="none" strike="noStrike" cap="none">
                          <a:effectLst/>
                          <a:latin typeface="Montserrat"/>
                          <a:sym typeface="Arial"/>
                        </a:rPr>
                        <a:t>the winner with the most points after 3 rounds is declared the winner.</a:t>
                      </a:r>
                    </a:p>
                    <a:p>
                      <a:pPr marL="171450" indent="-171450" fontAlgn="base">
                        <a:lnSpc>
                          <a:spcPct val="150000"/>
                        </a:lnSpc>
                        <a:buFont typeface="Arial" panose="020B0604020202020204" pitchFamily="34" charset="0"/>
                        <a:buChar char="•"/>
                      </a:pPr>
                      <a:r>
                        <a:rPr lang="en-US" sz="1400" b="1" u="none" strike="noStrike" cap="none">
                          <a:effectLst/>
                          <a:latin typeface="Montserrat"/>
                          <a:sym typeface="Arial"/>
                        </a:rPr>
                        <a:t>Reflection</a:t>
                      </a:r>
                      <a:r>
                        <a:rPr lang="en-US" sz="1400" b="1" u="none" strike="noStrike" cap="none">
                          <a:effectLst/>
                          <a:latin typeface="Montserrat"/>
                        </a:rPr>
                        <a:t> - </a:t>
                      </a:r>
                      <a:r>
                        <a:rPr lang="en-AU" sz="1400" u="none" strike="noStrike" cap="none">
                          <a:effectLst/>
                          <a:latin typeface="Montserrat"/>
                        </a:rPr>
                        <a:t>What</a:t>
                      </a:r>
                      <a:r>
                        <a:rPr lang="en-AU" sz="1400" u="none" strike="noStrike" cap="none">
                          <a:effectLst/>
                          <a:latin typeface="Montserrat"/>
                          <a:sym typeface="Arial"/>
                        </a:rPr>
                        <a:t> would you do differently if you played ‘Hit it!’ again tomorrow? Please explain your reasoning.</a:t>
                      </a:r>
                      <a:r>
                        <a:rPr lang="en-AU" sz="1400" u="none" strike="noStrike" cap="none">
                          <a:effectLst/>
                          <a:sym typeface="Arial"/>
                        </a:rPr>
                        <a:t> </a:t>
                      </a:r>
                    </a:p>
                  </a:txBody>
                  <a:tcPr marL="68165" marR="68165" marT="81000" marB="81000"/>
                </a:tc>
                <a:extLst>
                  <a:ext uri="{0D108BD9-81ED-4DB2-BD59-A6C34878D82A}">
                    <a16:rowId xmlns:a16="http://schemas.microsoft.com/office/drawing/2014/main" val="10003"/>
                  </a:ext>
                </a:extLst>
              </a:tr>
            </a:tbl>
          </a:graphicData>
        </a:graphic>
      </p:graphicFrame>
      <p:sp>
        <p:nvSpPr>
          <p:cNvPr id="4" name="Footer"/>
          <p:cNvSpPr>
            <a:spLocks noGrp="1"/>
          </p:cNvSpPr>
          <p:nvPr>
            <p:ph type="ftr" sz="quarter" idx="3"/>
          </p:nvPr>
        </p:nvSpPr>
        <p:spPr>
          <a:xfrm>
            <a:off x="237173" y="6188904"/>
            <a:ext cx="925518" cy="365125"/>
          </a:xfrm>
          <a:prstGeom prst="rect">
            <a:avLst/>
          </a:prstGeom>
        </p:spPr>
        <p:txBody>
          <a:bodyPr/>
          <a:lstStyle/>
          <a:p>
            <a:r>
              <a:rPr lang="en-US"/>
              <a:t>Stage 2 Week A</a:t>
            </a:r>
          </a:p>
        </p:txBody>
      </p:sp>
    </p:spTree>
    <p:extLst>
      <p:ext uri="{BB962C8B-B14F-4D97-AF65-F5344CB8AC3E}">
        <p14:creationId xmlns:p14="http://schemas.microsoft.com/office/powerpoint/2010/main" val="15220939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thematics Task 4 – 45 minutes"/>
          <p:cNvSpPr>
            <a:spLocks noGrp="1"/>
          </p:cNvSpPr>
          <p:nvPr>
            <p:ph type="title"/>
          </p:nvPr>
        </p:nvSpPr>
        <p:spPr>
          <a:xfrm>
            <a:off x="292098" y="654963"/>
            <a:ext cx="8623051" cy="498470"/>
          </a:xfrm>
          <a:noFill/>
          <a:ln w="57150">
            <a:solidFill>
              <a:schemeClr val="accent1"/>
            </a:solidFill>
          </a:ln>
        </p:spPr>
        <p:txBody>
          <a:bodyPr/>
          <a:lstStyle/>
          <a:p>
            <a:r>
              <a:rPr lang="en-AU"/>
              <a:t> Mathematics Task 4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1265331650"/>
              </p:ext>
            </p:extLst>
          </p:nvPr>
        </p:nvGraphicFramePr>
        <p:xfrm>
          <a:off x="290871" y="1259391"/>
          <a:ext cx="8623051" cy="4800017"/>
        </p:xfrm>
        <a:graphic>
          <a:graphicData uri="http://schemas.openxmlformats.org/drawingml/2006/table">
            <a:tbl>
              <a:tblPr firstRow="1">
                <a:tableStyleId>{5FD0F851-EC5A-4D38-B0AD-8093EC10F338}</a:tableStyleId>
              </a:tblPr>
              <a:tblGrid>
                <a:gridCol w="8623051">
                  <a:extLst>
                    <a:ext uri="{9D8B030D-6E8A-4147-A177-3AD203B41FA5}">
                      <a16:colId xmlns:a16="http://schemas.microsoft.com/office/drawing/2014/main" val="20000"/>
                    </a:ext>
                  </a:extLst>
                </a:gridCol>
              </a:tblGrid>
              <a:tr h="792684">
                <a:tc>
                  <a:txBody>
                    <a:bodyPr/>
                    <a:lstStyle/>
                    <a:p>
                      <a:pPr>
                        <a:lnSpc>
                          <a:spcPct val="150000"/>
                        </a:lnSpc>
                      </a:pPr>
                      <a:r>
                        <a:rPr lang="en-AU" sz="1400">
                          <a:latin typeface="Montserrat"/>
                        </a:rPr>
                        <a:t>Measurement and geometry</a:t>
                      </a:r>
                      <a:r>
                        <a:rPr lang="en-AU" sz="1400" baseline="0">
                          <a:latin typeface="Montserrat"/>
                        </a:rPr>
                        <a:t> – Two dimensional</a:t>
                      </a:r>
                      <a:r>
                        <a:rPr lang="en-AU" sz="1400" b="1" baseline="0">
                          <a:latin typeface="Montserrat"/>
                        </a:rPr>
                        <a:t> space 2 – MS2-15MG </a:t>
                      </a:r>
                      <a:r>
                        <a:rPr lang="en-AU" sz="1400">
                          <a:latin typeface="Montserrat"/>
                        </a:rPr>
                        <a:t>– ‘Tangrams 1 ’</a:t>
                      </a:r>
                      <a:endParaRPr lang="en-US"/>
                    </a:p>
                    <a:p>
                      <a:pPr marL="0" marR="0" lvl="0" indent="0" algn="l">
                        <a:lnSpc>
                          <a:spcPct val="150000"/>
                        </a:lnSpc>
                        <a:spcBef>
                          <a:spcPts val="0"/>
                        </a:spcBef>
                        <a:spcAft>
                          <a:spcPts val="0"/>
                        </a:spcAft>
                        <a:buNone/>
                      </a:pPr>
                      <a:r>
                        <a:rPr lang="en-AU" sz="1400" b="0" i="0" u="none" strike="noStrike" noProof="0">
                          <a:latin typeface="Montserrat"/>
                        </a:rPr>
                        <a:t>Working Mathematically outcomes: MA2-1WM, MA2-2WM, MA2-3WM </a:t>
                      </a:r>
                      <a:endParaRPr lang="en-AU"/>
                    </a:p>
                  </a:txBody>
                  <a:tcPr marL="68165" marR="68165" marT="81000" marB="81000"/>
                </a:tc>
                <a:extLst>
                  <a:ext uri="{0D108BD9-81ED-4DB2-BD59-A6C34878D82A}">
                    <a16:rowId xmlns:a16="http://schemas.microsoft.com/office/drawing/2014/main" val="10000"/>
                  </a:ext>
                </a:extLst>
              </a:tr>
              <a:tr h="4007333">
                <a:tc>
                  <a:txBody>
                    <a:bodyPr/>
                    <a:lstStyle/>
                    <a:p>
                      <a:pPr rtl="0" fontAlgn="base"/>
                      <a:r>
                        <a:rPr lang="en-AU" sz="1400" b="1" kern="1200">
                          <a:effectLst/>
                          <a:latin typeface="Montserrat"/>
                        </a:rPr>
                        <a:t>What to do:</a:t>
                      </a:r>
                      <a:endParaRPr lang="en-US">
                        <a:latin typeface="Montserrat"/>
                      </a:endParaRPr>
                    </a:p>
                    <a:p>
                      <a:pPr marL="171450" indent="-171450" fontAlgn="base">
                        <a:lnSpc>
                          <a:spcPct val="150000"/>
                        </a:lnSpc>
                        <a:buFont typeface="Arial" panose="020B0604020202020204" pitchFamily="34" charset="0"/>
                        <a:buChar char="•"/>
                      </a:pPr>
                      <a:r>
                        <a:rPr lang="en-AU" sz="1400" u="none" strike="noStrike" cap="none">
                          <a:effectLst/>
                          <a:latin typeface="Montserrat"/>
                          <a:sym typeface="Arial"/>
                        </a:rPr>
                        <a:t> view video </a:t>
                      </a:r>
                      <a:r>
                        <a:rPr lang="en-AU" sz="1400" u="none" strike="noStrike" cap="none">
                          <a:effectLst/>
                          <a:latin typeface="Montserrat"/>
                          <a:sym typeface="Arial"/>
                          <a:hlinkClick r:id="rId3"/>
                        </a:rPr>
                        <a:t>How to make a tangram</a:t>
                      </a:r>
                      <a:r>
                        <a:rPr lang="en-AU" sz="1400" u="none" strike="noStrike" cap="none">
                          <a:effectLst/>
                          <a:latin typeface="Montserrat"/>
                          <a:sym typeface="Arial"/>
                        </a:rPr>
                        <a:t> </a:t>
                      </a:r>
                    </a:p>
                    <a:p>
                      <a:pPr marL="171450" indent="-171450" fontAlgn="base">
                        <a:lnSpc>
                          <a:spcPct val="150000"/>
                        </a:lnSpc>
                        <a:buFont typeface="Arial" panose="020B0604020202020204" pitchFamily="34" charset="0"/>
                        <a:buChar char="•"/>
                      </a:pPr>
                      <a:r>
                        <a:rPr lang="en-AU" sz="1400" u="none" strike="noStrike" cap="none">
                          <a:effectLst/>
                          <a:latin typeface="Montserrat"/>
                          <a:sym typeface="Arial"/>
                        </a:rPr>
                        <a:t>you will need: </a:t>
                      </a:r>
                    </a:p>
                    <a:p>
                      <a:pPr marL="541020" lvl="0" indent="-171450" fontAlgn="base">
                        <a:lnSpc>
                          <a:spcPct val="150000"/>
                        </a:lnSpc>
                        <a:buFont typeface="Courier New" panose="02070309020205020404" pitchFamily="49" charset="0"/>
                        <a:buChar char="o"/>
                      </a:pPr>
                      <a:r>
                        <a:rPr lang="en-AU" sz="1400" u="none" strike="noStrike" cap="none">
                          <a:effectLst/>
                          <a:latin typeface="Montserrat"/>
                          <a:sym typeface="Arial"/>
                        </a:rPr>
                        <a:t>pair of scissors </a:t>
                      </a:r>
                    </a:p>
                    <a:p>
                      <a:pPr marL="541020" lvl="0" indent="-171450" fontAlgn="base">
                        <a:lnSpc>
                          <a:spcPct val="150000"/>
                        </a:lnSpc>
                        <a:buFont typeface="Courier New" panose="02070309020205020404" pitchFamily="49" charset="0"/>
                        <a:buChar char="o"/>
                      </a:pPr>
                      <a:r>
                        <a:rPr lang="en-AU" sz="1400" u="none" strike="noStrike" cap="none">
                          <a:effectLst/>
                          <a:latin typeface="Montserrat"/>
                          <a:sym typeface="Arial"/>
                        </a:rPr>
                        <a:t>1 square sheet of paper</a:t>
                      </a:r>
                      <a:r>
                        <a:rPr lang="en-AU" sz="1400" u="none" strike="noStrike" cap="none">
                          <a:effectLst/>
                          <a:latin typeface="Montserrat"/>
                        </a:rPr>
                        <a:t> </a:t>
                      </a:r>
                      <a:endParaRPr lang="en-AU" sz="1400" u="none" strike="noStrike" cap="none">
                        <a:effectLst/>
                        <a:latin typeface="Montserrat"/>
                        <a:sym typeface="Arial"/>
                      </a:endParaRPr>
                    </a:p>
                    <a:p>
                      <a:pPr marL="541020" indent="-171450" fontAlgn="base">
                        <a:lnSpc>
                          <a:spcPct val="150000"/>
                        </a:lnSpc>
                        <a:buFont typeface="Courier New" panose="02070309020205020404" pitchFamily="49" charset="0"/>
                        <a:buChar char="o"/>
                      </a:pPr>
                      <a:r>
                        <a:rPr lang="en-AU" sz="1400" u="none" strike="noStrike" cap="none">
                          <a:effectLst/>
                          <a:latin typeface="Montserrat"/>
                          <a:sym typeface="Arial"/>
                        </a:rPr>
                        <a:t>view video on </a:t>
                      </a:r>
                      <a:r>
                        <a:rPr lang="en-AU" sz="1400" u="none" strike="noStrike" cap="none">
                          <a:effectLst/>
                          <a:latin typeface="Montserrat"/>
                          <a:sym typeface="Arial"/>
                          <a:hlinkClick r:id="rId4"/>
                        </a:rPr>
                        <a:t>how to make a square</a:t>
                      </a:r>
                      <a:endParaRPr lang="en-AU" sz="1400" u="none" strike="noStrike" cap="none">
                        <a:effectLst/>
                        <a:latin typeface="Montserrat"/>
                        <a:sym typeface="Arial"/>
                      </a:endParaRPr>
                    </a:p>
                    <a:p>
                      <a:pPr marL="171450" indent="-171450" fontAlgn="base">
                        <a:lnSpc>
                          <a:spcPct val="150000"/>
                        </a:lnSpc>
                        <a:buFont typeface="Arial" panose="020B0604020202020204" pitchFamily="34" charset="0"/>
                        <a:buChar char="•"/>
                      </a:pPr>
                      <a:r>
                        <a:rPr lang="en-AU" sz="1400" u="none" strike="noStrike" cap="none">
                          <a:effectLst/>
                          <a:latin typeface="Montserrat"/>
                          <a:sym typeface="Arial"/>
                        </a:rPr>
                        <a:t>view video ‘How to make a tangram’ and then make your own tangram. </a:t>
                      </a:r>
                    </a:p>
                    <a:p>
                      <a:pPr fontAlgn="base"/>
                      <a:endParaRPr lang="en-AU" sz="1200" u="none" strike="noStrike" cap="none">
                        <a:effectLst/>
                        <a:latin typeface="Montserrat" panose="00000500000000000000" pitchFamily="2" charset="0"/>
                        <a:sym typeface="Arial"/>
                      </a:endParaRPr>
                    </a:p>
                    <a:p>
                      <a:pPr fontAlgn="base"/>
                      <a:endParaRPr lang="en-AU" sz="1050" u="none" strike="noStrike" cap="none">
                        <a:effectLst/>
                        <a:latin typeface="Montserrat" panose="00000500000000000000" pitchFamily="2" charset="0"/>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4" name="Footer"/>
          <p:cNvSpPr>
            <a:spLocks noGrp="1"/>
          </p:cNvSpPr>
          <p:nvPr>
            <p:ph type="ftr" sz="quarter" idx="3"/>
          </p:nvPr>
        </p:nvSpPr>
        <p:spPr>
          <a:xfrm>
            <a:off x="237173" y="6188904"/>
            <a:ext cx="848806" cy="365125"/>
          </a:xfrm>
          <a:prstGeom prst="rect">
            <a:avLst/>
          </a:prstGeom>
        </p:spPr>
        <p:txBody>
          <a:bodyPr/>
          <a:lstStyle/>
          <a:p>
            <a:r>
              <a:rPr lang="en-US"/>
              <a:t>Stage 2 Week A</a:t>
            </a:r>
          </a:p>
        </p:txBody>
      </p:sp>
    </p:spTree>
    <p:extLst>
      <p:ext uri="{BB962C8B-B14F-4D97-AF65-F5344CB8AC3E}">
        <p14:creationId xmlns:p14="http://schemas.microsoft.com/office/powerpoint/2010/main" val="37909056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thematics task 5 – 45 minutes"/>
          <p:cNvSpPr>
            <a:spLocks noGrp="1"/>
          </p:cNvSpPr>
          <p:nvPr>
            <p:ph type="title"/>
          </p:nvPr>
        </p:nvSpPr>
        <p:spPr>
          <a:xfrm>
            <a:off x="292096" y="605109"/>
            <a:ext cx="8623051" cy="498470"/>
          </a:xfrm>
          <a:noFill/>
          <a:ln w="57150">
            <a:solidFill>
              <a:schemeClr val="accent1"/>
            </a:solidFill>
          </a:ln>
        </p:spPr>
        <p:txBody>
          <a:bodyPr/>
          <a:lstStyle/>
          <a:p>
            <a:r>
              <a:rPr lang="en-AU"/>
              <a:t> Mathematics task 5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2244823541"/>
              </p:ext>
            </p:extLst>
          </p:nvPr>
        </p:nvGraphicFramePr>
        <p:xfrm>
          <a:off x="253740" y="1198166"/>
          <a:ext cx="8623051" cy="4923670"/>
        </p:xfrm>
        <a:graphic>
          <a:graphicData uri="http://schemas.openxmlformats.org/drawingml/2006/table">
            <a:tbl>
              <a:tblPr firstRow="1">
                <a:tableStyleId>{5FD0F851-EC5A-4D38-B0AD-8093EC10F338}</a:tableStyleId>
              </a:tblPr>
              <a:tblGrid>
                <a:gridCol w="8623051">
                  <a:extLst>
                    <a:ext uri="{9D8B030D-6E8A-4147-A177-3AD203B41FA5}">
                      <a16:colId xmlns:a16="http://schemas.microsoft.com/office/drawing/2014/main" val="20000"/>
                    </a:ext>
                  </a:extLst>
                </a:gridCol>
              </a:tblGrid>
              <a:tr h="792684">
                <a:tc>
                  <a:txBody>
                    <a:bodyPr/>
                    <a:lstStyle/>
                    <a:p>
                      <a:pPr>
                        <a:lnSpc>
                          <a:spcPct val="150000"/>
                        </a:lnSpc>
                      </a:pPr>
                      <a:r>
                        <a:rPr lang="en-AU" sz="1400">
                          <a:latin typeface="Montserrat"/>
                        </a:rPr>
                        <a:t>Measurement and geometry</a:t>
                      </a:r>
                      <a:r>
                        <a:rPr lang="en-AU" sz="1400" baseline="0">
                          <a:latin typeface="Montserrat"/>
                        </a:rPr>
                        <a:t> – Area 1 </a:t>
                      </a:r>
                      <a:r>
                        <a:rPr lang="en-AU" sz="1400">
                          <a:latin typeface="Montserrat"/>
                        </a:rPr>
                        <a:t>– MA2-10MG – ‘Tangrams 2’</a:t>
                      </a:r>
                      <a:endParaRPr lang="en-AU" sz="1400" b="0">
                        <a:latin typeface="Montserrat"/>
                      </a:endParaRPr>
                    </a:p>
                    <a:p>
                      <a:pPr lvl="0">
                        <a:lnSpc>
                          <a:spcPct val="150000"/>
                        </a:lnSpc>
                        <a:buNone/>
                      </a:pPr>
                      <a:r>
                        <a:rPr lang="en-AU" sz="1400" b="0" i="0" u="none" strike="noStrike" noProof="0">
                          <a:latin typeface="Montserrat"/>
                        </a:rPr>
                        <a:t>Working mathematically outcomes: MA2-1WM, MA2-2WM, MA2-3WM </a:t>
                      </a:r>
                      <a:endParaRPr lang="en-AU"/>
                    </a:p>
                  </a:txBody>
                  <a:tcPr marL="68165" marR="68165" marT="81000" marB="81000"/>
                </a:tc>
                <a:extLst>
                  <a:ext uri="{0D108BD9-81ED-4DB2-BD59-A6C34878D82A}">
                    <a16:rowId xmlns:a16="http://schemas.microsoft.com/office/drawing/2014/main" val="10000"/>
                  </a:ext>
                </a:extLst>
              </a:tr>
              <a:tr h="4130986">
                <a:tc>
                  <a:txBody>
                    <a:bodyPr/>
                    <a:lstStyle/>
                    <a:p>
                      <a:pPr lvl="0">
                        <a:buNone/>
                      </a:pPr>
                      <a:endParaRPr lang="en-AU" sz="1400" b="1" kern="1200">
                        <a:effectLst/>
                        <a:latin typeface="Montserrat"/>
                      </a:endParaRPr>
                    </a:p>
                    <a:p>
                      <a:pPr lvl="0">
                        <a:buNone/>
                      </a:pPr>
                      <a:r>
                        <a:rPr lang="en-AU" sz="1400" b="1" kern="1200">
                          <a:effectLst/>
                          <a:latin typeface="Montserrat"/>
                        </a:rPr>
                        <a:t>What to do:</a:t>
                      </a:r>
                      <a:endParaRPr lang="en-AU" sz="1400">
                        <a:latin typeface="Montserrat"/>
                      </a:endParaRPr>
                    </a:p>
                    <a:p>
                      <a:pPr marL="171450" indent="-171450" fontAlgn="base">
                        <a:lnSpc>
                          <a:spcPct val="150000"/>
                        </a:lnSpc>
                        <a:buFont typeface="Arial" panose="020B0604020202020204" pitchFamily="34" charset="0"/>
                        <a:buChar char="•"/>
                      </a:pPr>
                      <a:r>
                        <a:rPr lang="en-AU" sz="1400" u="none" strike="noStrike" cap="none">
                          <a:effectLst/>
                          <a:latin typeface="Montserrat"/>
                          <a:sym typeface="Arial"/>
                        </a:rPr>
                        <a:t>view </a:t>
                      </a:r>
                      <a:r>
                        <a:rPr lang="en-AU" sz="1400" u="none" strike="noStrike" cap="none">
                          <a:effectLst/>
                          <a:latin typeface="Montserrat"/>
                        </a:rPr>
                        <a:t>video </a:t>
                      </a:r>
                      <a:r>
                        <a:rPr lang="en-AU" sz="1400" b="0" i="0" u="none" strike="noStrike" cap="none" noProof="0">
                          <a:effectLst/>
                          <a:latin typeface="Montserrat"/>
                          <a:sym typeface="Arial"/>
                          <a:hlinkClick r:id="rId3"/>
                        </a:rPr>
                        <a:t>Tangrams </a:t>
                      </a:r>
                      <a:r>
                        <a:rPr lang="en-AU" sz="1400" b="0" i="0" u="none" strike="noStrike" cap="none" noProof="0">
                          <a:effectLst/>
                          <a:latin typeface="Montserrat"/>
                          <a:hlinkClick r:id="rId3"/>
                        </a:rPr>
                        <a:t>–part 1</a:t>
                      </a:r>
                      <a:endParaRPr lang="en-AU" sz="1400" b="0" i="0" u="none" strike="noStrike" cap="none" noProof="0">
                        <a:effectLst/>
                        <a:latin typeface="Montserrat"/>
                        <a:sym typeface="Arial"/>
                      </a:endParaRPr>
                    </a:p>
                    <a:p>
                      <a:pPr marL="171450" lvl="0" indent="-171450">
                        <a:lnSpc>
                          <a:spcPct val="150000"/>
                        </a:lnSpc>
                        <a:buFont typeface="Arial" panose="020B0604020202020204" pitchFamily="34" charset="0"/>
                        <a:buChar char="•"/>
                      </a:pPr>
                      <a:r>
                        <a:rPr lang="en-AU" sz="1400" b="0" i="0" u="none" strike="noStrike" cap="none" noProof="0">
                          <a:effectLst/>
                          <a:latin typeface="Montserrat"/>
                        </a:rPr>
                        <a:t>use this </a:t>
                      </a:r>
                      <a:r>
                        <a:rPr lang="en-AU" sz="1400" b="0" i="0" u="none" strike="noStrike" cap="none" noProof="0">
                          <a:effectLst/>
                          <a:latin typeface="Montserrat"/>
                          <a:hlinkClick r:id="rId4"/>
                        </a:rPr>
                        <a:t>Adapted </a:t>
                      </a:r>
                      <a:r>
                        <a:rPr lang="en-AU" sz="1400" b="0" i="0" u="none" strike="noStrike" cap="none" noProof="0" err="1">
                          <a:effectLst/>
                          <a:latin typeface="Montserrat"/>
                          <a:hlinkClick r:id="rId4"/>
                        </a:rPr>
                        <a:t>Frayer</a:t>
                      </a:r>
                      <a:r>
                        <a:rPr lang="en-AU" sz="1400" b="0" i="0" u="none" strike="noStrike" cap="none" noProof="0">
                          <a:effectLst/>
                          <a:latin typeface="Montserrat"/>
                          <a:hlinkClick r:id="rId4"/>
                        </a:rPr>
                        <a:t> chart</a:t>
                      </a:r>
                      <a:r>
                        <a:rPr lang="en-AU" sz="1400" b="0" i="0" u="none" strike="noStrike" cap="none" noProof="0">
                          <a:effectLst/>
                          <a:latin typeface="Montserrat"/>
                        </a:rPr>
                        <a:t> to define a trapezium (you can print it or save a copy on your computer</a:t>
                      </a:r>
                      <a:endParaRPr lang="en-AU" sz="1400" b="0" i="0" u="none" strike="noStrike" cap="none" noProof="0">
                        <a:effectLst/>
                        <a:latin typeface="Montserrat"/>
                        <a:sym typeface="Arial"/>
                      </a:endParaRPr>
                    </a:p>
                    <a:p>
                      <a:pPr marL="171450" lvl="0" indent="-171450">
                        <a:lnSpc>
                          <a:spcPct val="150000"/>
                        </a:lnSpc>
                        <a:buFont typeface="Arial" panose="020B0604020202020204" pitchFamily="34" charset="0"/>
                        <a:buChar char="•"/>
                      </a:pPr>
                      <a:r>
                        <a:rPr lang="en-AU" sz="1400" b="0" i="0" u="none" strike="noStrike" cap="none" noProof="0">
                          <a:effectLst/>
                          <a:latin typeface="Montserrat"/>
                        </a:rPr>
                        <a:t>view video </a:t>
                      </a:r>
                      <a:r>
                        <a:rPr lang="en-AU" sz="1400" b="0" i="0" u="none" strike="noStrike" cap="none" noProof="0">
                          <a:effectLst/>
                          <a:latin typeface="Montserrat"/>
                          <a:hlinkClick r:id="rId3"/>
                        </a:rPr>
                        <a:t>Tangrams –part 2</a:t>
                      </a:r>
                      <a:r>
                        <a:rPr lang="en-AU" sz="1400" b="0" i="0" u="none" strike="noStrike" cap="none" noProof="0">
                          <a:effectLst/>
                          <a:latin typeface="Montserrat"/>
                        </a:rPr>
                        <a:t> </a:t>
                      </a:r>
                    </a:p>
                    <a:p>
                      <a:pPr lvl="0" algn="l">
                        <a:lnSpc>
                          <a:spcPct val="100000"/>
                        </a:lnSpc>
                        <a:spcBef>
                          <a:spcPts val="0"/>
                        </a:spcBef>
                        <a:spcAft>
                          <a:spcPts val="0"/>
                        </a:spcAft>
                        <a:buNone/>
                      </a:pPr>
                      <a:r>
                        <a:rPr lang="en-AU" sz="1400" b="0" i="0" u="none" strike="noStrike" cap="none" noProof="0">
                          <a:effectLst/>
                          <a:latin typeface="Montserrat"/>
                        </a:rPr>
                        <a:t>How many different trapeziums can you make using your tangram pieces? Make a trapezium using: </a:t>
                      </a:r>
                      <a:endParaRPr lang="en-AU" sz="1400">
                        <a:latin typeface="Montserrat"/>
                      </a:endParaRPr>
                    </a:p>
                    <a:p>
                      <a:pPr marL="718820" lvl="0" indent="-285750" algn="l">
                        <a:lnSpc>
                          <a:spcPct val="100000"/>
                        </a:lnSpc>
                        <a:spcBef>
                          <a:spcPts val="0"/>
                        </a:spcBef>
                        <a:spcAft>
                          <a:spcPts val="0"/>
                        </a:spcAft>
                        <a:buFont typeface="Courier New"/>
                        <a:buChar char="o"/>
                      </a:pPr>
                      <a:r>
                        <a:rPr lang="en-AU" sz="1400" b="0" i="0" u="none" strike="noStrike" cap="none" noProof="0">
                          <a:effectLst/>
                          <a:latin typeface="Montserrat"/>
                        </a:rPr>
                        <a:t>2 tangram pieces</a:t>
                      </a:r>
                      <a:endParaRPr lang="en-AU" sz="1400">
                        <a:latin typeface="Montserrat"/>
                      </a:endParaRPr>
                    </a:p>
                    <a:p>
                      <a:pPr marL="718820" lvl="0" indent="-285750" algn="l">
                        <a:lnSpc>
                          <a:spcPct val="100000"/>
                        </a:lnSpc>
                        <a:spcBef>
                          <a:spcPts val="0"/>
                        </a:spcBef>
                        <a:spcAft>
                          <a:spcPts val="0"/>
                        </a:spcAft>
                        <a:buFont typeface="Courier New"/>
                        <a:buChar char="o"/>
                      </a:pPr>
                      <a:r>
                        <a:rPr lang="en-AU" sz="1400" b="0" i="0" u="none" strike="noStrike" cap="none" noProof="0">
                          <a:effectLst/>
                          <a:latin typeface="Montserrat"/>
                        </a:rPr>
                        <a:t>3 tangram pieces</a:t>
                      </a:r>
                      <a:endParaRPr lang="en-AU" sz="1400">
                        <a:latin typeface="Montserrat"/>
                      </a:endParaRPr>
                    </a:p>
                    <a:p>
                      <a:pPr marL="718820" lvl="0" indent="-285750" algn="l">
                        <a:lnSpc>
                          <a:spcPct val="100000"/>
                        </a:lnSpc>
                        <a:spcBef>
                          <a:spcPts val="0"/>
                        </a:spcBef>
                        <a:spcAft>
                          <a:spcPts val="0"/>
                        </a:spcAft>
                        <a:buFont typeface="Courier New"/>
                        <a:buChar char="o"/>
                      </a:pPr>
                      <a:r>
                        <a:rPr lang="en-AU" sz="1400" b="0" i="0" u="none" strike="noStrike" cap="none" noProof="0">
                          <a:effectLst/>
                          <a:latin typeface="Montserrat"/>
                        </a:rPr>
                        <a:t>4 tangram pieces</a:t>
                      </a:r>
                      <a:endParaRPr lang="en-AU" sz="1400">
                        <a:latin typeface="Montserrat"/>
                      </a:endParaRPr>
                    </a:p>
                    <a:p>
                      <a:pPr marL="718820" lvl="0" indent="-285750" algn="l">
                        <a:lnSpc>
                          <a:spcPct val="100000"/>
                        </a:lnSpc>
                        <a:spcBef>
                          <a:spcPts val="0"/>
                        </a:spcBef>
                        <a:spcAft>
                          <a:spcPts val="0"/>
                        </a:spcAft>
                        <a:buFont typeface="Courier New"/>
                        <a:buChar char="o"/>
                      </a:pPr>
                      <a:r>
                        <a:rPr lang="en-AU" sz="1400" b="0" i="0" u="none" strike="noStrike" cap="none" noProof="0">
                          <a:effectLst/>
                          <a:latin typeface="Montserrat"/>
                        </a:rPr>
                        <a:t>5 tangram pieces</a:t>
                      </a:r>
                      <a:endParaRPr lang="en-AU" sz="1400">
                        <a:latin typeface="Montserrat"/>
                      </a:endParaRPr>
                    </a:p>
                    <a:p>
                      <a:pPr marL="718820" lvl="0" indent="-285750" algn="l">
                        <a:lnSpc>
                          <a:spcPct val="100000"/>
                        </a:lnSpc>
                        <a:spcBef>
                          <a:spcPts val="0"/>
                        </a:spcBef>
                        <a:spcAft>
                          <a:spcPts val="0"/>
                        </a:spcAft>
                        <a:buFont typeface="Courier New"/>
                        <a:buChar char="o"/>
                      </a:pPr>
                      <a:r>
                        <a:rPr lang="en-AU" sz="1400" b="0" i="0" u="none" strike="noStrike" cap="none" noProof="0">
                          <a:effectLst/>
                          <a:latin typeface="Montserrat"/>
                        </a:rPr>
                        <a:t>6 tangram pieces</a:t>
                      </a:r>
                      <a:endParaRPr lang="en-AU" sz="1400">
                        <a:latin typeface="Montserrat"/>
                      </a:endParaRPr>
                    </a:p>
                    <a:p>
                      <a:pPr marL="718820" lvl="0" indent="-285750" algn="l">
                        <a:lnSpc>
                          <a:spcPct val="100000"/>
                        </a:lnSpc>
                        <a:spcBef>
                          <a:spcPts val="0"/>
                        </a:spcBef>
                        <a:spcAft>
                          <a:spcPts val="0"/>
                        </a:spcAft>
                        <a:buFont typeface="Courier New"/>
                        <a:buChar char="o"/>
                      </a:pPr>
                      <a:r>
                        <a:rPr lang="en-AU" sz="1400" b="0" i="0" u="none" strike="noStrike" cap="none" noProof="0">
                          <a:effectLst/>
                          <a:latin typeface="Montserrat"/>
                        </a:rPr>
                        <a:t>7 tangram pieces</a:t>
                      </a:r>
                      <a:endParaRPr lang="en-AU" sz="1400">
                        <a:latin typeface="Montserrat"/>
                      </a:endParaRPr>
                    </a:p>
                    <a:p>
                      <a:pPr marL="285750" lvl="0" indent="-285750">
                        <a:lnSpc>
                          <a:spcPct val="150000"/>
                        </a:lnSpc>
                        <a:buFont typeface="Arial" panose="020B0604020202020204" pitchFamily="34" charset="0"/>
                        <a:buChar char="•"/>
                      </a:pPr>
                      <a:r>
                        <a:rPr lang="en-AU" sz="1400" u="none" strike="noStrike" cap="none">
                          <a:effectLst/>
                          <a:latin typeface="Montserrat"/>
                        </a:rPr>
                        <a:t>record your creations in your workbook or by taking photographs.</a:t>
                      </a:r>
                      <a:endParaRPr lang="en-AU"/>
                    </a:p>
                    <a:p>
                      <a:pPr fontAlgn="base"/>
                      <a:endParaRPr lang="en-AU" sz="1050" u="none" strike="noStrike" cap="none">
                        <a:effectLst/>
                        <a:latin typeface="Montserrat"/>
                      </a:endParaRPr>
                    </a:p>
                  </a:txBody>
                  <a:tcPr marL="68165" marR="68165" marT="81000" marB="81000"/>
                </a:tc>
                <a:extLst>
                  <a:ext uri="{0D108BD9-81ED-4DB2-BD59-A6C34878D82A}">
                    <a16:rowId xmlns:a16="http://schemas.microsoft.com/office/drawing/2014/main" val="10003"/>
                  </a:ext>
                </a:extLst>
              </a:tr>
            </a:tbl>
          </a:graphicData>
        </a:graphic>
      </p:graphicFrame>
      <p:sp>
        <p:nvSpPr>
          <p:cNvPr id="4" name="Footer"/>
          <p:cNvSpPr>
            <a:spLocks noGrp="1"/>
          </p:cNvSpPr>
          <p:nvPr>
            <p:ph type="ftr" sz="quarter" idx="3"/>
          </p:nvPr>
        </p:nvSpPr>
        <p:spPr>
          <a:xfrm>
            <a:off x="237173" y="6188904"/>
            <a:ext cx="864149" cy="365125"/>
          </a:xfrm>
          <a:prstGeom prst="rect">
            <a:avLst/>
          </a:prstGeom>
        </p:spPr>
        <p:txBody>
          <a:bodyPr/>
          <a:lstStyle/>
          <a:p>
            <a:r>
              <a:rPr lang="en-US"/>
              <a:t>Stage 2 Week A</a:t>
            </a:r>
          </a:p>
        </p:txBody>
      </p:sp>
    </p:spTree>
    <p:extLst>
      <p:ext uri="{BB962C8B-B14F-4D97-AF65-F5344CB8AC3E}">
        <p14:creationId xmlns:p14="http://schemas.microsoft.com/office/powerpoint/2010/main" val="27875993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ience and technology – overview of tasks"/>
          <p:cNvSpPr>
            <a:spLocks noGrp="1"/>
          </p:cNvSpPr>
          <p:nvPr>
            <p:ph type="title"/>
          </p:nvPr>
        </p:nvSpPr>
        <p:spPr>
          <a:ln w="57150">
            <a:solidFill>
              <a:srgbClr val="00B050"/>
            </a:solidFill>
          </a:ln>
        </p:spPr>
        <p:txBody>
          <a:bodyPr/>
          <a:lstStyle/>
          <a:p>
            <a:r>
              <a:rPr lang="en-AU"/>
              <a:t> Science and technology – overview of tasks</a:t>
            </a:r>
          </a:p>
        </p:txBody>
      </p:sp>
      <p:sp>
        <p:nvSpPr>
          <p:cNvPr id="2" name="Instructions"/>
          <p:cNvSpPr>
            <a:spLocks noGrp="1"/>
          </p:cNvSpPr>
          <p:nvPr>
            <p:ph type="body" sz="quarter" idx="16"/>
          </p:nvPr>
        </p:nvSpPr>
        <p:spPr/>
        <p:txBody>
          <a:bodyPr/>
          <a:lstStyle/>
          <a:p>
            <a:pPr marL="114300" indent="0">
              <a:buNone/>
            </a:pPr>
            <a:r>
              <a:rPr lang="en-AU" sz="1600" b="1">
                <a:latin typeface="Montserrat"/>
              </a:rPr>
              <a:t>Living world</a:t>
            </a:r>
          </a:p>
          <a:p>
            <a:pPr>
              <a:buFont typeface="+mj-lt"/>
              <a:buAutoNum type="arabicPeriod"/>
            </a:pPr>
            <a:r>
              <a:rPr lang="en-AU" sz="1600">
                <a:latin typeface="Montserrat"/>
              </a:rPr>
              <a:t>Classifying things (sample worksheet provided)</a:t>
            </a:r>
          </a:p>
          <a:p>
            <a:pPr>
              <a:buFont typeface="+mj-lt"/>
              <a:buAutoNum type="arabicPeriod"/>
            </a:pPr>
            <a:r>
              <a:rPr lang="en-AU" sz="1600">
                <a:latin typeface="Montserrat"/>
              </a:rPr>
              <a:t>Aboriginal plant use (sample worksheet provided)</a:t>
            </a:r>
          </a:p>
          <a:p>
            <a:pPr>
              <a:buFont typeface="+mj-lt"/>
              <a:buAutoNum type="arabicPeriod"/>
            </a:pPr>
            <a:r>
              <a:rPr lang="en-AU" sz="1600">
                <a:latin typeface="Montserrat"/>
              </a:rPr>
              <a:t>Using branching to classify items (sample worksheet provided)</a:t>
            </a:r>
            <a:endParaRPr lang="en-AU" sz="1600">
              <a:latin typeface="Montserrat" panose="00000500000000000000" pitchFamily="2" charset="0"/>
            </a:endParaRPr>
          </a:p>
          <a:p>
            <a:pPr marL="114300" indent="0">
              <a:buNone/>
            </a:pPr>
            <a:endParaRPr lang="en-AU"/>
          </a:p>
        </p:txBody>
      </p:sp>
      <p:sp>
        <p:nvSpPr>
          <p:cNvPr id="5" name="Footer"/>
          <p:cNvSpPr>
            <a:spLocks noGrp="1"/>
          </p:cNvSpPr>
          <p:nvPr>
            <p:ph type="ftr" sz="quarter" idx="3"/>
          </p:nvPr>
        </p:nvSpPr>
        <p:spPr>
          <a:xfrm>
            <a:off x="292150" y="6258126"/>
            <a:ext cx="804378" cy="365125"/>
          </a:xfrm>
        </p:spPr>
        <p:txBody>
          <a:bodyPr/>
          <a:lstStyle/>
          <a:p>
            <a:r>
              <a:rPr lang="en-US"/>
              <a:t>Stage 2 Week A</a:t>
            </a:r>
          </a:p>
        </p:txBody>
      </p:sp>
    </p:spTree>
    <p:extLst>
      <p:ext uri="{BB962C8B-B14F-4D97-AF65-F5344CB8AC3E}">
        <p14:creationId xmlns:p14="http://schemas.microsoft.com/office/powerpoint/2010/main" val="3001068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1 – 45 minutes"/>
          <p:cNvSpPr>
            <a:spLocks noGrp="1"/>
          </p:cNvSpPr>
          <p:nvPr>
            <p:ph type="title"/>
          </p:nvPr>
        </p:nvSpPr>
        <p:spPr>
          <a:xfrm>
            <a:off x="292100" y="747159"/>
            <a:ext cx="8623051" cy="498470"/>
          </a:xfrm>
          <a:noFill/>
          <a:ln w="57150">
            <a:solidFill>
              <a:srgbClr val="00B050"/>
            </a:solidFill>
          </a:ln>
        </p:spPr>
        <p:txBody>
          <a:bodyPr/>
          <a:lstStyle/>
          <a:p>
            <a:r>
              <a:rPr lang="en-AU"/>
              <a:t> Science and technology task 1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3974735542"/>
              </p:ext>
            </p:extLst>
          </p:nvPr>
        </p:nvGraphicFramePr>
        <p:xfrm>
          <a:off x="269087" y="1352935"/>
          <a:ext cx="8607028" cy="4135582"/>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798502">
                <a:tc>
                  <a:txBody>
                    <a:bodyPr/>
                    <a:lstStyle/>
                    <a:p>
                      <a:pPr marL="0" marR="0" lvl="0" indent="0" algn="l" rtl="0" eaLnBrk="1" fontAlgn="auto" latinLnBrk="0" hangingPunct="1">
                        <a:lnSpc>
                          <a:spcPct val="150000"/>
                        </a:lnSpc>
                        <a:spcBef>
                          <a:spcPts val="0"/>
                        </a:spcBef>
                        <a:spcAft>
                          <a:spcPts val="0"/>
                        </a:spcAft>
                        <a:buFont typeface="Arial"/>
                        <a:buNone/>
                      </a:pPr>
                      <a:r>
                        <a:rPr lang="en-AU" sz="1400">
                          <a:latin typeface="Montserrat"/>
                        </a:rPr>
                        <a:t>Living world</a:t>
                      </a:r>
                      <a:r>
                        <a:rPr lang="en-AU" sz="1400" baseline="0">
                          <a:latin typeface="Montserrat"/>
                        </a:rPr>
                        <a:t> – ST2-1WS-S,</a:t>
                      </a:r>
                      <a:r>
                        <a:rPr lang="en-AU" sz="1400" u="none" strike="noStrike" cap="none">
                          <a:effectLst/>
                          <a:latin typeface="Montserrat"/>
                        </a:rPr>
                        <a:t> ST2-4LW-S</a:t>
                      </a:r>
                      <a:r>
                        <a:rPr lang="en-AU" sz="1400" u="none" strike="noStrike" cap="none">
                          <a:effectLst/>
                          <a:latin typeface="Montserrat"/>
                          <a:sym typeface="Arial"/>
                        </a:rPr>
                        <a:t> </a:t>
                      </a:r>
                      <a:r>
                        <a:rPr lang="en-AU" sz="1400" b="1" u="none" strike="noStrike" cap="none" baseline="0">
                          <a:effectLst/>
                          <a:latin typeface="Montserrat"/>
                          <a:sym typeface="Arial"/>
                        </a:rPr>
                        <a:t>– ‘</a:t>
                      </a:r>
                      <a:r>
                        <a:rPr lang="en-AU" sz="1400" b="1" u="none" strike="noStrike" cap="none" baseline="0">
                          <a:effectLst/>
                          <a:latin typeface="Montserrat"/>
                        </a:rPr>
                        <a:t>Classifying things’</a:t>
                      </a:r>
                    </a:p>
                    <a:p>
                      <a:pPr marL="0" marR="0" lvl="0" indent="0" algn="l" rtl="0" eaLnBrk="1" fontAlgn="auto" latinLnBrk="0" hangingPunct="1">
                        <a:lnSpc>
                          <a:spcPct val="150000"/>
                        </a:lnSpc>
                        <a:spcBef>
                          <a:spcPts val="0"/>
                        </a:spcBef>
                        <a:spcAft>
                          <a:spcPts val="0"/>
                        </a:spcAft>
                        <a:buFont typeface="Arial"/>
                        <a:buNone/>
                      </a:pPr>
                      <a:r>
                        <a:rPr lang="en-AU" sz="1400" u="none" strike="noStrike" cap="none">
                          <a:effectLst/>
                          <a:latin typeface="Montserrat"/>
                        </a:rPr>
                        <a:t>Focus</a:t>
                      </a:r>
                      <a:r>
                        <a:rPr lang="en-AU" sz="1400" u="none" strike="noStrike" cap="none">
                          <a:effectLst/>
                          <a:latin typeface="Montserrat"/>
                          <a:sym typeface="Arial"/>
                        </a:rPr>
                        <a:t> question: </a:t>
                      </a:r>
                      <a:r>
                        <a:rPr lang="en-AU" sz="1400" b="0" u="none" strike="noStrike" cap="none">
                          <a:effectLst/>
                          <a:latin typeface="Montserrat"/>
                          <a:sym typeface="Arial"/>
                        </a:rPr>
                        <a:t>How </a:t>
                      </a:r>
                      <a:r>
                        <a:rPr lang="en-AU" sz="1400" b="0" u="none" strike="noStrike" cap="none">
                          <a:effectLst/>
                          <a:latin typeface="Montserrat"/>
                        </a:rPr>
                        <a:t>can we group living things?</a:t>
                      </a:r>
                      <a:endParaRPr lang="en-AU" sz="1400" b="0" u="none" strike="noStrike" cap="none" baseline="0">
                        <a:effectLst/>
                        <a:latin typeface="Montserrat"/>
                        <a:sym typeface="Arial"/>
                      </a:endParaRPr>
                    </a:p>
                  </a:txBody>
                  <a:tcPr marL="68165" marR="68165" marT="81000" marB="81000"/>
                </a:tc>
                <a:extLst>
                  <a:ext uri="{0D108BD9-81ED-4DB2-BD59-A6C34878D82A}">
                    <a16:rowId xmlns:a16="http://schemas.microsoft.com/office/drawing/2014/main" val="10000"/>
                  </a:ext>
                </a:extLst>
              </a:tr>
              <a:tr h="3337080">
                <a:tc>
                  <a:txBody>
                    <a:bodyPr/>
                    <a:lstStyle/>
                    <a:p>
                      <a:pPr rtl="0" fontAlgn="base">
                        <a:lnSpc>
                          <a:spcPct val="150000"/>
                        </a:lnSpc>
                      </a:pPr>
                      <a:r>
                        <a:rPr lang="en-AU" sz="1400" b="1" kern="1200">
                          <a:effectLst/>
                          <a:latin typeface="Montserrat"/>
                        </a:rPr>
                        <a:t>What to do: </a:t>
                      </a:r>
                    </a:p>
                    <a:p>
                      <a:pPr marL="171450" indent="-171450" rtl="0" fontAlgn="base">
                        <a:lnSpc>
                          <a:spcPct val="150000"/>
                        </a:lnSpc>
                        <a:buFont typeface="Wingdings" panose="05000000000000000000" pitchFamily="2" charset="2"/>
                        <a:buChar char="§"/>
                      </a:pPr>
                      <a:r>
                        <a:rPr lang="en-AU" sz="1200" b="1" kern="1200">
                          <a:effectLst/>
                          <a:latin typeface="Montserrat"/>
                        </a:rPr>
                        <a:t>safety is important, dangerous items such as sharp knives or electrical appliances should not be included in your collection</a:t>
                      </a:r>
                      <a:endParaRPr lang="en-US" sz="1200"/>
                    </a:p>
                    <a:p>
                      <a:pPr marL="285750" indent="-285750">
                        <a:lnSpc>
                          <a:spcPct val="150000"/>
                        </a:lnSpc>
                        <a:buFont typeface="Arial" panose="020B0604020202020204" pitchFamily="34" charset="0"/>
                        <a:buChar char="•"/>
                      </a:pPr>
                      <a:r>
                        <a:rPr lang="en-AU" sz="1400" u="none" strike="noStrike" cap="none">
                          <a:effectLst/>
                          <a:latin typeface="Montserrat"/>
                        </a:rPr>
                        <a:t>identify, collect and list 15-20 items from your kitchen or bedroom</a:t>
                      </a:r>
                    </a:p>
                    <a:p>
                      <a:pPr marL="285750" lvl="0" indent="-285750">
                        <a:lnSpc>
                          <a:spcPct val="150000"/>
                        </a:lnSpc>
                        <a:buFont typeface="Arial" panose="020B0604020202020204" pitchFamily="34" charset="0"/>
                        <a:buChar char="•"/>
                      </a:pPr>
                      <a:r>
                        <a:rPr lang="en-AU" sz="1400" u="none" strike="noStrike" cap="none">
                          <a:effectLst/>
                          <a:latin typeface="Montserrat"/>
                        </a:rPr>
                        <a:t>sort the items into different groups</a:t>
                      </a:r>
                      <a:r>
                        <a:rPr lang="en-AU" sz="1400" u="none" strike="noStrike" cap="none" baseline="0">
                          <a:effectLst/>
                          <a:latin typeface="Montserrat"/>
                        </a:rPr>
                        <a:t> after looking at the examples (see next slide)</a:t>
                      </a:r>
                      <a:endParaRPr lang="en-AU" sz="1400" u="none" strike="noStrike" cap="none">
                        <a:effectLst/>
                        <a:latin typeface="Montserrat"/>
                      </a:endParaRPr>
                    </a:p>
                    <a:p>
                      <a:pPr marL="285750" lvl="0" indent="-285750">
                        <a:lnSpc>
                          <a:spcPct val="150000"/>
                        </a:lnSpc>
                        <a:buFont typeface="Arial" panose="020B0604020202020204" pitchFamily="34" charset="0"/>
                        <a:buChar char="•"/>
                      </a:pPr>
                      <a:r>
                        <a:rPr lang="en-AU" sz="1400" u="none" strike="noStrike" cap="none">
                          <a:effectLst/>
                          <a:latin typeface="Montserrat"/>
                        </a:rPr>
                        <a:t>make a list of the items in each group and the number of items in each group.</a:t>
                      </a:r>
                    </a:p>
                    <a:p>
                      <a:pPr marL="285750" lvl="0" indent="-285750">
                        <a:lnSpc>
                          <a:spcPct val="150000"/>
                        </a:lnSpc>
                        <a:buFont typeface="Arial" panose="020B0604020202020204" pitchFamily="34" charset="0"/>
                        <a:buChar char="•"/>
                      </a:pPr>
                      <a:r>
                        <a:rPr lang="en-AU" sz="1400" u="none" strike="noStrike" cap="none">
                          <a:effectLst/>
                          <a:latin typeface="Montserrat"/>
                        </a:rPr>
                        <a:t>explain and justify why you grouped specific items together. Remember to use observable (external) features and characteristics in your explanation for example, colour, texture, shape, or material it is made from.</a:t>
                      </a: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925518" cy="365125"/>
          </a:xfrm>
          <a:prstGeom prst="rect">
            <a:avLst/>
          </a:prstGeom>
        </p:spPr>
        <p:txBody>
          <a:bodyPr/>
          <a:lstStyle/>
          <a:p>
            <a:r>
              <a:rPr lang="en-US"/>
              <a:t>Stage 2 Week A</a:t>
            </a:r>
          </a:p>
        </p:txBody>
      </p:sp>
    </p:spTree>
    <p:extLst>
      <p:ext uri="{BB962C8B-B14F-4D97-AF65-F5344CB8AC3E}">
        <p14:creationId xmlns:p14="http://schemas.microsoft.com/office/powerpoint/2010/main" val="296666383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1 continued"/>
          <p:cNvSpPr>
            <a:spLocks noGrp="1"/>
          </p:cNvSpPr>
          <p:nvPr>
            <p:ph type="title"/>
          </p:nvPr>
        </p:nvSpPr>
        <p:spPr>
          <a:xfrm>
            <a:off x="237173" y="614887"/>
            <a:ext cx="8751552" cy="498470"/>
          </a:xfrm>
          <a:noFill/>
          <a:ln w="57150">
            <a:solidFill>
              <a:srgbClr val="00B050"/>
            </a:solidFill>
          </a:ln>
        </p:spPr>
        <p:txBody>
          <a:bodyPr/>
          <a:lstStyle/>
          <a:p>
            <a:r>
              <a:rPr lang="en-AU"/>
              <a:t> Science and technology task 1 continued</a:t>
            </a:r>
          </a:p>
        </p:txBody>
      </p:sp>
      <p:pic>
        <p:nvPicPr>
          <p:cNvPr id="4" name="Kitchen utensils 1" descr="A picture containing kitchen utensils grouped according to size.">
            <a:extLst>
              <a:ext uri="{FF2B5EF4-FFF2-40B4-BE49-F238E27FC236}">
                <a16:creationId xmlns:a16="http://schemas.microsoft.com/office/drawing/2014/main" id="{F6189870-3FAB-432B-B333-30A2C46F0B6A}"/>
              </a:ext>
            </a:extLst>
          </p:cNvPr>
          <p:cNvPicPr>
            <a:picLocks noChangeAspect="1"/>
          </p:cNvPicPr>
          <p:nvPr/>
        </p:nvPicPr>
        <p:blipFill>
          <a:blip r:embed="rId3"/>
          <a:stretch>
            <a:fillRect/>
          </a:stretch>
        </p:blipFill>
        <p:spPr>
          <a:xfrm>
            <a:off x="222796" y="1308504"/>
            <a:ext cx="2743200" cy="1541330"/>
          </a:xfrm>
          <a:prstGeom prst="rect">
            <a:avLst/>
          </a:prstGeom>
        </p:spPr>
      </p:pic>
      <p:pic>
        <p:nvPicPr>
          <p:cNvPr id="5" name="Kitchen utensils 2" descr="A picture containing kitchen utensils groups according to uses.">
            <a:extLst>
              <a:ext uri="{FF2B5EF4-FFF2-40B4-BE49-F238E27FC236}">
                <a16:creationId xmlns:a16="http://schemas.microsoft.com/office/drawing/2014/main" id="{09CE492C-471E-4B3C-9547-19B37F580E9E}"/>
              </a:ext>
            </a:extLst>
          </p:cNvPr>
          <p:cNvPicPr>
            <a:picLocks noChangeAspect="1"/>
          </p:cNvPicPr>
          <p:nvPr/>
        </p:nvPicPr>
        <p:blipFill>
          <a:blip r:embed="rId4"/>
          <a:stretch>
            <a:fillRect/>
          </a:stretch>
        </p:blipFill>
        <p:spPr>
          <a:xfrm>
            <a:off x="230113" y="2902012"/>
            <a:ext cx="2743200" cy="1542473"/>
          </a:xfrm>
          <a:prstGeom prst="rect">
            <a:avLst/>
          </a:prstGeom>
        </p:spPr>
      </p:pic>
      <p:pic>
        <p:nvPicPr>
          <p:cNvPr id="7" name="Kitchen utensils 3" descr="A picture containing kitchen utensils grouped according to the materials that it is made from.">
            <a:extLst>
              <a:ext uri="{FF2B5EF4-FFF2-40B4-BE49-F238E27FC236}">
                <a16:creationId xmlns:a16="http://schemas.microsoft.com/office/drawing/2014/main" id="{D91F9F27-3FE0-462B-B5ED-4264AA3E3559}"/>
              </a:ext>
            </a:extLst>
          </p:cNvPr>
          <p:cNvPicPr>
            <a:picLocks noChangeAspect="1"/>
          </p:cNvPicPr>
          <p:nvPr/>
        </p:nvPicPr>
        <p:blipFill>
          <a:blip r:embed="rId5"/>
          <a:stretch>
            <a:fillRect/>
          </a:stretch>
        </p:blipFill>
        <p:spPr>
          <a:xfrm>
            <a:off x="230113" y="4510514"/>
            <a:ext cx="2743200" cy="1545996"/>
          </a:xfrm>
          <a:prstGeom prst="rect">
            <a:avLst/>
          </a:prstGeom>
        </p:spPr>
      </p:pic>
      <p:graphicFrame>
        <p:nvGraphicFramePr>
          <p:cNvPr id="9" name="List of items table" descr="In the two column table, students record their characters likes and dislikes&#10;">
            <a:extLst>
              <a:ext uri="{FF2B5EF4-FFF2-40B4-BE49-F238E27FC236}">
                <a16:creationId xmlns:a16="http://schemas.microsoft.com/office/drawing/2014/main" id="{F86211AF-398D-4E6D-91B1-F8695B9DBCE8}"/>
              </a:ext>
            </a:extLst>
          </p:cNvPr>
          <p:cNvGraphicFramePr>
            <a:graphicFrameLocks noGrp="1"/>
          </p:cNvGraphicFramePr>
          <p:nvPr>
            <p:extLst>
              <p:ext uri="{D42A27DB-BD31-4B8C-83A1-F6EECF244321}">
                <p14:modId xmlns:p14="http://schemas.microsoft.com/office/powerpoint/2010/main" val="2579200649"/>
              </p:ext>
            </p:extLst>
          </p:nvPr>
        </p:nvGraphicFramePr>
        <p:xfrm>
          <a:off x="3100246" y="1349350"/>
          <a:ext cx="5841162" cy="4707160"/>
        </p:xfrm>
        <a:graphic>
          <a:graphicData uri="http://schemas.openxmlformats.org/drawingml/2006/table">
            <a:tbl>
              <a:tblPr firstRow="1" firstCol="1" bandRow="1"/>
              <a:tblGrid>
                <a:gridCol w="5841162">
                  <a:extLst>
                    <a:ext uri="{9D8B030D-6E8A-4147-A177-3AD203B41FA5}">
                      <a16:colId xmlns:a16="http://schemas.microsoft.com/office/drawing/2014/main" val="2156170900"/>
                    </a:ext>
                  </a:extLst>
                </a:gridCol>
              </a:tblGrid>
              <a:tr h="362482">
                <a:tc>
                  <a:txBody>
                    <a:bodyPr/>
                    <a:lstStyle/>
                    <a:p>
                      <a:pPr>
                        <a:lnSpc>
                          <a:spcPct val="115000"/>
                        </a:lnSpc>
                        <a:spcBef>
                          <a:spcPts val="960"/>
                        </a:spcBef>
                        <a:spcAft>
                          <a:spcPts val="960"/>
                        </a:spcAft>
                      </a:pPr>
                      <a:r>
                        <a:rPr lang="en-AU" sz="1600" b="1">
                          <a:solidFill>
                            <a:srgbClr val="FFFFFF"/>
                          </a:solidFill>
                          <a:effectLst/>
                          <a:latin typeface="Montserrat" panose="00000500000000000000" pitchFamily="2" charset="0"/>
                          <a:ea typeface="Calibri" panose="020F0502020204030204" pitchFamily="34" charset="0"/>
                          <a:cs typeface="Times New Roman"/>
                        </a:rPr>
                        <a:t>List of items</a:t>
                      </a:r>
                      <a:endParaRPr lang="en-AU" sz="1600">
                        <a:effectLst/>
                        <a:latin typeface="Montserrat" panose="00000500000000000000" pitchFamily="2" charset="0"/>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2932388068"/>
                  </a:ext>
                </a:extLst>
              </a:tr>
              <a:tr h="4344678">
                <a:tc>
                  <a:txBody>
                    <a:bodyPr/>
                    <a:lstStyle/>
                    <a:p>
                      <a:pPr>
                        <a:lnSpc>
                          <a:spcPct val="115000"/>
                        </a:lnSpc>
                        <a:spcBef>
                          <a:spcPts val="400"/>
                        </a:spcBef>
                        <a:spcAft>
                          <a:spcPts val="400"/>
                        </a:spcAft>
                      </a:pPr>
                      <a:endParaRPr lang="en-AU" sz="12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43794"/>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22796" y="6188904"/>
            <a:ext cx="962619" cy="595162"/>
          </a:xfrm>
          <a:prstGeom prst="rect">
            <a:avLst/>
          </a:prstGeom>
        </p:spPr>
        <p:txBody>
          <a:bodyPr/>
          <a:lstStyle/>
          <a:p>
            <a:r>
              <a:rPr lang="en-US"/>
              <a:t>Stage 2 Week A</a:t>
            </a:r>
          </a:p>
        </p:txBody>
      </p:sp>
    </p:spTree>
    <p:extLst>
      <p:ext uri="{BB962C8B-B14F-4D97-AF65-F5344CB8AC3E}">
        <p14:creationId xmlns:p14="http://schemas.microsoft.com/office/powerpoint/2010/main" val="22037375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2 – 1 hour"/>
          <p:cNvSpPr>
            <a:spLocks noGrp="1"/>
          </p:cNvSpPr>
          <p:nvPr>
            <p:ph type="title"/>
          </p:nvPr>
        </p:nvSpPr>
        <p:spPr>
          <a:xfrm>
            <a:off x="292100" y="747159"/>
            <a:ext cx="8623051" cy="498470"/>
          </a:xfrm>
          <a:noFill/>
          <a:ln w="57150">
            <a:solidFill>
              <a:srgbClr val="00B050"/>
            </a:solidFill>
          </a:ln>
        </p:spPr>
        <p:txBody>
          <a:bodyPr/>
          <a:lstStyle/>
          <a:p>
            <a:r>
              <a:rPr lang="en-AU"/>
              <a:t> Science and technology task 2 – 1 hour</a:t>
            </a:r>
          </a:p>
        </p:txBody>
      </p:sp>
      <p:graphicFrame>
        <p:nvGraphicFramePr>
          <p:cNvPr id="8" name="Instructions" title="Table"/>
          <p:cNvGraphicFramePr>
            <a:graphicFrameLocks/>
          </p:cNvGraphicFramePr>
          <p:nvPr>
            <p:extLst>
              <p:ext uri="{D42A27DB-BD31-4B8C-83A1-F6EECF244321}">
                <p14:modId xmlns:p14="http://schemas.microsoft.com/office/powerpoint/2010/main" val="1038432883"/>
              </p:ext>
            </p:extLst>
          </p:nvPr>
        </p:nvGraphicFramePr>
        <p:xfrm>
          <a:off x="292100" y="1592350"/>
          <a:ext cx="8607028" cy="4133349"/>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857278">
                <a:tc>
                  <a:txBody>
                    <a:bodyPr/>
                    <a:lstStyle/>
                    <a:p>
                      <a:pPr marL="0" marR="0" lvl="0" indent="0" algn="l" rtl="0" eaLnBrk="1" fontAlgn="auto" latinLnBrk="0" hangingPunct="1">
                        <a:lnSpc>
                          <a:spcPct val="150000"/>
                        </a:lnSpc>
                        <a:spcBef>
                          <a:spcPts val="0"/>
                        </a:spcBef>
                        <a:spcAft>
                          <a:spcPts val="0"/>
                        </a:spcAft>
                        <a:buFont typeface="Arial"/>
                        <a:buNone/>
                      </a:pPr>
                      <a:r>
                        <a:rPr lang="en-AU" sz="1400">
                          <a:latin typeface="Montserrat"/>
                        </a:rPr>
                        <a:t>Living world</a:t>
                      </a:r>
                      <a:r>
                        <a:rPr lang="en-AU" sz="1400" baseline="0">
                          <a:latin typeface="Montserrat"/>
                        </a:rPr>
                        <a:t> – </a:t>
                      </a:r>
                      <a:r>
                        <a:rPr lang="en-AU" sz="1400" b="1" i="0" u="none" strike="noStrike" baseline="0" noProof="0">
                          <a:latin typeface="Montserrat"/>
                          <a:sym typeface="Arial"/>
                        </a:rPr>
                        <a:t>ST2-1WS-S,</a:t>
                      </a:r>
                      <a:r>
                        <a:rPr lang="en-AU" sz="1400" b="1" i="0" u="none" strike="noStrike" baseline="0" noProof="0">
                          <a:latin typeface="Montserrat"/>
                        </a:rPr>
                        <a:t> ST2-4LW-S – ’</a:t>
                      </a:r>
                      <a:r>
                        <a:rPr lang="en-AU" sz="1400">
                          <a:latin typeface="Montserrat"/>
                        </a:rPr>
                        <a:t>Aboriginal plant use’</a:t>
                      </a:r>
                      <a:endParaRPr lang="en-AU" sz="1400" baseline="0">
                        <a:latin typeface="Montserrat"/>
                      </a:endParaRPr>
                    </a:p>
                    <a:p>
                      <a:pPr marL="0" marR="0" lvl="0" indent="0" algn="l" rtl="0" eaLnBrk="1" fontAlgn="auto" latinLnBrk="0" hangingPunct="1">
                        <a:lnSpc>
                          <a:spcPct val="150000"/>
                        </a:lnSpc>
                        <a:spcBef>
                          <a:spcPts val="0"/>
                        </a:spcBef>
                        <a:spcAft>
                          <a:spcPts val="0"/>
                        </a:spcAft>
                        <a:buFont typeface="Arial"/>
                        <a:buNone/>
                      </a:pPr>
                      <a:r>
                        <a:rPr lang="en-AU" sz="1400" u="none" strike="noStrike" cap="none">
                          <a:effectLst/>
                          <a:latin typeface="Montserrat"/>
                          <a:sym typeface="Arial"/>
                        </a:rPr>
                        <a:t>Focus question: </a:t>
                      </a:r>
                      <a:r>
                        <a:rPr lang="en-AU" sz="1400" b="0" i="0" u="none" strike="noStrike" cap="none" noProof="0">
                          <a:effectLst/>
                          <a:latin typeface="Montserrat"/>
                          <a:sym typeface="Arial"/>
                        </a:rPr>
                        <a:t>How</a:t>
                      </a:r>
                      <a:r>
                        <a:rPr lang="en-AU" sz="1400" b="0" i="0" u="none" strike="noStrike" cap="none" noProof="0">
                          <a:effectLst/>
                          <a:latin typeface="Montserrat"/>
                        </a:rPr>
                        <a:t> can</a:t>
                      </a:r>
                      <a:r>
                        <a:rPr lang="en-AU" sz="1400" b="0" i="0" u="none" strike="noStrike" cap="none" noProof="0">
                          <a:effectLst/>
                          <a:latin typeface="Montserrat"/>
                          <a:sym typeface="Arial"/>
                        </a:rPr>
                        <a:t> we </a:t>
                      </a:r>
                      <a:r>
                        <a:rPr lang="en-AU" sz="1400" b="0" i="0" u="none" strike="noStrike" cap="none" noProof="0">
                          <a:effectLst/>
                          <a:latin typeface="Montserrat"/>
                        </a:rPr>
                        <a:t>group living things</a:t>
                      </a:r>
                      <a:r>
                        <a:rPr lang="en-AU" sz="1400" b="0" i="0" u="none" strike="noStrike" cap="none" noProof="0">
                          <a:effectLst/>
                          <a:latin typeface="Montserrat"/>
                          <a:sym typeface="Arial"/>
                        </a:rPr>
                        <a:t>?</a:t>
                      </a:r>
                    </a:p>
                  </a:txBody>
                  <a:tcPr marL="68165" marR="68165" marT="81000" marB="81000"/>
                </a:tc>
                <a:extLst>
                  <a:ext uri="{0D108BD9-81ED-4DB2-BD59-A6C34878D82A}">
                    <a16:rowId xmlns:a16="http://schemas.microsoft.com/office/drawing/2014/main" val="10000"/>
                  </a:ext>
                </a:extLst>
              </a:tr>
              <a:tr h="3276071">
                <a:tc>
                  <a:txBody>
                    <a:bodyPr/>
                    <a:lstStyle/>
                    <a:p>
                      <a:pPr marL="0" indent="0" rtl="0" fontAlgn="base">
                        <a:lnSpc>
                          <a:spcPct val="150000"/>
                        </a:lnSpc>
                        <a:buFont typeface="Arial" panose="020B0604020202020204" pitchFamily="34" charset="0"/>
                        <a:buNone/>
                      </a:pPr>
                      <a:r>
                        <a:rPr lang="en-AU" sz="1400" b="1" kern="1200">
                          <a:effectLst/>
                          <a:latin typeface="Montserrat"/>
                        </a:rPr>
                        <a:t>What to do:</a:t>
                      </a:r>
                      <a:endParaRPr lang="en-US">
                        <a:latin typeface="Montserrat"/>
                      </a:endParaRPr>
                    </a:p>
                    <a:p>
                      <a:pPr marL="285750" indent="-285750" fontAlgn="base">
                        <a:lnSpc>
                          <a:spcPct val="150000"/>
                        </a:lnSpc>
                        <a:buFont typeface="Arial" panose="020B0604020202020204" pitchFamily="34" charset="0"/>
                        <a:buChar char="•"/>
                      </a:pPr>
                      <a:r>
                        <a:rPr lang="en-AU" sz="1400" u="none" strike="noStrike" cap="none">
                          <a:effectLst/>
                          <a:latin typeface="Montserrat"/>
                        </a:rPr>
                        <a:t>many living things were grouped by Aboriginal and Torres Strait Islander peoples based on their use. For example, the Bracken's root which is found in the ground was used for food to make pancakes</a:t>
                      </a:r>
                      <a:endParaRPr lang="en-AU" sz="1400" u="none" strike="noStrike" cap="none">
                        <a:effectLst/>
                        <a:latin typeface="Montserrat"/>
                        <a:sym typeface="Arial"/>
                      </a:endParaRPr>
                    </a:p>
                    <a:p>
                      <a:pPr marL="0" indent="0" fontAlgn="base">
                        <a:lnSpc>
                          <a:spcPct val="150000"/>
                        </a:lnSpc>
                        <a:buFont typeface="Arial" panose="020B0604020202020204" pitchFamily="34" charset="0"/>
                        <a:buNone/>
                      </a:pPr>
                      <a:endParaRPr lang="en-AU" sz="1400" u="none" strike="noStrike" cap="none">
                        <a:effectLst/>
                        <a:latin typeface="Montserrat" panose="00000500000000000000" pitchFamily="2" charset="0"/>
                        <a:sym typeface="Arial"/>
                      </a:endParaRPr>
                    </a:p>
                    <a:p>
                      <a:pPr marL="285750" indent="-285750" fontAlgn="base">
                        <a:lnSpc>
                          <a:spcPct val="150000"/>
                        </a:lnSpc>
                        <a:buFont typeface="Arial" panose="020B0604020202020204" pitchFamily="34" charset="0"/>
                        <a:buChar char="•"/>
                      </a:pPr>
                      <a:r>
                        <a:rPr lang="en-AU" sz="1400" u="none" strike="noStrike" cap="none">
                          <a:effectLst/>
                          <a:latin typeface="Montserrat"/>
                        </a:rPr>
                        <a:t>view the ABC video – </a:t>
                      </a:r>
                      <a:r>
                        <a:rPr lang="en-AU" sz="1400" u="none" strike="noStrike" cap="none">
                          <a:effectLst/>
                          <a:latin typeface="Montserrat"/>
                          <a:hlinkClick r:id="rId3"/>
                        </a:rPr>
                        <a:t>Chapter 9 Useful plants</a:t>
                      </a:r>
                      <a:r>
                        <a:rPr lang="en-AU" sz="1400" u="none" strike="noStrike" cap="none">
                          <a:effectLst/>
                          <a:latin typeface="Montserrat"/>
                        </a:rPr>
                        <a:t>. </a:t>
                      </a:r>
                      <a:endParaRPr lang="en-AU" sz="1400" u="none" strike="noStrike" cap="none">
                        <a:effectLst/>
                        <a:latin typeface="Montserrat"/>
                        <a:sym typeface="Arial"/>
                      </a:endParaRPr>
                    </a:p>
                    <a:p>
                      <a:pPr marL="0" indent="0" fontAlgn="base">
                        <a:lnSpc>
                          <a:spcPct val="150000"/>
                        </a:lnSpc>
                        <a:buFont typeface="Arial" panose="020B0604020202020204" pitchFamily="34" charset="0"/>
                        <a:buNone/>
                      </a:pPr>
                      <a:endParaRPr lang="en-AU" sz="1400" u="none" strike="noStrike" cap="none">
                        <a:effectLst/>
                        <a:latin typeface="Montserrat" panose="00000500000000000000" pitchFamily="2" charset="0"/>
                        <a:sym typeface="Arial"/>
                      </a:endParaRPr>
                    </a:p>
                    <a:p>
                      <a:pPr marL="285750" indent="-285750" fontAlgn="base">
                        <a:lnSpc>
                          <a:spcPct val="150000"/>
                        </a:lnSpc>
                        <a:buFont typeface="Arial" panose="020B0604020202020204" pitchFamily="34" charset="0"/>
                        <a:buChar char="•"/>
                      </a:pPr>
                      <a:r>
                        <a:rPr lang="en-AU" sz="1400" u="none" strike="noStrike" cap="none">
                          <a:effectLst/>
                          <a:latin typeface="Montserrat"/>
                        </a:rPr>
                        <a:t>after watching the video, complete the table (see</a:t>
                      </a:r>
                      <a:r>
                        <a:rPr lang="en-AU" sz="1400" u="none" strike="noStrike" cap="none" baseline="0">
                          <a:effectLst/>
                          <a:latin typeface="Montserrat"/>
                        </a:rPr>
                        <a:t> </a:t>
                      </a:r>
                      <a:r>
                        <a:rPr lang="en-AU" sz="1400" u="none" strike="noStrike" cap="none">
                          <a:effectLst/>
                          <a:latin typeface="Montserrat"/>
                        </a:rPr>
                        <a:t>next slide) by identifying some of the plants and what they were used for.</a:t>
                      </a:r>
                      <a:endParaRPr lang="en-AU" sz="1400" u="none" strike="noStrike" cap="none">
                        <a:effectLst/>
                        <a:latin typeface="Montserrat"/>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750919" cy="365125"/>
          </a:xfrm>
          <a:prstGeom prst="rect">
            <a:avLst/>
          </a:prstGeom>
        </p:spPr>
        <p:txBody>
          <a:bodyPr/>
          <a:lstStyle/>
          <a:p>
            <a:r>
              <a:rPr lang="en-US"/>
              <a:t>Stage 2 Week A</a:t>
            </a:r>
          </a:p>
        </p:txBody>
      </p:sp>
    </p:spTree>
    <p:extLst>
      <p:ext uri="{BB962C8B-B14F-4D97-AF65-F5344CB8AC3E}">
        <p14:creationId xmlns:p14="http://schemas.microsoft.com/office/powerpoint/2010/main" val="8871341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w to use this resource"/>
          <p:cNvSpPr>
            <a:spLocks noGrp="1"/>
          </p:cNvSpPr>
          <p:nvPr>
            <p:ph type="title"/>
          </p:nvPr>
        </p:nvSpPr>
        <p:spPr>
          <a:xfrm>
            <a:off x="292150" y="584639"/>
            <a:ext cx="8623051" cy="498470"/>
          </a:xfrm>
        </p:spPr>
        <p:txBody>
          <a:bodyPr/>
          <a:lstStyle/>
          <a:p>
            <a:r>
              <a:rPr lang="en-AU"/>
              <a:t>How to use this resource</a:t>
            </a:r>
          </a:p>
        </p:txBody>
      </p:sp>
      <p:sp>
        <p:nvSpPr>
          <p:cNvPr id="10" name="Instructions"/>
          <p:cNvSpPr>
            <a:spLocks noGrp="1"/>
          </p:cNvSpPr>
          <p:nvPr>
            <p:ph type="body" sz="quarter" idx="15"/>
          </p:nvPr>
        </p:nvSpPr>
        <p:spPr>
          <a:xfrm>
            <a:off x="330626" y="1025388"/>
            <a:ext cx="8287810" cy="1196873"/>
          </a:xfrm>
        </p:spPr>
        <p:txBody>
          <a:bodyPr/>
          <a:lstStyle/>
          <a:p>
            <a:r>
              <a:rPr lang="en-AU" sz="1400">
                <a:solidFill>
                  <a:schemeClr val="tx1"/>
                </a:solidFill>
                <a:latin typeface="Montserrat" panose="00000500000000000000" pitchFamily="2" charset="0"/>
              </a:rPr>
              <a:t>Each key learning area has sequential activities linked to outcomes. Choose the activities you wish to use and cut and paste them into your weekly class timetable with the resource links. Where relevant, there are sample worksheet templates provided with the task.</a:t>
            </a:r>
          </a:p>
        </p:txBody>
      </p:sp>
      <p:sp>
        <p:nvSpPr>
          <p:cNvPr id="15" name="English"/>
          <p:cNvSpPr txBox="1"/>
          <p:nvPr/>
        </p:nvSpPr>
        <p:spPr>
          <a:xfrm>
            <a:off x="330627" y="2311294"/>
            <a:ext cx="4120567" cy="2168692"/>
          </a:xfrm>
          <a:prstGeom prst="rect">
            <a:avLst/>
          </a:prstGeom>
          <a:noFill/>
          <a:ln w="44450" cap="sq">
            <a:solidFill>
              <a:schemeClr val="accent5"/>
            </a:solidFill>
            <a:bevel/>
          </a:ln>
        </p:spPr>
        <p:txBody>
          <a:bodyPr wrap="square" lIns="0" tIns="0" rIns="0" bIns="0" rtlCol="0" anchor="t">
            <a:noAutofit/>
          </a:bodyPr>
          <a:lstStyle/>
          <a:p>
            <a:pPr algn="ctr"/>
            <a:r>
              <a:rPr lang="en-AU" sz="1400">
                <a:latin typeface="Montserrat" panose="00000500000000000000" pitchFamily="2" charset="0"/>
              </a:rPr>
              <a:t>   </a:t>
            </a:r>
            <a:r>
              <a:rPr lang="en-AU" sz="1400" b="1">
                <a:latin typeface="Montserrat" panose="00000500000000000000" pitchFamily="2" charset="0"/>
              </a:rPr>
              <a:t>English </a:t>
            </a:r>
          </a:p>
          <a:p>
            <a:pPr algn="ctr"/>
            <a:endParaRPr lang="en-AU" sz="1400" b="1">
              <a:latin typeface="Montserrat" panose="00000500000000000000" pitchFamily="2" charset="0"/>
            </a:endParaRPr>
          </a:p>
          <a:p>
            <a:pPr marL="180975"/>
            <a:r>
              <a:rPr lang="en-AU" sz="1400">
                <a:latin typeface="Montserrat" panose="00000500000000000000" pitchFamily="2" charset="0"/>
              </a:rPr>
              <a:t>This resource includes </a:t>
            </a:r>
            <a:r>
              <a:rPr lang="en-AU" sz="1400" b="1">
                <a:latin typeface="Montserrat" panose="00000500000000000000" pitchFamily="2" charset="0"/>
              </a:rPr>
              <a:t>5</a:t>
            </a:r>
            <a:r>
              <a:rPr lang="en-AU" sz="1400">
                <a:latin typeface="Montserrat" panose="00000500000000000000" pitchFamily="2" charset="0"/>
              </a:rPr>
              <a:t> sequential tasks, with outcomes, from various English objectives. </a:t>
            </a:r>
          </a:p>
          <a:p>
            <a:pPr marL="180975"/>
            <a:r>
              <a:rPr lang="en-AU" sz="1400">
                <a:latin typeface="Montserrat" panose="00000500000000000000" pitchFamily="2" charset="0"/>
              </a:rPr>
              <a:t>Each task has a duration between 45 minutes and 1 hour.</a:t>
            </a:r>
          </a:p>
          <a:p>
            <a:pPr marL="180975"/>
            <a:r>
              <a:rPr lang="en-AU" sz="1400">
                <a:latin typeface="Montserrat"/>
              </a:rPr>
              <a:t>Links to the online resources </a:t>
            </a:r>
            <a:r>
              <a:rPr lang="en-AU">
                <a:latin typeface="Montserrat"/>
              </a:rPr>
              <a:t>have been</a:t>
            </a:r>
            <a:r>
              <a:rPr lang="en-AU" sz="1400">
                <a:latin typeface="Montserrat"/>
              </a:rPr>
              <a:t> included with </a:t>
            </a:r>
            <a:r>
              <a:rPr lang="en-AU">
                <a:latin typeface="Montserrat"/>
              </a:rPr>
              <a:t>the </a:t>
            </a:r>
            <a:r>
              <a:rPr lang="en-AU" sz="1400">
                <a:latin typeface="Montserrat"/>
              </a:rPr>
              <a:t>tasks.</a:t>
            </a:r>
          </a:p>
        </p:txBody>
      </p:sp>
      <p:sp>
        <p:nvSpPr>
          <p:cNvPr id="16" name="Mathematics"/>
          <p:cNvSpPr txBox="1"/>
          <p:nvPr/>
        </p:nvSpPr>
        <p:spPr>
          <a:xfrm>
            <a:off x="4524805" y="2311294"/>
            <a:ext cx="4093631" cy="2181547"/>
          </a:xfrm>
          <a:prstGeom prst="rect">
            <a:avLst/>
          </a:prstGeom>
          <a:noFill/>
          <a:ln w="44450" cap="sq">
            <a:solidFill>
              <a:schemeClr val="accent1"/>
            </a:solidFill>
            <a:bevel/>
          </a:ln>
        </p:spPr>
        <p:txBody>
          <a:bodyPr wrap="square" lIns="0" tIns="0" rIns="0" bIns="0" rtlCol="0" anchor="t">
            <a:noAutofit/>
          </a:bodyPr>
          <a:lstStyle/>
          <a:p>
            <a:pPr lvl="0" algn="ctr"/>
            <a:r>
              <a:rPr lang="en-AU" sz="1400" b="1">
                <a:solidFill>
                  <a:srgbClr val="000000"/>
                </a:solidFill>
                <a:latin typeface="Montserrat" panose="00000500000000000000" pitchFamily="2" charset="0"/>
              </a:rPr>
              <a:t>Mathematics</a:t>
            </a:r>
          </a:p>
          <a:p>
            <a:pPr lvl="0" algn="ctr"/>
            <a:endParaRPr lang="en-AU" sz="1400" b="1">
              <a:solidFill>
                <a:srgbClr val="000000"/>
              </a:solidFill>
              <a:latin typeface="Montserrat" panose="00000500000000000000" pitchFamily="2" charset="0"/>
            </a:endParaRPr>
          </a:p>
          <a:p>
            <a:pPr marL="180975" lvl="0"/>
            <a:r>
              <a:rPr lang="en-AU" sz="1400">
                <a:solidFill>
                  <a:srgbClr val="000000"/>
                </a:solidFill>
                <a:latin typeface="Montserrat" panose="00000500000000000000" pitchFamily="2" charset="0"/>
              </a:rPr>
              <a:t>This resource includes </a:t>
            </a:r>
            <a:r>
              <a:rPr lang="en-AU" sz="1400" b="1">
                <a:solidFill>
                  <a:srgbClr val="000000"/>
                </a:solidFill>
                <a:latin typeface="Montserrat" panose="00000500000000000000" pitchFamily="2" charset="0"/>
              </a:rPr>
              <a:t>5</a:t>
            </a:r>
            <a:r>
              <a:rPr lang="en-AU" sz="1400">
                <a:solidFill>
                  <a:srgbClr val="000000"/>
                </a:solidFill>
                <a:latin typeface="Montserrat" panose="00000500000000000000" pitchFamily="2" charset="0"/>
              </a:rPr>
              <a:t> sequential tasks, with outcomes, from a Mathematics strand and sub strand. </a:t>
            </a:r>
          </a:p>
          <a:p>
            <a:pPr marL="180975" lvl="0"/>
            <a:r>
              <a:rPr lang="en-AU" sz="1400">
                <a:solidFill>
                  <a:srgbClr val="000000"/>
                </a:solidFill>
                <a:latin typeface="Montserrat" panose="00000500000000000000" pitchFamily="2" charset="0"/>
              </a:rPr>
              <a:t>Each task has a duration between 45 minutes and 1 hour.</a:t>
            </a:r>
          </a:p>
          <a:p>
            <a:pPr marL="180975"/>
            <a:r>
              <a:rPr lang="en-AU" sz="1400">
                <a:solidFill>
                  <a:srgbClr val="000000"/>
                </a:solidFill>
                <a:latin typeface="Montserrat"/>
              </a:rPr>
              <a:t>Links to the online resources </a:t>
            </a:r>
            <a:r>
              <a:rPr lang="en-AU">
                <a:latin typeface="Montserrat"/>
              </a:rPr>
              <a:t>have been</a:t>
            </a:r>
            <a:r>
              <a:rPr lang="en-AU" sz="1400">
                <a:solidFill>
                  <a:srgbClr val="000000"/>
                </a:solidFill>
                <a:latin typeface="Montserrat"/>
              </a:rPr>
              <a:t> included with </a:t>
            </a:r>
            <a:r>
              <a:rPr lang="en-AU">
                <a:latin typeface="Montserrat"/>
              </a:rPr>
              <a:t>the </a:t>
            </a:r>
            <a:r>
              <a:rPr lang="en-AU" sz="1400">
                <a:solidFill>
                  <a:srgbClr val="000000"/>
                </a:solidFill>
                <a:latin typeface="Montserrat"/>
              </a:rPr>
              <a:t>tasks.</a:t>
            </a:r>
          </a:p>
        </p:txBody>
      </p:sp>
      <p:sp>
        <p:nvSpPr>
          <p:cNvPr id="2" name="Science and technology"/>
          <p:cNvSpPr txBox="1"/>
          <p:nvPr/>
        </p:nvSpPr>
        <p:spPr>
          <a:xfrm>
            <a:off x="330626" y="4679832"/>
            <a:ext cx="2304147" cy="292388"/>
          </a:xfrm>
          <a:prstGeom prst="rect">
            <a:avLst/>
          </a:prstGeom>
          <a:noFill/>
          <a:ln w="38100" cap="sq">
            <a:solidFill>
              <a:srgbClr val="00B050"/>
            </a:solidFill>
            <a:bevel/>
          </a:ln>
        </p:spPr>
        <p:txBody>
          <a:bodyPr wrap="square" rtlCol="0">
            <a:spAutoFit/>
          </a:bodyPr>
          <a:lstStyle/>
          <a:p>
            <a:r>
              <a:rPr lang="en-AU" sz="1300" b="1">
                <a:latin typeface="Montserrat" panose="00000500000000000000" pitchFamily="2" charset="0"/>
              </a:rPr>
              <a:t>Science and technology</a:t>
            </a:r>
          </a:p>
        </p:txBody>
      </p:sp>
      <p:sp>
        <p:nvSpPr>
          <p:cNvPr id="13" name="HSIE"/>
          <p:cNvSpPr txBox="1"/>
          <p:nvPr/>
        </p:nvSpPr>
        <p:spPr>
          <a:xfrm>
            <a:off x="2670473" y="4672138"/>
            <a:ext cx="1933202" cy="307777"/>
          </a:xfrm>
          <a:prstGeom prst="rect">
            <a:avLst/>
          </a:prstGeom>
          <a:noFill/>
          <a:ln w="38100" cap="sq">
            <a:solidFill>
              <a:srgbClr val="7030A0"/>
            </a:solidFill>
            <a:bevel/>
          </a:ln>
        </p:spPr>
        <p:txBody>
          <a:bodyPr wrap="square" rtlCol="0">
            <a:spAutoFit/>
          </a:bodyPr>
          <a:lstStyle/>
          <a:p>
            <a:r>
              <a:rPr lang="en-AU" b="1">
                <a:latin typeface="Montserrat" panose="00000500000000000000" pitchFamily="2" charset="0"/>
              </a:rPr>
              <a:t>HSIE</a:t>
            </a:r>
          </a:p>
        </p:txBody>
      </p:sp>
      <p:sp>
        <p:nvSpPr>
          <p:cNvPr id="17" name="PDHPE"/>
          <p:cNvSpPr txBox="1"/>
          <p:nvPr/>
        </p:nvSpPr>
        <p:spPr>
          <a:xfrm>
            <a:off x="4639375" y="4672138"/>
            <a:ext cx="1991570" cy="307777"/>
          </a:xfrm>
          <a:prstGeom prst="rect">
            <a:avLst/>
          </a:prstGeom>
          <a:noFill/>
          <a:ln w="38100" cap="sq">
            <a:solidFill>
              <a:schemeClr val="accent5">
                <a:lumMod val="60000"/>
                <a:lumOff val="40000"/>
              </a:schemeClr>
            </a:solidFill>
            <a:bevel/>
          </a:ln>
        </p:spPr>
        <p:txBody>
          <a:bodyPr wrap="square" lIns="91440" tIns="45720" rIns="91440" bIns="45720" rtlCol="0" anchor="t">
            <a:spAutoFit/>
          </a:bodyPr>
          <a:lstStyle/>
          <a:p>
            <a:r>
              <a:rPr lang="en-AU" b="1"/>
              <a:t>PDHPE</a:t>
            </a:r>
          </a:p>
        </p:txBody>
      </p:sp>
      <p:sp>
        <p:nvSpPr>
          <p:cNvPr id="18" name="Creative arts"/>
          <p:cNvSpPr txBox="1"/>
          <p:nvPr/>
        </p:nvSpPr>
        <p:spPr>
          <a:xfrm>
            <a:off x="6666645" y="4664444"/>
            <a:ext cx="1968901" cy="307777"/>
          </a:xfrm>
          <a:prstGeom prst="rect">
            <a:avLst/>
          </a:prstGeom>
          <a:noFill/>
          <a:ln w="38100" cap="sq">
            <a:solidFill>
              <a:srgbClr val="FFC000"/>
            </a:solidFill>
            <a:bevel/>
          </a:ln>
        </p:spPr>
        <p:txBody>
          <a:bodyPr wrap="square" rtlCol="0">
            <a:spAutoFit/>
          </a:bodyPr>
          <a:lstStyle/>
          <a:p>
            <a:r>
              <a:rPr lang="en-AU" b="1">
                <a:latin typeface="Montserrat" panose="00000500000000000000" pitchFamily="2" charset="0"/>
              </a:rPr>
              <a:t>Creative arts</a:t>
            </a:r>
          </a:p>
        </p:txBody>
      </p:sp>
      <p:graphicFrame>
        <p:nvGraphicFramePr>
          <p:cNvPr id="3" name="Additional instructions"/>
          <p:cNvGraphicFramePr>
            <a:graphicFrameLocks noGrp="1"/>
          </p:cNvGraphicFramePr>
          <p:nvPr>
            <p:extLst>
              <p:ext uri="{D42A27DB-BD31-4B8C-83A1-F6EECF244321}">
                <p14:modId xmlns:p14="http://schemas.microsoft.com/office/powerpoint/2010/main" val="284999855"/>
              </p:ext>
            </p:extLst>
          </p:nvPr>
        </p:nvGraphicFramePr>
        <p:xfrm>
          <a:off x="336264" y="4964526"/>
          <a:ext cx="8299282" cy="952527"/>
        </p:xfrm>
        <a:graphic>
          <a:graphicData uri="http://schemas.openxmlformats.org/drawingml/2006/table">
            <a:tbl>
              <a:tblPr firstRow="1" bandRow="1">
                <a:tableStyleId>{3B4B98B0-60AC-42C2-AFA5-B58CD77FA1E5}</a:tableStyleId>
              </a:tblPr>
              <a:tblGrid>
                <a:gridCol w="8299282">
                  <a:extLst>
                    <a:ext uri="{9D8B030D-6E8A-4147-A177-3AD203B41FA5}">
                      <a16:colId xmlns:a16="http://schemas.microsoft.com/office/drawing/2014/main" val="2923482929"/>
                    </a:ext>
                  </a:extLst>
                </a:gridCol>
              </a:tblGrid>
              <a:tr h="952527">
                <a:tc>
                  <a:txBody>
                    <a:bodyPr/>
                    <a:lstStyle/>
                    <a:p>
                      <a:pPr marL="88900"/>
                      <a:endParaRPr lang="en-AU" sz="1400" b="0">
                        <a:latin typeface="Montserrat" panose="00000500000000000000" pitchFamily="2" charset="0"/>
                      </a:endParaRPr>
                    </a:p>
                    <a:p>
                      <a:pPr marL="88900"/>
                      <a:r>
                        <a:rPr lang="en-AU" sz="1400" b="0">
                          <a:latin typeface="Montserrat" panose="00000500000000000000" pitchFamily="2" charset="0"/>
                        </a:rPr>
                        <a:t>This</a:t>
                      </a:r>
                      <a:r>
                        <a:rPr lang="en-AU" sz="1400" b="0" baseline="0">
                          <a:latin typeface="Montserrat" panose="00000500000000000000" pitchFamily="2" charset="0"/>
                        </a:rPr>
                        <a:t> resource includes </a:t>
                      </a:r>
                      <a:r>
                        <a:rPr lang="en-AU" sz="1400" b="1">
                          <a:latin typeface="Montserrat" panose="00000500000000000000" pitchFamily="2" charset="0"/>
                        </a:rPr>
                        <a:t>3</a:t>
                      </a:r>
                      <a:r>
                        <a:rPr lang="en-AU" sz="1400" b="0">
                          <a:latin typeface="Montserrat" panose="00000500000000000000" pitchFamily="2" charset="0"/>
                        </a:rPr>
                        <a:t> sequential tasks, with outcomes, for each key learning area. </a:t>
                      </a:r>
                    </a:p>
                    <a:p>
                      <a:pPr marL="88900"/>
                      <a:r>
                        <a:rPr lang="en-AU" sz="1400" b="0">
                          <a:latin typeface="Montserrat" panose="00000500000000000000" pitchFamily="2" charset="0"/>
                        </a:rPr>
                        <a:t>Each task has a duration between 30 minutes and 1 hour.</a:t>
                      </a:r>
                    </a:p>
                    <a:p>
                      <a:pPr marL="88900"/>
                      <a:r>
                        <a:rPr lang="en-AU" sz="1400" b="0">
                          <a:latin typeface="Montserrat"/>
                        </a:rPr>
                        <a:t>Links to the online resources have</a:t>
                      </a:r>
                      <a:r>
                        <a:rPr lang="en-AU" sz="1400" b="0" baseline="0">
                          <a:latin typeface="Montserrat"/>
                        </a:rPr>
                        <a:t> been</a:t>
                      </a:r>
                      <a:r>
                        <a:rPr lang="en-AU" sz="1400" b="0">
                          <a:latin typeface="Montserrat"/>
                        </a:rPr>
                        <a:t> included with the tasks.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4356262"/>
                  </a:ext>
                </a:extLst>
              </a:tr>
            </a:tbl>
          </a:graphicData>
        </a:graphic>
      </p:graphicFrame>
      <p:sp>
        <p:nvSpPr>
          <p:cNvPr id="12" name="Footer"/>
          <p:cNvSpPr>
            <a:spLocks noGrp="1"/>
          </p:cNvSpPr>
          <p:nvPr>
            <p:ph type="ftr" sz="quarter" idx="3"/>
          </p:nvPr>
        </p:nvSpPr>
        <p:spPr>
          <a:xfrm>
            <a:off x="292150" y="6258126"/>
            <a:ext cx="842733" cy="365125"/>
          </a:xfrm>
        </p:spPr>
        <p:txBody>
          <a:bodyPr/>
          <a:lstStyle/>
          <a:p>
            <a:r>
              <a:rPr lang="en-US"/>
              <a:t>Stage 2 Week A</a:t>
            </a:r>
          </a:p>
        </p:txBody>
      </p:sp>
    </p:spTree>
    <p:extLst>
      <p:ext uri="{BB962C8B-B14F-4D97-AF65-F5344CB8AC3E}">
        <p14:creationId xmlns:p14="http://schemas.microsoft.com/office/powerpoint/2010/main" val="234116986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2 continued"/>
          <p:cNvSpPr>
            <a:spLocks noGrp="1"/>
          </p:cNvSpPr>
          <p:nvPr>
            <p:ph type="title"/>
          </p:nvPr>
        </p:nvSpPr>
        <p:spPr>
          <a:xfrm>
            <a:off x="292100" y="747159"/>
            <a:ext cx="8623051" cy="498470"/>
          </a:xfrm>
          <a:noFill/>
          <a:ln w="57150">
            <a:solidFill>
              <a:srgbClr val="00B050"/>
            </a:solidFill>
          </a:ln>
        </p:spPr>
        <p:txBody>
          <a:bodyPr/>
          <a:lstStyle/>
          <a:p>
            <a:r>
              <a:rPr lang="en-AU"/>
              <a:t> Science and technology task 2 continued</a:t>
            </a:r>
          </a:p>
        </p:txBody>
      </p:sp>
      <p:graphicFrame>
        <p:nvGraphicFramePr>
          <p:cNvPr id="5" name="Plants recording table" descr="In the two column table, students record their characters likes and dislikes&#10;">
            <a:extLst>
              <a:ext uri="{FF2B5EF4-FFF2-40B4-BE49-F238E27FC236}">
                <a16:creationId xmlns:a16="http://schemas.microsoft.com/office/drawing/2014/main" id="{2EABB366-354F-42EA-8D46-C5EA6B946F5C}"/>
              </a:ext>
            </a:extLst>
          </p:cNvPr>
          <p:cNvGraphicFramePr>
            <a:graphicFrameLocks noGrp="1"/>
          </p:cNvGraphicFramePr>
          <p:nvPr>
            <p:extLst>
              <p:ext uri="{D42A27DB-BD31-4B8C-83A1-F6EECF244321}">
                <p14:modId xmlns:p14="http://schemas.microsoft.com/office/powerpoint/2010/main" val="2621634273"/>
              </p:ext>
            </p:extLst>
          </p:nvPr>
        </p:nvGraphicFramePr>
        <p:xfrm>
          <a:off x="292100" y="1409767"/>
          <a:ext cx="8623051" cy="4602302"/>
        </p:xfrm>
        <a:graphic>
          <a:graphicData uri="http://schemas.openxmlformats.org/drawingml/2006/table">
            <a:tbl>
              <a:tblPr firstRow="1" firstCol="1" bandRow="1"/>
              <a:tblGrid>
                <a:gridCol w="1916596">
                  <a:extLst>
                    <a:ext uri="{9D8B030D-6E8A-4147-A177-3AD203B41FA5}">
                      <a16:colId xmlns:a16="http://schemas.microsoft.com/office/drawing/2014/main" val="2156170900"/>
                    </a:ext>
                  </a:extLst>
                </a:gridCol>
                <a:gridCol w="6706455">
                  <a:extLst>
                    <a:ext uri="{9D8B030D-6E8A-4147-A177-3AD203B41FA5}">
                      <a16:colId xmlns:a16="http://schemas.microsoft.com/office/drawing/2014/main" val="1873077990"/>
                    </a:ext>
                  </a:extLst>
                </a:gridCol>
              </a:tblGrid>
              <a:tr h="394574">
                <a:tc>
                  <a:txBody>
                    <a:bodyPr/>
                    <a:lstStyle/>
                    <a:p>
                      <a:pPr>
                        <a:lnSpc>
                          <a:spcPct val="115000"/>
                        </a:lnSpc>
                        <a:spcBef>
                          <a:spcPts val="960"/>
                        </a:spcBef>
                        <a:spcAft>
                          <a:spcPts val="960"/>
                        </a:spcAft>
                      </a:pPr>
                      <a:r>
                        <a:rPr lang="en-AU" sz="1600" b="1">
                          <a:solidFill>
                            <a:srgbClr val="FFFFFF"/>
                          </a:solidFill>
                          <a:effectLst/>
                          <a:latin typeface="Montserrat" panose="00000500000000000000" pitchFamily="2" charset="0"/>
                          <a:ea typeface="Calibri" panose="020F0502020204030204" pitchFamily="34" charset="0"/>
                          <a:cs typeface="Times New Roman"/>
                        </a:rPr>
                        <a:t>Plants</a:t>
                      </a:r>
                      <a:endParaRPr lang="en-AU" sz="1600">
                        <a:effectLst/>
                        <a:latin typeface="Montserrat" panose="00000500000000000000" pitchFamily="2" charset="0"/>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600" b="1">
                          <a:solidFill>
                            <a:srgbClr val="FFFFFF"/>
                          </a:solidFill>
                          <a:effectLst/>
                          <a:latin typeface="Montserrat" panose="00000500000000000000" pitchFamily="2" charset="0"/>
                          <a:ea typeface="Calibri" panose="020F0502020204030204" pitchFamily="34" charset="0"/>
                          <a:cs typeface="Times New Roman"/>
                        </a:rPr>
                        <a:t>Uses</a:t>
                      </a:r>
                      <a:endParaRPr lang="en-AU" sz="1600">
                        <a:effectLst/>
                        <a:latin typeface="Montserrat" panose="00000500000000000000" pitchFamily="2" charset="0"/>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2932388068"/>
                  </a:ext>
                </a:extLst>
              </a:tr>
              <a:tr h="1051932">
                <a:tc>
                  <a:txBody>
                    <a:bodyPr/>
                    <a:lstStyle/>
                    <a:p>
                      <a:r>
                        <a:rPr lang="en-US" sz="1400"/>
                        <a:t>Cucumbers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endParaRPr lang="en-AU" sz="12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43794"/>
                  </a:ext>
                </a:extLst>
              </a:tr>
              <a:tr h="1051932">
                <a:tc>
                  <a:txBody>
                    <a:bodyPr/>
                    <a:lstStyle/>
                    <a:p>
                      <a:r>
                        <a:rPr lang="en-US" sz="1400"/>
                        <a:t>Apples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endParaRPr lang="en-AU" sz="12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44021184"/>
                  </a:ext>
                </a:extLst>
              </a:tr>
              <a:tr h="1051932">
                <a:tc>
                  <a:txBody>
                    <a:bodyPr/>
                    <a:lstStyle/>
                    <a:p>
                      <a:r>
                        <a:rPr lang="en-US" sz="1400"/>
                        <a:t>Olive tree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endParaRPr lang="en-AU" sz="12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393047"/>
                  </a:ext>
                </a:extLst>
              </a:tr>
              <a:tr h="1051932">
                <a:tc>
                  <a:txBody>
                    <a:bodyPr/>
                    <a:lstStyle/>
                    <a:p>
                      <a:r>
                        <a:rPr lang="en-US" sz="1400"/>
                        <a:t>Eucalyptus leaves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endParaRPr lang="en-AU" sz="12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01098209"/>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1052069" cy="365125"/>
          </a:xfrm>
          <a:prstGeom prst="rect">
            <a:avLst/>
          </a:prstGeom>
        </p:spPr>
        <p:txBody>
          <a:bodyPr/>
          <a:lstStyle/>
          <a:p>
            <a:r>
              <a:rPr lang="en-US"/>
              <a:t>Stage 2 Week A</a:t>
            </a:r>
          </a:p>
        </p:txBody>
      </p:sp>
    </p:spTree>
    <p:extLst>
      <p:ext uri="{BB962C8B-B14F-4D97-AF65-F5344CB8AC3E}">
        <p14:creationId xmlns:p14="http://schemas.microsoft.com/office/powerpoint/2010/main" val="23839947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3 – 1 hour"/>
          <p:cNvSpPr>
            <a:spLocks noGrp="1"/>
          </p:cNvSpPr>
          <p:nvPr>
            <p:ph type="title"/>
          </p:nvPr>
        </p:nvSpPr>
        <p:spPr>
          <a:xfrm>
            <a:off x="292100" y="660895"/>
            <a:ext cx="8623051" cy="498470"/>
          </a:xfrm>
          <a:noFill/>
          <a:ln w="57150">
            <a:solidFill>
              <a:srgbClr val="00B050"/>
            </a:solidFill>
          </a:ln>
        </p:spPr>
        <p:txBody>
          <a:bodyPr/>
          <a:lstStyle/>
          <a:p>
            <a:r>
              <a:rPr lang="en-AU"/>
              <a:t> Science and technology task 3 – 1 hour</a:t>
            </a:r>
          </a:p>
        </p:txBody>
      </p:sp>
      <p:graphicFrame>
        <p:nvGraphicFramePr>
          <p:cNvPr id="8" name="Instructions" title="Table"/>
          <p:cNvGraphicFramePr>
            <a:graphicFrameLocks/>
          </p:cNvGraphicFramePr>
          <p:nvPr>
            <p:extLst>
              <p:ext uri="{D42A27DB-BD31-4B8C-83A1-F6EECF244321}">
                <p14:modId xmlns:p14="http://schemas.microsoft.com/office/powerpoint/2010/main" val="1504454588"/>
              </p:ext>
            </p:extLst>
          </p:nvPr>
        </p:nvGraphicFramePr>
        <p:xfrm>
          <a:off x="300111" y="1261036"/>
          <a:ext cx="8607028" cy="4424230"/>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798502">
                <a:tc>
                  <a:txBody>
                    <a:bodyPr/>
                    <a:lstStyle/>
                    <a:p>
                      <a:pPr marL="0" marR="0" lvl="0" indent="0" algn="l" rtl="0" eaLnBrk="1" fontAlgn="auto" latinLnBrk="0" hangingPunct="1">
                        <a:lnSpc>
                          <a:spcPct val="150000"/>
                        </a:lnSpc>
                        <a:spcBef>
                          <a:spcPts val="0"/>
                        </a:spcBef>
                        <a:spcAft>
                          <a:spcPts val="0"/>
                        </a:spcAft>
                        <a:buFont typeface="Arial"/>
                        <a:buNone/>
                      </a:pPr>
                      <a:r>
                        <a:rPr lang="en-AU" sz="1400">
                          <a:latin typeface="Montserrat"/>
                        </a:rPr>
                        <a:t>Living world</a:t>
                      </a:r>
                      <a:r>
                        <a:rPr lang="en-AU" sz="1400" baseline="0">
                          <a:latin typeface="Montserrat"/>
                        </a:rPr>
                        <a:t> –</a:t>
                      </a:r>
                      <a:r>
                        <a:rPr lang="en-AU" sz="1400" b="1" i="0" u="none" strike="noStrike" baseline="0" noProof="0">
                          <a:latin typeface="Montserrat"/>
                        </a:rPr>
                        <a:t> ST2-3DP-T, ST2-4LW-S, ST2-11DI-T – ‘U</a:t>
                      </a:r>
                      <a:r>
                        <a:rPr lang="en-AU" sz="1400">
                          <a:latin typeface="Montserrat"/>
                        </a:rPr>
                        <a:t>sing branching to classify items’</a:t>
                      </a:r>
                      <a:endParaRPr lang="en-AU" sz="1400" baseline="0">
                        <a:latin typeface="Montserrat"/>
                      </a:endParaRPr>
                    </a:p>
                    <a:p>
                      <a:pPr marL="0" marR="0" lvl="0" indent="0" algn="l" rtl="0" eaLnBrk="1" fontAlgn="auto" latinLnBrk="0" hangingPunct="1">
                        <a:lnSpc>
                          <a:spcPct val="150000"/>
                        </a:lnSpc>
                        <a:spcBef>
                          <a:spcPts val="0"/>
                        </a:spcBef>
                        <a:spcAft>
                          <a:spcPts val="0"/>
                        </a:spcAft>
                        <a:buFont typeface="Arial"/>
                        <a:buNone/>
                      </a:pPr>
                      <a:r>
                        <a:rPr lang="en-AU" sz="1400" u="none" strike="noStrike" cap="none">
                          <a:effectLst/>
                          <a:latin typeface="Montserrat"/>
                          <a:sym typeface="Arial"/>
                        </a:rPr>
                        <a:t>Focus question: </a:t>
                      </a:r>
                      <a:r>
                        <a:rPr lang="en-AU" sz="1400" b="0" i="0" u="none" strike="noStrike" cap="none" noProof="0">
                          <a:effectLst/>
                          <a:latin typeface="Montserrat"/>
                          <a:sym typeface="Arial"/>
                        </a:rPr>
                        <a:t>How</a:t>
                      </a:r>
                      <a:r>
                        <a:rPr lang="en-AU" sz="1400" b="0" i="0" u="none" strike="noStrike" cap="none" noProof="0">
                          <a:effectLst/>
                          <a:latin typeface="Montserrat"/>
                        </a:rPr>
                        <a:t> can</a:t>
                      </a:r>
                      <a:r>
                        <a:rPr lang="en-AU" sz="1400" b="0" i="0" u="none" strike="noStrike" cap="none" noProof="0">
                          <a:effectLst/>
                          <a:latin typeface="Montserrat"/>
                          <a:sym typeface="Arial"/>
                        </a:rPr>
                        <a:t> we </a:t>
                      </a:r>
                      <a:r>
                        <a:rPr lang="en-AU" sz="1400" b="0" i="0" u="none" strike="noStrike" cap="none" noProof="0">
                          <a:effectLst/>
                          <a:latin typeface="Montserrat"/>
                        </a:rPr>
                        <a:t>group living things</a:t>
                      </a:r>
                      <a:r>
                        <a:rPr lang="en-AU" sz="1400" b="0" i="0" u="none" strike="noStrike" cap="none" noProof="0">
                          <a:effectLst/>
                          <a:latin typeface="Montserrat"/>
                          <a:sym typeface="Arial"/>
                        </a:rPr>
                        <a:t>?</a:t>
                      </a:r>
                    </a:p>
                  </a:txBody>
                  <a:tcPr marL="68165" marR="68165" marT="81000" marB="81000"/>
                </a:tc>
                <a:extLst>
                  <a:ext uri="{0D108BD9-81ED-4DB2-BD59-A6C34878D82A}">
                    <a16:rowId xmlns:a16="http://schemas.microsoft.com/office/drawing/2014/main" val="10000"/>
                  </a:ext>
                </a:extLst>
              </a:tr>
              <a:tr h="3625728">
                <a:tc>
                  <a:txBody>
                    <a:bodyPr/>
                    <a:lstStyle/>
                    <a:p>
                      <a:pPr marL="0" indent="0" rtl="0" fontAlgn="base">
                        <a:lnSpc>
                          <a:spcPct val="150000"/>
                        </a:lnSpc>
                        <a:buFont typeface="Arial" panose="020B0604020202020204" pitchFamily="34" charset="0"/>
                        <a:buNone/>
                      </a:pPr>
                      <a:r>
                        <a:rPr lang="en-AU" sz="1400" b="1" kern="1200">
                          <a:effectLst/>
                          <a:latin typeface="Montserrat"/>
                        </a:rPr>
                        <a:t>What to do:</a:t>
                      </a:r>
                      <a:endParaRPr lang="en-US">
                        <a:latin typeface="Montserrat"/>
                      </a:endParaRPr>
                    </a:p>
                    <a:p>
                      <a:pPr marL="285750" indent="-285750" fontAlgn="base">
                        <a:lnSpc>
                          <a:spcPct val="150000"/>
                        </a:lnSpc>
                        <a:buFont typeface="Arial" panose="020B0604020202020204" pitchFamily="34" charset="0"/>
                        <a:buChar char="•"/>
                      </a:pPr>
                      <a:r>
                        <a:rPr lang="en-AU" sz="1400" u="none" strike="noStrike" cap="none">
                          <a:effectLst/>
                          <a:latin typeface="Montserrat"/>
                        </a:rPr>
                        <a:t>branching is a decision-making tool. Computers uses branching instructions to make decisions. See example of the next slide</a:t>
                      </a:r>
                    </a:p>
                    <a:p>
                      <a:pPr marL="285750" lvl="0" indent="-285750">
                        <a:lnSpc>
                          <a:spcPct val="150000"/>
                        </a:lnSpc>
                        <a:buFont typeface="Arial" panose="020B0604020202020204" pitchFamily="34" charset="0"/>
                        <a:buChar char="•"/>
                      </a:pPr>
                      <a:r>
                        <a:rPr lang="en-AU" sz="1400" u="none" strike="noStrike" cap="none">
                          <a:effectLst/>
                          <a:latin typeface="Montserrat"/>
                        </a:rPr>
                        <a:t>view the ‘Field of Mars’ video – </a:t>
                      </a:r>
                      <a:r>
                        <a:rPr lang="en-AU" sz="1400" u="none" strike="noStrike" cap="none">
                          <a:effectLst/>
                          <a:latin typeface="Montserrat"/>
                          <a:hlinkClick r:id="rId3"/>
                        </a:rPr>
                        <a:t>Creating your own classification key</a:t>
                      </a:r>
                      <a:r>
                        <a:rPr lang="en-AU" sz="1400" u="none" strike="noStrike" cap="none">
                          <a:effectLst/>
                          <a:latin typeface="Montserrat"/>
                        </a:rPr>
                        <a:t>. </a:t>
                      </a:r>
                      <a:endParaRPr lang="en-AU" sz="1400" u="none" strike="noStrike" cap="none">
                        <a:effectLst/>
                        <a:latin typeface="Montserrat"/>
                        <a:sym typeface="Arial"/>
                      </a:endParaRPr>
                    </a:p>
                    <a:p>
                      <a:pPr marL="285750" indent="-285750" fontAlgn="base">
                        <a:lnSpc>
                          <a:spcPct val="150000"/>
                        </a:lnSpc>
                        <a:buFont typeface="Arial" panose="020B0604020202020204" pitchFamily="34" charset="0"/>
                        <a:buChar char="•"/>
                      </a:pPr>
                      <a:r>
                        <a:rPr lang="en-AU" sz="1400" u="none" strike="noStrike" cap="none">
                          <a:effectLst/>
                          <a:latin typeface="Montserrat"/>
                        </a:rPr>
                        <a:t>after watching the video, choose a category of items to classify. Choose 10-15 items to sort. Write your list of items in the table (see next slide)</a:t>
                      </a:r>
                      <a:endParaRPr lang="en-AU" sz="1400" u="none" strike="noStrike" cap="none">
                        <a:effectLst/>
                        <a:latin typeface="Montserrat"/>
                        <a:sym typeface="Arial"/>
                      </a:endParaRPr>
                    </a:p>
                    <a:p>
                      <a:pPr marL="285750" lvl="0" indent="-285750">
                        <a:lnSpc>
                          <a:spcPct val="150000"/>
                        </a:lnSpc>
                        <a:buFont typeface="Arial" panose="020B0604020202020204" pitchFamily="34" charset="0"/>
                        <a:buChar char="•"/>
                      </a:pPr>
                      <a:r>
                        <a:rPr lang="en-AU" sz="1400" u="none" strike="noStrike" cap="none">
                          <a:effectLst/>
                          <a:latin typeface="Montserrat"/>
                        </a:rPr>
                        <a:t>identify patterns in your group of items. Identify similarities and differences between your items</a:t>
                      </a:r>
                      <a:endParaRPr lang="en-AU" sz="1400" u="none" strike="noStrike" cap="none">
                        <a:effectLst/>
                        <a:latin typeface="Montserrat"/>
                        <a:sym typeface="Arial"/>
                      </a:endParaRPr>
                    </a:p>
                    <a:p>
                      <a:pPr marL="285750" lvl="0" indent="-285750">
                        <a:lnSpc>
                          <a:spcPct val="150000"/>
                        </a:lnSpc>
                        <a:buFont typeface="Arial" panose="020B0604020202020204" pitchFamily="34" charset="0"/>
                        <a:buChar char="•"/>
                      </a:pPr>
                      <a:r>
                        <a:rPr lang="en-AU" sz="1400" u="none" strike="noStrike" cap="none">
                          <a:effectLst/>
                          <a:latin typeface="Montserrat"/>
                        </a:rPr>
                        <a:t>use yes/no questions to create a step-by-step process of branching questions to sort the items</a:t>
                      </a:r>
                    </a:p>
                    <a:p>
                      <a:pPr marL="285750" lvl="0" indent="-285750">
                        <a:lnSpc>
                          <a:spcPct val="150000"/>
                        </a:lnSpc>
                        <a:buFont typeface="Arial" panose="020B0604020202020204" pitchFamily="34" charset="0"/>
                        <a:buChar char="•"/>
                      </a:pPr>
                      <a:r>
                        <a:rPr lang="en-AU" sz="1400" u="none" strike="noStrike" cap="none">
                          <a:effectLst/>
                          <a:latin typeface="Montserrat"/>
                        </a:rPr>
                        <a:t>after creating the branching questions, use our classification system or branching key, to classify the 10-15 items</a:t>
                      </a:r>
                      <a:endParaRPr lang="en-AU" sz="1400" u="none" strike="noStrike" cap="none">
                        <a:effectLst/>
                        <a:latin typeface="Montserrat"/>
                        <a:sym typeface="Arial"/>
                      </a:endParaRPr>
                    </a:p>
                    <a:p>
                      <a:pPr marL="285750" lvl="0" indent="-285750">
                        <a:lnSpc>
                          <a:spcPct val="150000"/>
                        </a:lnSpc>
                        <a:buFont typeface="Arial" panose="020B0604020202020204" pitchFamily="34" charset="0"/>
                        <a:buChar char="•"/>
                      </a:pPr>
                      <a:r>
                        <a:rPr lang="en-AU" sz="1400" u="none" strike="noStrike" cap="none">
                          <a:effectLst/>
                          <a:latin typeface="Montserrat"/>
                        </a:rPr>
                        <a:t>use a written explanation to explain your reasons for choosing the questions in your classification system</a:t>
                      </a: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750919" cy="365125"/>
          </a:xfrm>
          <a:prstGeom prst="rect">
            <a:avLst/>
          </a:prstGeom>
        </p:spPr>
        <p:txBody>
          <a:bodyPr/>
          <a:lstStyle/>
          <a:p>
            <a:r>
              <a:rPr lang="en-US"/>
              <a:t>Stage 2 Week A</a:t>
            </a:r>
          </a:p>
        </p:txBody>
      </p:sp>
    </p:spTree>
    <p:extLst>
      <p:ext uri="{BB962C8B-B14F-4D97-AF65-F5344CB8AC3E}">
        <p14:creationId xmlns:p14="http://schemas.microsoft.com/office/powerpoint/2010/main" val="11188658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ience and technology task 3 continued"/>
          <p:cNvSpPr>
            <a:spLocks noGrp="1"/>
          </p:cNvSpPr>
          <p:nvPr>
            <p:ph type="title"/>
          </p:nvPr>
        </p:nvSpPr>
        <p:spPr>
          <a:xfrm>
            <a:off x="292100" y="747159"/>
            <a:ext cx="8623051" cy="498470"/>
          </a:xfrm>
          <a:noFill/>
          <a:ln w="57150">
            <a:solidFill>
              <a:srgbClr val="00B050"/>
            </a:solidFill>
          </a:ln>
        </p:spPr>
        <p:txBody>
          <a:bodyPr/>
          <a:lstStyle/>
          <a:p>
            <a:r>
              <a:rPr lang="en-AU"/>
              <a:t> Science and technology task 3 continued</a:t>
            </a:r>
          </a:p>
        </p:txBody>
      </p:sp>
      <p:graphicFrame>
        <p:nvGraphicFramePr>
          <p:cNvPr id="7" name="Classifications table" descr="In the two column table, students record their characters likes and dislikes&#10;">
            <a:extLst>
              <a:ext uri="{FF2B5EF4-FFF2-40B4-BE49-F238E27FC236}">
                <a16:creationId xmlns:a16="http://schemas.microsoft.com/office/drawing/2014/main" id="{BE0BDB58-4275-4925-8172-848ED3417A98}"/>
              </a:ext>
            </a:extLst>
          </p:cNvPr>
          <p:cNvGraphicFramePr>
            <a:graphicFrameLocks noGrp="1"/>
          </p:cNvGraphicFramePr>
          <p:nvPr>
            <p:extLst>
              <p:ext uri="{D42A27DB-BD31-4B8C-83A1-F6EECF244321}">
                <p14:modId xmlns:p14="http://schemas.microsoft.com/office/powerpoint/2010/main" val="1762523235"/>
              </p:ext>
            </p:extLst>
          </p:nvPr>
        </p:nvGraphicFramePr>
        <p:xfrm>
          <a:off x="292099" y="1449523"/>
          <a:ext cx="8623051" cy="4593468"/>
        </p:xfrm>
        <a:graphic>
          <a:graphicData uri="http://schemas.openxmlformats.org/drawingml/2006/table">
            <a:tbl>
              <a:tblPr firstRow="1" firstCol="1" bandRow="1"/>
              <a:tblGrid>
                <a:gridCol w="3219726">
                  <a:extLst>
                    <a:ext uri="{9D8B030D-6E8A-4147-A177-3AD203B41FA5}">
                      <a16:colId xmlns:a16="http://schemas.microsoft.com/office/drawing/2014/main" val="2156170900"/>
                    </a:ext>
                  </a:extLst>
                </a:gridCol>
                <a:gridCol w="5403325">
                  <a:extLst>
                    <a:ext uri="{9D8B030D-6E8A-4147-A177-3AD203B41FA5}">
                      <a16:colId xmlns:a16="http://schemas.microsoft.com/office/drawing/2014/main" val="1873077990"/>
                    </a:ext>
                  </a:extLst>
                </a:gridCol>
              </a:tblGrid>
              <a:tr h="365670">
                <a:tc>
                  <a:txBody>
                    <a:bodyPr/>
                    <a:lstStyle/>
                    <a:p>
                      <a:pPr>
                        <a:lnSpc>
                          <a:spcPct val="115000"/>
                        </a:lnSpc>
                        <a:spcBef>
                          <a:spcPts val="960"/>
                        </a:spcBef>
                        <a:spcAft>
                          <a:spcPts val="960"/>
                        </a:spcAft>
                      </a:pPr>
                      <a:r>
                        <a:rPr lang="en-AU" sz="1600" b="1">
                          <a:solidFill>
                            <a:srgbClr val="FFFFFF"/>
                          </a:solidFill>
                          <a:effectLst/>
                          <a:latin typeface="Montserrat" panose="00000500000000000000" pitchFamily="2" charset="0"/>
                          <a:ea typeface="Calibri" panose="020F0502020204030204" pitchFamily="34" charset="0"/>
                          <a:cs typeface="Times New Roman"/>
                        </a:rPr>
                        <a:t>List of items</a:t>
                      </a:r>
                      <a:endParaRPr lang="en-AU" sz="1600">
                        <a:effectLst/>
                        <a:latin typeface="Montserrat" panose="00000500000000000000" pitchFamily="2" charset="0"/>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400"/>
                        </a:spcBef>
                        <a:spcAft>
                          <a:spcPts val="400"/>
                        </a:spcAft>
                      </a:pPr>
                      <a:r>
                        <a:rPr lang="en-AU" sz="1600" b="1">
                          <a:solidFill>
                            <a:srgbClr val="FFFFFF"/>
                          </a:solidFill>
                          <a:effectLst/>
                          <a:latin typeface="Montserrat" panose="00000500000000000000" pitchFamily="2" charset="0"/>
                          <a:ea typeface="Calibri" panose="020F0502020204030204" pitchFamily="34" charset="0"/>
                          <a:cs typeface="Times New Roman"/>
                        </a:rPr>
                        <a:t>Classification systems</a:t>
                      </a:r>
                      <a:endParaRPr lang="en-AU" sz="1600">
                        <a:effectLst/>
                        <a:latin typeface="Montserrat" panose="00000500000000000000" pitchFamily="2" charset="0"/>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2932388068"/>
                  </a:ext>
                </a:extLst>
              </a:tr>
              <a:tr h="4227798">
                <a:tc>
                  <a:txBody>
                    <a:bodyPr/>
                    <a:lstStyle/>
                    <a:p>
                      <a:endParaRPr lang="en-US" sz="14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endParaRPr lang="en-AU" sz="12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43794"/>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750919" cy="365125"/>
          </a:xfrm>
          <a:prstGeom prst="rect">
            <a:avLst/>
          </a:prstGeom>
        </p:spPr>
        <p:txBody>
          <a:bodyPr/>
          <a:lstStyle/>
          <a:p>
            <a:r>
              <a:rPr lang="en-US"/>
              <a:t>Stage 2 Week A</a:t>
            </a:r>
          </a:p>
        </p:txBody>
      </p:sp>
    </p:spTree>
    <p:extLst>
      <p:ext uri="{BB962C8B-B14F-4D97-AF65-F5344CB8AC3E}">
        <p14:creationId xmlns:p14="http://schemas.microsoft.com/office/powerpoint/2010/main" val="8555986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SIE geography – overview of tasks"/>
          <p:cNvSpPr>
            <a:spLocks noGrp="1"/>
          </p:cNvSpPr>
          <p:nvPr>
            <p:ph type="title"/>
          </p:nvPr>
        </p:nvSpPr>
        <p:spPr>
          <a:ln w="57150">
            <a:solidFill>
              <a:srgbClr val="7030A0"/>
            </a:solidFill>
          </a:ln>
        </p:spPr>
        <p:txBody>
          <a:bodyPr/>
          <a:lstStyle/>
          <a:p>
            <a:r>
              <a:rPr lang="en-AU"/>
              <a:t> HSIE geography – overview of tasks</a:t>
            </a:r>
          </a:p>
        </p:txBody>
      </p:sp>
      <p:sp>
        <p:nvSpPr>
          <p:cNvPr id="2" name="Instructions"/>
          <p:cNvSpPr>
            <a:spLocks noGrp="1"/>
          </p:cNvSpPr>
          <p:nvPr>
            <p:ph type="body" sz="quarter" idx="16"/>
          </p:nvPr>
        </p:nvSpPr>
        <p:spPr/>
        <p:txBody>
          <a:bodyPr/>
          <a:lstStyle/>
          <a:p>
            <a:pPr marL="114300" indent="0">
              <a:buNone/>
            </a:pPr>
            <a:r>
              <a:rPr lang="en-AU" sz="1600" b="1">
                <a:latin typeface="Montserrat"/>
              </a:rPr>
              <a:t>The Earth’s environment</a:t>
            </a:r>
          </a:p>
          <a:p>
            <a:pPr>
              <a:buAutoNum type="arabicPeriod"/>
            </a:pPr>
            <a:r>
              <a:rPr lang="en-AU" sz="1600">
                <a:latin typeface="Montserrat" panose="00000500000000000000" pitchFamily="2" charset="0"/>
              </a:rPr>
              <a:t>Native vegetation</a:t>
            </a:r>
            <a:endParaRPr lang="en-US" sz="1600">
              <a:latin typeface="Montserrat" panose="00000500000000000000" pitchFamily="2" charset="0"/>
            </a:endParaRPr>
          </a:p>
          <a:p>
            <a:pPr>
              <a:buAutoNum type="arabicPeriod"/>
            </a:pPr>
            <a:r>
              <a:rPr lang="en-AU" sz="1600">
                <a:latin typeface="Montserrat" panose="00000500000000000000" pitchFamily="2" charset="0"/>
              </a:rPr>
              <a:t>Natural healing and medicines</a:t>
            </a:r>
            <a:endParaRPr lang="en-US" sz="1600">
              <a:latin typeface="Montserrat" panose="00000500000000000000" pitchFamily="2" charset="0"/>
            </a:endParaRPr>
          </a:p>
          <a:p>
            <a:pPr>
              <a:buAutoNum type="arabicPeriod"/>
            </a:pPr>
            <a:r>
              <a:rPr lang="en-AU" sz="1600">
                <a:latin typeface="Montserrat" panose="00000500000000000000" pitchFamily="2" charset="0"/>
              </a:rPr>
              <a:t>Native animals.</a:t>
            </a:r>
          </a:p>
          <a:p>
            <a:pPr>
              <a:buFont typeface="+mj-lt"/>
              <a:buAutoNum type="arabicPeriod"/>
            </a:pPr>
            <a:endParaRPr lang="en-AU"/>
          </a:p>
          <a:p>
            <a:pPr marL="114300" indent="0">
              <a:buNone/>
            </a:pPr>
            <a:endParaRPr lang="en-AU"/>
          </a:p>
        </p:txBody>
      </p:sp>
      <p:sp>
        <p:nvSpPr>
          <p:cNvPr id="5" name="Footer"/>
          <p:cNvSpPr>
            <a:spLocks noGrp="1"/>
          </p:cNvSpPr>
          <p:nvPr>
            <p:ph type="ftr" sz="quarter" idx="3"/>
          </p:nvPr>
        </p:nvSpPr>
        <p:spPr>
          <a:xfrm>
            <a:off x="292150" y="6258126"/>
            <a:ext cx="785531" cy="365125"/>
          </a:xfrm>
        </p:spPr>
        <p:txBody>
          <a:bodyPr/>
          <a:lstStyle/>
          <a:p>
            <a:r>
              <a:rPr lang="en-US"/>
              <a:t>Stage 2 Week A</a:t>
            </a:r>
          </a:p>
        </p:txBody>
      </p:sp>
    </p:spTree>
    <p:extLst>
      <p:ext uri="{BB962C8B-B14F-4D97-AF65-F5344CB8AC3E}">
        <p14:creationId xmlns:p14="http://schemas.microsoft.com/office/powerpoint/2010/main" val="72501778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SIE geography task 1 – 1 hour"/>
          <p:cNvSpPr>
            <a:spLocks noGrp="1"/>
          </p:cNvSpPr>
          <p:nvPr>
            <p:ph type="title"/>
          </p:nvPr>
        </p:nvSpPr>
        <p:spPr>
          <a:xfrm>
            <a:off x="292100" y="689650"/>
            <a:ext cx="8623051" cy="498470"/>
          </a:xfrm>
          <a:noFill/>
          <a:ln w="57150">
            <a:solidFill>
              <a:srgbClr val="7030A0"/>
            </a:solidFill>
          </a:ln>
        </p:spPr>
        <p:txBody>
          <a:bodyPr/>
          <a:lstStyle/>
          <a:p>
            <a:r>
              <a:rPr lang="en-AU"/>
              <a:t> HSIE geography task 1 – 1 hour</a:t>
            </a:r>
          </a:p>
        </p:txBody>
      </p:sp>
      <p:graphicFrame>
        <p:nvGraphicFramePr>
          <p:cNvPr id="8" name="Instructions" title="Table"/>
          <p:cNvGraphicFramePr>
            <a:graphicFrameLocks/>
          </p:cNvGraphicFramePr>
          <p:nvPr>
            <p:extLst>
              <p:ext uri="{D42A27DB-BD31-4B8C-83A1-F6EECF244321}">
                <p14:modId xmlns:p14="http://schemas.microsoft.com/office/powerpoint/2010/main" val="727470710"/>
              </p:ext>
            </p:extLst>
          </p:nvPr>
        </p:nvGraphicFramePr>
        <p:xfrm>
          <a:off x="292100" y="1495096"/>
          <a:ext cx="8597213" cy="4327872"/>
        </p:xfrm>
        <a:graphic>
          <a:graphicData uri="http://schemas.openxmlformats.org/drawingml/2006/table">
            <a:tbl>
              <a:tblPr firstRow="1">
                <a:tableStyleId>{5FD0F851-EC5A-4D38-B0AD-8093EC10F338}</a:tableStyleId>
              </a:tblPr>
              <a:tblGrid>
                <a:gridCol w="8597213">
                  <a:extLst>
                    <a:ext uri="{9D8B030D-6E8A-4147-A177-3AD203B41FA5}">
                      <a16:colId xmlns:a16="http://schemas.microsoft.com/office/drawing/2014/main" val="20000"/>
                    </a:ext>
                  </a:extLst>
                </a:gridCol>
              </a:tblGrid>
              <a:tr h="678515">
                <a:tc>
                  <a:txBody>
                    <a:bodyPr/>
                    <a:lstStyle/>
                    <a:p>
                      <a:pPr marL="0" marR="0" lvl="0" indent="0" algn="l" defTabSz="914400" rtl="0" eaLnBrk="1" fontAlgn="base" latinLnBrk="0" hangingPunct="1">
                        <a:lnSpc>
                          <a:spcPct val="150000"/>
                        </a:lnSpc>
                        <a:spcBef>
                          <a:spcPts val="0"/>
                        </a:spcBef>
                        <a:spcAft>
                          <a:spcPts val="0"/>
                        </a:spcAft>
                        <a:buClr>
                          <a:srgbClr val="000000"/>
                        </a:buClr>
                        <a:buSzTx/>
                        <a:buFont typeface="Arial"/>
                        <a:buNone/>
                        <a:tabLst/>
                        <a:defRPr/>
                      </a:pPr>
                      <a:r>
                        <a:rPr lang="en-AU" sz="1400" b="1">
                          <a:effectLst/>
                          <a:latin typeface="Montserrat"/>
                        </a:rPr>
                        <a:t>The Earth’s</a:t>
                      </a:r>
                      <a:r>
                        <a:rPr lang="en-AU" sz="1400" b="1" baseline="0">
                          <a:effectLst/>
                          <a:latin typeface="Montserrat"/>
                        </a:rPr>
                        <a:t> environment – GE2-1 </a:t>
                      </a:r>
                      <a:r>
                        <a:rPr lang="en-AU" sz="1400" b="0" i="0" u="none" strike="noStrike" baseline="0" noProof="0">
                          <a:effectLst/>
                          <a:latin typeface="Montserrat"/>
                        </a:rPr>
                        <a:t>– ‘</a:t>
                      </a:r>
                      <a:r>
                        <a:rPr lang="en-AU" sz="1400" b="1" i="0" u="none" strike="noStrike" baseline="0" noProof="0">
                          <a:effectLst/>
                          <a:latin typeface="Montserrat"/>
                        </a:rPr>
                        <a:t>Native Vegetation’</a:t>
                      </a:r>
                      <a:endParaRPr lang="en-US" b="1">
                        <a:latin typeface="Montserrat"/>
                      </a:endParaRPr>
                    </a:p>
                    <a:p>
                      <a:pPr algn="l" fontAlgn="base">
                        <a:lnSpc>
                          <a:spcPct val="150000"/>
                        </a:lnSpc>
                        <a:spcAft>
                          <a:spcPts val="0"/>
                        </a:spcAft>
                      </a:pPr>
                      <a:r>
                        <a:rPr lang="en-AU" sz="1400" b="1">
                          <a:effectLst/>
                          <a:latin typeface="Montserrat"/>
                        </a:rPr>
                        <a:t>Key inquiry question </a:t>
                      </a:r>
                      <a:r>
                        <a:rPr lang="en-AU" sz="1400" b="0">
                          <a:effectLst/>
                          <a:latin typeface="Montserrat"/>
                        </a:rPr>
                        <a:t>– </a:t>
                      </a:r>
                      <a:r>
                        <a:rPr lang="en-AU" sz="1400" b="0" i="0" u="none" strike="noStrike" noProof="0">
                          <a:effectLst/>
                          <a:latin typeface="Montserrat"/>
                        </a:rPr>
                        <a:t>How does the environment support the lives of people and other living things?</a:t>
                      </a:r>
                      <a:r>
                        <a:rPr lang="en-AU" sz="1400" b="0" i="0" u="none" strike="noStrike" baseline="0" noProof="0">
                          <a:effectLst/>
                          <a:latin typeface="Montserrat"/>
                        </a:rPr>
                        <a:t> </a:t>
                      </a:r>
                    </a:p>
                  </a:txBody>
                  <a:tcPr marL="114300" marR="114300" marT="0" marB="0"/>
                </a:tc>
                <a:extLst>
                  <a:ext uri="{0D108BD9-81ED-4DB2-BD59-A6C34878D82A}">
                    <a16:rowId xmlns:a16="http://schemas.microsoft.com/office/drawing/2014/main" val="10000"/>
                  </a:ext>
                </a:extLst>
              </a:tr>
              <a:tr h="3487070">
                <a:tc>
                  <a:txBody>
                    <a:bodyPr/>
                    <a:lstStyle/>
                    <a:p>
                      <a:pPr rtl="0" fontAlgn="base">
                        <a:lnSpc>
                          <a:spcPct val="150000"/>
                        </a:lnSpc>
                      </a:pPr>
                      <a:r>
                        <a:rPr lang="en-AU" sz="1400" b="1" kern="1200">
                          <a:effectLst/>
                          <a:latin typeface="Montserrat"/>
                        </a:rPr>
                        <a:t>What</a:t>
                      </a:r>
                      <a:r>
                        <a:rPr lang="en-AU" sz="1400" b="1" kern="1200" baseline="0">
                          <a:effectLst/>
                          <a:latin typeface="Montserrat"/>
                        </a:rPr>
                        <a:t> to do:</a:t>
                      </a:r>
                      <a:endParaRPr lang="en-AU" sz="1400" b="1" kern="1200">
                        <a:effectLst/>
                        <a:latin typeface="Montserrat"/>
                      </a:endParaRPr>
                    </a:p>
                    <a:p>
                      <a:pPr marL="285750" lvl="0" indent="-285750">
                        <a:lnSpc>
                          <a:spcPct val="150000"/>
                        </a:lnSpc>
                        <a:buFont typeface="Arial,Sans-Serif"/>
                        <a:buChar char="•"/>
                      </a:pPr>
                      <a:r>
                        <a:rPr lang="en-AU" sz="1400" b="0" i="0" u="none" strike="noStrike" cap="none" baseline="0" noProof="0">
                          <a:effectLst/>
                          <a:latin typeface="Montserrat"/>
                        </a:rPr>
                        <a:t>Australia has very different types of native plants (vegetation) that can’t be found anywhere else in the world. </a:t>
                      </a:r>
                      <a:endParaRPr lang="en-US" sz="1400" b="0" i="0" u="none" strike="noStrike" cap="none" baseline="0" noProof="0">
                        <a:effectLst/>
                        <a:latin typeface="Montserrat"/>
                      </a:endParaRPr>
                    </a:p>
                    <a:p>
                      <a:pPr marL="285750" lvl="0" indent="-285750">
                        <a:lnSpc>
                          <a:spcPct val="150000"/>
                        </a:lnSpc>
                        <a:buFont typeface="Arial,Sans-Serif"/>
                        <a:buChar char="•"/>
                      </a:pPr>
                      <a:r>
                        <a:rPr lang="en-AU" sz="1400" b="0" i="0" u="none" strike="noStrike" cap="none" baseline="0" noProof="0">
                          <a:effectLst/>
                          <a:latin typeface="Montserrat"/>
                        </a:rPr>
                        <a:t>create a T-chart to compare the native plants found in Australia with native plants of a country in Asia. If you can, include some photos or drawings of the plants. </a:t>
                      </a:r>
                      <a:endParaRPr lang="en-US" sz="1400" b="0" i="0" u="none" strike="noStrike" cap="none" baseline="0" noProof="0">
                        <a:effectLst/>
                        <a:latin typeface="Montserrat"/>
                      </a:endParaRPr>
                    </a:p>
                    <a:p>
                      <a:pPr marL="285750" lvl="0" indent="-285750">
                        <a:lnSpc>
                          <a:spcPct val="150000"/>
                        </a:lnSpc>
                        <a:buFont typeface="Arial,Sans-Serif"/>
                        <a:buChar char="•"/>
                      </a:pPr>
                      <a:r>
                        <a:rPr lang="en-AU" sz="1400" b="0" i="0" u="none" strike="noStrike" cap="none" baseline="0" noProof="0">
                          <a:effectLst/>
                          <a:latin typeface="Montserrat"/>
                        </a:rPr>
                        <a:t>under your T-chart, explain why you think the native vegetation in your chosen country is so different to  Australia’s native vegetation.</a:t>
                      </a:r>
                    </a:p>
                    <a:p>
                      <a:pPr lvl="0">
                        <a:lnSpc>
                          <a:spcPct val="150000"/>
                        </a:lnSpc>
                        <a:buNone/>
                      </a:pPr>
                      <a:r>
                        <a:rPr lang="en-AU" sz="1400" b="0" i="0" u="none" strike="noStrike" cap="none" baseline="0" noProof="0">
                          <a:solidFill>
                            <a:schemeClr val="tx1"/>
                          </a:solidFill>
                          <a:effectLst/>
                          <a:latin typeface="Montserrat"/>
                        </a:rPr>
                        <a:t>Support resources – additional resources for Asia continent</a:t>
                      </a:r>
                      <a:endParaRPr lang="en-US" sz="1400" b="0" i="0" u="none" strike="noStrike" cap="none" baseline="0" noProof="0">
                        <a:effectLst/>
                        <a:latin typeface="Montserrat"/>
                      </a:endParaRPr>
                    </a:p>
                    <a:p>
                      <a:pPr lvl="0">
                        <a:lnSpc>
                          <a:spcPct val="150000"/>
                        </a:lnSpc>
                        <a:buNone/>
                      </a:pPr>
                      <a:r>
                        <a:rPr lang="en-AU" sz="1400" b="0" i="0" u="none" strike="noStrike" cap="none" baseline="0" noProof="0">
                          <a:effectLst/>
                          <a:latin typeface="Montserrat"/>
                          <a:hlinkClick r:id="rId3"/>
                        </a:rPr>
                        <a:t>Asia -destination world- Nat Geo kids</a:t>
                      </a:r>
                    </a:p>
                    <a:p>
                      <a:pPr lvl="0">
                        <a:lnSpc>
                          <a:spcPct val="150000"/>
                        </a:lnSpc>
                        <a:buNone/>
                      </a:pPr>
                      <a:r>
                        <a:rPr lang="en-AU" sz="1400" b="0" i="0" u="none" strike="noStrike" cap="none" baseline="0" noProof="0">
                          <a:effectLst/>
                          <a:latin typeface="Montserrat"/>
                          <a:hlinkClick r:id="rId4"/>
                        </a:rPr>
                        <a:t>Continent of Asia- Kids Learning Tube</a:t>
                      </a:r>
                    </a:p>
                    <a:p>
                      <a:pPr lvl="0">
                        <a:lnSpc>
                          <a:spcPct val="150000"/>
                        </a:lnSpc>
                        <a:buNone/>
                      </a:pPr>
                      <a:endParaRPr lang="en-AU" sz="1400" b="0" i="0" u="none" strike="noStrike" cap="none" baseline="0">
                        <a:solidFill>
                          <a:schemeClr val="tx1"/>
                        </a:solidFill>
                        <a:effectLst/>
                        <a:latin typeface="Montserrat"/>
                        <a:ea typeface="+mn-ea"/>
                        <a:cs typeface="+mn-cs"/>
                        <a:sym typeface="Arial"/>
                      </a:endParaRPr>
                    </a:p>
                    <a:p>
                      <a:pPr fontAlgn="base">
                        <a:lnSpc>
                          <a:spcPct val="150000"/>
                        </a:lnSpc>
                      </a:pPr>
                      <a:endParaRPr lang="en-AU" sz="1400" u="none" strike="noStrike" cap="none">
                        <a:effectLst/>
                        <a:latin typeface="Montserrat"/>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916647" cy="365125"/>
          </a:xfrm>
          <a:prstGeom prst="rect">
            <a:avLst/>
          </a:prstGeom>
        </p:spPr>
        <p:txBody>
          <a:bodyPr/>
          <a:lstStyle/>
          <a:p>
            <a:r>
              <a:rPr lang="en-US"/>
              <a:t>Stage 2 Week A</a:t>
            </a:r>
          </a:p>
        </p:txBody>
      </p:sp>
    </p:spTree>
    <p:extLst>
      <p:ext uri="{BB962C8B-B14F-4D97-AF65-F5344CB8AC3E}">
        <p14:creationId xmlns:p14="http://schemas.microsoft.com/office/powerpoint/2010/main" val="41778040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SIE geography task 2 – 45 minutes"/>
          <p:cNvSpPr>
            <a:spLocks noGrp="1"/>
          </p:cNvSpPr>
          <p:nvPr>
            <p:ph type="title"/>
          </p:nvPr>
        </p:nvSpPr>
        <p:spPr>
          <a:xfrm>
            <a:off x="292100" y="747159"/>
            <a:ext cx="8623051" cy="498470"/>
          </a:xfrm>
          <a:noFill/>
          <a:ln w="57150">
            <a:solidFill>
              <a:srgbClr val="7030A0"/>
            </a:solidFill>
          </a:ln>
        </p:spPr>
        <p:txBody>
          <a:bodyPr/>
          <a:lstStyle/>
          <a:p>
            <a:r>
              <a:rPr lang="en-AU"/>
              <a:t> HSIE geography task 2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2490903009"/>
              </p:ext>
            </p:extLst>
          </p:nvPr>
        </p:nvGraphicFramePr>
        <p:xfrm>
          <a:off x="268065" y="1536427"/>
          <a:ext cx="8607028" cy="329623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281458">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AU" sz="1400" b="1" i="0" u="none" strike="noStrike" baseline="0" noProof="0">
                          <a:effectLst/>
                          <a:latin typeface="Montserrat" panose="00000500000000000000" pitchFamily="2" charset="0"/>
                        </a:rPr>
                        <a:t>The Earth’s environment – GE2-2 – ‘Natural healing and medicines’ </a:t>
                      </a:r>
                    </a:p>
                    <a:p>
                      <a:pPr lvl="0" algn="l">
                        <a:lnSpc>
                          <a:spcPct val="150000"/>
                        </a:lnSpc>
                        <a:spcAft>
                          <a:spcPts val="0"/>
                        </a:spcAft>
                        <a:buNone/>
                      </a:pPr>
                      <a:r>
                        <a:rPr lang="en-AU" sz="1400" b="1" i="0" u="none" strike="noStrike" baseline="0" noProof="0">
                          <a:effectLst/>
                          <a:latin typeface="Montserrat" panose="00000500000000000000" pitchFamily="2" charset="0"/>
                        </a:rPr>
                        <a:t>Key inquiry question </a:t>
                      </a:r>
                      <a:r>
                        <a:rPr lang="en-AU" sz="1400" b="0" i="0" u="none" strike="noStrike" baseline="0" noProof="0">
                          <a:effectLst/>
                          <a:latin typeface="Montserrat" panose="00000500000000000000" pitchFamily="2" charset="0"/>
                        </a:rPr>
                        <a:t>– How does the environment support the lives of people and other living things?</a:t>
                      </a:r>
                    </a:p>
                    <a:p>
                      <a:pPr lvl="0" algn="l">
                        <a:lnSpc>
                          <a:spcPct val="150000"/>
                        </a:lnSpc>
                        <a:spcAft>
                          <a:spcPts val="0"/>
                        </a:spcAft>
                        <a:buNone/>
                      </a:pPr>
                      <a:endParaRPr lang="en-AU" sz="1400" b="1" i="0" u="none" strike="noStrike" baseline="0" noProof="0">
                        <a:effectLst/>
                        <a:latin typeface="Montserrat" panose="00000500000000000000" pitchFamily="2" charset="0"/>
                      </a:endParaRPr>
                    </a:p>
                  </a:txBody>
                  <a:tcPr marL="114300" marR="114300" marT="0" marB="0"/>
                </a:tc>
                <a:extLst>
                  <a:ext uri="{0D108BD9-81ED-4DB2-BD59-A6C34878D82A}">
                    <a16:rowId xmlns:a16="http://schemas.microsoft.com/office/drawing/2014/main" val="10000"/>
                  </a:ext>
                </a:extLst>
              </a:tr>
              <a:tr h="316305">
                <a:tc>
                  <a:txBody>
                    <a:bodyPr/>
                    <a:lstStyle/>
                    <a:p>
                      <a:pPr rtl="0" fontAlgn="base">
                        <a:lnSpc>
                          <a:spcPct val="150000"/>
                        </a:lnSpc>
                      </a:pPr>
                      <a:r>
                        <a:rPr lang="en-AU" sz="1400" b="1" kern="1200">
                          <a:effectLst/>
                          <a:latin typeface="Montserrat" panose="00000500000000000000" pitchFamily="2" charset="0"/>
                        </a:rPr>
                        <a:t>What to do:</a:t>
                      </a:r>
                    </a:p>
                    <a:p>
                      <a:pPr marL="285750" lvl="0" indent="-285750">
                        <a:lnSpc>
                          <a:spcPct val="150000"/>
                        </a:lnSpc>
                        <a:buFont typeface="Arial,Sans-Serif"/>
                        <a:buChar char="•"/>
                      </a:pPr>
                      <a:r>
                        <a:rPr lang="en-AU" sz="1400" b="0" i="0" u="none" strike="noStrike" kern="1200" noProof="0">
                          <a:effectLst/>
                          <a:latin typeface="Montserrat" panose="00000500000000000000" pitchFamily="2" charset="0"/>
                        </a:rPr>
                        <a:t>investigate natural healing properties and medicines that native Australian vegetation has been used to make as a natural treatment to many illnesses and injuries</a:t>
                      </a:r>
                    </a:p>
                    <a:p>
                      <a:pPr marL="285750" lvl="0" indent="-285750">
                        <a:lnSpc>
                          <a:spcPct val="150000"/>
                        </a:lnSpc>
                        <a:buFont typeface="Arial,Sans-Serif"/>
                        <a:buChar char="•"/>
                      </a:pPr>
                      <a:r>
                        <a:rPr lang="en-AU" sz="1400" b="0" i="0" u="none" strike="noStrike" kern="1200" noProof="0">
                          <a:effectLst/>
                          <a:latin typeface="Montserrat" panose="00000500000000000000" pitchFamily="2" charset="0"/>
                        </a:rPr>
                        <a:t>choose 5 native plants that are types of bush medicine and describe how they can heal living things.</a:t>
                      </a:r>
                    </a:p>
                    <a:p>
                      <a:pPr marL="0" lvl="0" indent="0">
                        <a:lnSpc>
                          <a:spcPct val="150000"/>
                        </a:lnSpc>
                        <a:buNone/>
                      </a:pPr>
                      <a:endParaRPr lang="en-AU" sz="1400" b="0" i="0" u="none" strike="noStrike" kern="1200" noProof="0">
                        <a:effectLst/>
                        <a:latin typeface="Montserrat" panose="00000500000000000000" pitchFamily="2" charset="0"/>
                      </a:endParaRPr>
                    </a:p>
                    <a:p>
                      <a:pPr lvl="0">
                        <a:lnSpc>
                          <a:spcPct val="150000"/>
                        </a:lnSpc>
                        <a:buNone/>
                      </a:pPr>
                      <a:endParaRPr lang="en-AU" sz="1400" b="1" kern="1200">
                        <a:effectLst/>
                        <a:latin typeface="Montserrat" panose="00000500000000000000" pitchFamily="2" charset="0"/>
                      </a:endParaRPr>
                    </a:p>
                    <a:p>
                      <a:pPr rtl="0" fontAlgn="base">
                        <a:lnSpc>
                          <a:spcPct val="150000"/>
                        </a:lnSpc>
                      </a:pPr>
                      <a:endParaRPr lang="en-AU" sz="1400" u="none" strike="noStrike" cap="none">
                        <a:effectLst/>
                        <a:latin typeface="Montserrat" panose="00000500000000000000" pitchFamily="2" charset="0"/>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13166" cy="365125"/>
          </a:xfrm>
          <a:prstGeom prst="rect">
            <a:avLst/>
          </a:prstGeom>
        </p:spPr>
        <p:txBody>
          <a:bodyPr/>
          <a:lstStyle/>
          <a:p>
            <a:r>
              <a:rPr lang="en-US"/>
              <a:t>Stage 2 Week A</a:t>
            </a:r>
          </a:p>
        </p:txBody>
      </p:sp>
    </p:spTree>
    <p:extLst>
      <p:ext uri="{BB962C8B-B14F-4D97-AF65-F5344CB8AC3E}">
        <p14:creationId xmlns:p14="http://schemas.microsoft.com/office/powerpoint/2010/main" val="427808917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SIE geography task 3 – 45 minutes"/>
          <p:cNvSpPr>
            <a:spLocks noGrp="1"/>
          </p:cNvSpPr>
          <p:nvPr>
            <p:ph type="title"/>
          </p:nvPr>
        </p:nvSpPr>
        <p:spPr>
          <a:xfrm>
            <a:off x="292100" y="747159"/>
            <a:ext cx="8623051" cy="498470"/>
          </a:xfrm>
          <a:noFill/>
          <a:ln w="57150">
            <a:solidFill>
              <a:srgbClr val="7030A0"/>
            </a:solidFill>
          </a:ln>
        </p:spPr>
        <p:txBody>
          <a:bodyPr/>
          <a:lstStyle/>
          <a:p>
            <a:r>
              <a:rPr lang="en-AU"/>
              <a:t> HSIE geography task 3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4192508962"/>
              </p:ext>
            </p:extLst>
          </p:nvPr>
        </p:nvGraphicFramePr>
        <p:xfrm>
          <a:off x="268065" y="1536427"/>
          <a:ext cx="8607028" cy="3339740"/>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511552">
                <a:tc>
                  <a:txBody>
                    <a:bodyPr/>
                    <a:lstStyle/>
                    <a:p>
                      <a:pPr marL="0" marR="0" lvl="0" indent="0" algn="l" defTabSz="914400" rtl="0" eaLnBrk="1" fontAlgn="base" latinLnBrk="0" hangingPunct="1">
                        <a:lnSpc>
                          <a:spcPct val="150000"/>
                        </a:lnSpc>
                        <a:spcBef>
                          <a:spcPts val="0"/>
                        </a:spcBef>
                        <a:spcAft>
                          <a:spcPts val="0"/>
                        </a:spcAft>
                        <a:buClr>
                          <a:srgbClr val="000000"/>
                        </a:buClr>
                        <a:buSzTx/>
                        <a:buFont typeface="Arial"/>
                        <a:buNone/>
                        <a:tabLst/>
                        <a:defRPr/>
                      </a:pPr>
                      <a:r>
                        <a:rPr lang="en-AU" sz="1400" b="1">
                          <a:effectLst/>
                          <a:latin typeface="Montserrat" panose="00000500000000000000" pitchFamily="2" charset="0"/>
                        </a:rPr>
                        <a:t>The Earth’s</a:t>
                      </a:r>
                      <a:r>
                        <a:rPr lang="en-AU" sz="1400" b="1" baseline="0">
                          <a:effectLst/>
                          <a:latin typeface="Montserrat" panose="00000500000000000000" pitchFamily="2" charset="0"/>
                        </a:rPr>
                        <a:t> environment – GE2-2 – ’</a:t>
                      </a:r>
                      <a:r>
                        <a:rPr lang="en-AU" sz="1400" b="1" i="0" u="none" strike="noStrike" baseline="0" noProof="0">
                          <a:effectLst/>
                          <a:latin typeface="Montserrat" panose="00000500000000000000" pitchFamily="2" charset="0"/>
                        </a:rPr>
                        <a:t>Native animals’ </a:t>
                      </a:r>
                      <a:endParaRPr lang="en-AU" sz="1400" b="1" baseline="0">
                        <a:effectLst/>
                        <a:latin typeface="Montserrat" panose="00000500000000000000" pitchFamily="2" charset="0"/>
                      </a:endParaRPr>
                    </a:p>
                    <a:p>
                      <a:pPr algn="l" fontAlgn="base">
                        <a:lnSpc>
                          <a:spcPct val="150000"/>
                        </a:lnSpc>
                        <a:spcAft>
                          <a:spcPts val="0"/>
                        </a:spcAft>
                      </a:pPr>
                      <a:r>
                        <a:rPr lang="en-AU" sz="1400" b="1">
                          <a:effectLst/>
                          <a:latin typeface="Montserrat" panose="00000500000000000000" pitchFamily="2" charset="0"/>
                        </a:rPr>
                        <a:t>Key inquiry question </a:t>
                      </a:r>
                      <a:r>
                        <a:rPr lang="en-AU" sz="1400" b="0">
                          <a:effectLst/>
                          <a:latin typeface="Montserrat" panose="00000500000000000000" pitchFamily="2" charset="0"/>
                        </a:rPr>
                        <a:t>– </a:t>
                      </a:r>
                      <a:r>
                        <a:rPr lang="en-AU" sz="1400" b="0" i="0" u="none" strike="noStrike" noProof="0">
                          <a:effectLst/>
                          <a:latin typeface="Montserrat" panose="00000500000000000000" pitchFamily="2" charset="0"/>
                        </a:rPr>
                        <a:t>How does the environment support the lives of people and other living things?</a:t>
                      </a:r>
                    </a:p>
                    <a:p>
                      <a:pPr algn="l" fontAlgn="base">
                        <a:lnSpc>
                          <a:spcPct val="150000"/>
                        </a:lnSpc>
                        <a:spcAft>
                          <a:spcPts val="0"/>
                        </a:spcAft>
                      </a:pPr>
                      <a:endParaRPr lang="en-AU" sz="1400" b="0" i="0" u="none" strike="noStrike" noProof="0">
                        <a:effectLst/>
                        <a:latin typeface="Montserrat" panose="00000500000000000000" pitchFamily="2" charset="0"/>
                      </a:endParaRPr>
                    </a:p>
                  </a:txBody>
                  <a:tcPr marL="114300" marR="114300" marT="0" marB="0"/>
                </a:tc>
                <a:extLst>
                  <a:ext uri="{0D108BD9-81ED-4DB2-BD59-A6C34878D82A}">
                    <a16:rowId xmlns:a16="http://schemas.microsoft.com/office/drawing/2014/main" val="10000"/>
                  </a:ext>
                </a:extLst>
              </a:tr>
              <a:tr h="2412703">
                <a:tc>
                  <a:txBody>
                    <a:bodyPr/>
                    <a:lstStyle/>
                    <a:p>
                      <a:pPr rtl="0" fontAlgn="base">
                        <a:lnSpc>
                          <a:spcPct val="150000"/>
                        </a:lnSpc>
                      </a:pPr>
                      <a:r>
                        <a:rPr lang="en-AU" sz="1400" b="1" kern="1200">
                          <a:effectLst/>
                          <a:latin typeface="Montserrat" panose="00000500000000000000" pitchFamily="2" charset="0"/>
                        </a:rPr>
                        <a:t>What to do:</a:t>
                      </a:r>
                    </a:p>
                    <a:p>
                      <a:pPr marL="285750" lvl="0" indent="-285750">
                        <a:lnSpc>
                          <a:spcPct val="150000"/>
                        </a:lnSpc>
                        <a:buFont typeface="Arial,Sans-Serif"/>
                        <a:buChar char="•"/>
                      </a:pPr>
                      <a:r>
                        <a:rPr lang="en-AU" sz="1400" b="0" i="0" u="none" strike="noStrike" cap="none" noProof="0">
                          <a:effectLst/>
                          <a:latin typeface="Montserrat" panose="00000500000000000000" pitchFamily="2" charset="0"/>
                        </a:rPr>
                        <a:t>native Australian vegetation is also important to sustain our native animals and environment. It plays a key part in our native animals’ habitats and health. Without our Australian native vegetation we could see many of our precious native animals become endangered or extinct</a:t>
                      </a:r>
                    </a:p>
                    <a:p>
                      <a:pPr marL="285750" lvl="0" indent="-285750">
                        <a:lnSpc>
                          <a:spcPct val="150000"/>
                        </a:lnSpc>
                        <a:buFont typeface="Arial,Sans-Serif"/>
                        <a:buChar char="•"/>
                      </a:pPr>
                      <a:r>
                        <a:rPr lang="en-AU" sz="1400" b="0" i="0" u="none" strike="noStrike" cap="none" noProof="0">
                          <a:effectLst/>
                          <a:latin typeface="Montserrat" panose="00000500000000000000" pitchFamily="2" charset="0"/>
                        </a:rPr>
                        <a:t>research one native Australian animal and describe how it relies on native vegetation for both food and survival.</a:t>
                      </a:r>
                      <a:endParaRPr lang="en-AU">
                        <a:latin typeface="Montserrat" panose="00000500000000000000" pitchFamily="2" charset="0"/>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799054" cy="365125"/>
          </a:xfrm>
          <a:prstGeom prst="rect">
            <a:avLst/>
          </a:prstGeom>
        </p:spPr>
        <p:txBody>
          <a:bodyPr/>
          <a:lstStyle/>
          <a:p>
            <a:r>
              <a:rPr lang="en-US"/>
              <a:t>Stage 2 Week A</a:t>
            </a:r>
          </a:p>
        </p:txBody>
      </p:sp>
    </p:spTree>
    <p:extLst>
      <p:ext uri="{BB962C8B-B14F-4D97-AF65-F5344CB8AC3E}">
        <p14:creationId xmlns:p14="http://schemas.microsoft.com/office/powerpoint/2010/main" val="132002642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DHPE – overview of tasks"/>
          <p:cNvSpPr>
            <a:spLocks noGrp="1"/>
          </p:cNvSpPr>
          <p:nvPr>
            <p:ph type="title"/>
          </p:nvPr>
        </p:nvSpPr>
        <p:spPr>
          <a:ln w="57150">
            <a:solidFill>
              <a:schemeClr val="accent5">
                <a:lumMod val="60000"/>
                <a:lumOff val="40000"/>
              </a:schemeClr>
            </a:solidFill>
          </a:ln>
        </p:spPr>
        <p:txBody>
          <a:bodyPr/>
          <a:lstStyle/>
          <a:p>
            <a:r>
              <a:rPr lang="en-AU"/>
              <a:t> PDHPE – overview of tasks</a:t>
            </a:r>
          </a:p>
        </p:txBody>
      </p:sp>
      <p:sp>
        <p:nvSpPr>
          <p:cNvPr id="2" name="Instructions"/>
          <p:cNvSpPr>
            <a:spLocks noGrp="1"/>
          </p:cNvSpPr>
          <p:nvPr>
            <p:ph type="body" sz="quarter" idx="16"/>
          </p:nvPr>
        </p:nvSpPr>
        <p:spPr/>
        <p:txBody>
          <a:bodyPr/>
          <a:lstStyle/>
          <a:p>
            <a:pPr marL="114300" indent="0">
              <a:buNone/>
            </a:pPr>
            <a:r>
              <a:rPr lang="en-AU" sz="1600" b="1">
                <a:latin typeface="Montserrat"/>
              </a:rPr>
              <a:t>Health, wellbeing and relationships</a:t>
            </a:r>
          </a:p>
          <a:p>
            <a:pPr>
              <a:buFont typeface="+mj-lt"/>
              <a:buAutoNum type="arabicPeriod"/>
            </a:pPr>
            <a:r>
              <a:rPr lang="en-AU" sz="1600">
                <a:latin typeface="Montserrat"/>
              </a:rPr>
              <a:t>Roles and relationships (sample worksheet provided)</a:t>
            </a:r>
            <a:endParaRPr lang="en-AU" sz="1600">
              <a:latin typeface="Montserrat" panose="00000500000000000000" pitchFamily="2" charset="0"/>
            </a:endParaRPr>
          </a:p>
          <a:p>
            <a:pPr>
              <a:buFont typeface="+mj-lt"/>
              <a:buAutoNum type="arabicPeriod"/>
            </a:pPr>
            <a:r>
              <a:rPr lang="en-AU" sz="1600">
                <a:latin typeface="Montserrat"/>
              </a:rPr>
              <a:t>Respect and empathy (sample worksheet provided)</a:t>
            </a:r>
            <a:endParaRPr lang="en-AU" sz="1600"/>
          </a:p>
          <a:p>
            <a:pPr marL="114300" indent="0">
              <a:buNone/>
            </a:pPr>
            <a:r>
              <a:rPr lang="en-AU" sz="1600" b="1">
                <a:latin typeface="Montserrat"/>
              </a:rPr>
              <a:t>Movement, skill and performance</a:t>
            </a:r>
          </a:p>
          <a:p>
            <a:pPr>
              <a:buFont typeface="+mj-lt"/>
              <a:buAutoNum type="arabicPeriod" startAt="3"/>
            </a:pPr>
            <a:r>
              <a:rPr lang="en-AU" sz="1600">
                <a:latin typeface="Montserrat"/>
              </a:rPr>
              <a:t>Step or no step (sample worksheet provided)</a:t>
            </a:r>
          </a:p>
          <a:p>
            <a:pPr marL="114300" indent="0">
              <a:buNone/>
            </a:pPr>
            <a:endParaRPr lang="en-AU" b="1"/>
          </a:p>
          <a:p>
            <a:pPr marL="114300" indent="0">
              <a:buNone/>
            </a:pPr>
            <a:endParaRPr lang="en-AU"/>
          </a:p>
        </p:txBody>
      </p:sp>
      <p:sp>
        <p:nvSpPr>
          <p:cNvPr id="5" name="Footer"/>
          <p:cNvSpPr>
            <a:spLocks noGrp="1"/>
          </p:cNvSpPr>
          <p:nvPr>
            <p:ph type="ftr" sz="quarter" idx="3"/>
          </p:nvPr>
        </p:nvSpPr>
        <p:spPr>
          <a:xfrm>
            <a:off x="292150" y="6258126"/>
            <a:ext cx="1168137" cy="365125"/>
          </a:xfrm>
        </p:spPr>
        <p:txBody>
          <a:bodyPr/>
          <a:lstStyle/>
          <a:p>
            <a:r>
              <a:rPr lang="en-US"/>
              <a:t>Stage 2 Week A</a:t>
            </a:r>
          </a:p>
        </p:txBody>
      </p:sp>
    </p:spTree>
    <p:extLst>
      <p:ext uri="{BB962C8B-B14F-4D97-AF65-F5344CB8AC3E}">
        <p14:creationId xmlns:p14="http://schemas.microsoft.com/office/powerpoint/2010/main" val="303515081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1 – 45 minutes"/>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1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3130604536"/>
              </p:ext>
            </p:extLst>
          </p:nvPr>
        </p:nvGraphicFramePr>
        <p:xfrm>
          <a:off x="300111" y="1433048"/>
          <a:ext cx="8607028" cy="4559435"/>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1083880">
                <a:tc>
                  <a:txBody>
                    <a:bodyPr/>
                    <a:lstStyle/>
                    <a:p>
                      <a:pPr marL="0" marR="0" lvl="0" indent="0" algn="l" defTabSz="914400" rtl="0" eaLnBrk="1" fontAlgn="base" latinLnBrk="0" hangingPunct="1">
                        <a:lnSpc>
                          <a:spcPct val="150000"/>
                        </a:lnSpc>
                        <a:spcBef>
                          <a:spcPts val="0"/>
                        </a:spcBef>
                        <a:spcAft>
                          <a:spcPts val="0"/>
                        </a:spcAft>
                        <a:buClr>
                          <a:srgbClr val="000000"/>
                        </a:buClr>
                        <a:buSzTx/>
                        <a:buFont typeface="Arial"/>
                        <a:buNone/>
                        <a:tabLst/>
                        <a:defRPr/>
                      </a:pPr>
                      <a:r>
                        <a:rPr lang="en-AU" sz="1400">
                          <a:effectLst/>
                          <a:latin typeface="Montserrat" panose="00000500000000000000" pitchFamily="2" charset="0"/>
                        </a:rPr>
                        <a:t>Health, wellbeing and relationships</a:t>
                      </a:r>
                      <a:r>
                        <a:rPr lang="en-AU" sz="1400" baseline="0">
                          <a:effectLst/>
                          <a:latin typeface="Montserrat" panose="00000500000000000000" pitchFamily="2" charset="0"/>
                        </a:rPr>
                        <a:t> – PD2-3</a:t>
                      </a:r>
                      <a:r>
                        <a:rPr lang="en-AU" sz="1400">
                          <a:effectLst/>
                          <a:latin typeface="Montserrat" panose="00000500000000000000" pitchFamily="2" charset="0"/>
                        </a:rPr>
                        <a:t>– ‘Roles</a:t>
                      </a:r>
                      <a:r>
                        <a:rPr lang="en-AU" sz="1400" baseline="0">
                          <a:effectLst/>
                          <a:latin typeface="Montserrat" panose="00000500000000000000" pitchFamily="2" charset="0"/>
                        </a:rPr>
                        <a:t> and relationships’ </a:t>
                      </a:r>
                      <a:endParaRPr lang="en-AU" sz="1400">
                        <a:effectLst/>
                        <a:latin typeface="Montserrat" panose="00000500000000000000" pitchFamily="2" charset="0"/>
                      </a:endParaRPr>
                    </a:p>
                    <a:p>
                      <a:pPr algn="l" fontAlgn="base">
                        <a:lnSpc>
                          <a:spcPct val="150000"/>
                        </a:lnSpc>
                        <a:spcAft>
                          <a:spcPts val="0"/>
                        </a:spcAft>
                      </a:pPr>
                      <a:r>
                        <a:rPr lang="en-AU" sz="1400">
                          <a:effectLst/>
                          <a:latin typeface="Montserrat" panose="00000500000000000000" pitchFamily="2" charset="0"/>
                        </a:rPr>
                        <a:t>Key inquiry question: </a:t>
                      </a:r>
                      <a:r>
                        <a:rPr lang="en-AU" sz="1400" b="0">
                          <a:effectLst/>
                          <a:latin typeface="Montserrat" panose="00000500000000000000" pitchFamily="2" charset="0"/>
                        </a:rPr>
                        <a:t>Why are empathy, inclusion and respect important in our relationships?</a:t>
                      </a:r>
                    </a:p>
                  </a:txBody>
                  <a:tcPr marL="114300" marR="114300" marT="0" marB="0"/>
                </a:tc>
                <a:extLst>
                  <a:ext uri="{0D108BD9-81ED-4DB2-BD59-A6C34878D82A}">
                    <a16:rowId xmlns:a16="http://schemas.microsoft.com/office/drawing/2014/main" val="10000"/>
                  </a:ext>
                </a:extLst>
              </a:tr>
              <a:tr h="3475555">
                <a:tc>
                  <a:txBody>
                    <a:bodyPr/>
                    <a:lstStyle/>
                    <a:p>
                      <a:pPr rtl="0" fontAlgn="base"/>
                      <a:r>
                        <a:rPr lang="en-AU" sz="1400" b="1" kern="1200">
                          <a:effectLst/>
                          <a:latin typeface="Montserrat" panose="00000500000000000000" pitchFamily="2" charset="0"/>
                        </a:rPr>
                        <a:t>What to do:</a:t>
                      </a:r>
                    </a:p>
                    <a:p>
                      <a:pPr rtl="0" fontAlgn="base"/>
                      <a:endParaRPr lang="en-AU" sz="1400" b="1" kern="1200">
                        <a:effectLst/>
                        <a:latin typeface="Montserrat" panose="00000500000000000000" pitchFamily="2" charset="0"/>
                      </a:endParaRPr>
                    </a:p>
                    <a:p>
                      <a:pPr marL="285750" indent="-285750" rtl="0" fontAlgn="base">
                        <a:lnSpc>
                          <a:spcPct val="150000"/>
                        </a:lnSpc>
                        <a:buFont typeface="Arial" panose="020B0604020202020204" pitchFamily="34" charset="0"/>
                        <a:buChar char="•"/>
                      </a:pPr>
                      <a:r>
                        <a:rPr lang="en-AU" sz="1400" kern="1200">
                          <a:effectLst/>
                          <a:latin typeface="Montserrat" panose="00000500000000000000" pitchFamily="2" charset="0"/>
                        </a:rPr>
                        <a:t>we all perform many different roles in our lives. Some examples are student, team mate, best friend, bus driver, doctor or teacher. When we talk about a role in a relationship we mean the expected behaviour and obligations of a person in that position. For example, the role of a police officer is to help the community by keeping people safe, helping people in need and reducing crime.</a:t>
                      </a:r>
                    </a:p>
                    <a:p>
                      <a:pPr rtl="0" fontAlgn="base">
                        <a:lnSpc>
                          <a:spcPct val="150000"/>
                        </a:lnSpc>
                      </a:pPr>
                      <a:r>
                        <a:rPr lang="en-AU" sz="1400" kern="1200">
                          <a:effectLst/>
                          <a:latin typeface="Montserrat" panose="00000500000000000000" pitchFamily="2" charset="0"/>
                        </a:rPr>
                        <a:t>Discuss with an adult the following questions.</a:t>
                      </a:r>
                    </a:p>
                    <a:p>
                      <a:pPr marL="541338" indent="-271463" defTabSz="360363" rtl="0" fontAlgn="base">
                        <a:lnSpc>
                          <a:spcPct val="150000"/>
                        </a:lnSpc>
                        <a:buFont typeface="Courier New" panose="02070309020205020404" pitchFamily="49" charset="0"/>
                        <a:buChar char="o"/>
                      </a:pPr>
                      <a:r>
                        <a:rPr lang="en-AU" sz="1400" kern="1200">
                          <a:effectLst/>
                          <a:latin typeface="Montserrat" panose="00000500000000000000" pitchFamily="2" charset="0"/>
                        </a:rPr>
                        <a:t>what are some of the roles within the classroom?</a:t>
                      </a:r>
                    </a:p>
                    <a:p>
                      <a:pPr marL="541338" indent="-271463" defTabSz="360363" rtl="0" fontAlgn="base">
                        <a:lnSpc>
                          <a:spcPct val="150000"/>
                        </a:lnSpc>
                        <a:buFont typeface="Courier New" panose="02070309020205020404" pitchFamily="49" charset="0"/>
                        <a:buChar char="o"/>
                      </a:pPr>
                      <a:r>
                        <a:rPr lang="en-AU" sz="1400" kern="1200">
                          <a:effectLst/>
                          <a:latin typeface="Montserrat" panose="00000500000000000000" pitchFamily="2" charset="0"/>
                        </a:rPr>
                        <a:t>why is it important to have roles within the classroom?</a:t>
                      </a:r>
                    </a:p>
                    <a:p>
                      <a:pPr marL="285750" indent="-285750" rtl="0" fontAlgn="base">
                        <a:lnSpc>
                          <a:spcPct val="150000"/>
                        </a:lnSpc>
                        <a:buFont typeface="Arial" panose="020B0604020202020204" pitchFamily="34" charset="0"/>
                        <a:buChar char="•"/>
                      </a:pPr>
                      <a:r>
                        <a:rPr lang="en-AU" sz="1400" kern="1200">
                          <a:effectLst/>
                          <a:latin typeface="Montserrat" panose="00000500000000000000" pitchFamily="2" charset="0"/>
                        </a:rPr>
                        <a:t>draw an arrow to match the role with the appropriate responsibilities</a:t>
                      </a:r>
                      <a:r>
                        <a:rPr lang="en-AU" sz="1400" kern="1200" baseline="0">
                          <a:effectLst/>
                          <a:latin typeface="Montserrat" panose="00000500000000000000" pitchFamily="2" charset="0"/>
                        </a:rPr>
                        <a:t> (see next slide)</a:t>
                      </a:r>
                      <a:r>
                        <a:rPr lang="en-AU" sz="1400" kern="1200">
                          <a:effectLst/>
                          <a:latin typeface="Montserrat" panose="00000500000000000000" pitchFamily="2" charset="0"/>
                        </a:rPr>
                        <a:t>.</a:t>
                      </a: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98311"/>
            <a:ext cx="761425" cy="365125"/>
          </a:xfrm>
          <a:prstGeom prst="rect">
            <a:avLst/>
          </a:prstGeom>
        </p:spPr>
        <p:txBody>
          <a:bodyPr/>
          <a:lstStyle/>
          <a:p>
            <a:r>
              <a:rPr lang="en-US"/>
              <a:t>Stage 2 Week A</a:t>
            </a:r>
          </a:p>
        </p:txBody>
      </p:sp>
    </p:spTree>
    <p:extLst>
      <p:ext uri="{BB962C8B-B14F-4D97-AF65-F5344CB8AC3E}">
        <p14:creationId xmlns:p14="http://schemas.microsoft.com/office/powerpoint/2010/main" val="111830036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1 continued"/>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1 continued</a:t>
            </a:r>
          </a:p>
        </p:txBody>
      </p:sp>
      <p:sp>
        <p:nvSpPr>
          <p:cNvPr id="4" name="Instructions">
            <a:extLst>
              <a:ext uri="{FF2B5EF4-FFF2-40B4-BE49-F238E27FC236}">
                <a16:creationId xmlns:a16="http://schemas.microsoft.com/office/drawing/2014/main" id="{7186D101-D551-415D-B2AA-54B9A5BE0774}"/>
              </a:ext>
            </a:extLst>
          </p:cNvPr>
          <p:cNvSpPr txBox="1"/>
          <p:nvPr/>
        </p:nvSpPr>
        <p:spPr>
          <a:xfrm>
            <a:off x="372140" y="1378011"/>
            <a:ext cx="7283302" cy="307777"/>
          </a:xfrm>
          <a:prstGeom prst="rect">
            <a:avLst/>
          </a:prstGeom>
          <a:noFill/>
        </p:spPr>
        <p:txBody>
          <a:bodyPr wrap="square" rtlCol="0">
            <a:spAutoFit/>
          </a:bodyPr>
          <a:lstStyle/>
          <a:p>
            <a:r>
              <a:rPr lang="en-AU">
                <a:latin typeface="Montserrat Medium" panose="00000600000000000000" pitchFamily="2" charset="0"/>
                <a:cs typeface="Arial" panose="020B0604020202020204" pitchFamily="34" charset="0"/>
              </a:rPr>
              <a:t>Draw an arrow to match the role with the appropriate responsibilities below.</a:t>
            </a:r>
          </a:p>
        </p:txBody>
      </p:sp>
      <p:graphicFrame>
        <p:nvGraphicFramePr>
          <p:cNvPr id="7" name="Role" descr="A collection of emotions">
            <a:extLst>
              <a:ext uri="{FF2B5EF4-FFF2-40B4-BE49-F238E27FC236}">
                <a16:creationId xmlns:a16="http://schemas.microsoft.com/office/drawing/2014/main" id="{C5DF5D6A-32ED-4883-8FB7-87E797F8C0E3}"/>
              </a:ext>
            </a:extLst>
          </p:cNvPr>
          <p:cNvGraphicFramePr>
            <a:graphicFrameLocks noGrp="1"/>
          </p:cNvGraphicFramePr>
          <p:nvPr>
            <p:extLst>
              <p:ext uri="{D42A27DB-BD31-4B8C-83A1-F6EECF244321}">
                <p14:modId xmlns:p14="http://schemas.microsoft.com/office/powerpoint/2010/main" val="3004717331"/>
              </p:ext>
            </p:extLst>
          </p:nvPr>
        </p:nvGraphicFramePr>
        <p:xfrm>
          <a:off x="481656" y="1830153"/>
          <a:ext cx="1655488" cy="4270669"/>
        </p:xfrm>
        <a:graphic>
          <a:graphicData uri="http://schemas.openxmlformats.org/drawingml/2006/table">
            <a:tbl>
              <a:tblPr firstRow="1" firstCol="1" bandRow="1"/>
              <a:tblGrid>
                <a:gridCol w="1655488">
                  <a:extLst>
                    <a:ext uri="{9D8B030D-6E8A-4147-A177-3AD203B41FA5}">
                      <a16:colId xmlns:a16="http://schemas.microsoft.com/office/drawing/2014/main" val="754763481"/>
                    </a:ext>
                  </a:extLst>
                </a:gridCol>
              </a:tblGrid>
              <a:tr h="360905">
                <a:tc>
                  <a:txBody>
                    <a:bodyPr/>
                    <a:lstStyle/>
                    <a:p>
                      <a:pPr>
                        <a:lnSpc>
                          <a:spcPct val="115000"/>
                        </a:lnSpc>
                        <a:spcBef>
                          <a:spcPts val="960"/>
                        </a:spcBef>
                        <a:spcAft>
                          <a:spcPts val="960"/>
                        </a:spcAft>
                      </a:pPr>
                      <a:r>
                        <a:rPr lang="en-AU" sz="1400" b="1">
                          <a:solidFill>
                            <a:srgbClr val="FFFFFF"/>
                          </a:solidFill>
                          <a:effectLst/>
                          <a:latin typeface="Montserrat Medium" panose="00000600000000000000" pitchFamily="2" charset="0"/>
                          <a:ea typeface="Calibri" panose="020F0502020204030204" pitchFamily="34" charset="0"/>
                          <a:cs typeface="Times New Roman" panose="02020603050405020304" pitchFamily="18" charset="0"/>
                        </a:rPr>
                        <a:t>Role</a:t>
                      </a:r>
                      <a:endParaRPr lang="en-AU" sz="140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903195060"/>
                  </a:ext>
                </a:extLst>
              </a:tr>
              <a:tr h="977441">
                <a:tc>
                  <a:txBody>
                    <a:bodyPr/>
                    <a:lstStyle/>
                    <a:p>
                      <a:pPr>
                        <a:lnSpc>
                          <a:spcPct val="115000"/>
                        </a:lnSpc>
                        <a:spcBef>
                          <a:spcPts val="400"/>
                        </a:spcBef>
                        <a:spcAft>
                          <a:spcPts val="400"/>
                        </a:spcAft>
                      </a:pPr>
                      <a:r>
                        <a:rPr lang="en-AU" sz="1400" b="0" i="0">
                          <a:effectLst/>
                          <a:latin typeface="Montserrat Medium" panose="00000600000000000000" pitchFamily="2" charset="0"/>
                          <a:ea typeface="Calibri" panose="020F0502020204030204" pitchFamily="34" charset="0"/>
                          <a:cs typeface="Times New Roman" panose="02020603050405020304" pitchFamily="18" charset="0"/>
                        </a:rPr>
                        <a:t>Teacher</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961186"/>
                  </a:ext>
                </a:extLst>
              </a:tr>
              <a:tr h="977441">
                <a:tc>
                  <a:txBody>
                    <a:bodyPr/>
                    <a:lstStyle/>
                    <a:p>
                      <a:pPr>
                        <a:lnSpc>
                          <a:spcPct val="115000"/>
                        </a:lnSpc>
                        <a:spcBef>
                          <a:spcPts val="400"/>
                        </a:spcBef>
                        <a:spcAft>
                          <a:spcPts val="400"/>
                        </a:spcAft>
                      </a:pPr>
                      <a:r>
                        <a:rPr lang="en-AU" sz="1400" b="0" i="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Parent/caregiver</a:t>
                      </a:r>
                      <a:endParaRPr lang="en-AU" sz="14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353198"/>
                  </a:ext>
                </a:extLst>
              </a:tr>
              <a:tr h="977441">
                <a:tc>
                  <a:txBody>
                    <a:bodyPr/>
                    <a:lstStyle/>
                    <a:p>
                      <a:pPr>
                        <a:lnSpc>
                          <a:spcPct val="115000"/>
                        </a:lnSpc>
                        <a:spcBef>
                          <a:spcPts val="400"/>
                        </a:spcBef>
                        <a:spcAft>
                          <a:spcPts val="400"/>
                        </a:spcAft>
                      </a:pPr>
                      <a:r>
                        <a:rPr lang="en-AU" sz="1400" b="0" i="0">
                          <a:effectLst/>
                          <a:latin typeface="Montserrat Medium" panose="00000600000000000000" pitchFamily="2" charset="0"/>
                          <a:ea typeface="Calibri" panose="020F0502020204030204" pitchFamily="34" charset="0"/>
                          <a:cs typeface="Times New Roman" panose="02020603050405020304" pitchFamily="18" charset="0"/>
                        </a:rPr>
                        <a:t>Student</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209177"/>
                  </a:ext>
                </a:extLst>
              </a:tr>
              <a:tr h="977441">
                <a:tc>
                  <a:txBody>
                    <a:bodyPr/>
                    <a:lstStyle/>
                    <a:p>
                      <a:pPr>
                        <a:lnSpc>
                          <a:spcPct val="115000"/>
                        </a:lnSpc>
                        <a:spcBef>
                          <a:spcPts val="400"/>
                        </a:spcBef>
                        <a:spcAft>
                          <a:spcPts val="400"/>
                        </a:spcAft>
                      </a:pPr>
                      <a:r>
                        <a:rPr lang="en-AU" sz="1400" b="0" i="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Principal</a:t>
                      </a:r>
                      <a:endParaRPr lang="en-AU" sz="14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309734"/>
                  </a:ext>
                </a:extLst>
              </a:tr>
            </a:tbl>
          </a:graphicData>
        </a:graphic>
      </p:graphicFrame>
      <p:graphicFrame>
        <p:nvGraphicFramePr>
          <p:cNvPr id="9" name="Responsibilities" descr="A collection of emotions">
            <a:extLst>
              <a:ext uri="{FF2B5EF4-FFF2-40B4-BE49-F238E27FC236}">
                <a16:creationId xmlns:a16="http://schemas.microsoft.com/office/drawing/2014/main" id="{88A5FBFF-0801-4B04-8598-93CAA151C6FA}"/>
              </a:ext>
            </a:extLst>
          </p:cNvPr>
          <p:cNvGraphicFramePr>
            <a:graphicFrameLocks noGrp="1"/>
          </p:cNvGraphicFramePr>
          <p:nvPr>
            <p:extLst>
              <p:ext uri="{D42A27DB-BD31-4B8C-83A1-F6EECF244321}">
                <p14:modId xmlns:p14="http://schemas.microsoft.com/office/powerpoint/2010/main" val="2097184421"/>
              </p:ext>
            </p:extLst>
          </p:nvPr>
        </p:nvGraphicFramePr>
        <p:xfrm>
          <a:off x="3956731" y="1830153"/>
          <a:ext cx="4304767" cy="4270669"/>
        </p:xfrm>
        <a:graphic>
          <a:graphicData uri="http://schemas.openxmlformats.org/drawingml/2006/table">
            <a:tbl>
              <a:tblPr firstRow="1" firstCol="1" bandRow="1"/>
              <a:tblGrid>
                <a:gridCol w="4304767">
                  <a:extLst>
                    <a:ext uri="{9D8B030D-6E8A-4147-A177-3AD203B41FA5}">
                      <a16:colId xmlns:a16="http://schemas.microsoft.com/office/drawing/2014/main" val="754763481"/>
                    </a:ext>
                  </a:extLst>
                </a:gridCol>
              </a:tblGrid>
              <a:tr h="360905">
                <a:tc>
                  <a:txBody>
                    <a:bodyPr/>
                    <a:lstStyle/>
                    <a:p>
                      <a:pPr>
                        <a:lnSpc>
                          <a:spcPct val="115000"/>
                        </a:lnSpc>
                        <a:spcBef>
                          <a:spcPts val="960"/>
                        </a:spcBef>
                        <a:spcAft>
                          <a:spcPts val="960"/>
                        </a:spcAft>
                      </a:pPr>
                      <a:r>
                        <a:rPr lang="en-AU" sz="1400" b="1">
                          <a:solidFill>
                            <a:srgbClr val="FFFFFF"/>
                          </a:solidFill>
                          <a:effectLst/>
                          <a:latin typeface="Montserrat Medium" panose="00000600000000000000" pitchFamily="2" charset="0"/>
                          <a:ea typeface="Calibri" panose="020F0502020204030204" pitchFamily="34" charset="0"/>
                          <a:cs typeface="Times New Roman" panose="02020603050405020304" pitchFamily="18" charset="0"/>
                        </a:rPr>
                        <a:t>Responsibilities of the role</a:t>
                      </a:r>
                      <a:endParaRPr lang="en-AU" sz="140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903195060"/>
                  </a:ext>
                </a:extLst>
              </a:tr>
              <a:tr h="977441">
                <a:tc>
                  <a:txBody>
                    <a:bodyPr/>
                    <a:lstStyle/>
                    <a:p>
                      <a:pPr>
                        <a:lnSpc>
                          <a:spcPct val="115000"/>
                        </a:lnSpc>
                        <a:spcBef>
                          <a:spcPts val="400"/>
                        </a:spcBef>
                        <a:spcAft>
                          <a:spcPts val="400"/>
                        </a:spcAft>
                      </a:pPr>
                      <a:r>
                        <a:rPr lang="en-AU" sz="1400" b="0" i="0">
                          <a:effectLst/>
                          <a:latin typeface="Montserrat Medium" panose="00000600000000000000" pitchFamily="2" charset="0"/>
                          <a:ea typeface="Calibri" panose="020F0502020204030204" pitchFamily="34" charset="0"/>
                          <a:cs typeface="Times New Roman" panose="02020603050405020304" pitchFamily="18" charset="0"/>
                        </a:rPr>
                        <a:t>Support the school, care for and support their own child.</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961186"/>
                  </a:ext>
                </a:extLst>
              </a:tr>
              <a:tr h="977441">
                <a:tc>
                  <a:txBody>
                    <a:bodyPr/>
                    <a:lstStyle/>
                    <a:p>
                      <a:pPr>
                        <a:lnSpc>
                          <a:spcPct val="115000"/>
                        </a:lnSpc>
                        <a:spcBef>
                          <a:spcPts val="400"/>
                        </a:spcBef>
                        <a:spcAft>
                          <a:spcPts val="400"/>
                        </a:spcAft>
                      </a:pPr>
                      <a:r>
                        <a:rPr lang="en-AU" sz="1400" b="0" i="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Care for and teach students, communicate with parents.</a:t>
                      </a:r>
                      <a:endParaRPr lang="en-AU" sz="14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353198"/>
                  </a:ext>
                </a:extLst>
              </a:tr>
              <a:tr h="977441">
                <a:tc>
                  <a:txBody>
                    <a:bodyPr/>
                    <a:lstStyle/>
                    <a:p>
                      <a:pPr>
                        <a:lnSpc>
                          <a:spcPct val="115000"/>
                        </a:lnSpc>
                        <a:spcBef>
                          <a:spcPts val="400"/>
                        </a:spcBef>
                        <a:spcAft>
                          <a:spcPts val="400"/>
                        </a:spcAft>
                      </a:pPr>
                      <a:r>
                        <a:rPr lang="en-AU" sz="1400" b="0" i="0">
                          <a:effectLst/>
                          <a:latin typeface="Montserrat Medium" panose="00000600000000000000" pitchFamily="2" charset="0"/>
                          <a:ea typeface="Calibri" panose="020F0502020204030204" pitchFamily="34" charset="0"/>
                          <a:cs typeface="Times New Roman" panose="02020603050405020304" pitchFamily="18" charset="0"/>
                        </a:rPr>
                        <a:t>Leads the school, support teachers, students and parents.</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209177"/>
                  </a:ext>
                </a:extLst>
              </a:tr>
              <a:tr h="977441">
                <a:tc>
                  <a:txBody>
                    <a:bodyPr/>
                    <a:lstStyle/>
                    <a:p>
                      <a:pPr>
                        <a:lnSpc>
                          <a:spcPct val="115000"/>
                        </a:lnSpc>
                        <a:spcBef>
                          <a:spcPts val="400"/>
                        </a:spcBef>
                        <a:spcAft>
                          <a:spcPts val="400"/>
                        </a:spcAft>
                      </a:pPr>
                      <a:r>
                        <a:rPr lang="en-AU" sz="1400" b="0" i="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Learn, respect all members of the school community and try their personal best.</a:t>
                      </a:r>
                      <a:endParaRPr lang="en-AU" sz="14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309734"/>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799054" cy="365125"/>
          </a:xfrm>
          <a:prstGeom prst="rect">
            <a:avLst/>
          </a:prstGeom>
        </p:spPr>
        <p:txBody>
          <a:bodyPr/>
          <a:lstStyle/>
          <a:p>
            <a:r>
              <a:rPr lang="en-US"/>
              <a:t>Stage 2 Week A</a:t>
            </a:r>
          </a:p>
        </p:txBody>
      </p:sp>
    </p:spTree>
    <p:extLst>
      <p:ext uri="{BB962C8B-B14F-4D97-AF65-F5344CB8AC3E}">
        <p14:creationId xmlns:p14="http://schemas.microsoft.com/office/powerpoint/2010/main" val="40524097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w to use this resource"/>
          <p:cNvSpPr>
            <a:spLocks noGrp="1"/>
          </p:cNvSpPr>
          <p:nvPr>
            <p:ph type="title"/>
          </p:nvPr>
        </p:nvSpPr>
        <p:spPr>
          <a:xfrm>
            <a:off x="292150" y="584639"/>
            <a:ext cx="8623051" cy="498470"/>
          </a:xfrm>
        </p:spPr>
        <p:txBody>
          <a:bodyPr/>
          <a:lstStyle/>
          <a:p>
            <a:r>
              <a:rPr lang="en-AU"/>
              <a:t>Support for assessment and feedback</a:t>
            </a:r>
          </a:p>
        </p:txBody>
      </p:sp>
      <p:sp>
        <p:nvSpPr>
          <p:cNvPr id="10" name="Instructions"/>
          <p:cNvSpPr>
            <a:spLocks noGrp="1"/>
          </p:cNvSpPr>
          <p:nvPr>
            <p:ph type="body" sz="quarter" idx="15"/>
          </p:nvPr>
        </p:nvSpPr>
        <p:spPr>
          <a:xfrm>
            <a:off x="354225" y="4551081"/>
            <a:ext cx="8416578" cy="1759231"/>
          </a:xfrm>
        </p:spPr>
        <p:txBody>
          <a:bodyPr/>
          <a:lstStyle/>
          <a:p>
            <a:r>
              <a:rPr lang="en-AU" sz="1400">
                <a:solidFill>
                  <a:schemeClr val="tx1"/>
                </a:solidFill>
                <a:latin typeface="Montserrat"/>
              </a:rPr>
              <a:t>The strategies for assessment and feedback for K-6  professional learning provides a guide for K-6 teachers about how to assess and provide feedback online to students. It also provides advice to support parents and carers of K-6 students with assessment and feedback. Access the </a:t>
            </a:r>
            <a:r>
              <a:rPr lang="en-AU" sz="1400" err="1">
                <a:solidFill>
                  <a:schemeClr val="tx1"/>
                </a:solidFill>
                <a:latin typeface="Montserrat"/>
              </a:rPr>
              <a:t>MyPL</a:t>
            </a:r>
            <a:r>
              <a:rPr lang="en-AU" sz="1400">
                <a:solidFill>
                  <a:schemeClr val="tx1"/>
                </a:solidFill>
                <a:latin typeface="Montserrat"/>
              </a:rPr>
              <a:t> link to this professional learning under the </a:t>
            </a:r>
            <a:r>
              <a:rPr lang="en-AU" sz="1400">
                <a:solidFill>
                  <a:schemeClr val="tx1"/>
                </a:solidFill>
                <a:latin typeface="Montserrat"/>
                <a:hlinkClick r:id="rId3">
                  <a:extLst>
                    <a:ext uri="{A12FA001-AC4F-418D-AE19-62706E023703}">
                      <ahyp:hlinkClr xmlns:ahyp="http://schemas.microsoft.com/office/drawing/2018/hyperlinkcolor" val="tx"/>
                    </a:ext>
                  </a:extLst>
                </a:hlinkClick>
              </a:rPr>
              <a:t>primary curriculum section</a:t>
            </a:r>
            <a:r>
              <a:rPr lang="en-AU" sz="1400">
                <a:solidFill>
                  <a:schemeClr val="tx1"/>
                </a:solidFill>
                <a:latin typeface="Montserrat"/>
              </a:rPr>
              <a:t> of the website.</a:t>
            </a:r>
            <a:endParaRPr lang="en-AU" sz="1400">
              <a:solidFill>
                <a:schemeClr val="tx1"/>
              </a:solidFill>
              <a:latin typeface="Montserrat SemiBold"/>
            </a:endParaRPr>
          </a:p>
          <a:p>
            <a:endParaRPr lang="en-AU" sz="1400">
              <a:solidFill>
                <a:schemeClr val="tx1"/>
              </a:solidFill>
              <a:latin typeface="Montserrat"/>
            </a:endParaRPr>
          </a:p>
          <a:p>
            <a:endParaRPr lang="en-AU" sz="1400">
              <a:solidFill>
                <a:schemeClr val="tx1"/>
              </a:solidFill>
              <a:latin typeface="Montserrat"/>
            </a:endParaRPr>
          </a:p>
          <a:p>
            <a:endParaRPr lang="en-AU" sz="1400">
              <a:solidFill>
                <a:srgbClr val="FF0000"/>
              </a:solidFill>
              <a:latin typeface="Montserrat"/>
            </a:endParaRPr>
          </a:p>
        </p:txBody>
      </p:sp>
      <p:sp>
        <p:nvSpPr>
          <p:cNvPr id="14" name="Text Placeholder 9"/>
          <p:cNvSpPr>
            <a:spLocks noGrp="1"/>
          </p:cNvSpPr>
          <p:nvPr>
            <p:ph type="body" sz="quarter" idx="15"/>
          </p:nvPr>
        </p:nvSpPr>
        <p:spPr>
          <a:xfrm>
            <a:off x="354225" y="4057317"/>
            <a:ext cx="8627651" cy="443629"/>
          </a:xfrm>
        </p:spPr>
        <p:txBody>
          <a:bodyPr/>
          <a:lstStyle/>
          <a:p>
            <a:r>
              <a:rPr lang="en-AU"/>
              <a:t>Professional learning</a:t>
            </a:r>
          </a:p>
        </p:txBody>
      </p:sp>
      <p:sp>
        <p:nvSpPr>
          <p:cNvPr id="19" name="Text Placeholder 9"/>
          <p:cNvSpPr>
            <a:spLocks noGrp="1"/>
          </p:cNvSpPr>
          <p:nvPr>
            <p:ph type="body" sz="quarter" idx="15"/>
          </p:nvPr>
        </p:nvSpPr>
        <p:spPr>
          <a:xfrm>
            <a:off x="354225" y="1017934"/>
            <a:ext cx="8627651" cy="443629"/>
          </a:xfrm>
        </p:spPr>
        <p:txBody>
          <a:bodyPr/>
          <a:lstStyle/>
          <a:p>
            <a:r>
              <a:rPr lang="en-AU"/>
              <a:t>Advice and resources</a:t>
            </a:r>
          </a:p>
        </p:txBody>
      </p:sp>
      <p:sp>
        <p:nvSpPr>
          <p:cNvPr id="20" name="Instructions"/>
          <p:cNvSpPr>
            <a:spLocks noGrp="1"/>
          </p:cNvSpPr>
          <p:nvPr>
            <p:ph type="body" sz="quarter" idx="15"/>
          </p:nvPr>
        </p:nvSpPr>
        <p:spPr>
          <a:xfrm>
            <a:off x="439950" y="1555993"/>
            <a:ext cx="8416578" cy="2830270"/>
          </a:xfrm>
        </p:spPr>
        <p:txBody>
          <a:bodyPr/>
          <a:lstStyle/>
          <a:p>
            <a:r>
              <a:rPr lang="en-AU" sz="1400">
                <a:solidFill>
                  <a:schemeClr val="tx1"/>
                </a:solidFill>
                <a:latin typeface="Montserrat"/>
              </a:rPr>
              <a:t>The department’s </a:t>
            </a:r>
            <a:r>
              <a:rPr lang="en-AU" sz="1400">
                <a:solidFill>
                  <a:schemeClr val="tx1"/>
                </a:solidFill>
                <a:latin typeface="Montserrat"/>
                <a:hlinkClick r:id="rId4"/>
              </a:rPr>
              <a:t>Curriculum planning and programming, assessing and reporting to parents K-12 policy</a:t>
            </a:r>
            <a:r>
              <a:rPr lang="en-AU" sz="1400">
                <a:solidFill>
                  <a:schemeClr val="tx1"/>
                </a:solidFill>
                <a:latin typeface="Montserrat"/>
              </a:rPr>
              <a:t> informs school-based decisions about assessment and reporting processes.</a:t>
            </a:r>
          </a:p>
          <a:p>
            <a:endParaRPr lang="en-AU" sz="1400">
              <a:solidFill>
                <a:schemeClr val="tx1"/>
              </a:solidFill>
              <a:latin typeface="Montserrat"/>
            </a:endParaRPr>
          </a:p>
          <a:p>
            <a:r>
              <a:rPr lang="en-AU" sz="1400">
                <a:solidFill>
                  <a:schemeClr val="tx1"/>
                </a:solidFill>
                <a:latin typeface="Montserrat"/>
              </a:rPr>
              <a:t>A collection of </a:t>
            </a:r>
            <a:r>
              <a:rPr lang="en-AU" sz="1400">
                <a:solidFill>
                  <a:schemeClr val="tx1"/>
                </a:solidFill>
                <a:latin typeface="Montserrat"/>
                <a:hlinkClick r:id="rId5"/>
              </a:rPr>
              <a:t>ready-to-use assessment tasks, assessment activity templates and tools </a:t>
            </a:r>
            <a:r>
              <a:rPr lang="en-AU" sz="1400">
                <a:solidFill>
                  <a:schemeClr val="tx1"/>
                </a:solidFill>
                <a:latin typeface="Montserrat"/>
              </a:rPr>
              <a:t> have been developed to support assessment and feedback. These resources could be used in both face-to-face and online classroom settings.</a:t>
            </a:r>
          </a:p>
          <a:p>
            <a:endParaRPr lang="en-AU" sz="1400">
              <a:solidFill>
                <a:schemeClr val="tx1"/>
              </a:solidFill>
              <a:latin typeface="Montserrat"/>
            </a:endParaRPr>
          </a:p>
          <a:p>
            <a:endParaRPr lang="en-AU" sz="1400">
              <a:solidFill>
                <a:srgbClr val="FF0000"/>
              </a:solidFill>
              <a:latin typeface="Montserrat"/>
            </a:endParaRPr>
          </a:p>
        </p:txBody>
      </p:sp>
    </p:spTree>
    <p:extLst>
      <p:ext uri="{BB962C8B-B14F-4D97-AF65-F5344CB8AC3E}">
        <p14:creationId xmlns:p14="http://schemas.microsoft.com/office/powerpoint/2010/main" val="328419771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2 – 45 minutes"/>
          <p:cNvSpPr>
            <a:spLocks noGrp="1"/>
          </p:cNvSpPr>
          <p:nvPr>
            <p:ph type="title"/>
          </p:nvPr>
        </p:nvSpPr>
        <p:spPr>
          <a:xfrm>
            <a:off x="237173" y="631695"/>
            <a:ext cx="8623051" cy="498470"/>
          </a:xfrm>
          <a:noFill/>
          <a:ln w="57150">
            <a:solidFill>
              <a:schemeClr val="accent5">
                <a:lumMod val="60000"/>
                <a:lumOff val="40000"/>
              </a:schemeClr>
            </a:solidFill>
          </a:ln>
        </p:spPr>
        <p:txBody>
          <a:bodyPr/>
          <a:lstStyle/>
          <a:p>
            <a:r>
              <a:rPr lang="en-AU"/>
              <a:t> PDHPE task 2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1902497086"/>
              </p:ext>
            </p:extLst>
          </p:nvPr>
        </p:nvGraphicFramePr>
        <p:xfrm>
          <a:off x="237173" y="1312140"/>
          <a:ext cx="8607028" cy="4149674"/>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434091">
                <a:tc>
                  <a:txBody>
                    <a:bodyPr/>
                    <a:lstStyle/>
                    <a:p>
                      <a:pPr marL="0" marR="0" lvl="0" indent="0" algn="l" defTabSz="914400" rtl="0" eaLnBrk="1" fontAlgn="base" latinLnBrk="0" hangingPunct="1">
                        <a:lnSpc>
                          <a:spcPct val="150000"/>
                        </a:lnSpc>
                        <a:spcBef>
                          <a:spcPts val="0"/>
                        </a:spcBef>
                        <a:spcAft>
                          <a:spcPts val="0"/>
                        </a:spcAft>
                        <a:buClr>
                          <a:srgbClr val="000000"/>
                        </a:buClr>
                        <a:buSzTx/>
                        <a:buFont typeface="Arial"/>
                        <a:buNone/>
                        <a:tabLst/>
                        <a:defRPr/>
                      </a:pPr>
                      <a:r>
                        <a:rPr lang="en-AU" sz="1400">
                          <a:effectLst/>
                          <a:latin typeface="Montserrat" panose="00000500000000000000" pitchFamily="2" charset="0"/>
                        </a:rPr>
                        <a:t>Health, wellbeing and relationships</a:t>
                      </a:r>
                      <a:r>
                        <a:rPr lang="en-AU" sz="1400" baseline="0">
                          <a:effectLst/>
                          <a:latin typeface="Montserrat" panose="00000500000000000000" pitchFamily="2" charset="0"/>
                        </a:rPr>
                        <a:t> – PD2-3 </a:t>
                      </a:r>
                      <a:r>
                        <a:rPr lang="en-AU" sz="1400">
                          <a:effectLst/>
                          <a:latin typeface="Montserrat" panose="00000500000000000000" pitchFamily="2" charset="0"/>
                        </a:rPr>
                        <a:t>– ‘Respect and empathy</a:t>
                      </a:r>
                      <a:r>
                        <a:rPr lang="en-AU" sz="1400" baseline="0">
                          <a:effectLst/>
                          <a:latin typeface="Montserrat" panose="00000500000000000000" pitchFamily="2" charset="0"/>
                        </a:rPr>
                        <a:t>’</a:t>
                      </a:r>
                    </a:p>
                    <a:p>
                      <a:pPr algn="l" fontAlgn="base">
                        <a:lnSpc>
                          <a:spcPct val="150000"/>
                        </a:lnSpc>
                        <a:spcAft>
                          <a:spcPts val="0"/>
                        </a:spcAft>
                      </a:pPr>
                      <a:r>
                        <a:rPr lang="en-AU" sz="1400">
                          <a:effectLst/>
                          <a:latin typeface="Montserrat" panose="00000500000000000000" pitchFamily="2" charset="0"/>
                        </a:rPr>
                        <a:t>Key inquiry question: </a:t>
                      </a:r>
                      <a:r>
                        <a:rPr lang="en-AU" sz="1400" b="0">
                          <a:effectLst/>
                          <a:latin typeface="Montserrat" panose="00000500000000000000" pitchFamily="2" charset="0"/>
                        </a:rPr>
                        <a:t>Why are empathy, inclusion and respect important in our relationships?</a:t>
                      </a:r>
                    </a:p>
                  </a:txBody>
                  <a:tcPr marL="114300" marR="114300" marT="0" marB="0"/>
                </a:tc>
                <a:extLst>
                  <a:ext uri="{0D108BD9-81ED-4DB2-BD59-A6C34878D82A}">
                    <a16:rowId xmlns:a16="http://schemas.microsoft.com/office/drawing/2014/main" val="10000"/>
                  </a:ext>
                </a:extLst>
              </a:tr>
              <a:tr h="2412703">
                <a:tc>
                  <a:txBody>
                    <a:bodyPr/>
                    <a:lstStyle/>
                    <a:p>
                      <a:pPr fontAlgn="base"/>
                      <a:r>
                        <a:rPr lang="en-AU" sz="1400" b="1">
                          <a:effectLst/>
                          <a:latin typeface="Montserrat" panose="00000500000000000000" pitchFamily="2" charset="0"/>
                        </a:rPr>
                        <a:t>What to do:</a:t>
                      </a:r>
                      <a:endParaRPr lang="en-AU" sz="1200" b="1" kern="1200">
                        <a:effectLst/>
                        <a:latin typeface="Montserrat" panose="00000500000000000000" pitchFamily="2" charset="0"/>
                      </a:endParaRPr>
                    </a:p>
                    <a:p>
                      <a:pPr rtl="0" fontAlgn="base">
                        <a:lnSpc>
                          <a:spcPct val="150000"/>
                        </a:lnSpc>
                      </a:pPr>
                      <a:r>
                        <a:rPr lang="en-AU" sz="1400" kern="1200">
                          <a:effectLst/>
                          <a:latin typeface="Montserrat" panose="00000500000000000000" pitchFamily="2" charset="0"/>
                        </a:rPr>
                        <a:t>Discuss with an adult the following questions.</a:t>
                      </a:r>
                    </a:p>
                    <a:p>
                      <a:pPr marL="804863" marR="0" lvl="0" indent="-534988" algn="l" defTabSz="447675" rtl="0" eaLnBrk="1" fontAlgn="base" latinLnBrk="0" hangingPunct="1">
                        <a:lnSpc>
                          <a:spcPct val="150000"/>
                        </a:lnSpc>
                        <a:spcBef>
                          <a:spcPts val="0"/>
                        </a:spcBef>
                        <a:spcAft>
                          <a:spcPts val="0"/>
                        </a:spcAft>
                        <a:buClr>
                          <a:srgbClr val="000000"/>
                        </a:buClr>
                        <a:buSzTx/>
                        <a:buFont typeface="Courier New" panose="02070309020205020404" pitchFamily="49" charset="0"/>
                        <a:buChar char="o"/>
                        <a:tabLst/>
                        <a:defRPr/>
                      </a:pPr>
                      <a:r>
                        <a:rPr lang="en-AU" sz="1400" kern="1200">
                          <a:effectLst/>
                          <a:latin typeface="Montserrat" panose="00000500000000000000" pitchFamily="2" charset="0"/>
                        </a:rPr>
                        <a:t>what is respect? What is disrespect?</a:t>
                      </a:r>
                    </a:p>
                    <a:p>
                      <a:pPr marL="804863" indent="-534988" defTabSz="447675" rtl="0" fontAlgn="base">
                        <a:lnSpc>
                          <a:spcPct val="150000"/>
                        </a:lnSpc>
                        <a:buFont typeface="Courier New" panose="02070309020205020404" pitchFamily="49" charset="0"/>
                        <a:buChar char="o"/>
                      </a:pPr>
                      <a:r>
                        <a:rPr lang="en-AU" sz="1400" kern="1200">
                          <a:effectLst/>
                          <a:latin typeface="Montserrat" panose="00000500000000000000" pitchFamily="2" charset="0"/>
                        </a:rPr>
                        <a:t>why is it important to be respectful and not disrespectful?</a:t>
                      </a:r>
                    </a:p>
                    <a:p>
                      <a:pPr marL="804863" indent="-534988" defTabSz="447675" rtl="0" fontAlgn="base">
                        <a:lnSpc>
                          <a:spcPct val="150000"/>
                        </a:lnSpc>
                        <a:buFont typeface="Courier New" panose="02070309020205020404" pitchFamily="49" charset="0"/>
                        <a:buChar char="o"/>
                      </a:pPr>
                      <a:r>
                        <a:rPr lang="en-AU" sz="1400" kern="1200">
                          <a:effectLst/>
                          <a:latin typeface="Montserrat" panose="00000500000000000000" pitchFamily="2" charset="0"/>
                        </a:rPr>
                        <a:t>what is empathy?</a:t>
                      </a:r>
                    </a:p>
                    <a:p>
                      <a:pPr marL="804863" indent="-534988" defTabSz="447675" rtl="0" fontAlgn="base">
                        <a:lnSpc>
                          <a:spcPct val="150000"/>
                        </a:lnSpc>
                        <a:buFont typeface="Courier New" panose="02070309020205020404" pitchFamily="49" charset="0"/>
                        <a:buChar char="o"/>
                      </a:pPr>
                      <a:r>
                        <a:rPr lang="en-AU" sz="1400" kern="1200">
                          <a:effectLst/>
                          <a:latin typeface="Montserrat" panose="00000500000000000000" pitchFamily="2" charset="0"/>
                        </a:rPr>
                        <a:t>how do we show empathy towards our peers and in the community?</a:t>
                      </a:r>
                    </a:p>
                    <a:p>
                      <a:pPr marL="285750" indent="-285750" rtl="0" fontAlgn="base">
                        <a:lnSpc>
                          <a:spcPct val="150000"/>
                        </a:lnSpc>
                        <a:buFont typeface="Arial" panose="020B0604020202020204" pitchFamily="34" charset="0"/>
                        <a:buChar char="•"/>
                      </a:pPr>
                      <a:r>
                        <a:rPr lang="en-AU" sz="1400" kern="1200">
                          <a:effectLst/>
                          <a:latin typeface="Montserrat" panose="00000500000000000000" pitchFamily="2" charset="0"/>
                        </a:rPr>
                        <a:t>match each scenario with an appropriate response (see next</a:t>
                      </a:r>
                      <a:r>
                        <a:rPr lang="en-AU" sz="1400" kern="1200" baseline="0">
                          <a:effectLst/>
                          <a:latin typeface="Montserrat" panose="00000500000000000000" pitchFamily="2" charset="0"/>
                        </a:rPr>
                        <a:t> slide)</a:t>
                      </a:r>
                      <a:r>
                        <a:rPr lang="en-AU" sz="1400" kern="1200">
                          <a:effectLst/>
                          <a:latin typeface="Montserrat" panose="00000500000000000000" pitchFamily="2" charset="0"/>
                        </a:rPr>
                        <a:t>. Draw an arrow to indicate your answer. </a:t>
                      </a:r>
                    </a:p>
                    <a:p>
                      <a:pPr marL="285750" indent="-285750" rtl="0" fontAlgn="base">
                        <a:lnSpc>
                          <a:spcPct val="150000"/>
                        </a:lnSpc>
                        <a:buFont typeface="Arial" panose="020B0604020202020204" pitchFamily="34" charset="0"/>
                        <a:buChar char="•"/>
                      </a:pPr>
                      <a:r>
                        <a:rPr lang="en-AU" sz="1400" kern="1200">
                          <a:effectLst/>
                          <a:latin typeface="Montserrat" panose="00000500000000000000" pitchFamily="2" charset="0"/>
                        </a:rPr>
                        <a:t>identify the type of behaviour demonstrated in the response column by circling one of the three options. (Respectful/Disrespectful/Empathy)</a:t>
                      </a:r>
                    </a:p>
                    <a:p>
                      <a:pPr marL="285750" indent="-285750" rtl="0" fontAlgn="base">
                        <a:lnSpc>
                          <a:spcPct val="150000"/>
                        </a:lnSpc>
                        <a:buFont typeface="Arial" panose="020B0604020202020204" pitchFamily="34" charset="0"/>
                        <a:buChar char="•"/>
                      </a:pPr>
                      <a:r>
                        <a:rPr lang="en-AU" sz="1400" b="0" kern="1200">
                          <a:effectLst/>
                          <a:latin typeface="Montserrat"/>
                        </a:rPr>
                        <a:t>reflect upon the answers you provided. Using your answers, consider how you can demonstrate respect to others. Complete the sentences</a:t>
                      </a:r>
                      <a:r>
                        <a:rPr lang="en-AU" sz="1400" b="0" kern="1200" baseline="0">
                          <a:effectLst/>
                          <a:latin typeface="Montserrat"/>
                        </a:rPr>
                        <a:t> (see next slides)</a:t>
                      </a:r>
                      <a:endParaRPr lang="en-AU" sz="1400" b="0" kern="1200">
                        <a:effectLst/>
                        <a:latin typeface="Montserrat"/>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64149" cy="365125"/>
          </a:xfrm>
          <a:prstGeom prst="rect">
            <a:avLst/>
          </a:prstGeom>
        </p:spPr>
        <p:txBody>
          <a:bodyPr/>
          <a:lstStyle/>
          <a:p>
            <a:r>
              <a:rPr lang="en-US"/>
              <a:t>Stage 2 Week A</a:t>
            </a:r>
          </a:p>
        </p:txBody>
      </p:sp>
    </p:spTree>
    <p:extLst>
      <p:ext uri="{BB962C8B-B14F-4D97-AF65-F5344CB8AC3E}">
        <p14:creationId xmlns:p14="http://schemas.microsoft.com/office/powerpoint/2010/main" val="13512145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2 – part 1"/>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2 – part 1</a:t>
            </a:r>
          </a:p>
        </p:txBody>
      </p:sp>
      <p:sp>
        <p:nvSpPr>
          <p:cNvPr id="5" name="Instructions">
            <a:extLst>
              <a:ext uri="{FF2B5EF4-FFF2-40B4-BE49-F238E27FC236}">
                <a16:creationId xmlns:a16="http://schemas.microsoft.com/office/drawing/2014/main" id="{F7DFD644-A76D-4A66-9CF5-B63B401AF1CC}"/>
              </a:ext>
            </a:extLst>
          </p:cNvPr>
          <p:cNvSpPr txBox="1"/>
          <p:nvPr/>
        </p:nvSpPr>
        <p:spPr>
          <a:xfrm>
            <a:off x="372139" y="1373804"/>
            <a:ext cx="8490097" cy="738664"/>
          </a:xfrm>
          <a:prstGeom prst="rect">
            <a:avLst/>
          </a:prstGeom>
          <a:noFill/>
        </p:spPr>
        <p:txBody>
          <a:bodyPr wrap="square" rtlCol="0">
            <a:spAutoFit/>
          </a:bodyPr>
          <a:lstStyle/>
          <a:p>
            <a:r>
              <a:rPr lang="en-AU">
                <a:latin typeface="Montserrat Medium" panose="00000600000000000000" pitchFamily="2" charset="0"/>
                <a:cs typeface="Arial" panose="020B0604020202020204" pitchFamily="34" charset="0"/>
              </a:rPr>
              <a:t>Match each scenario in your workbook with an appropriate response. Draw an arrow to indicate your answer. Identify the type of behaviour demonstrated in the response column by circling on of the three options (respectful/disrespectful/empathy).</a:t>
            </a:r>
          </a:p>
        </p:txBody>
      </p:sp>
      <p:graphicFrame>
        <p:nvGraphicFramePr>
          <p:cNvPr id="7" name="Scenario" descr="A collection of emotions">
            <a:extLst>
              <a:ext uri="{FF2B5EF4-FFF2-40B4-BE49-F238E27FC236}">
                <a16:creationId xmlns:a16="http://schemas.microsoft.com/office/drawing/2014/main" id="{FFFC3BA1-A0E1-46A5-BCEE-F5204F7F300F}"/>
              </a:ext>
            </a:extLst>
          </p:cNvPr>
          <p:cNvGraphicFramePr>
            <a:graphicFrameLocks noGrp="1"/>
          </p:cNvGraphicFramePr>
          <p:nvPr>
            <p:extLst>
              <p:ext uri="{D42A27DB-BD31-4B8C-83A1-F6EECF244321}">
                <p14:modId xmlns:p14="http://schemas.microsoft.com/office/powerpoint/2010/main" val="1639461145"/>
              </p:ext>
            </p:extLst>
          </p:nvPr>
        </p:nvGraphicFramePr>
        <p:xfrm>
          <a:off x="476339" y="2188115"/>
          <a:ext cx="3298219" cy="4090412"/>
        </p:xfrm>
        <a:graphic>
          <a:graphicData uri="http://schemas.openxmlformats.org/drawingml/2006/table">
            <a:tbl>
              <a:tblPr firstRow="1" firstCol="1" bandRow="1"/>
              <a:tblGrid>
                <a:gridCol w="3298219">
                  <a:extLst>
                    <a:ext uri="{9D8B030D-6E8A-4147-A177-3AD203B41FA5}">
                      <a16:colId xmlns:a16="http://schemas.microsoft.com/office/drawing/2014/main" val="754763481"/>
                    </a:ext>
                  </a:extLst>
                </a:gridCol>
              </a:tblGrid>
              <a:tr h="340305">
                <a:tc>
                  <a:txBody>
                    <a:bodyPr/>
                    <a:lstStyle/>
                    <a:p>
                      <a:pPr>
                        <a:lnSpc>
                          <a:spcPct val="115000"/>
                        </a:lnSpc>
                        <a:spcBef>
                          <a:spcPts val="960"/>
                        </a:spcBef>
                        <a:spcAft>
                          <a:spcPts val="960"/>
                        </a:spcAft>
                      </a:pPr>
                      <a:r>
                        <a:rPr lang="en-AU" sz="1400" b="1">
                          <a:solidFill>
                            <a:srgbClr val="FFFFFF"/>
                          </a:solidFill>
                          <a:effectLst/>
                          <a:latin typeface="Montserrat Medium" panose="00000600000000000000" pitchFamily="2" charset="0"/>
                          <a:ea typeface="Calibri" panose="020F0502020204030204" pitchFamily="34" charset="0"/>
                          <a:cs typeface="Times New Roman" panose="02020603050405020304" pitchFamily="18" charset="0"/>
                        </a:rPr>
                        <a:t>Scenario</a:t>
                      </a:r>
                      <a:endParaRPr lang="en-AU" sz="140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903195060"/>
                  </a:ext>
                </a:extLst>
              </a:tr>
              <a:tr h="1180062">
                <a:tc>
                  <a:txBody>
                    <a:bodyPr/>
                    <a:lstStyle/>
                    <a:p>
                      <a:pPr marL="228600" indent="-228600">
                        <a:lnSpc>
                          <a:spcPct val="115000"/>
                        </a:lnSpc>
                        <a:spcBef>
                          <a:spcPts val="400"/>
                        </a:spcBef>
                        <a:spcAft>
                          <a:spcPts val="400"/>
                        </a:spcAft>
                        <a:buFont typeface="+mj-lt"/>
                        <a:buAutoNum type="arabicPeriod"/>
                      </a:pPr>
                      <a:r>
                        <a:rPr lang="en-AU" sz="1100" b="0" i="0">
                          <a:effectLst/>
                          <a:latin typeface="Montserrat Medium" panose="00000600000000000000" pitchFamily="2" charset="0"/>
                          <a:ea typeface="Calibri" panose="020F0502020204030204" pitchFamily="34" charset="0"/>
                          <a:cs typeface="Times New Roman" panose="02020603050405020304" pitchFamily="18" charset="0"/>
                        </a:rPr>
                        <a:t>A new student has joined your class and is sitting alone at lunch time. They are crying and look very sad.</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961186"/>
                  </a:ext>
                </a:extLst>
              </a:tr>
              <a:tr h="1389983">
                <a:tc>
                  <a:txBody>
                    <a:bodyPr/>
                    <a:lstStyle/>
                    <a:p>
                      <a:pPr marL="228600" indent="-228600">
                        <a:lnSpc>
                          <a:spcPct val="115000"/>
                        </a:lnSpc>
                        <a:spcBef>
                          <a:spcPts val="400"/>
                        </a:spcBef>
                        <a:spcAft>
                          <a:spcPts val="400"/>
                        </a:spcAft>
                        <a:buFont typeface="+mj-lt"/>
                        <a:buAutoNum type="arabicPeriod" startAt="2"/>
                      </a:pPr>
                      <a:r>
                        <a:rPr lang="en-AU" sz="1100" b="0" i="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A number of your classmates are ignoring the teacher’s instructions by throwing objects and yelling rude comments.</a:t>
                      </a:r>
                      <a:endParaRPr lang="en-AU" sz="11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353198"/>
                  </a:ext>
                </a:extLst>
              </a:tr>
              <a:tr h="1180062">
                <a:tc>
                  <a:txBody>
                    <a:bodyPr/>
                    <a:lstStyle/>
                    <a:p>
                      <a:pPr marL="228600" indent="-228600">
                        <a:lnSpc>
                          <a:spcPct val="115000"/>
                        </a:lnSpc>
                        <a:spcBef>
                          <a:spcPts val="400"/>
                        </a:spcBef>
                        <a:spcAft>
                          <a:spcPts val="400"/>
                        </a:spcAft>
                        <a:buFont typeface="+mj-lt"/>
                        <a:buAutoNum type="arabicPeriod" startAt="3"/>
                      </a:pPr>
                      <a:r>
                        <a:rPr lang="en-AU" sz="1100" b="0" i="0">
                          <a:effectLst/>
                          <a:latin typeface="Montserrat Medium" panose="00000600000000000000" pitchFamily="2" charset="0"/>
                          <a:ea typeface="Calibri" panose="020F0502020204030204" pitchFamily="34" charset="0"/>
                          <a:cs typeface="Times New Roman" panose="02020603050405020304" pitchFamily="18" charset="0"/>
                        </a:rPr>
                        <a:t>You really want to go to a friend’s house for a play on the weekend but you have been told you can’t go. You scream really loudly that you hate everyone and slam the bedroom door.</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209177"/>
                  </a:ext>
                </a:extLst>
              </a:tr>
            </a:tbl>
          </a:graphicData>
        </a:graphic>
      </p:graphicFrame>
      <p:graphicFrame>
        <p:nvGraphicFramePr>
          <p:cNvPr id="9" name="Response" descr="A collection of emotions">
            <a:extLst>
              <a:ext uri="{FF2B5EF4-FFF2-40B4-BE49-F238E27FC236}">
                <a16:creationId xmlns:a16="http://schemas.microsoft.com/office/drawing/2014/main" id="{91DEFDF4-87B6-4584-9496-BBC0023529B2}"/>
              </a:ext>
            </a:extLst>
          </p:cNvPr>
          <p:cNvGraphicFramePr>
            <a:graphicFrameLocks noGrp="1"/>
          </p:cNvGraphicFramePr>
          <p:nvPr>
            <p:extLst>
              <p:ext uri="{D42A27DB-BD31-4B8C-83A1-F6EECF244321}">
                <p14:modId xmlns:p14="http://schemas.microsoft.com/office/powerpoint/2010/main" val="1121038515"/>
              </p:ext>
            </p:extLst>
          </p:nvPr>
        </p:nvGraphicFramePr>
        <p:xfrm>
          <a:off x="4572000" y="2188114"/>
          <a:ext cx="3652284" cy="4090414"/>
        </p:xfrm>
        <a:graphic>
          <a:graphicData uri="http://schemas.openxmlformats.org/drawingml/2006/table">
            <a:tbl>
              <a:tblPr firstRow="1" firstCol="1" bandRow="1"/>
              <a:tblGrid>
                <a:gridCol w="3652284">
                  <a:extLst>
                    <a:ext uri="{9D8B030D-6E8A-4147-A177-3AD203B41FA5}">
                      <a16:colId xmlns:a16="http://schemas.microsoft.com/office/drawing/2014/main" val="754763481"/>
                    </a:ext>
                  </a:extLst>
                </a:gridCol>
              </a:tblGrid>
              <a:tr h="339958">
                <a:tc>
                  <a:txBody>
                    <a:bodyPr/>
                    <a:lstStyle/>
                    <a:p>
                      <a:pPr>
                        <a:lnSpc>
                          <a:spcPct val="115000"/>
                        </a:lnSpc>
                        <a:spcBef>
                          <a:spcPts val="960"/>
                        </a:spcBef>
                        <a:spcAft>
                          <a:spcPts val="960"/>
                        </a:spcAft>
                      </a:pPr>
                      <a:r>
                        <a:rPr lang="en-AU" sz="1200" b="1">
                          <a:solidFill>
                            <a:srgbClr val="FFFFFF"/>
                          </a:solidFill>
                          <a:effectLst/>
                          <a:latin typeface="Montserrat Medium" panose="00000600000000000000" pitchFamily="2" charset="0"/>
                          <a:ea typeface="Calibri" panose="020F0502020204030204" pitchFamily="34" charset="0"/>
                          <a:cs typeface="Times New Roman" panose="02020603050405020304" pitchFamily="18" charset="0"/>
                        </a:rPr>
                        <a:t>Response</a:t>
                      </a:r>
                      <a:endParaRPr lang="en-AU" sz="120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903195060"/>
                  </a:ext>
                </a:extLst>
              </a:tr>
              <a:tr h="1178857">
                <a:tc>
                  <a:txBody>
                    <a:bodyPr/>
                    <a:lstStyle/>
                    <a:p>
                      <a:pPr marL="228600" indent="-228600">
                        <a:lnSpc>
                          <a:spcPct val="115000"/>
                        </a:lnSpc>
                        <a:spcBef>
                          <a:spcPts val="400"/>
                        </a:spcBef>
                        <a:spcAft>
                          <a:spcPts val="400"/>
                        </a:spcAft>
                        <a:buFont typeface="+mj-lt"/>
                        <a:buAutoNum type="alphaLcParenR"/>
                      </a:pPr>
                      <a:r>
                        <a:rPr lang="en-AU" sz="1100" b="0" i="0">
                          <a:effectLst/>
                          <a:latin typeface="Montserrat Medium" panose="00000600000000000000" pitchFamily="2" charset="0"/>
                          <a:ea typeface="Calibri" panose="020F0502020204030204" pitchFamily="34" charset="0"/>
                          <a:cs typeface="Times New Roman" panose="02020603050405020304" pitchFamily="18" charset="0"/>
                        </a:rPr>
                        <a:t>You may not always agree with a response you are given but you should always talk calmly and respectfully about the issues.</a:t>
                      </a:r>
                    </a:p>
                    <a:p>
                      <a:pPr marL="0" indent="0" algn="ctr">
                        <a:lnSpc>
                          <a:spcPct val="115000"/>
                        </a:lnSpc>
                        <a:spcBef>
                          <a:spcPts val="400"/>
                        </a:spcBef>
                        <a:spcAft>
                          <a:spcPts val="400"/>
                        </a:spcAft>
                        <a:buFont typeface="+mj-lt"/>
                        <a:buNone/>
                      </a:pPr>
                      <a:r>
                        <a:rPr lang="en-AU" sz="1100" b="1">
                          <a:latin typeface="Montserrat Medium" panose="00000600000000000000" pitchFamily="2" charset="0"/>
                          <a:cs typeface="Arial" panose="020B0604020202020204" pitchFamily="34" charset="0"/>
                        </a:rPr>
                        <a:t>respectful/disrespectful/empathy</a:t>
                      </a:r>
                      <a:endParaRPr lang="en-AU" sz="1100" b="1"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961186"/>
                  </a:ext>
                </a:extLst>
              </a:tr>
              <a:tr h="1392742">
                <a:tc>
                  <a:txBody>
                    <a:bodyPr/>
                    <a:lstStyle/>
                    <a:p>
                      <a:pPr marL="228600" indent="-228600">
                        <a:lnSpc>
                          <a:spcPct val="115000"/>
                        </a:lnSpc>
                        <a:spcBef>
                          <a:spcPts val="400"/>
                        </a:spcBef>
                        <a:spcAft>
                          <a:spcPts val="400"/>
                        </a:spcAft>
                        <a:buFont typeface="+mj-lt"/>
                        <a:buAutoNum type="alphaLcParenR" startAt="2"/>
                      </a:pPr>
                      <a:r>
                        <a:rPr lang="en-AU" sz="1100" b="0" i="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You think how hard it would be if you had to start at a new school. You walk over, introduce yourself and ask if you could sit with them. The student talks to you about how they are feeling and you acknowledge these feelings.</a:t>
                      </a:r>
                    </a:p>
                    <a:p>
                      <a:pPr marL="0" marR="0" lvl="0" indent="0" algn="ctr" defTabSz="914400" rtl="0" eaLnBrk="1" fontAlgn="auto" latinLnBrk="0" hangingPunct="1">
                        <a:lnSpc>
                          <a:spcPct val="115000"/>
                        </a:lnSpc>
                        <a:spcBef>
                          <a:spcPts val="400"/>
                        </a:spcBef>
                        <a:spcAft>
                          <a:spcPts val="400"/>
                        </a:spcAft>
                        <a:buClr>
                          <a:srgbClr val="000000"/>
                        </a:buClr>
                        <a:buSzTx/>
                        <a:buFont typeface="+mj-lt"/>
                        <a:buNone/>
                        <a:tabLst/>
                        <a:defRPr/>
                      </a:pPr>
                      <a:r>
                        <a:rPr lang="en-AU" sz="1100" b="1">
                          <a:latin typeface="Montserrat Medium" panose="00000600000000000000" pitchFamily="2" charset="0"/>
                          <a:cs typeface="Arial" panose="020B0604020202020204" pitchFamily="34" charset="0"/>
                        </a:rPr>
                        <a:t>respectful/disrespectful/empathy</a:t>
                      </a:r>
                      <a:endParaRPr lang="en-AU" sz="1100" b="1"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353198"/>
                  </a:ext>
                </a:extLst>
              </a:tr>
              <a:tr h="1178857">
                <a:tc>
                  <a:txBody>
                    <a:bodyPr/>
                    <a:lstStyle/>
                    <a:p>
                      <a:pPr marL="228600" indent="-228600">
                        <a:lnSpc>
                          <a:spcPct val="115000"/>
                        </a:lnSpc>
                        <a:spcBef>
                          <a:spcPts val="400"/>
                        </a:spcBef>
                        <a:spcAft>
                          <a:spcPts val="400"/>
                        </a:spcAft>
                        <a:buFont typeface="+mj-lt"/>
                        <a:buAutoNum type="alphaLcParenR" startAt="3"/>
                      </a:pPr>
                      <a:r>
                        <a:rPr lang="en-AU" sz="1100" b="0" i="0">
                          <a:effectLst/>
                          <a:latin typeface="Montserrat Medium" panose="00000600000000000000" pitchFamily="2" charset="0"/>
                          <a:ea typeface="Calibri" panose="020F0502020204030204" pitchFamily="34" charset="0"/>
                          <a:cs typeface="Times New Roman" panose="02020603050405020304" pitchFamily="18" charset="0"/>
                        </a:rPr>
                        <a:t>You ask the students being rude to stop because their behaviours are making you feel uncomfortable. You ask them to follow the teacher’s instructions so everyone can learn.</a:t>
                      </a:r>
                    </a:p>
                    <a:p>
                      <a:pPr marL="0" marR="0" lvl="0" indent="0" algn="ctr" defTabSz="914400" rtl="0" eaLnBrk="1" fontAlgn="auto" latinLnBrk="0" hangingPunct="1">
                        <a:lnSpc>
                          <a:spcPct val="115000"/>
                        </a:lnSpc>
                        <a:spcBef>
                          <a:spcPts val="400"/>
                        </a:spcBef>
                        <a:spcAft>
                          <a:spcPts val="400"/>
                        </a:spcAft>
                        <a:buClr>
                          <a:srgbClr val="000000"/>
                        </a:buClr>
                        <a:buSzTx/>
                        <a:buFont typeface="+mj-lt"/>
                        <a:buNone/>
                        <a:tabLst/>
                        <a:defRPr/>
                      </a:pPr>
                      <a:r>
                        <a:rPr lang="en-AU" sz="1100" b="1">
                          <a:latin typeface="Montserrat Medium" panose="00000600000000000000" pitchFamily="2" charset="0"/>
                          <a:cs typeface="Arial" panose="020B0604020202020204" pitchFamily="34" charset="0"/>
                        </a:rPr>
                        <a:t>respectful/disrespectful/empathy</a:t>
                      </a:r>
                      <a:endParaRPr lang="en-AU" sz="1100" b="1"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209177"/>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749082" cy="365125"/>
          </a:xfrm>
          <a:prstGeom prst="rect">
            <a:avLst/>
          </a:prstGeom>
        </p:spPr>
        <p:txBody>
          <a:bodyPr/>
          <a:lstStyle/>
          <a:p>
            <a:r>
              <a:rPr lang="en-US"/>
              <a:t>Stage 2 Week A</a:t>
            </a:r>
          </a:p>
        </p:txBody>
      </p:sp>
    </p:spTree>
    <p:extLst>
      <p:ext uri="{BB962C8B-B14F-4D97-AF65-F5344CB8AC3E}">
        <p14:creationId xmlns:p14="http://schemas.microsoft.com/office/powerpoint/2010/main" val="242606219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41135" cy="365125"/>
          </a:xfrm>
          <a:prstGeom prst="rect">
            <a:avLst/>
          </a:prstGeom>
        </p:spPr>
        <p:txBody>
          <a:bodyPr/>
          <a:lstStyle/>
          <a:p>
            <a:r>
              <a:rPr lang="en-US"/>
              <a:t>Stage 2 Week A</a:t>
            </a:r>
          </a:p>
        </p:txBody>
      </p:sp>
      <p:sp>
        <p:nvSpPr>
          <p:cNvPr id="7" name="Instructions">
            <a:extLst>
              <a:ext uri="{FF2B5EF4-FFF2-40B4-BE49-F238E27FC236}">
                <a16:creationId xmlns:a16="http://schemas.microsoft.com/office/drawing/2014/main" id="{5528AB0A-3096-40A2-8FD0-A1BB8FA7DF31}"/>
              </a:ext>
            </a:extLst>
          </p:cNvPr>
          <p:cNvSpPr txBox="1"/>
          <p:nvPr/>
        </p:nvSpPr>
        <p:spPr>
          <a:xfrm>
            <a:off x="358576" y="1496079"/>
            <a:ext cx="8490097" cy="5232202"/>
          </a:xfrm>
          <a:prstGeom prst="rect">
            <a:avLst/>
          </a:prstGeom>
          <a:noFill/>
        </p:spPr>
        <p:txBody>
          <a:bodyPr wrap="square" rtlCol="0">
            <a:spAutoFit/>
          </a:bodyPr>
          <a:lstStyle/>
          <a:p>
            <a:r>
              <a:rPr lang="en-AU" sz="1600">
                <a:latin typeface="Montserrat Medium" panose="00000600000000000000" pitchFamily="2" charset="0"/>
                <a:cs typeface="Arial" panose="020B0604020202020204" pitchFamily="34" charset="0"/>
              </a:rPr>
              <a:t>Reflect upon the answer you provided. Using your answers, consider how you can demonstrate respect to others. Complete the sentences.</a:t>
            </a:r>
          </a:p>
          <a:p>
            <a:endParaRPr lang="en-AU" sz="1600">
              <a:latin typeface="Montserrat Medium" panose="00000600000000000000" pitchFamily="2" charset="0"/>
              <a:cs typeface="Arial" panose="020B0604020202020204" pitchFamily="34" charset="0"/>
            </a:endParaRPr>
          </a:p>
          <a:p>
            <a:r>
              <a:rPr lang="en-AU" sz="1600">
                <a:latin typeface="Montserrat Medium" panose="00000600000000000000" pitchFamily="2" charset="0"/>
                <a:cs typeface="Arial" panose="020B0604020202020204" pitchFamily="34" charset="0"/>
              </a:rPr>
              <a:t>I can be respectful to my parents/caregivers by… ___________________________________________________________________________________________________________________________________________________________________________________________________________________________________________________</a:t>
            </a:r>
          </a:p>
          <a:p>
            <a:endParaRPr lang="en-AU" sz="1600">
              <a:latin typeface="Montserrat Medium" panose="00000600000000000000" pitchFamily="2" charset="0"/>
              <a:cs typeface="Arial" panose="020B0604020202020204" pitchFamily="34" charset="0"/>
            </a:endParaRPr>
          </a:p>
          <a:p>
            <a:r>
              <a:rPr lang="en-AU" sz="1600">
                <a:latin typeface="Montserrat Medium" panose="00000600000000000000" pitchFamily="2" charset="0"/>
                <a:cs typeface="Arial" panose="020B0604020202020204" pitchFamily="34" charset="0"/>
              </a:rPr>
              <a:t>I can be respectful to my teacher by… ___________________________________________________________________________________________________________________________________________________________________________________________________________________________________________________</a:t>
            </a:r>
          </a:p>
          <a:p>
            <a:endParaRPr lang="en-AU" sz="1600">
              <a:latin typeface="Montserrat Medium" panose="00000600000000000000" pitchFamily="2" charset="0"/>
              <a:cs typeface="Arial" panose="020B0604020202020204" pitchFamily="34" charset="0"/>
            </a:endParaRPr>
          </a:p>
          <a:p>
            <a:r>
              <a:rPr lang="en-AU" sz="1600">
                <a:latin typeface="Montserrat Medium" panose="00000600000000000000" pitchFamily="2" charset="0"/>
                <a:cs typeface="Arial" panose="020B0604020202020204" pitchFamily="34" charset="0"/>
              </a:rPr>
              <a:t>I can be respectful to my friends by… ___________________________________________________________________________________________________________________________________________________________________________________________________________________________________________________</a:t>
            </a:r>
          </a:p>
          <a:p>
            <a:endParaRPr lang="en-AU" sz="1600">
              <a:latin typeface="Montserrat Medium" panose="00000600000000000000" pitchFamily="2" charset="0"/>
              <a:cs typeface="Arial" panose="020B0604020202020204" pitchFamily="34" charset="0"/>
            </a:endParaRPr>
          </a:p>
          <a:p>
            <a:endParaRPr lang="en-AU" sz="1600">
              <a:latin typeface="Montserrat Medium" panose="00000600000000000000" pitchFamily="2" charset="0"/>
              <a:cs typeface="Arial" panose="020B0604020202020204" pitchFamily="34" charset="0"/>
            </a:endParaRPr>
          </a:p>
          <a:p>
            <a:endParaRPr lang="en-AU" sz="1600">
              <a:latin typeface="Montserrat Medium" panose="00000600000000000000" pitchFamily="2" charset="0"/>
              <a:cs typeface="Arial" panose="020B0604020202020204" pitchFamily="34" charset="0"/>
            </a:endParaRPr>
          </a:p>
          <a:p>
            <a:endParaRPr lang="en-AU">
              <a:latin typeface="Montserrat Medium" panose="00000600000000000000" pitchFamily="2" charset="0"/>
              <a:cs typeface="Arial" panose="020B0604020202020204" pitchFamily="34" charset="0"/>
            </a:endParaRPr>
          </a:p>
        </p:txBody>
      </p:sp>
      <p:sp>
        <p:nvSpPr>
          <p:cNvPr id="6" name="PDHPE task 2 – part 2"/>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2 – part 2</a:t>
            </a:r>
          </a:p>
        </p:txBody>
      </p:sp>
    </p:spTree>
    <p:extLst>
      <p:ext uri="{BB962C8B-B14F-4D97-AF65-F5344CB8AC3E}">
        <p14:creationId xmlns:p14="http://schemas.microsoft.com/office/powerpoint/2010/main" val="307218896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3 – 45 minutes"/>
          <p:cNvSpPr>
            <a:spLocks noGrp="1"/>
          </p:cNvSpPr>
          <p:nvPr>
            <p:ph type="title"/>
          </p:nvPr>
        </p:nvSpPr>
        <p:spPr>
          <a:xfrm>
            <a:off x="293857" y="689649"/>
            <a:ext cx="8623051" cy="498470"/>
          </a:xfrm>
          <a:noFill/>
          <a:ln w="57150">
            <a:solidFill>
              <a:schemeClr val="accent5">
                <a:lumMod val="60000"/>
                <a:lumOff val="40000"/>
              </a:schemeClr>
            </a:solidFill>
          </a:ln>
        </p:spPr>
        <p:txBody>
          <a:bodyPr/>
          <a:lstStyle/>
          <a:p>
            <a:r>
              <a:rPr lang="en-AU"/>
              <a:t> PDHPE task 3 –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1982679198"/>
              </p:ext>
            </p:extLst>
          </p:nvPr>
        </p:nvGraphicFramePr>
        <p:xfrm>
          <a:off x="293857" y="1282691"/>
          <a:ext cx="8607028" cy="4716785"/>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718637">
                <a:tc>
                  <a:txBody>
                    <a:bodyPr/>
                    <a:lstStyle/>
                    <a:p>
                      <a:pPr marL="0" marR="0" lvl="0" indent="0" algn="l" defTabSz="914400" rtl="0" eaLnBrk="1" fontAlgn="base" latinLnBrk="0" hangingPunct="1">
                        <a:lnSpc>
                          <a:spcPct val="150000"/>
                        </a:lnSpc>
                        <a:spcBef>
                          <a:spcPts val="0"/>
                        </a:spcBef>
                        <a:spcAft>
                          <a:spcPts val="0"/>
                        </a:spcAft>
                        <a:buClr>
                          <a:srgbClr val="000000"/>
                        </a:buClr>
                        <a:buSzTx/>
                        <a:buFont typeface="Arial"/>
                        <a:buNone/>
                        <a:tabLst/>
                        <a:defRPr/>
                      </a:pPr>
                      <a:r>
                        <a:rPr lang="en-AU" sz="1400">
                          <a:effectLst/>
                          <a:latin typeface="Montserrat"/>
                        </a:rPr>
                        <a:t>Movement,</a:t>
                      </a:r>
                      <a:r>
                        <a:rPr lang="en-AU" sz="1400" baseline="0">
                          <a:effectLst/>
                          <a:latin typeface="Montserrat"/>
                        </a:rPr>
                        <a:t> skill and performance – PD2-4, PD2-5 – ‘Step or no step?’ </a:t>
                      </a:r>
                      <a:endParaRPr lang="en-AU" sz="1400">
                        <a:effectLst/>
                        <a:latin typeface="Montserrat" panose="00000500000000000000" pitchFamily="2" charset="0"/>
                      </a:endParaRPr>
                    </a:p>
                    <a:p>
                      <a:pPr algn="l" fontAlgn="base">
                        <a:lnSpc>
                          <a:spcPct val="150000"/>
                        </a:lnSpc>
                        <a:spcAft>
                          <a:spcPts val="0"/>
                        </a:spcAft>
                      </a:pPr>
                      <a:r>
                        <a:rPr lang="en-AU" sz="1400">
                          <a:effectLst/>
                          <a:latin typeface="Montserrat"/>
                        </a:rPr>
                        <a:t>Key inquiry question: </a:t>
                      </a:r>
                      <a:r>
                        <a:rPr lang="en-AU" sz="1400" b="0">
                          <a:effectLst/>
                          <a:latin typeface="Montserrat"/>
                        </a:rPr>
                        <a:t>How can we move our bodies to perform skills in different ways?</a:t>
                      </a:r>
                    </a:p>
                  </a:txBody>
                  <a:tcPr marL="114300" marR="114300" marT="0" marB="0"/>
                </a:tc>
                <a:extLst>
                  <a:ext uri="{0D108BD9-81ED-4DB2-BD59-A6C34878D82A}">
                    <a16:rowId xmlns:a16="http://schemas.microsoft.com/office/drawing/2014/main" val="10000"/>
                  </a:ext>
                </a:extLst>
              </a:tr>
              <a:tr h="3998148">
                <a:tc>
                  <a:txBody>
                    <a:bodyPr/>
                    <a:lstStyle/>
                    <a:p>
                      <a:pPr>
                        <a:lnSpc>
                          <a:spcPct val="150000"/>
                        </a:lnSpc>
                      </a:pPr>
                      <a:r>
                        <a:rPr lang="en-AU" sz="1200" b="1" i="0" u="none" strike="noStrike" cap="none">
                          <a:solidFill>
                            <a:schemeClr val="tx1"/>
                          </a:solidFill>
                          <a:effectLst/>
                          <a:latin typeface="Montserrat"/>
                          <a:ea typeface="+mn-ea"/>
                          <a:cs typeface="+mn-cs"/>
                          <a:sym typeface="Arial"/>
                        </a:rPr>
                        <a:t>What you’ll need:</a:t>
                      </a:r>
                    </a:p>
                    <a:p>
                      <a:pPr marL="285750" lvl="0" indent="-285750">
                        <a:lnSpc>
                          <a:spcPct val="150000"/>
                        </a:lnSpc>
                        <a:buFont typeface="Arial" panose="020B0604020202020204" pitchFamily="34" charset="0"/>
                        <a:buChar char="•"/>
                      </a:pPr>
                      <a:r>
                        <a:rPr lang="en-AU" sz="1200" b="0" i="0" u="none" strike="noStrike" cap="none">
                          <a:solidFill>
                            <a:schemeClr val="tx1"/>
                          </a:solidFill>
                          <a:effectLst/>
                          <a:latin typeface="Montserrat"/>
                          <a:ea typeface="+mn-ea"/>
                          <a:cs typeface="+mn-cs"/>
                          <a:sym typeface="Arial"/>
                        </a:rPr>
                        <a:t>a soft object to throw (for example, soft ball, pair of socks, scrunched-up paper)</a:t>
                      </a:r>
                    </a:p>
                    <a:p>
                      <a:pPr marL="285750" lvl="0" indent="-285750">
                        <a:lnSpc>
                          <a:spcPct val="150000"/>
                        </a:lnSpc>
                        <a:buFont typeface="Arial" panose="020B0604020202020204" pitchFamily="34" charset="0"/>
                        <a:buChar char="•"/>
                      </a:pPr>
                      <a:r>
                        <a:rPr lang="en-AU" sz="1200" b="0" i="0" u="none" strike="noStrike" cap="none">
                          <a:solidFill>
                            <a:schemeClr val="tx1"/>
                          </a:solidFill>
                          <a:effectLst/>
                          <a:latin typeface="Montserrat"/>
                          <a:ea typeface="+mn-ea"/>
                          <a:cs typeface="+mn-cs"/>
                          <a:sym typeface="Arial"/>
                        </a:rPr>
                        <a:t>an object or landmark to create a target for the object to hit (for example, a bucket, a long piece of string laid in a circle, an ‘X’ formed by two pieces of tape/material, a t-shirt laid on the ground, a chair/bench, a wall, a tree)</a:t>
                      </a:r>
                    </a:p>
                    <a:p>
                      <a:pPr marL="285750" lvl="0" indent="-285750">
                        <a:lnSpc>
                          <a:spcPct val="150000"/>
                        </a:lnSpc>
                        <a:buFont typeface="Arial" panose="020B0604020202020204" pitchFamily="34" charset="0"/>
                        <a:buChar char="•"/>
                      </a:pPr>
                      <a:r>
                        <a:rPr lang="en-AU" sz="1200" b="0" i="0" u="none" strike="noStrike" cap="none">
                          <a:solidFill>
                            <a:schemeClr val="tx1"/>
                          </a:solidFill>
                          <a:effectLst/>
                          <a:latin typeface="Montserrat"/>
                          <a:ea typeface="+mn-ea"/>
                          <a:cs typeface="+mn-cs"/>
                          <a:sym typeface="Arial"/>
                        </a:rPr>
                        <a:t>refer to </a:t>
                      </a:r>
                      <a:r>
                        <a:rPr lang="en-AU" sz="1200" b="0" i="0" u="sng" strike="noStrike" cap="none">
                          <a:solidFill>
                            <a:schemeClr val="tx1"/>
                          </a:solidFill>
                          <a:effectLst/>
                          <a:latin typeface="Montserrat"/>
                          <a:ea typeface="+mn-ea"/>
                          <a:cs typeface="+mn-cs"/>
                          <a:sym typeface="Arial"/>
                          <a:hlinkClick r:id="rId3"/>
                        </a:rPr>
                        <a:t>'Hit the target'</a:t>
                      </a:r>
                      <a:r>
                        <a:rPr lang="en-AU" sz="1200" b="0" i="0" u="none" strike="noStrike" cap="none">
                          <a:solidFill>
                            <a:schemeClr val="tx1"/>
                          </a:solidFill>
                          <a:effectLst/>
                          <a:latin typeface="Montserrat"/>
                          <a:ea typeface="+mn-ea"/>
                          <a:cs typeface="+mn-cs"/>
                          <a:sym typeface="Arial"/>
                        </a:rPr>
                        <a:t> game card for suggestions of what this activity could look like.</a:t>
                      </a:r>
                      <a:r>
                        <a:rPr lang="en-AU" sz="1200" b="0" i="0" u="none" strike="noStrike" cap="none">
                          <a:solidFill>
                            <a:schemeClr val="tx1"/>
                          </a:solidFill>
                          <a:effectLst/>
                          <a:latin typeface="Montserrat"/>
                          <a:ea typeface="+mn-ea"/>
                          <a:cs typeface="+mn-cs"/>
                        </a:rPr>
                        <a:t> </a:t>
                      </a:r>
                      <a:endParaRPr lang="en-AU" sz="1200" b="0" i="0" u="none" strike="noStrike" cap="none">
                        <a:solidFill>
                          <a:schemeClr val="tx1"/>
                        </a:solidFill>
                        <a:effectLst/>
                        <a:latin typeface="Montserrat"/>
                        <a:ea typeface="+mn-ea"/>
                        <a:cs typeface="+mn-cs"/>
                        <a:sym typeface="Arial"/>
                      </a:endParaRPr>
                    </a:p>
                    <a:p>
                      <a:pPr marL="0" lvl="0" indent="0">
                        <a:lnSpc>
                          <a:spcPct val="150000"/>
                        </a:lnSpc>
                        <a:buFont typeface="Arial" panose="020B0604020202020204" pitchFamily="34" charset="0"/>
                        <a:buNone/>
                      </a:pPr>
                      <a:r>
                        <a:rPr lang="en-AU" sz="1200" b="1" i="0" u="none" strike="noStrike" cap="none">
                          <a:solidFill>
                            <a:schemeClr val="tx1"/>
                          </a:solidFill>
                          <a:effectLst/>
                          <a:latin typeface="Montserrat"/>
                          <a:ea typeface="+mn-ea"/>
                          <a:cs typeface="+mn-cs"/>
                          <a:sym typeface="Arial"/>
                        </a:rPr>
                        <a:t>What to do:</a:t>
                      </a:r>
                    </a:p>
                    <a:p>
                      <a:pPr marL="285750" indent="-285750">
                        <a:lnSpc>
                          <a:spcPct val="150000"/>
                        </a:lnSpc>
                        <a:buFont typeface="Arial" panose="020B0604020202020204" pitchFamily="34" charset="0"/>
                        <a:buChar char="•"/>
                      </a:pPr>
                      <a:r>
                        <a:rPr lang="en-AU" sz="1200" b="0" i="0" u="none" strike="noStrike" cap="none">
                          <a:solidFill>
                            <a:schemeClr val="tx1"/>
                          </a:solidFill>
                          <a:effectLst/>
                          <a:latin typeface="Montserrat"/>
                          <a:ea typeface="+mn-ea"/>
                          <a:cs typeface="+mn-cs"/>
                          <a:sym typeface="Arial"/>
                        </a:rPr>
                        <a:t>create a target that you can safely throw a soft object towards. Choose a ‘starting point’ where you will throw the object from. You</a:t>
                      </a:r>
                      <a:r>
                        <a:rPr lang="en-AU" sz="1200" b="0" i="0" u="none" strike="noStrike" cap="none" baseline="0">
                          <a:solidFill>
                            <a:schemeClr val="tx1"/>
                          </a:solidFill>
                          <a:effectLst/>
                          <a:latin typeface="Montserrat"/>
                          <a:ea typeface="+mn-ea"/>
                          <a:cs typeface="+mn-cs"/>
                          <a:sym typeface="Arial"/>
                        </a:rPr>
                        <a:t> will use two types of throw:</a:t>
                      </a:r>
                    </a:p>
                    <a:p>
                      <a:pPr marL="269875" indent="369570">
                        <a:lnSpc>
                          <a:spcPct val="150000"/>
                        </a:lnSpc>
                        <a:buFont typeface="+mj-lt"/>
                        <a:buAutoNum type="arabicPeriod"/>
                      </a:pPr>
                      <a:r>
                        <a:rPr lang="en-AU" sz="1200" b="0" i="0" u="none" strike="noStrike" cap="none" baseline="0">
                          <a:solidFill>
                            <a:schemeClr val="tx1"/>
                          </a:solidFill>
                          <a:effectLst/>
                          <a:latin typeface="Montserrat"/>
                          <a:ea typeface="+mn-ea"/>
                          <a:cs typeface="+mn-cs"/>
                          <a:sym typeface="Arial"/>
                        </a:rPr>
                        <a:t>stand and throw</a:t>
                      </a:r>
                    </a:p>
                    <a:p>
                      <a:pPr marL="269875" indent="369570">
                        <a:lnSpc>
                          <a:spcPct val="150000"/>
                        </a:lnSpc>
                        <a:buFont typeface="+mj-lt"/>
                        <a:buAutoNum type="arabicPeriod"/>
                      </a:pPr>
                      <a:r>
                        <a:rPr lang="en-AU" sz="1200" b="0" i="0" u="none" strike="noStrike" cap="none" baseline="0">
                          <a:solidFill>
                            <a:schemeClr val="tx1"/>
                          </a:solidFill>
                          <a:effectLst/>
                          <a:latin typeface="Montserrat"/>
                          <a:ea typeface="+mn-ea"/>
                          <a:cs typeface="+mn-cs"/>
                          <a:sym typeface="Arial"/>
                        </a:rPr>
                        <a:t>step and throw.</a:t>
                      </a:r>
                      <a:endParaRPr lang="en-AU" sz="1200" b="0" i="0" u="none" strike="noStrike" cap="none">
                        <a:solidFill>
                          <a:schemeClr val="tx1"/>
                        </a:solidFill>
                        <a:effectLst/>
                        <a:latin typeface="Montserrat"/>
                        <a:ea typeface="+mn-ea"/>
                        <a:cs typeface="+mn-cs"/>
                        <a:sym typeface="Arial"/>
                      </a:endParaRPr>
                    </a:p>
                    <a:p>
                      <a:pPr marL="285750" indent="-285750">
                        <a:lnSpc>
                          <a:spcPct val="150000"/>
                        </a:lnSpc>
                        <a:buFont typeface="Arial" panose="020B0604020202020204" pitchFamily="34" charset="0"/>
                        <a:buChar char="•"/>
                      </a:pPr>
                      <a:r>
                        <a:rPr lang="en-AU" sz="1200" b="0" i="0" u="none" strike="noStrike" cap="none">
                          <a:solidFill>
                            <a:schemeClr val="tx1"/>
                          </a:solidFill>
                          <a:effectLst/>
                          <a:latin typeface="Montserrat"/>
                          <a:ea typeface="+mn-ea"/>
                          <a:cs typeface="+mn-cs"/>
                          <a:sym typeface="Arial"/>
                        </a:rPr>
                        <a:t>throw the object towards the target. You should aim to hit the target. Pick up the object from where it landed and throw the object again until the target has been hit</a:t>
                      </a:r>
                    </a:p>
                    <a:p>
                      <a:pPr marL="285750" lvl="1" indent="-285750">
                        <a:lnSpc>
                          <a:spcPct val="150000"/>
                        </a:lnSpc>
                        <a:buFont typeface="Arial" panose="020B0604020202020204" pitchFamily="34" charset="0"/>
                        <a:buChar char="•"/>
                      </a:pPr>
                      <a:r>
                        <a:rPr lang="en-AU" sz="1200" b="0" i="0" u="none" strike="noStrike" cap="none">
                          <a:solidFill>
                            <a:schemeClr val="tx1"/>
                          </a:solidFill>
                          <a:effectLst/>
                          <a:latin typeface="Montserrat"/>
                          <a:ea typeface="+mn-ea"/>
                          <a:cs typeface="+mn-cs"/>
                          <a:sym typeface="Arial"/>
                        </a:rPr>
                        <a:t>repeat the challenge 5 times for each type of throw attempting to hit the target in a fewer number of throws</a:t>
                      </a:r>
                      <a:endParaRPr lang="en-AU" sz="1200" b="0" i="0" u="none" strike="noStrike" cap="none">
                        <a:solidFill>
                          <a:schemeClr val="tx1"/>
                        </a:solidFill>
                        <a:effectLst/>
                        <a:latin typeface="Montserrat"/>
                        <a:ea typeface="+mn-ea"/>
                        <a:cs typeface="+mn-cs"/>
                      </a:endParaRPr>
                    </a:p>
                    <a:p>
                      <a:pPr marL="285750" lvl="1" indent="-285750">
                        <a:lnSpc>
                          <a:spcPct val="150000"/>
                        </a:lnSpc>
                        <a:buFont typeface="Arial" panose="020B0604020202020204" pitchFamily="34" charset="0"/>
                        <a:buChar char="•"/>
                      </a:pPr>
                      <a:r>
                        <a:rPr lang="en-AU" sz="1200" b="0" i="0" u="none" strike="noStrike" cap="none">
                          <a:solidFill>
                            <a:schemeClr val="tx1"/>
                          </a:solidFill>
                          <a:effectLst/>
                          <a:latin typeface="Montserrat"/>
                          <a:ea typeface="+mn-ea"/>
                          <a:cs typeface="+mn-cs"/>
                          <a:sym typeface="Arial"/>
                        </a:rPr>
                        <a:t>record how many throws it took to hit the target</a:t>
                      </a:r>
                      <a:r>
                        <a:rPr lang="en-AU" sz="1200" b="0" i="0" u="none" strike="noStrike" cap="none" baseline="0">
                          <a:solidFill>
                            <a:schemeClr val="tx1"/>
                          </a:solidFill>
                          <a:effectLst/>
                          <a:latin typeface="Montserrat"/>
                          <a:ea typeface="+mn-ea"/>
                          <a:cs typeface="+mn-cs"/>
                          <a:sym typeface="Arial"/>
                        </a:rPr>
                        <a:t> (see next slide).</a:t>
                      </a:r>
                      <a:endParaRPr lang="en-AU" sz="1200" b="0" i="0" u="none" strike="noStrike" cap="none">
                        <a:solidFill>
                          <a:schemeClr val="tx1"/>
                        </a:solidFill>
                        <a:effectLst/>
                        <a:latin typeface="Montserrat"/>
                        <a:ea typeface="+mn-ea"/>
                        <a:cs typeface="+mn-cs"/>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87162" cy="365125"/>
          </a:xfrm>
          <a:prstGeom prst="rect">
            <a:avLst/>
          </a:prstGeom>
        </p:spPr>
        <p:txBody>
          <a:bodyPr/>
          <a:lstStyle/>
          <a:p>
            <a:r>
              <a:rPr lang="en-US"/>
              <a:t>Stage 2 Week A</a:t>
            </a:r>
          </a:p>
        </p:txBody>
      </p:sp>
    </p:spTree>
    <p:extLst>
      <p:ext uri="{BB962C8B-B14F-4D97-AF65-F5344CB8AC3E}">
        <p14:creationId xmlns:p14="http://schemas.microsoft.com/office/powerpoint/2010/main" val="233531306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3 – part 1"/>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3 – part 1</a:t>
            </a:r>
          </a:p>
        </p:txBody>
      </p:sp>
      <p:pic>
        <p:nvPicPr>
          <p:cNvPr id="4" name="Step or no step" descr="An example of the throwing game 'Step or no step'"/>
          <p:cNvPicPr>
            <a:picLocks noChangeAspect="1"/>
          </p:cNvPicPr>
          <p:nvPr/>
        </p:nvPicPr>
        <p:blipFill rotWithShape="1">
          <a:blip r:embed="rId3"/>
          <a:srcRect l="1704" t="31227" r="833" b="4069"/>
          <a:stretch/>
        </p:blipFill>
        <p:spPr>
          <a:xfrm>
            <a:off x="1300025" y="1389697"/>
            <a:ext cx="6607199" cy="1658413"/>
          </a:xfrm>
          <a:prstGeom prst="rect">
            <a:avLst/>
          </a:prstGeom>
        </p:spPr>
      </p:pic>
      <p:sp>
        <p:nvSpPr>
          <p:cNvPr id="5" name="Image caption">
            <a:extLst>
              <a:ext uri="{FF2B5EF4-FFF2-40B4-BE49-F238E27FC236}">
                <a16:creationId xmlns:a16="http://schemas.microsoft.com/office/drawing/2014/main" id="{F8D0ED3E-4946-40B5-91EF-796F088B23FF}"/>
              </a:ext>
            </a:extLst>
          </p:cNvPr>
          <p:cNvSpPr txBox="1"/>
          <p:nvPr/>
        </p:nvSpPr>
        <p:spPr>
          <a:xfrm>
            <a:off x="1300025" y="3011901"/>
            <a:ext cx="3443287" cy="261610"/>
          </a:xfrm>
          <a:prstGeom prst="rect">
            <a:avLst/>
          </a:prstGeom>
          <a:noFill/>
        </p:spPr>
        <p:txBody>
          <a:bodyPr wrap="square" rtlCol="0">
            <a:spAutoFit/>
          </a:bodyPr>
          <a:lstStyle/>
          <a:p>
            <a:r>
              <a:rPr lang="en-AU" sz="1100">
                <a:latin typeface="Montserrat Medium" panose="00000600000000000000" pitchFamily="2" charset="0"/>
              </a:rPr>
              <a:t>Examples of ‘Step or no step</a:t>
            </a:r>
            <a:r>
              <a:rPr lang="en-AU" sz="1100"/>
              <a:t>’</a:t>
            </a:r>
          </a:p>
        </p:txBody>
      </p:sp>
      <p:graphicFrame>
        <p:nvGraphicFramePr>
          <p:cNvPr id="7" name="Recording table" descr="A collection of emotions">
            <a:extLst>
              <a:ext uri="{FF2B5EF4-FFF2-40B4-BE49-F238E27FC236}">
                <a16:creationId xmlns:a16="http://schemas.microsoft.com/office/drawing/2014/main" id="{E62C21CF-0810-4739-B4EA-10B8FBE32911}"/>
              </a:ext>
            </a:extLst>
          </p:cNvPr>
          <p:cNvGraphicFramePr>
            <a:graphicFrameLocks noGrp="1"/>
          </p:cNvGraphicFramePr>
          <p:nvPr>
            <p:extLst>
              <p:ext uri="{D42A27DB-BD31-4B8C-83A1-F6EECF244321}">
                <p14:modId xmlns:p14="http://schemas.microsoft.com/office/powerpoint/2010/main" val="1097830343"/>
              </p:ext>
            </p:extLst>
          </p:nvPr>
        </p:nvGraphicFramePr>
        <p:xfrm>
          <a:off x="458635" y="3511119"/>
          <a:ext cx="8289978" cy="2513783"/>
        </p:xfrm>
        <a:graphic>
          <a:graphicData uri="http://schemas.openxmlformats.org/drawingml/2006/table">
            <a:tbl>
              <a:tblPr firstRow="1" firstCol="1" bandRow="1"/>
              <a:tblGrid>
                <a:gridCol w="1381663">
                  <a:extLst>
                    <a:ext uri="{9D8B030D-6E8A-4147-A177-3AD203B41FA5}">
                      <a16:colId xmlns:a16="http://schemas.microsoft.com/office/drawing/2014/main" val="754763481"/>
                    </a:ext>
                  </a:extLst>
                </a:gridCol>
                <a:gridCol w="1381663">
                  <a:extLst>
                    <a:ext uri="{9D8B030D-6E8A-4147-A177-3AD203B41FA5}">
                      <a16:colId xmlns:a16="http://schemas.microsoft.com/office/drawing/2014/main" val="1053448043"/>
                    </a:ext>
                  </a:extLst>
                </a:gridCol>
                <a:gridCol w="1381663">
                  <a:extLst>
                    <a:ext uri="{9D8B030D-6E8A-4147-A177-3AD203B41FA5}">
                      <a16:colId xmlns:a16="http://schemas.microsoft.com/office/drawing/2014/main" val="2475386003"/>
                    </a:ext>
                  </a:extLst>
                </a:gridCol>
                <a:gridCol w="1381663">
                  <a:extLst>
                    <a:ext uri="{9D8B030D-6E8A-4147-A177-3AD203B41FA5}">
                      <a16:colId xmlns:a16="http://schemas.microsoft.com/office/drawing/2014/main" val="1153904054"/>
                    </a:ext>
                  </a:extLst>
                </a:gridCol>
                <a:gridCol w="1381663">
                  <a:extLst>
                    <a:ext uri="{9D8B030D-6E8A-4147-A177-3AD203B41FA5}">
                      <a16:colId xmlns:a16="http://schemas.microsoft.com/office/drawing/2014/main" val="124072164"/>
                    </a:ext>
                  </a:extLst>
                </a:gridCol>
                <a:gridCol w="1381663">
                  <a:extLst>
                    <a:ext uri="{9D8B030D-6E8A-4147-A177-3AD203B41FA5}">
                      <a16:colId xmlns:a16="http://schemas.microsoft.com/office/drawing/2014/main" val="3577356702"/>
                    </a:ext>
                  </a:extLst>
                </a:gridCol>
              </a:tblGrid>
              <a:tr h="411403">
                <a:tc>
                  <a:txBody>
                    <a:bodyPr/>
                    <a:lstStyle/>
                    <a:p>
                      <a:pPr>
                        <a:lnSpc>
                          <a:spcPct val="115000"/>
                        </a:lnSpc>
                        <a:spcBef>
                          <a:spcPts val="960"/>
                        </a:spcBef>
                        <a:spcAft>
                          <a:spcPts val="960"/>
                        </a:spcAft>
                      </a:pPr>
                      <a:r>
                        <a:rPr lang="en-AU" sz="1200" b="1">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rPr>
                        <a:t>Step or no step</a:t>
                      </a:r>
                      <a:endParaRPr lang="en-AU" sz="120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960"/>
                        </a:spcBef>
                        <a:spcAft>
                          <a:spcPts val="960"/>
                        </a:spcAft>
                      </a:pPr>
                      <a:r>
                        <a:rPr lang="en-AU" sz="120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rPr>
                        <a:t>Attempt 1</a:t>
                      </a: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marL="0" marR="0" lvl="0" indent="0" algn="l" defTabSz="914400" rtl="0" eaLnBrk="1" fontAlgn="auto" latinLnBrk="0" hangingPunct="1">
                        <a:lnSpc>
                          <a:spcPct val="115000"/>
                        </a:lnSpc>
                        <a:spcBef>
                          <a:spcPts val="960"/>
                        </a:spcBef>
                        <a:spcAft>
                          <a:spcPts val="960"/>
                        </a:spcAft>
                        <a:buClr>
                          <a:srgbClr val="000000"/>
                        </a:buClr>
                        <a:buSzTx/>
                        <a:buFont typeface="Arial"/>
                        <a:buNone/>
                        <a:tabLst/>
                        <a:defRPr/>
                      </a:pPr>
                      <a:r>
                        <a:rPr lang="en-AU" sz="120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rPr>
                        <a:t>Attempt 2</a:t>
                      </a: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960"/>
                        </a:spcBef>
                        <a:spcAft>
                          <a:spcPts val="960"/>
                        </a:spcAft>
                      </a:pPr>
                      <a:r>
                        <a:rPr lang="en-AU" sz="120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rPr>
                        <a:t>Attempt 3</a:t>
                      </a: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960"/>
                        </a:spcBef>
                        <a:spcAft>
                          <a:spcPts val="960"/>
                        </a:spcAft>
                      </a:pPr>
                      <a:r>
                        <a:rPr lang="en-AU" sz="120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rPr>
                        <a:t>Attempt 4</a:t>
                      </a: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960"/>
                        </a:spcBef>
                        <a:spcAft>
                          <a:spcPts val="960"/>
                        </a:spcAft>
                      </a:pPr>
                      <a:r>
                        <a:rPr lang="en-AU" sz="120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rPr>
                        <a:t>Attempt 5</a:t>
                      </a: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903195060"/>
                  </a:ext>
                </a:extLst>
              </a:tr>
              <a:tr h="1051190">
                <a:tc>
                  <a:txBody>
                    <a:bodyPr/>
                    <a:lstStyle/>
                    <a:p>
                      <a:pPr>
                        <a:lnSpc>
                          <a:spcPct val="115000"/>
                        </a:lnSpc>
                        <a:spcBef>
                          <a:spcPts val="400"/>
                        </a:spcBef>
                        <a:spcAft>
                          <a:spcPts val="400"/>
                        </a:spcAft>
                      </a:pPr>
                      <a:r>
                        <a:rPr lang="en-AU" sz="1200" b="0" i="0">
                          <a:effectLst/>
                          <a:latin typeface="Montserrat Medium" panose="00000600000000000000" pitchFamily="2" charset="0"/>
                          <a:ea typeface="Calibri" panose="020F0502020204030204" pitchFamily="34" charset="0"/>
                          <a:cs typeface="Times New Roman" panose="02020603050405020304" pitchFamily="18" charset="0"/>
                        </a:rPr>
                        <a:t>Stand and throw</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961186"/>
                  </a:ext>
                </a:extLst>
              </a:tr>
              <a:tr h="1051190">
                <a:tc>
                  <a:txBody>
                    <a:bodyPr/>
                    <a:lstStyle/>
                    <a:p>
                      <a:pPr>
                        <a:lnSpc>
                          <a:spcPct val="115000"/>
                        </a:lnSpc>
                        <a:spcBef>
                          <a:spcPts val="400"/>
                        </a:spcBef>
                        <a:spcAft>
                          <a:spcPts val="400"/>
                        </a:spcAft>
                      </a:pPr>
                      <a:r>
                        <a:rPr lang="en-AU" sz="1200" b="0" i="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Step and throw</a:t>
                      </a: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353198"/>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764424" cy="365125"/>
          </a:xfrm>
          <a:prstGeom prst="rect">
            <a:avLst/>
          </a:prstGeom>
        </p:spPr>
        <p:txBody>
          <a:bodyPr/>
          <a:lstStyle/>
          <a:p>
            <a:r>
              <a:rPr lang="en-US"/>
              <a:t>Stage 2 Week A</a:t>
            </a:r>
          </a:p>
        </p:txBody>
      </p:sp>
    </p:spTree>
    <p:extLst>
      <p:ext uri="{BB962C8B-B14F-4D97-AF65-F5344CB8AC3E}">
        <p14:creationId xmlns:p14="http://schemas.microsoft.com/office/powerpoint/2010/main" val="20911985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DHPE task 3 continued"/>
          <p:cNvSpPr>
            <a:spLocks noGrp="1"/>
          </p:cNvSpPr>
          <p:nvPr>
            <p:ph type="title"/>
          </p:nvPr>
        </p:nvSpPr>
        <p:spPr>
          <a:xfrm>
            <a:off x="292100" y="747159"/>
            <a:ext cx="8623051" cy="498470"/>
          </a:xfrm>
          <a:noFill/>
          <a:ln w="57150">
            <a:solidFill>
              <a:schemeClr val="accent5">
                <a:lumMod val="60000"/>
                <a:lumOff val="40000"/>
              </a:schemeClr>
            </a:solidFill>
          </a:ln>
        </p:spPr>
        <p:txBody>
          <a:bodyPr/>
          <a:lstStyle/>
          <a:p>
            <a:r>
              <a:rPr lang="en-AU"/>
              <a:t> PDHPE task 3 – part 2</a:t>
            </a:r>
          </a:p>
        </p:txBody>
      </p:sp>
      <p:sp>
        <p:nvSpPr>
          <p:cNvPr id="2" name="Instructions">
            <a:extLst>
              <a:ext uri="{FF2B5EF4-FFF2-40B4-BE49-F238E27FC236}">
                <a16:creationId xmlns:a16="http://schemas.microsoft.com/office/drawing/2014/main" id="{FEE77A2D-6B78-4241-AA6D-2208298ADFBF}"/>
              </a:ext>
            </a:extLst>
          </p:cNvPr>
          <p:cNvSpPr txBox="1"/>
          <p:nvPr/>
        </p:nvSpPr>
        <p:spPr>
          <a:xfrm>
            <a:off x="237172" y="1429367"/>
            <a:ext cx="8529372" cy="37907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Montserrat"/>
              </a:rPr>
              <a:t>Discuss these questions with your teacher or parent/caregiver.</a:t>
            </a:r>
            <a:endParaRPr lang="en-US"/>
          </a:p>
          <a:p>
            <a:pPr>
              <a:lnSpc>
                <a:spcPct val="150000"/>
              </a:lnSpc>
            </a:pPr>
            <a:endParaRPr lang="en-US">
              <a:latin typeface="Montserrat"/>
            </a:endParaRPr>
          </a:p>
          <a:p>
            <a:pPr marL="285750" indent="-285750">
              <a:lnSpc>
                <a:spcPct val="150000"/>
              </a:lnSpc>
              <a:buChar char="•"/>
            </a:pPr>
            <a:r>
              <a:rPr lang="en-US">
                <a:latin typeface="Montserrat"/>
              </a:rPr>
              <a:t>What type of throw was successful? Why?</a:t>
            </a:r>
          </a:p>
          <a:p>
            <a:pPr marL="285750" indent="-285750">
              <a:lnSpc>
                <a:spcPct val="150000"/>
              </a:lnSpc>
              <a:buChar char="•"/>
            </a:pPr>
            <a:r>
              <a:rPr lang="en-US">
                <a:latin typeface="Montserrat"/>
              </a:rPr>
              <a:t>What type of throw was unsuccessful? Why?</a:t>
            </a:r>
          </a:p>
          <a:p>
            <a:pPr marL="285750" indent="-285750">
              <a:lnSpc>
                <a:spcPct val="150000"/>
              </a:lnSpc>
              <a:buChar char="•"/>
            </a:pPr>
            <a:r>
              <a:rPr lang="en-US">
                <a:latin typeface="Montserrat"/>
              </a:rPr>
              <a:t>Which type of throw was most comfortable for you to perform? Why?</a:t>
            </a:r>
          </a:p>
          <a:p>
            <a:pPr marL="285750" indent="-285750">
              <a:lnSpc>
                <a:spcPct val="150000"/>
              </a:lnSpc>
              <a:buChar char="•"/>
            </a:pPr>
            <a:r>
              <a:rPr lang="en-US">
                <a:latin typeface="Montserrat"/>
              </a:rPr>
              <a:t>Describe why you might choose to step and throw?</a:t>
            </a:r>
          </a:p>
          <a:p>
            <a:pPr marL="285750" indent="-285750">
              <a:spcBef>
                <a:spcPts val="960"/>
              </a:spcBef>
              <a:spcAft>
                <a:spcPts val="960"/>
              </a:spcAft>
              <a:buChar char="•"/>
            </a:pPr>
            <a:r>
              <a:rPr lang="en-US">
                <a:latin typeface="Montserrat"/>
              </a:rPr>
              <a:t>Why would a step help you when you throw?</a:t>
            </a:r>
            <a:endParaRPr lang="en-US" b="1"/>
          </a:p>
          <a:p>
            <a:pPr>
              <a:spcBef>
                <a:spcPts val="960"/>
              </a:spcBef>
              <a:spcAft>
                <a:spcPts val="960"/>
              </a:spcAft>
            </a:pPr>
            <a:endParaRPr lang="en-US" b="1">
              <a:latin typeface="Montserrat"/>
            </a:endParaRPr>
          </a:p>
          <a:p>
            <a:pPr>
              <a:spcBef>
                <a:spcPts val="960"/>
              </a:spcBef>
              <a:spcAft>
                <a:spcPts val="960"/>
              </a:spcAft>
            </a:pPr>
            <a:r>
              <a:rPr lang="en-US" b="1">
                <a:latin typeface="Montserrat"/>
              </a:rPr>
              <a:t>Challenge!</a:t>
            </a:r>
            <a:endParaRPr lang="en-US" b="1"/>
          </a:p>
          <a:p>
            <a:pPr>
              <a:spcBef>
                <a:spcPts val="960"/>
              </a:spcBef>
              <a:spcAft>
                <a:spcPts val="960"/>
              </a:spcAft>
            </a:pPr>
            <a:r>
              <a:rPr lang="en-US">
                <a:latin typeface="Montserrat"/>
              </a:rPr>
              <a:t>Move the target or the starting line so you need to throw the object a longer distance.</a:t>
            </a:r>
          </a:p>
        </p:txBody>
      </p:sp>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64149" cy="365125"/>
          </a:xfrm>
          <a:prstGeom prst="rect">
            <a:avLst/>
          </a:prstGeom>
        </p:spPr>
        <p:txBody>
          <a:bodyPr/>
          <a:lstStyle/>
          <a:p>
            <a:r>
              <a:rPr lang="en-US"/>
              <a:t>Stage 2 Week A</a:t>
            </a:r>
          </a:p>
        </p:txBody>
      </p:sp>
    </p:spTree>
    <p:extLst>
      <p:ext uri="{BB962C8B-B14F-4D97-AF65-F5344CB8AC3E}">
        <p14:creationId xmlns:p14="http://schemas.microsoft.com/office/powerpoint/2010/main" val="343866741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reative arts- overview of tasks"/>
          <p:cNvSpPr>
            <a:spLocks noGrp="1"/>
          </p:cNvSpPr>
          <p:nvPr>
            <p:ph type="title"/>
          </p:nvPr>
        </p:nvSpPr>
        <p:spPr>
          <a:ln w="57150">
            <a:solidFill>
              <a:srgbClr val="EFA511"/>
            </a:solidFill>
          </a:ln>
        </p:spPr>
        <p:txBody>
          <a:bodyPr/>
          <a:lstStyle/>
          <a:p>
            <a:r>
              <a:rPr lang="en-AU"/>
              <a:t> Creative arts- overview of tasks</a:t>
            </a:r>
          </a:p>
        </p:txBody>
      </p:sp>
      <p:sp>
        <p:nvSpPr>
          <p:cNvPr id="2" name="Instructions"/>
          <p:cNvSpPr>
            <a:spLocks noGrp="1"/>
          </p:cNvSpPr>
          <p:nvPr>
            <p:ph type="body" sz="quarter" idx="16"/>
          </p:nvPr>
        </p:nvSpPr>
        <p:spPr/>
        <p:txBody>
          <a:bodyPr/>
          <a:lstStyle/>
          <a:p>
            <a:pPr marL="114300" indent="0">
              <a:buNone/>
            </a:pPr>
            <a:r>
              <a:rPr lang="en-AU" sz="1600" b="1">
                <a:latin typeface="Montserrat" panose="00000500000000000000" pitchFamily="2" charset="0"/>
              </a:rPr>
              <a:t>Visual arts – Connotation, imagery and symbol</a:t>
            </a:r>
          </a:p>
          <a:p>
            <a:pPr>
              <a:buFont typeface="+mj-lt"/>
              <a:buAutoNum type="arabicPeriod"/>
            </a:pPr>
            <a:r>
              <a:rPr lang="en-AU" sz="1600">
                <a:latin typeface="Montserrat" panose="00000500000000000000" pitchFamily="2" charset="0"/>
              </a:rPr>
              <a:t>Symbols around us</a:t>
            </a:r>
          </a:p>
          <a:p>
            <a:pPr>
              <a:buFont typeface="+mj-lt"/>
              <a:buAutoNum type="arabicPeriod"/>
            </a:pPr>
            <a:r>
              <a:rPr lang="en-AU" sz="1600">
                <a:latin typeface="Montserrat" panose="00000500000000000000" pitchFamily="2" charset="0"/>
              </a:rPr>
              <a:t>Symbolic sculpture</a:t>
            </a:r>
          </a:p>
          <a:p>
            <a:pPr>
              <a:buFont typeface="+mj-lt"/>
              <a:buAutoNum type="arabicPeriod"/>
            </a:pPr>
            <a:r>
              <a:rPr lang="en-AU" sz="1600">
                <a:latin typeface="Montserrat" panose="00000500000000000000" pitchFamily="2" charset="0"/>
              </a:rPr>
              <a:t>Artist representation (sample worksheet provided).</a:t>
            </a:r>
          </a:p>
          <a:p>
            <a:pPr marL="114300" indent="0">
              <a:buNone/>
            </a:pPr>
            <a:endParaRPr lang="en-AU" b="1"/>
          </a:p>
          <a:p>
            <a:pPr marL="114300" indent="0">
              <a:buNone/>
            </a:pPr>
            <a:endParaRPr lang="en-AU" b="1"/>
          </a:p>
          <a:p>
            <a:pPr marL="114300" indent="0">
              <a:buNone/>
            </a:pPr>
            <a:endParaRPr lang="en-AU" b="1"/>
          </a:p>
          <a:p>
            <a:endParaRPr lang="en-AU"/>
          </a:p>
        </p:txBody>
      </p:sp>
      <p:sp>
        <p:nvSpPr>
          <p:cNvPr id="5" name="Footer"/>
          <p:cNvSpPr>
            <a:spLocks noGrp="1"/>
          </p:cNvSpPr>
          <p:nvPr>
            <p:ph type="ftr" sz="quarter" idx="3"/>
          </p:nvPr>
        </p:nvSpPr>
        <p:spPr>
          <a:xfrm>
            <a:off x="292150" y="6258126"/>
            <a:ext cx="1072868" cy="365125"/>
          </a:xfrm>
        </p:spPr>
        <p:txBody>
          <a:bodyPr/>
          <a:lstStyle/>
          <a:p>
            <a:r>
              <a:rPr lang="en-US"/>
              <a:t>Stage 2 Week A</a:t>
            </a:r>
          </a:p>
        </p:txBody>
      </p:sp>
    </p:spTree>
    <p:extLst>
      <p:ext uri="{BB962C8B-B14F-4D97-AF65-F5344CB8AC3E}">
        <p14:creationId xmlns:p14="http://schemas.microsoft.com/office/powerpoint/2010/main" val="54472542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reative arts task 1- 45 minutes"/>
          <p:cNvSpPr>
            <a:spLocks noGrp="1"/>
          </p:cNvSpPr>
          <p:nvPr>
            <p:ph type="title"/>
          </p:nvPr>
        </p:nvSpPr>
        <p:spPr>
          <a:xfrm>
            <a:off x="292100" y="747159"/>
            <a:ext cx="8623051" cy="498470"/>
          </a:xfrm>
          <a:noFill/>
          <a:ln w="57150">
            <a:solidFill>
              <a:srgbClr val="EFA511"/>
            </a:solidFill>
          </a:ln>
        </p:spPr>
        <p:txBody>
          <a:bodyPr/>
          <a:lstStyle/>
          <a:p>
            <a:r>
              <a:rPr lang="en-AU"/>
              <a:t> Creative arts task 1- 45 minutes</a:t>
            </a:r>
          </a:p>
        </p:txBody>
      </p:sp>
      <p:graphicFrame>
        <p:nvGraphicFramePr>
          <p:cNvPr id="8" name="Instructions" title="Table"/>
          <p:cNvGraphicFramePr>
            <a:graphicFrameLocks/>
          </p:cNvGraphicFramePr>
          <p:nvPr>
            <p:extLst>
              <p:ext uri="{D42A27DB-BD31-4B8C-83A1-F6EECF244321}">
                <p14:modId xmlns:p14="http://schemas.microsoft.com/office/powerpoint/2010/main" val="3357898470"/>
              </p:ext>
            </p:extLst>
          </p:nvPr>
        </p:nvGraphicFramePr>
        <p:xfrm>
          <a:off x="292100" y="1500461"/>
          <a:ext cx="8607028" cy="4326133"/>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541124">
                <a:tc>
                  <a:txBody>
                    <a:bodyPr/>
                    <a:lstStyle/>
                    <a:p>
                      <a:pPr algn="l" fontAlgn="base">
                        <a:lnSpc>
                          <a:spcPct val="150000"/>
                        </a:lnSpc>
                        <a:spcAft>
                          <a:spcPts val="0"/>
                        </a:spcAft>
                      </a:pPr>
                      <a:r>
                        <a:rPr lang="en-AU" sz="1400">
                          <a:effectLst/>
                          <a:latin typeface="Montserrat"/>
                        </a:rPr>
                        <a:t>Visual</a:t>
                      </a:r>
                      <a:r>
                        <a:rPr lang="en-AU" sz="1400" baseline="0">
                          <a:effectLst/>
                          <a:latin typeface="Montserrat"/>
                        </a:rPr>
                        <a:t> arts – VAS2.1, VAS2.1</a:t>
                      </a:r>
                      <a:r>
                        <a:rPr lang="en-AU" sz="1400" b="1" u="none" strike="noStrike" cap="none" baseline="0">
                          <a:effectLst/>
                          <a:latin typeface="Montserrat"/>
                        </a:rPr>
                        <a:t> </a:t>
                      </a:r>
                      <a:r>
                        <a:rPr lang="en-AU" sz="1400" b="0" u="none" strike="noStrike" cap="none" baseline="0">
                          <a:effectLst/>
                          <a:latin typeface="Montserrat"/>
                          <a:sym typeface="Arial"/>
                        </a:rPr>
                        <a:t>– ‘</a:t>
                      </a:r>
                      <a:r>
                        <a:rPr lang="en-AU" sz="1400" baseline="0">
                          <a:effectLst/>
                          <a:latin typeface="Montserrat"/>
                        </a:rPr>
                        <a:t>Symbols  around us’</a:t>
                      </a:r>
                      <a:endParaRPr lang="en-AU" sz="1400" b="0" i="0" u="none" strike="noStrike" cap="none">
                        <a:solidFill>
                          <a:schemeClr val="tx1"/>
                        </a:solidFill>
                        <a:effectLst/>
                        <a:latin typeface="Montserrat" panose="00000500000000000000" pitchFamily="2" charset="0"/>
                        <a:ea typeface="+mn-ea"/>
                        <a:cs typeface="+mn-cs"/>
                        <a:sym typeface="Arial"/>
                      </a:endParaRPr>
                    </a:p>
                  </a:txBody>
                  <a:tcPr marL="114300" marR="114300" marT="0" marB="0"/>
                </a:tc>
                <a:extLst>
                  <a:ext uri="{0D108BD9-81ED-4DB2-BD59-A6C34878D82A}">
                    <a16:rowId xmlns:a16="http://schemas.microsoft.com/office/drawing/2014/main" val="10000"/>
                  </a:ext>
                </a:extLst>
              </a:tr>
              <a:tr h="3785009">
                <a:tc>
                  <a:txBody>
                    <a:bodyPr/>
                    <a:lstStyle/>
                    <a:p>
                      <a:pPr marL="0" indent="0" fontAlgn="base">
                        <a:lnSpc>
                          <a:spcPct val="150000"/>
                        </a:lnSpc>
                        <a:buFont typeface="Arial" panose="020B0604020202020204" pitchFamily="34" charset="0"/>
                        <a:buNone/>
                      </a:pPr>
                      <a:r>
                        <a:rPr lang="en-AU" sz="1400" b="1">
                          <a:effectLst/>
                          <a:latin typeface="Montserrat"/>
                        </a:rPr>
                        <a:t>What to do:</a:t>
                      </a:r>
                      <a:endParaRPr lang="en-AU" sz="1400" kern="1200">
                        <a:effectLst/>
                        <a:latin typeface="Montserrat"/>
                      </a:endParaRPr>
                    </a:p>
                    <a:p>
                      <a:pPr marL="285750" indent="-285750" rtl="0" fontAlgn="base">
                        <a:lnSpc>
                          <a:spcPct val="150000"/>
                        </a:lnSpc>
                        <a:buFont typeface="Arial" panose="020B0604020202020204" pitchFamily="34" charset="0"/>
                        <a:buChar char="•"/>
                      </a:pPr>
                      <a:r>
                        <a:rPr lang="en-AU" sz="1400" kern="1200">
                          <a:effectLst/>
                          <a:latin typeface="Montserrat"/>
                        </a:rPr>
                        <a:t>go outside to a special place within your school or local environment. Where possible take a plastic surface, some cardboard, a paver or alternatively find a concrete, tiled or paved area. Take some water in a container and a paintbrush</a:t>
                      </a:r>
                    </a:p>
                    <a:p>
                      <a:pPr marL="285750" indent="-285750" rtl="0" fontAlgn="base">
                        <a:lnSpc>
                          <a:spcPct val="150000"/>
                        </a:lnSpc>
                        <a:buFont typeface="Arial" panose="020B0604020202020204" pitchFamily="34" charset="0"/>
                        <a:buChar char="•"/>
                      </a:pPr>
                      <a:r>
                        <a:rPr lang="en-AU" sz="1400" kern="1200">
                          <a:effectLst/>
                          <a:latin typeface="Montserrat"/>
                        </a:rPr>
                        <a:t>look around at the environment in silence. Find something important about the environment – either natural or man-made. </a:t>
                      </a:r>
                    </a:p>
                    <a:p>
                      <a:pPr marL="285750" indent="-285750" rtl="0" fontAlgn="base">
                        <a:lnSpc>
                          <a:spcPct val="150000"/>
                        </a:lnSpc>
                        <a:buFont typeface="Arial" panose="020B0604020202020204" pitchFamily="34" charset="0"/>
                        <a:buChar char="•"/>
                      </a:pPr>
                      <a:r>
                        <a:rPr lang="en-AU" sz="1400" kern="1200">
                          <a:effectLst/>
                          <a:latin typeface="Montserrat"/>
                        </a:rPr>
                        <a:t>create a quick symbol of something in this environment that is important to you. Take a photo for your teacher to look at. Once it has vanished, repeat with another symbol and take a photograph. Your teacher wants to check you can show a symbol through your artwork. You can put your photos in the workbook. </a:t>
                      </a:r>
                      <a:r>
                        <a:rPr lang="en-AU" sz="1400" u="none" strike="noStrike" cap="none">
                          <a:effectLst/>
                          <a:latin typeface="Montserrat"/>
                          <a:sym typeface="Arial"/>
                        </a:rPr>
                        <a:t>Artworks don’t always need to be permanent but that they do represent a meaning to the artist.</a:t>
                      </a:r>
                      <a:endParaRPr lang="en-AU" sz="1400" kern="1200">
                        <a:effectLst/>
                        <a:latin typeface="Montserrat"/>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41135" cy="365125"/>
          </a:xfrm>
          <a:prstGeom prst="rect">
            <a:avLst/>
          </a:prstGeom>
        </p:spPr>
        <p:txBody>
          <a:bodyPr/>
          <a:lstStyle/>
          <a:p>
            <a:r>
              <a:rPr lang="en-US"/>
              <a:t>Stage 2 Week A</a:t>
            </a:r>
          </a:p>
        </p:txBody>
      </p:sp>
    </p:spTree>
    <p:extLst>
      <p:ext uri="{BB962C8B-B14F-4D97-AF65-F5344CB8AC3E}">
        <p14:creationId xmlns:p14="http://schemas.microsoft.com/office/powerpoint/2010/main" val="201604258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reative arts task 2 – 1 hour"/>
          <p:cNvSpPr>
            <a:spLocks noGrp="1"/>
          </p:cNvSpPr>
          <p:nvPr>
            <p:ph type="title"/>
          </p:nvPr>
        </p:nvSpPr>
        <p:spPr>
          <a:xfrm>
            <a:off x="321596" y="639388"/>
            <a:ext cx="8623051" cy="498470"/>
          </a:xfrm>
          <a:noFill/>
          <a:ln w="57150">
            <a:solidFill>
              <a:srgbClr val="EFA511"/>
            </a:solidFill>
          </a:ln>
        </p:spPr>
        <p:txBody>
          <a:bodyPr/>
          <a:lstStyle/>
          <a:p>
            <a:r>
              <a:rPr lang="en-AU"/>
              <a:t> Creative arts task 2 – 1 hour </a:t>
            </a:r>
          </a:p>
        </p:txBody>
      </p:sp>
      <p:graphicFrame>
        <p:nvGraphicFramePr>
          <p:cNvPr id="8" name="Instructions" title="Table"/>
          <p:cNvGraphicFramePr>
            <a:graphicFrameLocks/>
          </p:cNvGraphicFramePr>
          <p:nvPr>
            <p:extLst>
              <p:ext uri="{D42A27DB-BD31-4B8C-83A1-F6EECF244321}">
                <p14:modId xmlns:p14="http://schemas.microsoft.com/office/powerpoint/2010/main" val="2961817021"/>
              </p:ext>
            </p:extLst>
          </p:nvPr>
        </p:nvGraphicFramePr>
        <p:xfrm>
          <a:off x="321596" y="1298589"/>
          <a:ext cx="8607028" cy="3656728"/>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434091">
                <a:tc>
                  <a:txBody>
                    <a:bodyPr/>
                    <a:lstStyle/>
                    <a:p>
                      <a:pPr algn="l" fontAlgn="base">
                        <a:lnSpc>
                          <a:spcPct val="150000"/>
                        </a:lnSpc>
                        <a:spcAft>
                          <a:spcPts val="0"/>
                        </a:spcAft>
                      </a:pPr>
                      <a:r>
                        <a:rPr lang="en-AU" sz="1400" b="1">
                          <a:effectLst/>
                          <a:latin typeface="Montserrat"/>
                        </a:rPr>
                        <a:t>Visual arts</a:t>
                      </a:r>
                      <a:r>
                        <a:rPr lang="en-AU" sz="1400" b="1" baseline="0">
                          <a:effectLst/>
                          <a:latin typeface="Montserrat"/>
                        </a:rPr>
                        <a:t> – VAS2-2 </a:t>
                      </a:r>
                      <a:r>
                        <a:rPr lang="en-AU" sz="1400" b="1">
                          <a:effectLst/>
                          <a:latin typeface="Montserrat"/>
                        </a:rPr>
                        <a:t>– ‘Symbolic</a:t>
                      </a:r>
                      <a:r>
                        <a:rPr lang="en-AU" sz="1400" b="1" baseline="0">
                          <a:effectLst/>
                          <a:latin typeface="Montserrat"/>
                        </a:rPr>
                        <a:t> sculpture’ </a:t>
                      </a:r>
                      <a:endParaRPr lang="en-AU" sz="1400" b="1">
                        <a:effectLst/>
                        <a:latin typeface="Montserrat" panose="00000500000000000000" pitchFamily="2"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r h="2412703">
                <a:tc>
                  <a:txBody>
                    <a:bodyPr/>
                    <a:lstStyle/>
                    <a:p>
                      <a:pPr rtl="0" fontAlgn="base"/>
                      <a:r>
                        <a:rPr lang="en-AU" sz="1400" b="1" kern="1200">
                          <a:effectLst/>
                          <a:latin typeface="Montserrat"/>
                        </a:rPr>
                        <a:t>What to do:</a:t>
                      </a:r>
                    </a:p>
                    <a:p>
                      <a:pPr marL="171450" indent="-171450" rtl="0" fontAlgn="base">
                        <a:lnSpc>
                          <a:spcPct val="150000"/>
                        </a:lnSpc>
                        <a:buFont typeface="Arial" panose="020B0604020202020204" pitchFamily="34" charset="0"/>
                        <a:buChar char="•"/>
                      </a:pPr>
                      <a:r>
                        <a:rPr lang="en-AU" sz="1400" u="none" strike="noStrike" cap="none">
                          <a:effectLst/>
                          <a:latin typeface="Montserrat"/>
                          <a:sym typeface="Arial"/>
                        </a:rPr>
                        <a:t>look at the work </a:t>
                      </a:r>
                      <a:r>
                        <a:rPr lang="en-AU" sz="1400" u="sng" strike="noStrike" cap="none">
                          <a:effectLst/>
                          <a:latin typeface="Montserrat"/>
                          <a:sym typeface="Arial"/>
                          <a:hlinkClick r:id="rId3"/>
                        </a:rPr>
                        <a:t>‘Centrepoint Tower’</a:t>
                      </a:r>
                      <a:r>
                        <a:rPr lang="en-AU" sz="1400" u="none" strike="noStrike" cap="none">
                          <a:effectLst/>
                          <a:latin typeface="Montserrat"/>
                          <a:sym typeface="Arial"/>
                        </a:rPr>
                        <a:t> by Aboriginal artist Esme </a:t>
                      </a:r>
                      <a:r>
                        <a:rPr lang="en-AU" sz="1400" u="none" strike="noStrike" cap="none" err="1">
                          <a:effectLst/>
                          <a:latin typeface="Montserrat"/>
                          <a:sym typeface="Arial"/>
                        </a:rPr>
                        <a:t>Timbery</a:t>
                      </a:r>
                      <a:r>
                        <a:rPr lang="en-AU" sz="1400" u="none" strike="noStrike" cap="none">
                          <a:effectLst/>
                          <a:latin typeface="Montserrat"/>
                          <a:sym typeface="Arial"/>
                        </a:rPr>
                        <a:t> from the collection at the Art Gallery of NSW.</a:t>
                      </a:r>
                      <a:r>
                        <a:rPr lang="en-AU" sz="1400" u="none" strike="noStrike" cap="none" baseline="0">
                          <a:effectLst/>
                          <a:latin typeface="Montserrat"/>
                          <a:sym typeface="Arial"/>
                        </a:rPr>
                        <a:t> </a:t>
                      </a:r>
                      <a:r>
                        <a:rPr lang="en-AU" sz="1400" u="none" strike="noStrike" cap="none" err="1">
                          <a:effectLst/>
                          <a:latin typeface="Montserrat"/>
                          <a:sym typeface="Arial"/>
                        </a:rPr>
                        <a:t>Timbery</a:t>
                      </a:r>
                      <a:r>
                        <a:rPr lang="en-AU" sz="1400" u="none" strike="noStrike" cap="none">
                          <a:effectLst/>
                          <a:latin typeface="Montserrat"/>
                          <a:sym typeface="Arial"/>
                        </a:rPr>
                        <a:t> is a </a:t>
                      </a:r>
                      <a:r>
                        <a:rPr lang="en-AU" sz="1400" u="none" strike="noStrike" cap="none" err="1">
                          <a:effectLst/>
                          <a:latin typeface="Montserrat"/>
                          <a:sym typeface="Arial"/>
                        </a:rPr>
                        <a:t>Bidjigal</a:t>
                      </a:r>
                      <a:r>
                        <a:rPr lang="en-AU" sz="1400" u="none" strike="noStrike" cap="none">
                          <a:effectLst/>
                          <a:latin typeface="Montserrat"/>
                          <a:sym typeface="Arial"/>
                        </a:rPr>
                        <a:t> artist whose family were shell workers from the Aboriginal mission community of La Perouse in Sydney.</a:t>
                      </a:r>
                      <a:r>
                        <a:rPr lang="en-AU" sz="1400" u="none" strike="noStrike" cap="none" baseline="0">
                          <a:effectLst/>
                          <a:latin typeface="Montserrat"/>
                          <a:sym typeface="Arial"/>
                        </a:rPr>
                        <a:t> </a:t>
                      </a:r>
                      <a:r>
                        <a:rPr lang="en-AU" sz="1400" u="none" strike="noStrike" cap="none">
                          <a:effectLst/>
                          <a:latin typeface="Montserrat"/>
                          <a:sym typeface="Arial"/>
                        </a:rPr>
                        <a:t>How do you think this work was made?</a:t>
                      </a:r>
                      <a:r>
                        <a:rPr lang="en-AU" sz="1400" u="none" strike="noStrike" cap="none">
                          <a:effectLst/>
                          <a:latin typeface="Montserrat"/>
                        </a:rPr>
                        <a:t> </a:t>
                      </a:r>
                      <a:endParaRPr lang="en-AU" sz="1400" u="none" strike="noStrike" cap="none">
                        <a:effectLst/>
                        <a:latin typeface="Montserrat"/>
                        <a:sym typeface="Arial"/>
                      </a:endParaRPr>
                    </a:p>
                    <a:p>
                      <a:pPr marL="171450" indent="-171450" rtl="0" fontAlgn="base">
                        <a:lnSpc>
                          <a:spcPct val="150000"/>
                        </a:lnSpc>
                        <a:buFont typeface="Arial" panose="020B0604020202020204" pitchFamily="34" charset="0"/>
                        <a:buChar char="•"/>
                      </a:pPr>
                      <a:r>
                        <a:rPr lang="en-AU" sz="1400" u="none" strike="noStrike" cap="none">
                          <a:effectLst/>
                          <a:latin typeface="Montserrat"/>
                          <a:sym typeface="Arial"/>
                        </a:rPr>
                        <a:t>did you notice how the artist used traditional materials (the shells) that are important to Aboriginal culture to show a modern city symbol (the tower)?</a:t>
                      </a:r>
                    </a:p>
                    <a:p>
                      <a:pPr marL="171450" indent="-171450" rtl="0" fontAlgn="base">
                        <a:lnSpc>
                          <a:spcPct val="150000"/>
                        </a:lnSpc>
                        <a:buFont typeface="Arial" panose="020B0604020202020204" pitchFamily="34" charset="0"/>
                        <a:buChar char="•"/>
                      </a:pPr>
                      <a:r>
                        <a:rPr lang="en-AU" sz="1400" u="none" strike="noStrike" cap="none">
                          <a:effectLst/>
                          <a:latin typeface="Montserrat"/>
                          <a:sym typeface="Arial"/>
                        </a:rPr>
                        <a:t>think again about your environment and look for an object that symbolises Australia to you. Remember if you take something from nature such as shells from the beach, it must be returned once your artwork is complete</a:t>
                      </a:r>
                      <a:endParaRPr lang="en-AU" sz="1400" u="none" strike="noStrike" cap="none">
                        <a:effectLst/>
                        <a:latin typeface="Montserrat"/>
                      </a:endParaRPr>
                    </a:p>
                    <a:p>
                      <a:pPr marL="171450" indent="-171450" rtl="0" fontAlgn="base">
                        <a:lnSpc>
                          <a:spcPct val="150000"/>
                        </a:lnSpc>
                        <a:buFont typeface="Arial" panose="020B0604020202020204" pitchFamily="34" charset="0"/>
                        <a:buChar char="•"/>
                      </a:pPr>
                      <a:r>
                        <a:rPr lang="en-AU" sz="1400" u="none" strike="noStrike" cap="none">
                          <a:effectLst/>
                          <a:latin typeface="Montserrat"/>
                          <a:sym typeface="Arial"/>
                        </a:rPr>
                        <a:t>create a symbolic sculpture artwork and photograph it. This may include leaves, shells or flowers and may also include cultural symbols important to your community or how you feel about Australia.</a:t>
                      </a:r>
                      <a:r>
                        <a:rPr lang="en-AU" sz="1400" u="none" strike="noStrike" cap="none">
                          <a:effectLst/>
                          <a:latin typeface="Montserrat"/>
                        </a:rPr>
                        <a:t> </a:t>
                      </a:r>
                      <a:endParaRPr lang="en-AU" sz="1400" b="0" i="0" u="none" strike="noStrike" cap="none">
                        <a:solidFill>
                          <a:schemeClr val="tx1"/>
                        </a:solidFill>
                        <a:effectLst/>
                        <a:latin typeface="Montserrat" panose="00000500000000000000" pitchFamily="2" charset="0"/>
                        <a:ea typeface="+mn-ea"/>
                        <a:cs typeface="+mn-cs"/>
                        <a:sym typeface="Arial"/>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41135" cy="365125"/>
          </a:xfrm>
          <a:prstGeom prst="rect">
            <a:avLst/>
          </a:prstGeom>
        </p:spPr>
        <p:txBody>
          <a:bodyPr/>
          <a:lstStyle/>
          <a:p>
            <a:r>
              <a:rPr lang="en-US"/>
              <a:t>Stage 2 Week A</a:t>
            </a:r>
          </a:p>
        </p:txBody>
      </p:sp>
    </p:spTree>
    <p:extLst>
      <p:ext uri="{BB962C8B-B14F-4D97-AF65-F5344CB8AC3E}">
        <p14:creationId xmlns:p14="http://schemas.microsoft.com/office/powerpoint/2010/main" val="329421657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reative arts task 3 – 1 hour"/>
          <p:cNvSpPr>
            <a:spLocks noGrp="1"/>
          </p:cNvSpPr>
          <p:nvPr>
            <p:ph type="title"/>
          </p:nvPr>
        </p:nvSpPr>
        <p:spPr>
          <a:xfrm>
            <a:off x="276077" y="605575"/>
            <a:ext cx="8623051" cy="498470"/>
          </a:xfrm>
          <a:noFill/>
          <a:ln w="57150">
            <a:solidFill>
              <a:srgbClr val="EFA511"/>
            </a:solidFill>
          </a:ln>
        </p:spPr>
        <p:txBody>
          <a:bodyPr/>
          <a:lstStyle/>
          <a:p>
            <a:r>
              <a:rPr lang="en-AU"/>
              <a:t> Creative arts task 3 – 1 hour</a:t>
            </a:r>
          </a:p>
        </p:txBody>
      </p:sp>
      <p:graphicFrame>
        <p:nvGraphicFramePr>
          <p:cNvPr id="8" name="Instructions" title="Table"/>
          <p:cNvGraphicFramePr>
            <a:graphicFrameLocks/>
          </p:cNvGraphicFramePr>
          <p:nvPr>
            <p:extLst>
              <p:ext uri="{D42A27DB-BD31-4B8C-83A1-F6EECF244321}">
                <p14:modId xmlns:p14="http://schemas.microsoft.com/office/powerpoint/2010/main" val="1459950983"/>
              </p:ext>
            </p:extLst>
          </p:nvPr>
        </p:nvGraphicFramePr>
        <p:xfrm>
          <a:off x="284088" y="1243782"/>
          <a:ext cx="8607028" cy="4714391"/>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481501">
                <a:tc>
                  <a:txBody>
                    <a:bodyPr/>
                    <a:lstStyle/>
                    <a:p>
                      <a:pPr algn="l" fontAlgn="base">
                        <a:lnSpc>
                          <a:spcPct val="150000"/>
                        </a:lnSpc>
                        <a:spcAft>
                          <a:spcPts val="0"/>
                        </a:spcAft>
                      </a:pPr>
                      <a:r>
                        <a:rPr lang="en-AU" sz="1400" b="1">
                          <a:effectLst/>
                          <a:latin typeface="Montserrat"/>
                        </a:rPr>
                        <a:t>Visual arts</a:t>
                      </a:r>
                      <a:r>
                        <a:rPr lang="en-AU" sz="1400" b="1" baseline="0">
                          <a:effectLst/>
                          <a:latin typeface="Montserrat"/>
                        </a:rPr>
                        <a:t> – VAS2-3</a:t>
                      </a:r>
                      <a:r>
                        <a:rPr lang="en-AU" sz="1400" b="1">
                          <a:effectLst/>
                          <a:latin typeface="Montserrat"/>
                        </a:rPr>
                        <a:t>, VAS2.4</a:t>
                      </a:r>
                      <a:r>
                        <a:rPr lang="en-US" sz="1050" b="1" baseline="0">
                          <a:effectLst/>
                          <a:latin typeface="Montserrat"/>
                        </a:rPr>
                        <a:t> </a:t>
                      </a:r>
                      <a:r>
                        <a:rPr lang="en-AU" sz="1400" b="1">
                          <a:effectLst/>
                          <a:latin typeface="Montserrat"/>
                        </a:rPr>
                        <a:t>– ‘Artist representation’</a:t>
                      </a:r>
                      <a:r>
                        <a:rPr lang="en-AU" sz="1400" b="1" baseline="0">
                          <a:effectLst/>
                          <a:latin typeface="Montserrat"/>
                        </a:rPr>
                        <a:t> </a:t>
                      </a:r>
                      <a:endParaRPr lang="en-AU" sz="1400" b="1">
                        <a:effectLst/>
                        <a:latin typeface="Montserrat"/>
                        <a:ea typeface="Calibri" panose="020F0502020204030204" pitchFamily="34" charset="0"/>
                        <a:cs typeface="Times New Roman"/>
                      </a:endParaRPr>
                    </a:p>
                  </a:txBody>
                  <a:tcPr marL="114300" marR="114300" marT="0" marB="0"/>
                </a:tc>
                <a:extLst>
                  <a:ext uri="{0D108BD9-81ED-4DB2-BD59-A6C34878D82A}">
                    <a16:rowId xmlns:a16="http://schemas.microsoft.com/office/drawing/2014/main" val="10000"/>
                  </a:ext>
                </a:extLst>
              </a:tr>
              <a:tr h="4232890">
                <a:tc>
                  <a:txBody>
                    <a:bodyPr/>
                    <a:lstStyle/>
                    <a:p>
                      <a:pPr rtl="0" fontAlgn="base">
                        <a:lnSpc>
                          <a:spcPct val="150000"/>
                        </a:lnSpc>
                      </a:pPr>
                      <a:r>
                        <a:rPr lang="en-AU" sz="1400" b="1" kern="1200">
                          <a:effectLst/>
                          <a:latin typeface="Montserrat"/>
                        </a:rPr>
                        <a:t>What to do:</a:t>
                      </a:r>
                    </a:p>
                    <a:p>
                      <a:pPr marL="285750" indent="-285750" rtl="0" fontAlgn="base">
                        <a:lnSpc>
                          <a:spcPct val="150000"/>
                        </a:lnSpc>
                        <a:buFont typeface="Arial" panose="020B0604020202020204" pitchFamily="34" charset="0"/>
                        <a:buChar char="•"/>
                      </a:pPr>
                      <a:r>
                        <a:rPr lang="en-AU" sz="1400" kern="1200">
                          <a:effectLst/>
                          <a:latin typeface="Montserrat"/>
                        </a:rPr>
                        <a:t>artists represent ideas and meanings of their world through their artworks just like you did in your own symbolic works. Artists have been doing this throughout history. Many of these artworks are from the collections at the Art Gallery of NSW</a:t>
                      </a:r>
                    </a:p>
                    <a:p>
                      <a:pPr marL="285750" indent="-285750" rtl="0" fontAlgn="base">
                        <a:lnSpc>
                          <a:spcPct val="150000"/>
                        </a:lnSpc>
                        <a:buFont typeface="Arial" panose="020B0604020202020204" pitchFamily="34" charset="0"/>
                        <a:buChar char="•"/>
                      </a:pPr>
                      <a:r>
                        <a:rPr lang="en-AU" sz="1400" kern="1200">
                          <a:effectLst/>
                          <a:latin typeface="Montserrat"/>
                        </a:rPr>
                        <a:t>your teacher may have shown you the works below:</a:t>
                      </a:r>
                    </a:p>
                    <a:p>
                      <a:pPr marL="718820" indent="-285750" defTabSz="265113" rtl="0" fontAlgn="base">
                        <a:lnSpc>
                          <a:spcPct val="150000"/>
                        </a:lnSpc>
                        <a:buFont typeface="Courier New" panose="02070309020205020404" pitchFamily="49" charset="0"/>
                        <a:buChar char="o"/>
                      </a:pPr>
                      <a:r>
                        <a:rPr lang="en-AU" sz="1400" kern="1200">
                          <a:effectLst/>
                          <a:latin typeface="Montserrat"/>
                          <a:hlinkClick r:id="rId3"/>
                        </a:rPr>
                        <a:t>‘Bailed up’ </a:t>
                      </a:r>
                      <a:r>
                        <a:rPr lang="en-AU" sz="1400" kern="1200">
                          <a:effectLst/>
                          <a:latin typeface="Montserrat"/>
                        </a:rPr>
                        <a:t>by Tom Roberts</a:t>
                      </a:r>
                    </a:p>
                    <a:p>
                      <a:pPr marL="718820" indent="-285750" rtl="0" fontAlgn="base">
                        <a:lnSpc>
                          <a:spcPct val="150000"/>
                        </a:lnSpc>
                        <a:buFont typeface="Courier New" panose="02070309020205020404" pitchFamily="49" charset="0"/>
                        <a:buChar char="o"/>
                      </a:pPr>
                      <a:r>
                        <a:rPr lang="en-AU" sz="1400" kern="1200">
                          <a:effectLst/>
                          <a:latin typeface="Montserrat"/>
                          <a:hlinkClick r:id="rId4"/>
                        </a:rPr>
                        <a:t>‘The future is now’ </a:t>
                      </a:r>
                      <a:r>
                        <a:rPr lang="en-AU" sz="1400" kern="1200">
                          <a:effectLst/>
                          <a:latin typeface="Montserrat"/>
                        </a:rPr>
                        <a:t>by Robert Rauschenberg </a:t>
                      </a:r>
                    </a:p>
                    <a:p>
                      <a:pPr marL="718820" indent="-285750" rtl="0" fontAlgn="base">
                        <a:lnSpc>
                          <a:spcPct val="150000"/>
                        </a:lnSpc>
                        <a:buFont typeface="Courier New" panose="02070309020205020404" pitchFamily="49" charset="0"/>
                        <a:buChar char="o"/>
                      </a:pPr>
                      <a:r>
                        <a:rPr lang="en-AU" sz="1400" kern="1200">
                          <a:effectLst/>
                          <a:latin typeface="Montserrat"/>
                          <a:hlinkClick r:id="rId5"/>
                        </a:rPr>
                        <a:t>‘The first real target’ </a:t>
                      </a:r>
                      <a:r>
                        <a:rPr lang="en-AU" sz="1400" kern="1200">
                          <a:effectLst/>
                          <a:latin typeface="Montserrat"/>
                        </a:rPr>
                        <a:t>by Peter Blake </a:t>
                      </a:r>
                    </a:p>
                    <a:p>
                      <a:pPr marL="718820" indent="-285750" rtl="0" fontAlgn="base">
                        <a:lnSpc>
                          <a:spcPct val="150000"/>
                        </a:lnSpc>
                        <a:buFont typeface="Courier New" panose="02070309020205020404" pitchFamily="49" charset="0"/>
                        <a:buChar char="o"/>
                      </a:pPr>
                      <a:r>
                        <a:rPr lang="en-AU" sz="1400" kern="1200">
                          <a:effectLst/>
                          <a:latin typeface="Montserrat"/>
                          <a:hlinkClick r:id="rId6"/>
                        </a:rPr>
                        <a:t>‘Football players’ </a:t>
                      </a:r>
                      <a:r>
                        <a:rPr lang="en-AU" sz="1400" kern="1200">
                          <a:effectLst/>
                          <a:latin typeface="Montserrat"/>
                        </a:rPr>
                        <a:t>by Konrad Lueg </a:t>
                      </a:r>
                    </a:p>
                    <a:p>
                      <a:pPr marL="718820" indent="-285750" defTabSz="265113" rtl="0" fontAlgn="base">
                        <a:lnSpc>
                          <a:spcPct val="150000"/>
                        </a:lnSpc>
                        <a:buFont typeface="Courier New" panose="02070309020205020404" pitchFamily="49" charset="0"/>
                        <a:buChar char="o"/>
                      </a:pPr>
                      <a:r>
                        <a:rPr lang="en-AU" sz="1400" kern="1200">
                          <a:effectLst/>
                          <a:latin typeface="Montserrat"/>
                          <a:hlinkClick r:id="rId7"/>
                        </a:rPr>
                        <a:t>‘Triple fronted’ </a:t>
                      </a:r>
                      <a:r>
                        <a:rPr lang="en-AU" sz="1400" kern="1200">
                          <a:effectLst/>
                          <a:latin typeface="Montserrat"/>
                        </a:rPr>
                        <a:t>by Howard Arkley.</a:t>
                      </a:r>
                    </a:p>
                    <a:p>
                      <a:pPr marL="285750" indent="-285750" defTabSz="536575" rtl="0" fontAlgn="base">
                        <a:lnSpc>
                          <a:spcPct val="150000"/>
                        </a:lnSpc>
                        <a:buFont typeface="Arial" panose="020B0604020202020204" pitchFamily="34" charset="0"/>
                        <a:buChar char="•"/>
                      </a:pPr>
                      <a:r>
                        <a:rPr lang="en-AU" sz="1400" kern="1200">
                          <a:effectLst/>
                          <a:latin typeface="Montserrat"/>
                        </a:rPr>
                        <a:t>complete the information in the table (see</a:t>
                      </a:r>
                      <a:r>
                        <a:rPr lang="en-AU" sz="1400" kern="1200" baseline="0">
                          <a:effectLst/>
                          <a:latin typeface="Montserrat"/>
                        </a:rPr>
                        <a:t> next slide)</a:t>
                      </a:r>
                      <a:r>
                        <a:rPr lang="en-AU" sz="1400" kern="1200">
                          <a:effectLst/>
                          <a:latin typeface="Montserrat"/>
                        </a:rPr>
                        <a:t>. This will show your understanding of the meaning of the artworks. The first one for ‘Bailed up’ by Tom Roberts has been done for you.</a:t>
                      </a:r>
                      <a:endParaRPr lang="en-AU" sz="1400" b="0" kern="1200">
                        <a:effectLst/>
                        <a:latin typeface="Montserrat"/>
                      </a:endParaRPr>
                    </a:p>
                  </a:txBody>
                  <a:tcPr marL="68165" marR="68165" marT="81000" marB="81000"/>
                </a:tc>
                <a:extLst>
                  <a:ext uri="{0D108BD9-81ED-4DB2-BD59-A6C34878D82A}">
                    <a16:rowId xmlns:a16="http://schemas.microsoft.com/office/drawing/2014/main" val="10003"/>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887162" cy="365125"/>
          </a:xfrm>
          <a:prstGeom prst="rect">
            <a:avLst/>
          </a:prstGeom>
        </p:spPr>
        <p:txBody>
          <a:bodyPr/>
          <a:lstStyle/>
          <a:p>
            <a:r>
              <a:rPr lang="en-US"/>
              <a:t>Stage 2 Week A</a:t>
            </a:r>
          </a:p>
        </p:txBody>
      </p:sp>
    </p:spTree>
    <p:extLst>
      <p:ext uri="{BB962C8B-B14F-4D97-AF65-F5344CB8AC3E}">
        <p14:creationId xmlns:p14="http://schemas.microsoft.com/office/powerpoint/2010/main" val="33186680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nglish – overview of tasks"/>
          <p:cNvSpPr>
            <a:spLocks noGrp="1"/>
          </p:cNvSpPr>
          <p:nvPr>
            <p:ph type="title"/>
          </p:nvPr>
        </p:nvSpPr>
        <p:spPr>
          <a:ln w="57150">
            <a:solidFill>
              <a:schemeClr val="accent5"/>
            </a:solidFill>
          </a:ln>
        </p:spPr>
        <p:txBody>
          <a:bodyPr/>
          <a:lstStyle/>
          <a:p>
            <a:r>
              <a:rPr lang="en-AU"/>
              <a:t> English – overview of tasks</a:t>
            </a:r>
          </a:p>
        </p:txBody>
      </p:sp>
      <p:sp>
        <p:nvSpPr>
          <p:cNvPr id="2" name="Instructions"/>
          <p:cNvSpPr>
            <a:spLocks noGrp="1"/>
          </p:cNvSpPr>
          <p:nvPr>
            <p:ph type="body" sz="quarter" idx="16"/>
          </p:nvPr>
        </p:nvSpPr>
        <p:spPr/>
        <p:txBody>
          <a:bodyPr/>
          <a:lstStyle/>
          <a:p>
            <a:pPr marL="114300" indent="0">
              <a:buNone/>
            </a:pPr>
            <a:r>
              <a:rPr lang="en-AU" sz="1600" b="1">
                <a:latin typeface="Montserrat"/>
              </a:rPr>
              <a:t>Objective A</a:t>
            </a:r>
          </a:p>
          <a:p>
            <a:pPr>
              <a:buAutoNum type="arabicPeriod"/>
            </a:pPr>
            <a:r>
              <a:rPr lang="en-AU" sz="1600">
                <a:latin typeface="Montserrat"/>
              </a:rPr>
              <a:t>Speaking and listening – ‘Guess my character’</a:t>
            </a:r>
          </a:p>
          <a:p>
            <a:pPr>
              <a:buAutoNum type="arabicPeriod"/>
            </a:pPr>
            <a:r>
              <a:rPr lang="en-AU" sz="1600">
                <a:latin typeface="Montserrat"/>
              </a:rPr>
              <a:t>Writing and representing – ‘Character goals and flaws’</a:t>
            </a:r>
          </a:p>
          <a:p>
            <a:pPr>
              <a:buAutoNum type="arabicPeriod"/>
            </a:pPr>
            <a:r>
              <a:rPr lang="en-AU" sz="1600">
                <a:latin typeface="Montserrat"/>
              </a:rPr>
              <a:t>Reading and viewing – ‘Characters, what do they do?’ </a:t>
            </a:r>
          </a:p>
          <a:p>
            <a:pPr>
              <a:buAutoNum type="arabicPeriod"/>
            </a:pPr>
            <a:r>
              <a:rPr lang="en-AU" sz="1600">
                <a:latin typeface="Montserrat"/>
              </a:rPr>
              <a:t>Writing and representing – ‘Character perspective’</a:t>
            </a:r>
          </a:p>
          <a:p>
            <a:pPr>
              <a:buFont typeface="Arial"/>
              <a:buAutoNum type="arabicPeriod"/>
            </a:pPr>
            <a:r>
              <a:rPr lang="en-AU" sz="1600">
                <a:latin typeface="Montserrat"/>
              </a:rPr>
              <a:t>Handwriting and using digital technologies – ‘Publish character perspective’</a:t>
            </a:r>
          </a:p>
          <a:p>
            <a:pPr marL="114300" indent="0">
              <a:buNone/>
            </a:pPr>
            <a:endParaRPr lang="en-AU"/>
          </a:p>
        </p:txBody>
      </p:sp>
      <p:sp>
        <p:nvSpPr>
          <p:cNvPr id="5" name="Footer"/>
          <p:cNvSpPr>
            <a:spLocks noGrp="1"/>
          </p:cNvSpPr>
          <p:nvPr>
            <p:ph type="ftr" sz="quarter" idx="3"/>
          </p:nvPr>
        </p:nvSpPr>
        <p:spPr>
          <a:xfrm>
            <a:off x="292150" y="6258126"/>
            <a:ext cx="401380" cy="365125"/>
          </a:xfrm>
        </p:spPr>
        <p:txBody>
          <a:bodyPr/>
          <a:lstStyle/>
          <a:p>
            <a:r>
              <a:rPr lang="en-US"/>
              <a:t>Stage 2 Week A</a:t>
            </a:r>
          </a:p>
        </p:txBody>
      </p:sp>
    </p:spTree>
    <p:extLst>
      <p:ext uri="{BB962C8B-B14F-4D97-AF65-F5344CB8AC3E}">
        <p14:creationId xmlns:p14="http://schemas.microsoft.com/office/powerpoint/2010/main" val="352626454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reative arts task 3 continued"/>
          <p:cNvSpPr>
            <a:spLocks noGrp="1"/>
          </p:cNvSpPr>
          <p:nvPr>
            <p:ph type="title"/>
          </p:nvPr>
        </p:nvSpPr>
        <p:spPr>
          <a:xfrm>
            <a:off x="276077" y="605575"/>
            <a:ext cx="8623051" cy="498470"/>
          </a:xfrm>
          <a:noFill/>
          <a:ln w="57150">
            <a:solidFill>
              <a:srgbClr val="EFA511"/>
            </a:solidFill>
          </a:ln>
        </p:spPr>
        <p:txBody>
          <a:bodyPr/>
          <a:lstStyle/>
          <a:p>
            <a:r>
              <a:rPr lang="en-AU"/>
              <a:t> Creative arts task 3 continued</a:t>
            </a:r>
          </a:p>
        </p:txBody>
      </p:sp>
      <p:graphicFrame>
        <p:nvGraphicFramePr>
          <p:cNvPr id="5" name="Recording table" descr="A collection of emotions">
            <a:extLst>
              <a:ext uri="{FF2B5EF4-FFF2-40B4-BE49-F238E27FC236}">
                <a16:creationId xmlns:a16="http://schemas.microsoft.com/office/drawing/2014/main" id="{9E7D76C0-9A75-4C02-96B5-029B69D9FFF7}"/>
              </a:ext>
            </a:extLst>
          </p:cNvPr>
          <p:cNvGraphicFramePr>
            <a:graphicFrameLocks noGrp="1"/>
          </p:cNvGraphicFramePr>
          <p:nvPr>
            <p:extLst>
              <p:ext uri="{D42A27DB-BD31-4B8C-83A1-F6EECF244321}">
                <p14:modId xmlns:p14="http://schemas.microsoft.com/office/powerpoint/2010/main" val="1397605012"/>
              </p:ext>
            </p:extLst>
          </p:nvPr>
        </p:nvGraphicFramePr>
        <p:xfrm>
          <a:off x="511023" y="1301320"/>
          <a:ext cx="8228165" cy="4761346"/>
        </p:xfrm>
        <a:graphic>
          <a:graphicData uri="http://schemas.openxmlformats.org/drawingml/2006/table">
            <a:tbl>
              <a:tblPr firstRow="1" firstCol="1" bandRow="1"/>
              <a:tblGrid>
                <a:gridCol w="1612120">
                  <a:extLst>
                    <a:ext uri="{9D8B030D-6E8A-4147-A177-3AD203B41FA5}">
                      <a16:colId xmlns:a16="http://schemas.microsoft.com/office/drawing/2014/main" val="754763481"/>
                    </a:ext>
                  </a:extLst>
                </a:gridCol>
                <a:gridCol w="3065276">
                  <a:extLst>
                    <a:ext uri="{9D8B030D-6E8A-4147-A177-3AD203B41FA5}">
                      <a16:colId xmlns:a16="http://schemas.microsoft.com/office/drawing/2014/main" val="1053448043"/>
                    </a:ext>
                  </a:extLst>
                </a:gridCol>
                <a:gridCol w="3550769">
                  <a:extLst>
                    <a:ext uri="{9D8B030D-6E8A-4147-A177-3AD203B41FA5}">
                      <a16:colId xmlns:a16="http://schemas.microsoft.com/office/drawing/2014/main" val="2475386003"/>
                    </a:ext>
                  </a:extLst>
                </a:gridCol>
              </a:tblGrid>
              <a:tr h="523131">
                <a:tc>
                  <a:txBody>
                    <a:bodyPr/>
                    <a:lstStyle/>
                    <a:p>
                      <a:pPr>
                        <a:lnSpc>
                          <a:spcPct val="115000"/>
                        </a:lnSpc>
                        <a:spcBef>
                          <a:spcPts val="960"/>
                        </a:spcBef>
                        <a:spcAft>
                          <a:spcPts val="960"/>
                        </a:spcAft>
                      </a:pPr>
                      <a:r>
                        <a:rPr lang="en-AU" sz="1200" b="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rPr>
                        <a:t>Artwork title and artist</a:t>
                      </a: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nSpc>
                          <a:spcPct val="115000"/>
                        </a:lnSpc>
                        <a:spcBef>
                          <a:spcPts val="960"/>
                        </a:spcBef>
                        <a:spcAft>
                          <a:spcPts val="960"/>
                        </a:spcAft>
                      </a:pPr>
                      <a:r>
                        <a:rPr lang="en-AU" sz="1200" b="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rPr>
                        <a:t>What is its hidden meaning about culture or country?</a:t>
                      </a: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marL="0" marR="0" lvl="0" indent="0" algn="l" defTabSz="914400" rtl="0" eaLnBrk="1" fontAlgn="auto" latinLnBrk="0" hangingPunct="1">
                        <a:lnSpc>
                          <a:spcPct val="115000"/>
                        </a:lnSpc>
                        <a:spcBef>
                          <a:spcPts val="960"/>
                        </a:spcBef>
                        <a:spcAft>
                          <a:spcPts val="960"/>
                        </a:spcAft>
                        <a:buClr>
                          <a:srgbClr val="000000"/>
                        </a:buClr>
                        <a:buSzTx/>
                        <a:buFont typeface="Arial"/>
                        <a:buNone/>
                        <a:tabLst/>
                        <a:defRPr/>
                      </a:pPr>
                      <a:r>
                        <a:rPr lang="en-AU" sz="1200" b="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rPr>
                        <a:t>How does it tell us that?</a:t>
                      </a:r>
                    </a:p>
                  </a:txBody>
                  <a:tcPr marL="62451" marR="62451"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903195060"/>
                  </a:ext>
                </a:extLst>
              </a:tr>
              <a:tr h="847643">
                <a:tc>
                  <a:txBody>
                    <a:bodyPr/>
                    <a:lstStyle/>
                    <a:p>
                      <a:pPr>
                        <a:lnSpc>
                          <a:spcPct val="115000"/>
                        </a:lnSpc>
                        <a:spcBef>
                          <a:spcPts val="400"/>
                        </a:spcBef>
                        <a:spcAft>
                          <a:spcPts val="400"/>
                        </a:spcAft>
                      </a:pPr>
                      <a:r>
                        <a:rPr lang="en-AU" sz="1200" b="0" i="0">
                          <a:effectLst/>
                          <a:latin typeface="Montserrat Medium" panose="00000600000000000000" pitchFamily="2" charset="0"/>
                          <a:ea typeface="Calibri" panose="020F0502020204030204" pitchFamily="34" charset="0"/>
                          <a:cs typeface="Times New Roman" panose="02020603050405020304" pitchFamily="18" charset="0"/>
                        </a:rPr>
                        <a:t>‘Bailed up’ by Tom Roberts</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r>
                        <a:rPr lang="en-AU" sz="1200" b="0" i="0">
                          <a:effectLst/>
                          <a:latin typeface="Montserrat Medium" panose="00000600000000000000" pitchFamily="2" charset="0"/>
                          <a:ea typeface="Calibri" panose="020F0502020204030204" pitchFamily="34" charset="0"/>
                          <a:cs typeface="Times New Roman" panose="02020603050405020304" pitchFamily="18" charset="0"/>
                        </a:rPr>
                        <a:t>Australia’s rugged bush, heat and bushrangers.</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r>
                        <a:rPr lang="en-AU" sz="1200" b="0" i="0">
                          <a:effectLst/>
                          <a:latin typeface="Montserrat Medium" panose="00000600000000000000" pitchFamily="2" charset="0"/>
                          <a:ea typeface="Calibri" panose="020F0502020204030204" pitchFamily="34" charset="0"/>
                          <a:cs typeface="Times New Roman" panose="02020603050405020304" pitchFamily="18" charset="0"/>
                        </a:rPr>
                        <a:t>The choice of colours and images</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961186"/>
                  </a:ext>
                </a:extLst>
              </a:tr>
              <a:tr h="847643">
                <a:tc>
                  <a:txBody>
                    <a:bodyPr/>
                    <a:lstStyle/>
                    <a:p>
                      <a:pPr>
                        <a:lnSpc>
                          <a:spcPct val="115000"/>
                        </a:lnSpc>
                        <a:spcBef>
                          <a:spcPts val="400"/>
                        </a:spcBef>
                        <a:spcAft>
                          <a:spcPts val="400"/>
                        </a:spcAft>
                      </a:pPr>
                      <a:r>
                        <a:rPr lang="en-AU" sz="1200" b="0" i="0">
                          <a:solidFill>
                            <a:srgbClr val="000000"/>
                          </a:solidFill>
                          <a:effectLst/>
                          <a:latin typeface="Montserrat Medium" panose="00000600000000000000" pitchFamily="2" charset="0"/>
                          <a:ea typeface="Calibri" panose="020F0502020204030204" pitchFamily="34" charset="0"/>
                          <a:cs typeface="Times New Roman" panose="02020603050405020304" pitchFamily="18" charset="0"/>
                        </a:rPr>
                        <a:t>‘The future is now’ by Robert Rauschenberg</a:t>
                      </a: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353198"/>
                  </a:ext>
                </a:extLst>
              </a:tr>
              <a:tr h="847643">
                <a:tc>
                  <a:txBody>
                    <a:bodyPr/>
                    <a:lstStyle/>
                    <a:p>
                      <a:pPr>
                        <a:lnSpc>
                          <a:spcPct val="115000"/>
                        </a:lnSpc>
                        <a:spcBef>
                          <a:spcPts val="400"/>
                        </a:spcBef>
                        <a:spcAft>
                          <a:spcPts val="400"/>
                        </a:spcAft>
                      </a:pPr>
                      <a:r>
                        <a:rPr lang="en-AU" sz="1200" b="0" i="0">
                          <a:effectLst/>
                          <a:latin typeface="Montserrat Medium" panose="00000600000000000000" pitchFamily="2" charset="0"/>
                          <a:ea typeface="Calibri" panose="020F0502020204030204" pitchFamily="34" charset="0"/>
                          <a:cs typeface="Times New Roman" panose="02020603050405020304" pitchFamily="18" charset="0"/>
                        </a:rPr>
                        <a:t>‘The first real target’ by Peter Blake</a:t>
                      </a: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233242"/>
                  </a:ext>
                </a:extLst>
              </a:tr>
              <a:tr h="847643">
                <a:tc>
                  <a:txBody>
                    <a:bodyPr/>
                    <a:lstStyle/>
                    <a:p>
                      <a:pPr>
                        <a:lnSpc>
                          <a:spcPct val="115000"/>
                        </a:lnSpc>
                        <a:spcBef>
                          <a:spcPts val="400"/>
                        </a:spcBef>
                        <a:spcAft>
                          <a:spcPts val="400"/>
                        </a:spcAft>
                      </a:pPr>
                      <a:r>
                        <a:rPr lang="en-AU" sz="1200" b="0" i="0">
                          <a:effectLst/>
                          <a:latin typeface="Montserrat Medium" panose="00000600000000000000" pitchFamily="2" charset="0"/>
                          <a:ea typeface="Calibri" panose="020F0502020204030204" pitchFamily="34" charset="0"/>
                          <a:cs typeface="Times New Roman" panose="02020603050405020304" pitchFamily="18" charset="0"/>
                        </a:rPr>
                        <a:t>‘Football players’ Konrad </a:t>
                      </a:r>
                      <a:r>
                        <a:rPr lang="en-AU" sz="1200" b="0" i="0" err="1">
                          <a:effectLst/>
                          <a:latin typeface="Montserrat Medium" panose="00000600000000000000" pitchFamily="2" charset="0"/>
                          <a:ea typeface="Calibri" panose="020F0502020204030204" pitchFamily="34" charset="0"/>
                          <a:cs typeface="Times New Roman" panose="02020603050405020304" pitchFamily="18" charset="0"/>
                        </a:rPr>
                        <a:t>Lueg</a:t>
                      </a: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7429156"/>
                  </a:ext>
                </a:extLst>
              </a:tr>
              <a:tr h="847643">
                <a:tc>
                  <a:txBody>
                    <a:bodyPr/>
                    <a:lstStyle/>
                    <a:p>
                      <a:pPr>
                        <a:lnSpc>
                          <a:spcPct val="115000"/>
                        </a:lnSpc>
                        <a:spcBef>
                          <a:spcPts val="400"/>
                        </a:spcBef>
                        <a:spcAft>
                          <a:spcPts val="400"/>
                        </a:spcAft>
                      </a:pPr>
                      <a:r>
                        <a:rPr lang="en-AU" sz="1200" b="0" i="0">
                          <a:effectLst/>
                          <a:latin typeface="Montserrat Medium" panose="00000600000000000000" pitchFamily="2" charset="0"/>
                          <a:ea typeface="Calibri" panose="020F0502020204030204" pitchFamily="34" charset="0"/>
                          <a:cs typeface="Times New Roman" panose="02020603050405020304" pitchFamily="18" charset="0"/>
                        </a:rPr>
                        <a:t>‘Triple fronted’ by Howard </a:t>
                      </a:r>
                      <a:r>
                        <a:rPr lang="en-AU" sz="1200" b="0" i="0" err="1">
                          <a:effectLst/>
                          <a:latin typeface="Montserrat Medium" panose="00000600000000000000" pitchFamily="2" charset="0"/>
                          <a:ea typeface="Calibri" panose="020F0502020204030204" pitchFamily="34" charset="0"/>
                          <a:cs typeface="Times New Roman" panose="02020603050405020304" pitchFamily="18" charset="0"/>
                        </a:rPr>
                        <a:t>Arkley</a:t>
                      </a: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400"/>
                        </a:spcBef>
                        <a:spcAft>
                          <a:spcPts val="400"/>
                        </a:spcAft>
                      </a:pPr>
                      <a:endParaRPr lang="en-AU" sz="1200" b="0" i="0">
                        <a:effectLst/>
                        <a:latin typeface="Montserrat Medium" panose="00000600000000000000" pitchFamily="2" charset="0"/>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055705"/>
                  </a:ext>
                </a:extLst>
              </a:tr>
            </a:tbl>
          </a:graphicData>
        </a:graphic>
      </p:graphicFrame>
      <p:sp>
        <p:nvSpPr>
          <p:cNvPr id="3" name="Footer">
            <a:extLst>
              <a:ext uri="{FF2B5EF4-FFF2-40B4-BE49-F238E27FC236}">
                <a16:creationId xmlns:a16="http://schemas.microsoft.com/office/drawing/2014/main" id="{5DC31CC4-085A-48C7-A1E5-070FCC596AF5}"/>
              </a:ext>
            </a:extLst>
          </p:cNvPr>
          <p:cNvSpPr>
            <a:spLocks noGrp="1"/>
          </p:cNvSpPr>
          <p:nvPr>
            <p:ph type="ftr" sz="quarter" idx="3"/>
          </p:nvPr>
        </p:nvSpPr>
        <p:spPr>
          <a:xfrm>
            <a:off x="237173" y="6188904"/>
            <a:ext cx="787437" cy="365125"/>
          </a:xfrm>
          <a:prstGeom prst="rect">
            <a:avLst/>
          </a:prstGeom>
        </p:spPr>
        <p:txBody>
          <a:bodyPr/>
          <a:lstStyle/>
          <a:p>
            <a:r>
              <a:rPr lang="en-US"/>
              <a:t>Stage 2 Week A</a:t>
            </a:r>
          </a:p>
        </p:txBody>
      </p:sp>
    </p:spTree>
    <p:extLst>
      <p:ext uri="{BB962C8B-B14F-4D97-AF65-F5344CB8AC3E}">
        <p14:creationId xmlns:p14="http://schemas.microsoft.com/office/powerpoint/2010/main" val="9701336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nglish task 1 – 45 minutes"/>
          <p:cNvSpPr>
            <a:spLocks noGrp="1"/>
          </p:cNvSpPr>
          <p:nvPr>
            <p:ph type="title"/>
          </p:nvPr>
        </p:nvSpPr>
        <p:spPr>
          <a:noFill/>
          <a:ln w="57150">
            <a:solidFill>
              <a:schemeClr val="accent5"/>
            </a:solidFill>
          </a:ln>
        </p:spPr>
        <p:txBody>
          <a:bodyPr/>
          <a:lstStyle/>
          <a:p>
            <a:r>
              <a:rPr lang="en-AU"/>
              <a:t> English task 1 – 45 minutes</a:t>
            </a:r>
          </a:p>
        </p:txBody>
      </p:sp>
      <p:graphicFrame>
        <p:nvGraphicFramePr>
          <p:cNvPr id="6" name="Instructions" title="Table"/>
          <p:cNvGraphicFramePr>
            <a:graphicFrameLocks noGrp="1"/>
          </p:cNvGraphicFramePr>
          <p:nvPr>
            <p:ph sz="quarter" idx="4294967295"/>
            <p:extLst>
              <p:ext uri="{D42A27DB-BD31-4B8C-83A1-F6EECF244321}">
                <p14:modId xmlns:p14="http://schemas.microsoft.com/office/powerpoint/2010/main" val="88244516"/>
              </p:ext>
            </p:extLst>
          </p:nvPr>
        </p:nvGraphicFramePr>
        <p:xfrm>
          <a:off x="292100" y="1535366"/>
          <a:ext cx="8607028" cy="3985539"/>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989647">
                <a:tc>
                  <a:txBody>
                    <a:bodyPr/>
                    <a:lstStyle/>
                    <a:p>
                      <a:pPr>
                        <a:lnSpc>
                          <a:spcPct val="150000"/>
                        </a:lnSpc>
                      </a:pPr>
                      <a:r>
                        <a:rPr lang="en-AU" sz="1400" dirty="0">
                          <a:latin typeface="Montserrat"/>
                        </a:rPr>
                        <a:t>Objective A</a:t>
                      </a:r>
                    </a:p>
                    <a:p>
                      <a:pPr>
                        <a:lnSpc>
                          <a:spcPct val="150000"/>
                        </a:lnSpc>
                      </a:pPr>
                      <a:r>
                        <a:rPr lang="en-AU" sz="1400" dirty="0">
                          <a:latin typeface="Montserrat"/>
                        </a:rPr>
                        <a:t>Speaking and listening 1 – EN2-1A – ‘Guess my character’</a:t>
                      </a:r>
                      <a:endParaRPr lang="en-AU" sz="1400" dirty="0">
                        <a:solidFill>
                          <a:schemeClr val="tx1"/>
                        </a:solidFill>
                        <a:latin typeface="Montserrat" panose="00000500000000000000" pitchFamily="2" charset="0"/>
                      </a:endParaRPr>
                    </a:p>
                  </a:txBody>
                  <a:tcPr marL="68165" marR="68165" marT="81000" marB="81000"/>
                </a:tc>
                <a:extLst>
                  <a:ext uri="{0D108BD9-81ED-4DB2-BD59-A6C34878D82A}">
                    <a16:rowId xmlns:a16="http://schemas.microsoft.com/office/drawing/2014/main" val="10000"/>
                  </a:ext>
                </a:extLst>
              </a:tr>
              <a:tr h="2995892">
                <a:tc>
                  <a:txBody>
                    <a:bodyPr/>
                    <a:lstStyle/>
                    <a:p>
                      <a:pPr rtl="0" fontAlgn="base">
                        <a:lnSpc>
                          <a:spcPct val="150000"/>
                        </a:lnSpc>
                      </a:pPr>
                      <a:r>
                        <a:rPr lang="en-AU" sz="1400" b="1" kern="1200" dirty="0">
                          <a:effectLst/>
                          <a:latin typeface="Montserrat"/>
                        </a:rPr>
                        <a:t>What do to:</a:t>
                      </a:r>
                      <a:endParaRPr lang="en-AU" sz="1400" b="1" kern="1200" baseline="0" dirty="0">
                        <a:effectLst/>
                        <a:latin typeface="Montserrat"/>
                      </a:endParaRPr>
                    </a:p>
                    <a:p>
                      <a:pPr marL="171450" indent="-171450" rtl="0" fontAlgn="base">
                        <a:lnSpc>
                          <a:spcPct val="150000"/>
                        </a:lnSpc>
                        <a:buFont typeface="Arial"/>
                        <a:buChar char="•"/>
                      </a:pPr>
                      <a:r>
                        <a:rPr lang="en-AU" sz="1400" kern="1200" dirty="0">
                          <a:effectLst/>
                          <a:latin typeface="Montserrat"/>
                        </a:rPr>
                        <a:t>choose a familiar character from a text (movie or book)</a:t>
                      </a:r>
                    </a:p>
                    <a:p>
                      <a:pPr marL="171450" lvl="0" indent="-171450">
                        <a:lnSpc>
                          <a:spcPct val="150000"/>
                        </a:lnSpc>
                        <a:buFont typeface="Arial"/>
                        <a:buChar char="•"/>
                      </a:pPr>
                      <a:r>
                        <a:rPr lang="en-AU" sz="1400" kern="1200" dirty="0">
                          <a:effectLst/>
                          <a:latin typeface="Montserrat"/>
                        </a:rPr>
                        <a:t>without naming the character, describe that character to an adult, focusing on the character’s appearance, behaviours/actions</a:t>
                      </a:r>
                      <a:r>
                        <a:rPr lang="en-AU" sz="1400" kern="1200" baseline="0" dirty="0">
                          <a:effectLst/>
                          <a:latin typeface="Montserrat"/>
                        </a:rPr>
                        <a:t> and personality</a:t>
                      </a:r>
                      <a:endParaRPr lang="en-AU" sz="1400" dirty="0"/>
                    </a:p>
                    <a:p>
                      <a:pPr marL="171450" lvl="0" indent="-171450">
                        <a:lnSpc>
                          <a:spcPct val="150000"/>
                        </a:lnSpc>
                        <a:buFont typeface="Arial"/>
                        <a:buChar char="•"/>
                      </a:pPr>
                      <a:r>
                        <a:rPr lang="en-AU" sz="1400" kern="1200" dirty="0">
                          <a:effectLst/>
                          <a:latin typeface="Montserrat"/>
                        </a:rPr>
                        <a:t>the adult will try to guess the character, using the clues given.</a:t>
                      </a:r>
                      <a:endParaRPr lang="en-AU" sz="1400" b="0" i="0" kern="1200" dirty="0">
                        <a:solidFill>
                          <a:schemeClr val="tx1"/>
                        </a:solidFill>
                        <a:effectLst/>
                        <a:latin typeface="Montserrat"/>
                        <a:ea typeface="+mn-ea"/>
                        <a:cs typeface="+mn-cs"/>
                      </a:endParaRPr>
                    </a:p>
                    <a:p>
                      <a:pPr marL="171450" lvl="0" indent="-171450">
                        <a:lnSpc>
                          <a:spcPct val="150000"/>
                        </a:lnSpc>
                        <a:buFont typeface="Arial"/>
                        <a:buChar char="•"/>
                      </a:pPr>
                      <a:r>
                        <a:rPr lang="en-AU" sz="1400" kern="1200" dirty="0">
                          <a:effectLst/>
                          <a:latin typeface="Montserrat"/>
                        </a:rPr>
                        <a:t>after the adult has guessed correctly</a:t>
                      </a:r>
                      <a:r>
                        <a:rPr lang="en-AU" sz="1400" kern="1200" baseline="0" dirty="0">
                          <a:effectLst/>
                          <a:latin typeface="Montserrat"/>
                        </a:rPr>
                        <a:t> (or given up trying) complete the </a:t>
                      </a:r>
                      <a:r>
                        <a:rPr lang="en-AU" sz="1400" kern="1200" baseline="0" dirty="0">
                          <a:effectLst/>
                          <a:latin typeface="Montserrat"/>
                          <a:hlinkClick r:id="rId3"/>
                        </a:rPr>
                        <a:t>Y-chart</a:t>
                      </a:r>
                      <a:r>
                        <a:rPr lang="en-AU" sz="1400" kern="1200" baseline="0" dirty="0">
                          <a:effectLst/>
                          <a:latin typeface="Montserrat"/>
                        </a:rPr>
                        <a:t>  with your character’s descriptions of appearance, behaviours/actions and personality. </a:t>
                      </a:r>
                      <a:endParaRPr lang="en-AU" sz="1400" b="0" i="0" kern="1200" dirty="0">
                        <a:solidFill>
                          <a:schemeClr val="tx1"/>
                        </a:solidFill>
                        <a:effectLst/>
                        <a:latin typeface="Montserrat"/>
                        <a:ea typeface="+mn-ea"/>
                        <a:cs typeface="+mn-cs"/>
                      </a:endParaRPr>
                    </a:p>
                    <a:p>
                      <a:pPr marL="171450" lvl="0" indent="-171450">
                        <a:lnSpc>
                          <a:spcPct val="150000"/>
                        </a:lnSpc>
                        <a:buFont typeface="Arial"/>
                        <a:buChar char="•"/>
                      </a:pPr>
                      <a:r>
                        <a:rPr lang="en-AU" sz="1400" kern="1200" baseline="0" dirty="0">
                          <a:effectLst/>
                          <a:latin typeface="Montserrat"/>
                        </a:rPr>
                        <a:t>draw a picture of your character in the centre of the Y-chart. Does it match your description?</a:t>
                      </a:r>
                      <a:endParaRPr lang="en-AU" sz="1400" b="0" i="0" kern="1200" dirty="0">
                        <a:solidFill>
                          <a:schemeClr val="tx1"/>
                        </a:solidFill>
                        <a:effectLst/>
                        <a:latin typeface="Montserrat"/>
                        <a:ea typeface="+mn-ea"/>
                        <a:cs typeface="+mn-cs"/>
                      </a:endParaRPr>
                    </a:p>
                  </a:txBody>
                  <a:tcPr marL="68165" marR="68165" marT="81000" marB="81000"/>
                </a:tc>
                <a:extLst>
                  <a:ext uri="{0D108BD9-81ED-4DB2-BD59-A6C34878D82A}">
                    <a16:rowId xmlns:a16="http://schemas.microsoft.com/office/drawing/2014/main" val="10001"/>
                  </a:ext>
                </a:extLst>
              </a:tr>
            </a:tbl>
          </a:graphicData>
        </a:graphic>
      </p:graphicFrame>
      <p:sp>
        <p:nvSpPr>
          <p:cNvPr id="4" name="Footer"/>
          <p:cNvSpPr>
            <a:spLocks noGrp="1"/>
          </p:cNvSpPr>
          <p:nvPr>
            <p:ph type="ftr" sz="quarter" idx="3"/>
          </p:nvPr>
        </p:nvSpPr>
        <p:spPr>
          <a:xfrm>
            <a:off x="237173" y="6188904"/>
            <a:ext cx="910175" cy="365125"/>
          </a:xfrm>
          <a:prstGeom prst="rect">
            <a:avLst/>
          </a:prstGeom>
        </p:spPr>
        <p:txBody>
          <a:bodyPr/>
          <a:lstStyle/>
          <a:p>
            <a:r>
              <a:rPr lang="en-US"/>
              <a:t>Stage 2 Week A</a:t>
            </a:r>
          </a:p>
        </p:txBody>
      </p:sp>
    </p:spTree>
    <p:extLst>
      <p:ext uri="{BB962C8B-B14F-4D97-AF65-F5344CB8AC3E}">
        <p14:creationId xmlns:p14="http://schemas.microsoft.com/office/powerpoint/2010/main" val="237401327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cNvSpPr>
            <a:spLocks noGrp="1"/>
          </p:cNvSpPr>
          <p:nvPr>
            <p:ph type="ftr" sz="quarter" idx="3"/>
          </p:nvPr>
        </p:nvSpPr>
        <p:spPr>
          <a:xfrm>
            <a:off x="237173" y="6188904"/>
            <a:ext cx="772095" cy="365125"/>
          </a:xfrm>
          <a:prstGeom prst="rect">
            <a:avLst/>
          </a:prstGeom>
        </p:spPr>
        <p:txBody>
          <a:bodyPr/>
          <a:lstStyle/>
          <a:p>
            <a:r>
              <a:rPr lang="en-US"/>
              <a:t>Stage 2 Week A</a:t>
            </a:r>
          </a:p>
        </p:txBody>
      </p:sp>
      <p:graphicFrame>
        <p:nvGraphicFramePr>
          <p:cNvPr id="6" name="Instructions" title="Table"/>
          <p:cNvGraphicFramePr>
            <a:graphicFrameLocks noGrp="1"/>
          </p:cNvGraphicFramePr>
          <p:nvPr>
            <p:ph sz="quarter" idx="4294967295"/>
            <p:extLst>
              <p:ext uri="{D42A27DB-BD31-4B8C-83A1-F6EECF244321}">
                <p14:modId xmlns:p14="http://schemas.microsoft.com/office/powerpoint/2010/main" val="371431361"/>
              </p:ext>
            </p:extLst>
          </p:nvPr>
        </p:nvGraphicFramePr>
        <p:xfrm>
          <a:off x="292100" y="1596643"/>
          <a:ext cx="8607028" cy="3915052"/>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750103">
                <a:tc>
                  <a:txBody>
                    <a:bodyPr/>
                    <a:lstStyle/>
                    <a:p>
                      <a:pPr>
                        <a:lnSpc>
                          <a:spcPct val="150000"/>
                        </a:lnSpc>
                      </a:pPr>
                      <a:r>
                        <a:rPr lang="en-AU" sz="1400">
                          <a:latin typeface="Montserrat"/>
                        </a:rPr>
                        <a:t>Objective A</a:t>
                      </a:r>
                    </a:p>
                    <a:p>
                      <a:pPr>
                        <a:lnSpc>
                          <a:spcPct val="150000"/>
                        </a:lnSpc>
                      </a:pPr>
                      <a:r>
                        <a:rPr lang="en-AU" sz="1400">
                          <a:latin typeface="Montserrat"/>
                        </a:rPr>
                        <a:t>Writing and representing 1</a:t>
                      </a:r>
                      <a:r>
                        <a:rPr lang="en-AU" sz="1400" baseline="0">
                          <a:latin typeface="Montserrat"/>
                        </a:rPr>
                        <a:t> – EN2-2A</a:t>
                      </a:r>
                      <a:r>
                        <a:rPr lang="en-AU" sz="1400">
                          <a:latin typeface="Montserrat"/>
                        </a:rPr>
                        <a:t> – ‘Character</a:t>
                      </a:r>
                      <a:r>
                        <a:rPr lang="en-AU" sz="1400" baseline="0">
                          <a:latin typeface="Montserrat"/>
                        </a:rPr>
                        <a:t> goals and flaws’</a:t>
                      </a:r>
                      <a:r>
                        <a:rPr lang="en-AU" sz="1400">
                          <a:latin typeface="Montserrat"/>
                        </a:rPr>
                        <a:t> </a:t>
                      </a:r>
                      <a:endParaRPr lang="en-AU" sz="1400">
                        <a:solidFill>
                          <a:schemeClr val="tx1"/>
                        </a:solidFill>
                        <a:latin typeface="Montserrat"/>
                      </a:endParaRPr>
                    </a:p>
                  </a:txBody>
                  <a:tcPr marL="68165" marR="68165" marT="81000" marB="81000"/>
                </a:tc>
                <a:extLst>
                  <a:ext uri="{0D108BD9-81ED-4DB2-BD59-A6C34878D82A}">
                    <a16:rowId xmlns:a16="http://schemas.microsoft.com/office/drawing/2014/main" val="10000"/>
                  </a:ext>
                </a:extLst>
              </a:tr>
              <a:tr h="3097191">
                <a:tc>
                  <a:txBody>
                    <a:bodyPr/>
                    <a:lstStyle/>
                    <a:p>
                      <a:pPr marL="0" marR="0" lvl="0" indent="0" algn="l" defTabSz="514337"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AU" sz="1400" b="1" u="none" strike="noStrike" kern="1200" cap="none" spc="0" normalizeH="0" baseline="0" noProof="0">
                          <a:ln>
                            <a:noFill/>
                          </a:ln>
                          <a:effectLst/>
                          <a:uLnTx/>
                          <a:uFillTx/>
                          <a:latin typeface="Montserrat"/>
                        </a:rPr>
                        <a:t>What to do:</a:t>
                      </a:r>
                      <a:endParaRPr kumimoji="0" lang="en-US"/>
                    </a:p>
                    <a:p>
                      <a:pPr marL="285750" marR="0" lvl="0" indent="-285750" algn="l" defTabSz="514337"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AU" sz="1400" b="1" u="none" strike="noStrike" kern="1200" cap="none" spc="0" normalizeH="0" baseline="0" noProof="0">
                        <a:ln>
                          <a:noFill/>
                        </a:ln>
                        <a:effectLst/>
                        <a:uLnTx/>
                        <a:uFillTx/>
                        <a:latin typeface="Montserrat" panose="00000500000000000000" pitchFamily="2" charset="0"/>
                      </a:endParaRPr>
                    </a:p>
                    <a:p>
                      <a:pPr marL="285750" indent="-285750">
                        <a:buFont typeface="Arial" panose="020B0604020202020204" pitchFamily="34" charset="0"/>
                        <a:buChar char="•"/>
                      </a:pPr>
                      <a:r>
                        <a:rPr lang="en-AU" sz="1400" kern="1200">
                          <a:effectLst/>
                          <a:latin typeface="Montserrat"/>
                        </a:rPr>
                        <a:t>a </a:t>
                      </a:r>
                      <a:r>
                        <a:rPr lang="en-AU" sz="1400" b="1" kern="1200">
                          <a:effectLst/>
                          <a:latin typeface="Montserrat"/>
                        </a:rPr>
                        <a:t>character flaw</a:t>
                      </a:r>
                      <a:r>
                        <a:rPr lang="en-AU" sz="1400" kern="1200">
                          <a:effectLst/>
                          <a:latin typeface="Montserrat"/>
                        </a:rPr>
                        <a:t> can be defined more fully as an undesirable quality in a person</a:t>
                      </a:r>
                    </a:p>
                    <a:p>
                      <a:pPr marL="285750" indent="-285750">
                        <a:buFont typeface="Arial" panose="020B0604020202020204" pitchFamily="34" charset="0"/>
                        <a:buChar char="•"/>
                      </a:pPr>
                      <a:r>
                        <a:rPr lang="en-AU" sz="1400" kern="1200">
                          <a:effectLst/>
                          <a:latin typeface="Montserrat"/>
                        </a:rPr>
                        <a:t>a </a:t>
                      </a:r>
                      <a:r>
                        <a:rPr lang="en-AU" sz="1400" b="1" kern="1200">
                          <a:effectLst/>
                          <a:latin typeface="Montserrat"/>
                        </a:rPr>
                        <a:t>character goal </a:t>
                      </a:r>
                      <a:r>
                        <a:rPr lang="en-AU" sz="1400" kern="1200">
                          <a:effectLst/>
                          <a:latin typeface="Montserrat"/>
                        </a:rPr>
                        <a:t>is what a character wants.</a:t>
                      </a:r>
                    </a:p>
                    <a:p>
                      <a:pPr marL="285750" indent="-285750">
                        <a:buFont typeface="Arial" panose="020B0604020202020204" pitchFamily="34" charset="0"/>
                        <a:buChar char="•"/>
                      </a:pPr>
                      <a:r>
                        <a:rPr lang="en-AU" sz="1400" kern="1200">
                          <a:effectLst/>
                          <a:latin typeface="Montserrat"/>
                        </a:rPr>
                        <a:t>think about the character you described in Task 1.</a:t>
                      </a:r>
                      <a:r>
                        <a:rPr lang="en-AU" sz="1400" kern="1200" baseline="0">
                          <a:effectLst/>
                          <a:latin typeface="Montserrat"/>
                        </a:rPr>
                        <a:t> </a:t>
                      </a:r>
                      <a:r>
                        <a:rPr lang="en-AU" sz="1400" kern="1200">
                          <a:effectLst/>
                          <a:latin typeface="Montserrat"/>
                        </a:rPr>
                        <a:t>You will identify and write three sentences about the character: </a:t>
                      </a:r>
                    </a:p>
                    <a:p>
                      <a:pPr marL="0" lvl="3" indent="0">
                        <a:buNone/>
                      </a:pPr>
                      <a:endParaRPr lang="en-AU" sz="1400" kern="1200">
                        <a:effectLst/>
                        <a:latin typeface="Montserrat"/>
                      </a:endParaRPr>
                    </a:p>
                    <a:p>
                      <a:pPr marL="718820" indent="-285750">
                        <a:buFont typeface="Courier New" panose="02070309020205020404" pitchFamily="49" charset="0"/>
                        <a:buChar char="o"/>
                      </a:pPr>
                      <a:r>
                        <a:rPr lang="en-AU" sz="1400" kern="1200">
                          <a:effectLst/>
                          <a:latin typeface="Montserrat"/>
                        </a:rPr>
                        <a:t>one on appearance</a:t>
                      </a:r>
                    </a:p>
                    <a:p>
                      <a:pPr marL="718820" lvl="0" indent="-285750">
                        <a:buFont typeface="Courier New" panose="02070309020205020404" pitchFamily="49" charset="0"/>
                        <a:buChar char="o"/>
                      </a:pPr>
                      <a:r>
                        <a:rPr lang="en-AU" sz="1400" kern="1200">
                          <a:effectLst/>
                          <a:latin typeface="Montserrat"/>
                        </a:rPr>
                        <a:t>one on goals</a:t>
                      </a:r>
                    </a:p>
                    <a:p>
                      <a:pPr marL="718820" indent="-285750">
                        <a:buFont typeface="Courier New" panose="02070309020205020404" pitchFamily="49" charset="0"/>
                        <a:buChar char="o"/>
                      </a:pPr>
                      <a:r>
                        <a:rPr lang="en-AU" sz="1400" kern="1200">
                          <a:effectLst/>
                          <a:latin typeface="Montserrat"/>
                        </a:rPr>
                        <a:t>one on flaws.</a:t>
                      </a:r>
                    </a:p>
                    <a:p>
                      <a:pPr marL="0" indent="0">
                        <a:buFont typeface="Arial" panose="020B0604020202020204" pitchFamily="34" charset="0"/>
                        <a:buNone/>
                      </a:pPr>
                      <a:endParaRPr lang="en-AU" sz="1400" kern="1200">
                        <a:effectLst/>
                        <a:latin typeface="Montserrat" panose="00000500000000000000" pitchFamily="2" charset="0"/>
                      </a:endParaRPr>
                    </a:p>
                    <a:p>
                      <a:pPr marL="0" indent="0">
                        <a:buFont typeface="Arial" panose="020B0604020202020204" pitchFamily="34" charset="0"/>
                        <a:buNone/>
                      </a:pPr>
                      <a:r>
                        <a:rPr lang="en-AU" sz="1400" kern="1200">
                          <a:effectLst/>
                          <a:latin typeface="Montserrat"/>
                        </a:rPr>
                        <a:t>Example: Robin Hood is a tall, strong athlete man who usually wears green to blend in with the trees. Robin Hood has one goal, to steal from the rich and give to the poor. His flaws are that he was bossy and arrogant and stole a lot. </a:t>
                      </a:r>
                    </a:p>
                  </a:txBody>
                  <a:tcPr marL="68165" marR="68165" marT="81000" marB="81000"/>
                </a:tc>
                <a:extLst>
                  <a:ext uri="{0D108BD9-81ED-4DB2-BD59-A6C34878D82A}">
                    <a16:rowId xmlns:a16="http://schemas.microsoft.com/office/drawing/2014/main" val="10001"/>
                  </a:ext>
                </a:extLst>
              </a:tr>
            </a:tbl>
          </a:graphicData>
        </a:graphic>
      </p:graphicFrame>
      <p:sp>
        <p:nvSpPr>
          <p:cNvPr id="3" name="English task 2 - 45 minutes"/>
          <p:cNvSpPr>
            <a:spLocks noGrp="1"/>
          </p:cNvSpPr>
          <p:nvPr>
            <p:ph type="title"/>
          </p:nvPr>
        </p:nvSpPr>
        <p:spPr>
          <a:xfrm>
            <a:off x="292100" y="667450"/>
            <a:ext cx="8623051" cy="498470"/>
          </a:xfrm>
          <a:noFill/>
          <a:ln w="57150">
            <a:solidFill>
              <a:schemeClr val="accent5"/>
            </a:solidFill>
          </a:ln>
        </p:spPr>
        <p:txBody>
          <a:bodyPr/>
          <a:lstStyle/>
          <a:p>
            <a:r>
              <a:rPr lang="en-AU">
                <a:latin typeface="Montserrat SemiBold"/>
              </a:rPr>
              <a:t> </a:t>
            </a:r>
            <a:br>
              <a:rPr lang="en-AU">
                <a:latin typeface="Montserrat SemiBold"/>
              </a:rPr>
            </a:br>
            <a:r>
              <a:rPr lang="en-AU">
                <a:latin typeface="Montserrat SemiBold"/>
              </a:rPr>
              <a:t> English task 2 </a:t>
            </a:r>
            <a:r>
              <a:rPr lang="en-AU"/>
              <a:t>- 45 minutes</a:t>
            </a:r>
            <a:br>
              <a:rPr lang="en-AU"/>
            </a:br>
            <a:endParaRPr lang="en-AU">
              <a:latin typeface="Montserrat SemiBold"/>
            </a:endParaRPr>
          </a:p>
        </p:txBody>
      </p:sp>
    </p:spTree>
    <p:extLst>
      <p:ext uri="{BB962C8B-B14F-4D97-AF65-F5344CB8AC3E}">
        <p14:creationId xmlns:p14="http://schemas.microsoft.com/office/powerpoint/2010/main" val="18512851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3 – 45 minutes"/>
          <p:cNvSpPr>
            <a:spLocks noGrp="1"/>
          </p:cNvSpPr>
          <p:nvPr>
            <p:ph type="title"/>
          </p:nvPr>
        </p:nvSpPr>
        <p:spPr>
          <a:noFill/>
          <a:ln w="57150">
            <a:solidFill>
              <a:schemeClr val="accent5"/>
            </a:solidFill>
          </a:ln>
        </p:spPr>
        <p:txBody>
          <a:bodyPr/>
          <a:lstStyle/>
          <a:p>
            <a:r>
              <a:rPr lang="en-AU"/>
              <a:t> English task 3 – 45 minutes</a:t>
            </a:r>
          </a:p>
        </p:txBody>
      </p:sp>
      <p:graphicFrame>
        <p:nvGraphicFramePr>
          <p:cNvPr id="6" name="Instructions" title="Table"/>
          <p:cNvGraphicFramePr>
            <a:graphicFrameLocks noGrp="1"/>
          </p:cNvGraphicFramePr>
          <p:nvPr>
            <p:ph sz="quarter" idx="4294967295"/>
            <p:extLst>
              <p:ext uri="{D42A27DB-BD31-4B8C-83A1-F6EECF244321}">
                <p14:modId xmlns:p14="http://schemas.microsoft.com/office/powerpoint/2010/main" val="4283707856"/>
              </p:ext>
            </p:extLst>
          </p:nvPr>
        </p:nvGraphicFramePr>
        <p:xfrm>
          <a:off x="253147" y="1357791"/>
          <a:ext cx="8651937" cy="4750129"/>
        </p:xfrm>
        <a:graphic>
          <a:graphicData uri="http://schemas.openxmlformats.org/drawingml/2006/table">
            <a:tbl>
              <a:tblPr firstRow="1">
                <a:tableStyleId>{5FD0F851-EC5A-4D38-B0AD-8093EC10F338}</a:tableStyleId>
              </a:tblPr>
              <a:tblGrid>
                <a:gridCol w="8651937">
                  <a:extLst>
                    <a:ext uri="{9D8B030D-6E8A-4147-A177-3AD203B41FA5}">
                      <a16:colId xmlns:a16="http://schemas.microsoft.com/office/drawing/2014/main" val="20000"/>
                    </a:ext>
                  </a:extLst>
                </a:gridCol>
              </a:tblGrid>
              <a:tr h="920338">
                <a:tc>
                  <a:txBody>
                    <a:bodyPr/>
                    <a:lstStyle/>
                    <a:p>
                      <a:pPr>
                        <a:lnSpc>
                          <a:spcPct val="150000"/>
                        </a:lnSpc>
                      </a:pPr>
                      <a:r>
                        <a:rPr lang="en-AU" sz="1400">
                          <a:latin typeface="Montserrat"/>
                        </a:rPr>
                        <a:t>Objective A</a:t>
                      </a:r>
                    </a:p>
                    <a:p>
                      <a:pPr>
                        <a:lnSpc>
                          <a:spcPct val="150000"/>
                        </a:lnSpc>
                      </a:pPr>
                      <a:r>
                        <a:rPr lang="en-AU" sz="1400">
                          <a:latin typeface="Montserrat"/>
                        </a:rPr>
                        <a:t>Reading</a:t>
                      </a:r>
                      <a:r>
                        <a:rPr lang="en-AU" sz="1400" baseline="0">
                          <a:latin typeface="Montserrat"/>
                        </a:rPr>
                        <a:t> and viewing 1 – EN2-4A – ‘Characters, who are they?’</a:t>
                      </a:r>
                      <a:endParaRPr lang="en-AU" sz="1400">
                        <a:solidFill>
                          <a:schemeClr val="tx1"/>
                        </a:solidFill>
                        <a:latin typeface="Montserrat"/>
                      </a:endParaRPr>
                    </a:p>
                  </a:txBody>
                  <a:tcPr marL="68165" marR="68165" marT="81000" marB="81000"/>
                </a:tc>
                <a:extLst>
                  <a:ext uri="{0D108BD9-81ED-4DB2-BD59-A6C34878D82A}">
                    <a16:rowId xmlns:a16="http://schemas.microsoft.com/office/drawing/2014/main" val="10000"/>
                  </a:ext>
                </a:extLst>
              </a:tr>
              <a:tr h="3829791">
                <a:tc>
                  <a:txBody>
                    <a:bodyPr/>
                    <a:lstStyle/>
                    <a:p>
                      <a:pPr rtl="0" fontAlgn="base">
                        <a:lnSpc>
                          <a:spcPct val="150000"/>
                        </a:lnSpc>
                      </a:pPr>
                      <a:r>
                        <a:rPr lang="en-AU" sz="1400" b="1" kern="1200">
                          <a:effectLst/>
                          <a:latin typeface="Montserrat"/>
                        </a:rPr>
                        <a:t>What to do:</a:t>
                      </a:r>
                      <a:endParaRPr lang="en-US"/>
                    </a:p>
                    <a:p>
                      <a:pPr marL="171450" indent="-171450" rtl="0" fontAlgn="base">
                        <a:lnSpc>
                          <a:spcPct val="150000"/>
                        </a:lnSpc>
                        <a:buFont typeface="Arial" panose="020B0604020202020204" pitchFamily="34" charset="0"/>
                        <a:buChar char="•"/>
                      </a:pPr>
                      <a:r>
                        <a:rPr lang="en-AU" sz="1400">
                          <a:effectLst/>
                          <a:latin typeface="Montserrat"/>
                        </a:rPr>
                        <a:t>after watching the </a:t>
                      </a:r>
                      <a:r>
                        <a:rPr lang="en-AU" sz="1400" u="sng">
                          <a:effectLst/>
                          <a:latin typeface="Montserrat"/>
                          <a:hlinkClick r:id="rId3"/>
                        </a:rPr>
                        <a:t>character video</a:t>
                      </a:r>
                      <a:r>
                        <a:rPr lang="en-AU" sz="1400">
                          <a:effectLst/>
                          <a:latin typeface="Montserrat"/>
                        </a:rPr>
                        <a:t>, write your answers to the following questions: </a:t>
                      </a:r>
                    </a:p>
                    <a:p>
                      <a:pPr marL="171450" lvl="0" indent="-171450">
                        <a:lnSpc>
                          <a:spcPct val="150000"/>
                        </a:lnSpc>
                        <a:buFont typeface="Arial" panose="020B0604020202020204" pitchFamily="34" charset="0"/>
                        <a:buChar char="•"/>
                      </a:pPr>
                      <a:r>
                        <a:rPr lang="en-AU" sz="1400">
                          <a:effectLst/>
                          <a:latin typeface="Montserrat"/>
                        </a:rPr>
                        <a:t>do characters always have to be human? Explain.</a:t>
                      </a:r>
                      <a:endParaRPr lang="en-AU"/>
                    </a:p>
                    <a:p>
                      <a:pPr marL="171450" indent="-171450">
                        <a:lnSpc>
                          <a:spcPct val="150000"/>
                        </a:lnSpc>
                        <a:spcBef>
                          <a:spcPts val="1200"/>
                        </a:spcBef>
                        <a:spcAft>
                          <a:spcPts val="0"/>
                        </a:spcAft>
                        <a:buFont typeface="Arial" panose="020B0604020202020204" pitchFamily="34" charset="0"/>
                        <a:buChar char="•"/>
                      </a:pPr>
                      <a:r>
                        <a:rPr lang="en-AU" sz="1400">
                          <a:effectLst/>
                          <a:latin typeface="Montserrat"/>
                        </a:rPr>
                        <a:t>why are characters important in a story? </a:t>
                      </a:r>
                    </a:p>
                    <a:p>
                      <a:pPr marL="171450" indent="-171450">
                        <a:lnSpc>
                          <a:spcPct val="150000"/>
                        </a:lnSpc>
                        <a:spcBef>
                          <a:spcPts val="1200"/>
                        </a:spcBef>
                        <a:spcAft>
                          <a:spcPts val="0"/>
                        </a:spcAft>
                        <a:buFont typeface="Arial" panose="020B0604020202020204" pitchFamily="34" charset="0"/>
                        <a:buChar char="•"/>
                      </a:pPr>
                      <a:r>
                        <a:rPr lang="en-AU" sz="1400">
                          <a:effectLst/>
                          <a:latin typeface="Montserrat"/>
                        </a:rPr>
                        <a:t>how do authors get their audience to connect with characters?</a:t>
                      </a:r>
                    </a:p>
                    <a:p>
                      <a:pPr marL="171450" indent="-171450">
                        <a:lnSpc>
                          <a:spcPct val="150000"/>
                        </a:lnSpc>
                        <a:spcBef>
                          <a:spcPts val="1200"/>
                        </a:spcBef>
                        <a:spcAft>
                          <a:spcPts val="0"/>
                        </a:spcAft>
                        <a:buFont typeface="Arial" panose="020B0604020202020204" pitchFamily="34" charset="0"/>
                        <a:buChar char="•"/>
                      </a:pPr>
                      <a:r>
                        <a:rPr lang="en-AU" sz="1400">
                          <a:effectLst/>
                          <a:latin typeface="Montserrat"/>
                        </a:rPr>
                        <a:t>what are some examples of character goals? What was the goal of the volcano?</a:t>
                      </a:r>
                    </a:p>
                    <a:p>
                      <a:pPr marL="171450" indent="-171450">
                        <a:lnSpc>
                          <a:spcPct val="150000"/>
                        </a:lnSpc>
                        <a:spcBef>
                          <a:spcPts val="1200"/>
                        </a:spcBef>
                        <a:spcAft>
                          <a:spcPts val="0"/>
                        </a:spcAft>
                        <a:buFont typeface="Arial" panose="020B0604020202020204" pitchFamily="34" charset="0"/>
                        <a:buChar char="•"/>
                      </a:pPr>
                      <a:r>
                        <a:rPr lang="en-AU" sz="1400">
                          <a:effectLst/>
                          <a:latin typeface="Montserrat"/>
                        </a:rPr>
                        <a:t>what are some examples of character flaws?</a:t>
                      </a:r>
                    </a:p>
                  </a:txBody>
                  <a:tcPr marL="68165" marR="68165" marT="81000" marB="81000"/>
                </a:tc>
                <a:extLst>
                  <a:ext uri="{0D108BD9-81ED-4DB2-BD59-A6C34878D82A}">
                    <a16:rowId xmlns:a16="http://schemas.microsoft.com/office/drawing/2014/main" val="10001"/>
                  </a:ext>
                </a:extLst>
              </a:tr>
            </a:tbl>
          </a:graphicData>
        </a:graphic>
      </p:graphicFrame>
      <p:sp>
        <p:nvSpPr>
          <p:cNvPr id="4" name="Footer"/>
          <p:cNvSpPr>
            <a:spLocks noGrp="1"/>
          </p:cNvSpPr>
          <p:nvPr>
            <p:ph type="ftr" sz="quarter" idx="3"/>
          </p:nvPr>
        </p:nvSpPr>
        <p:spPr>
          <a:xfrm>
            <a:off x="252515" y="6188904"/>
            <a:ext cx="1155652" cy="365125"/>
          </a:xfrm>
          <a:prstGeom prst="rect">
            <a:avLst/>
          </a:prstGeom>
        </p:spPr>
        <p:txBody>
          <a:bodyPr/>
          <a:lstStyle/>
          <a:p>
            <a:r>
              <a:rPr lang="en-US"/>
              <a:t>Stage 2 Week A</a:t>
            </a:r>
          </a:p>
        </p:txBody>
      </p:sp>
    </p:spTree>
    <p:extLst>
      <p:ext uri="{BB962C8B-B14F-4D97-AF65-F5344CB8AC3E}">
        <p14:creationId xmlns:p14="http://schemas.microsoft.com/office/powerpoint/2010/main" val="35468328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4 – 1 hour"/>
          <p:cNvSpPr>
            <a:spLocks noGrp="1"/>
          </p:cNvSpPr>
          <p:nvPr>
            <p:ph type="title"/>
          </p:nvPr>
        </p:nvSpPr>
        <p:spPr>
          <a:noFill/>
          <a:ln w="57150">
            <a:solidFill>
              <a:schemeClr val="accent5"/>
            </a:solidFill>
          </a:ln>
        </p:spPr>
        <p:txBody>
          <a:bodyPr/>
          <a:lstStyle/>
          <a:p>
            <a:r>
              <a:rPr lang="en-AU"/>
              <a:t> English task 4 – 1 hour </a:t>
            </a:r>
          </a:p>
        </p:txBody>
      </p:sp>
      <p:graphicFrame>
        <p:nvGraphicFramePr>
          <p:cNvPr id="6" name="Instructions" title="Table"/>
          <p:cNvGraphicFramePr>
            <a:graphicFrameLocks noGrp="1"/>
          </p:cNvGraphicFramePr>
          <p:nvPr>
            <p:ph sz="quarter" idx="4294967295"/>
            <p:extLst>
              <p:ext uri="{D42A27DB-BD31-4B8C-83A1-F6EECF244321}">
                <p14:modId xmlns:p14="http://schemas.microsoft.com/office/powerpoint/2010/main" val="2621667096"/>
              </p:ext>
            </p:extLst>
          </p:nvPr>
        </p:nvGraphicFramePr>
        <p:xfrm>
          <a:off x="292100" y="1356632"/>
          <a:ext cx="8607028" cy="4769268"/>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1028501">
                <a:tc>
                  <a:txBody>
                    <a:bodyPr/>
                    <a:lstStyle/>
                    <a:p>
                      <a:pPr>
                        <a:lnSpc>
                          <a:spcPct val="150000"/>
                        </a:lnSpc>
                      </a:pPr>
                      <a:r>
                        <a:rPr lang="en-AU" sz="1400">
                          <a:latin typeface="Montserrat"/>
                        </a:rPr>
                        <a:t>Objective A</a:t>
                      </a:r>
                    </a:p>
                    <a:p>
                      <a:pPr>
                        <a:lnSpc>
                          <a:spcPct val="150000"/>
                        </a:lnSpc>
                      </a:pPr>
                      <a:r>
                        <a:rPr lang="en-AU" sz="1400">
                          <a:latin typeface="Montserrat"/>
                        </a:rPr>
                        <a:t>Writing and representing 1</a:t>
                      </a:r>
                      <a:r>
                        <a:rPr lang="en-AU" sz="1400" baseline="0">
                          <a:latin typeface="Montserrat"/>
                        </a:rPr>
                        <a:t> – EN2-2A – ‘Character perspective’</a:t>
                      </a:r>
                      <a:endParaRPr lang="en-AU" sz="1400">
                        <a:solidFill>
                          <a:schemeClr val="tx1"/>
                        </a:solidFill>
                        <a:latin typeface="Montserrat"/>
                      </a:endParaRPr>
                    </a:p>
                  </a:txBody>
                  <a:tcPr marL="68165" marR="68165" marT="81000" marB="81000"/>
                </a:tc>
                <a:extLst>
                  <a:ext uri="{0D108BD9-81ED-4DB2-BD59-A6C34878D82A}">
                    <a16:rowId xmlns:a16="http://schemas.microsoft.com/office/drawing/2014/main" val="10000"/>
                  </a:ext>
                </a:extLst>
              </a:tr>
              <a:tr h="3740767">
                <a:tc>
                  <a:txBody>
                    <a:bodyPr/>
                    <a:lstStyle/>
                    <a:p>
                      <a:pPr rtl="0" fontAlgn="base"/>
                      <a:r>
                        <a:rPr lang="en-AU" sz="1400" b="1" kern="1200">
                          <a:effectLst/>
                          <a:latin typeface="Montserrat"/>
                        </a:rPr>
                        <a:t>What to do</a:t>
                      </a:r>
                      <a:endParaRPr lang="en-US">
                        <a:latin typeface="Montserrat"/>
                      </a:endParaRPr>
                    </a:p>
                    <a:p>
                      <a:pPr marL="285750" indent="-285750" rtl="0" fontAlgn="base">
                        <a:lnSpc>
                          <a:spcPct val="150000"/>
                        </a:lnSpc>
                        <a:buFont typeface="Arial" panose="020B0604020202020204" pitchFamily="34" charset="0"/>
                        <a:buChar char="•"/>
                      </a:pPr>
                      <a:r>
                        <a:rPr lang="en-AU" sz="1400" kern="1200">
                          <a:effectLst/>
                          <a:latin typeface="Montserrat"/>
                        </a:rPr>
                        <a:t>imagine you are a character in a well-known fairy tale (e.g. the Wolf in The Three Little Pigs, the Witch in Hansel and Gretel or Grandma in Little Red Riding Hood)  </a:t>
                      </a:r>
                    </a:p>
                    <a:p>
                      <a:pPr marL="285750" indent="-285750" rtl="0" fontAlgn="base">
                        <a:lnSpc>
                          <a:spcPct val="150000"/>
                        </a:lnSpc>
                        <a:buFont typeface="Arial" panose="020B0604020202020204" pitchFamily="34" charset="0"/>
                        <a:buChar char="•"/>
                      </a:pPr>
                      <a:r>
                        <a:rPr lang="en-AU" sz="1400" kern="1200">
                          <a:effectLst/>
                          <a:latin typeface="Montserrat"/>
                        </a:rPr>
                        <a:t>retell</a:t>
                      </a:r>
                      <a:r>
                        <a:rPr lang="en-AU" sz="1400" kern="1200" baseline="0">
                          <a:effectLst/>
                          <a:latin typeface="Montserrat"/>
                        </a:rPr>
                        <a:t> </a:t>
                      </a:r>
                      <a:r>
                        <a:rPr lang="en-AU" sz="1400" kern="1200">
                          <a:effectLst/>
                          <a:latin typeface="Montserrat"/>
                        </a:rPr>
                        <a:t>a part of this story from a character's point of view. Plan</a:t>
                      </a:r>
                      <a:r>
                        <a:rPr lang="en-AU" sz="1400" kern="1200" baseline="0">
                          <a:effectLst/>
                          <a:latin typeface="Montserrat"/>
                        </a:rPr>
                        <a:t> and draft a short recount of this scene from your character’s perspective.</a:t>
                      </a:r>
                    </a:p>
                    <a:p>
                      <a:pPr rtl="0" fontAlgn="base">
                        <a:lnSpc>
                          <a:spcPct val="150000"/>
                        </a:lnSpc>
                      </a:pPr>
                      <a:endParaRPr lang="en-AU" sz="1400" kern="1200" baseline="0">
                        <a:effectLst/>
                        <a:latin typeface="Montserrat" panose="00000500000000000000" pitchFamily="2" charset="0"/>
                      </a:endParaRPr>
                    </a:p>
                    <a:p>
                      <a:pPr rtl="0" fontAlgn="base">
                        <a:lnSpc>
                          <a:spcPct val="150000"/>
                        </a:lnSpc>
                      </a:pPr>
                      <a:r>
                        <a:rPr lang="en-AU" sz="1400" b="1" kern="1200" baseline="0">
                          <a:effectLst/>
                          <a:latin typeface="Montserrat"/>
                        </a:rPr>
                        <a:t>Hint:</a:t>
                      </a:r>
                      <a:r>
                        <a:rPr lang="en-AU" sz="1400" kern="1200" baseline="0">
                          <a:effectLst/>
                          <a:latin typeface="Montserrat"/>
                        </a:rPr>
                        <a:t> Write like you are the character (first person). How did this scene make you feel? Use your 5 senses to add to the descriptions about this scene.</a:t>
                      </a:r>
                      <a:endParaRPr lang="en-AU" sz="1400" b="0" i="0" kern="1200">
                        <a:solidFill>
                          <a:schemeClr val="tx1"/>
                        </a:solidFill>
                        <a:effectLst/>
                        <a:latin typeface="Montserrat"/>
                        <a:ea typeface="+mn-ea"/>
                        <a:cs typeface="+mn-cs"/>
                      </a:endParaRPr>
                    </a:p>
                  </a:txBody>
                  <a:tcPr marL="68165" marR="68165" marT="81000" marB="81000"/>
                </a:tc>
                <a:extLst>
                  <a:ext uri="{0D108BD9-81ED-4DB2-BD59-A6C34878D82A}">
                    <a16:rowId xmlns:a16="http://schemas.microsoft.com/office/drawing/2014/main" val="10003"/>
                  </a:ext>
                </a:extLst>
              </a:tr>
            </a:tbl>
          </a:graphicData>
        </a:graphic>
      </p:graphicFrame>
      <p:sp>
        <p:nvSpPr>
          <p:cNvPr id="4" name="Footer"/>
          <p:cNvSpPr>
            <a:spLocks noGrp="1"/>
          </p:cNvSpPr>
          <p:nvPr>
            <p:ph type="ftr" sz="quarter" idx="3"/>
          </p:nvPr>
        </p:nvSpPr>
        <p:spPr>
          <a:xfrm>
            <a:off x="237173" y="6188904"/>
            <a:ext cx="864149" cy="365125"/>
          </a:xfrm>
          <a:prstGeom prst="rect">
            <a:avLst/>
          </a:prstGeom>
        </p:spPr>
        <p:txBody>
          <a:bodyPr/>
          <a:lstStyle/>
          <a:p>
            <a:r>
              <a:rPr lang="en-US"/>
              <a:t>Stage 2 Week A</a:t>
            </a:r>
          </a:p>
        </p:txBody>
      </p:sp>
    </p:spTree>
    <p:extLst>
      <p:ext uri="{BB962C8B-B14F-4D97-AF65-F5344CB8AC3E}">
        <p14:creationId xmlns:p14="http://schemas.microsoft.com/office/powerpoint/2010/main" val="32192883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nglish task 5 – 1 hour"/>
          <p:cNvSpPr>
            <a:spLocks noGrp="1"/>
          </p:cNvSpPr>
          <p:nvPr>
            <p:ph type="title"/>
          </p:nvPr>
        </p:nvSpPr>
        <p:spPr>
          <a:noFill/>
          <a:ln w="57150">
            <a:solidFill>
              <a:schemeClr val="accent5"/>
            </a:solidFill>
          </a:ln>
        </p:spPr>
        <p:txBody>
          <a:bodyPr/>
          <a:lstStyle/>
          <a:p>
            <a:r>
              <a:rPr lang="en-AU"/>
              <a:t> English task 5 – 1 hour</a:t>
            </a:r>
          </a:p>
        </p:txBody>
      </p:sp>
      <p:graphicFrame>
        <p:nvGraphicFramePr>
          <p:cNvPr id="8" name="Instructions" title="Table"/>
          <p:cNvGraphicFramePr>
            <a:graphicFrameLocks/>
          </p:cNvGraphicFramePr>
          <p:nvPr>
            <p:extLst>
              <p:ext uri="{D42A27DB-BD31-4B8C-83A1-F6EECF244321}">
                <p14:modId xmlns:p14="http://schemas.microsoft.com/office/powerpoint/2010/main" val="253894033"/>
              </p:ext>
            </p:extLst>
          </p:nvPr>
        </p:nvGraphicFramePr>
        <p:xfrm>
          <a:off x="284429" y="1327903"/>
          <a:ext cx="8607028" cy="4801437"/>
        </p:xfrm>
        <a:graphic>
          <a:graphicData uri="http://schemas.openxmlformats.org/drawingml/2006/table">
            <a:tbl>
              <a:tblPr firstRow="1">
                <a:tableStyleId>{5FD0F851-EC5A-4D38-B0AD-8093EC10F338}</a:tableStyleId>
              </a:tblPr>
              <a:tblGrid>
                <a:gridCol w="8607028">
                  <a:extLst>
                    <a:ext uri="{9D8B030D-6E8A-4147-A177-3AD203B41FA5}">
                      <a16:colId xmlns:a16="http://schemas.microsoft.com/office/drawing/2014/main" val="20000"/>
                    </a:ext>
                  </a:extLst>
                </a:gridCol>
              </a:tblGrid>
              <a:tr h="883351">
                <a:tc>
                  <a:txBody>
                    <a:bodyPr/>
                    <a:lstStyle/>
                    <a:p>
                      <a:pPr>
                        <a:lnSpc>
                          <a:spcPct val="150000"/>
                        </a:lnSpc>
                      </a:pPr>
                      <a:r>
                        <a:rPr lang="en-AU" sz="1400">
                          <a:latin typeface="Montserrat"/>
                        </a:rPr>
                        <a:t>Objective A</a:t>
                      </a:r>
                    </a:p>
                    <a:p>
                      <a:pPr>
                        <a:lnSpc>
                          <a:spcPct val="150000"/>
                        </a:lnSpc>
                      </a:pPr>
                      <a:r>
                        <a:rPr lang="en-AU" sz="1400">
                          <a:latin typeface="Montserrat"/>
                        </a:rPr>
                        <a:t>Handwriting and</a:t>
                      </a:r>
                      <a:r>
                        <a:rPr lang="en-AU" sz="1400" baseline="0">
                          <a:latin typeface="Montserrat"/>
                        </a:rPr>
                        <a:t> using digital technologies – EN2-3A – ‘Publish character perspective’</a:t>
                      </a:r>
                      <a:endParaRPr lang="en-AU" sz="1400">
                        <a:solidFill>
                          <a:schemeClr val="tx1"/>
                        </a:solidFill>
                        <a:latin typeface="Montserrat" panose="00000500000000000000" pitchFamily="2" charset="0"/>
                      </a:endParaRPr>
                    </a:p>
                  </a:txBody>
                  <a:tcPr marL="68165" marR="68165" marT="81000" marB="81000"/>
                </a:tc>
                <a:extLst>
                  <a:ext uri="{0D108BD9-81ED-4DB2-BD59-A6C34878D82A}">
                    <a16:rowId xmlns:a16="http://schemas.microsoft.com/office/drawing/2014/main" val="10000"/>
                  </a:ext>
                </a:extLst>
              </a:tr>
              <a:tr h="3918086">
                <a:tc>
                  <a:txBody>
                    <a:bodyPr/>
                    <a:lstStyle/>
                    <a:p>
                      <a:pPr marL="0" indent="0" rtl="0" fontAlgn="base">
                        <a:buFont typeface="Arial" panose="020B0604020202020204" pitchFamily="34" charset="0"/>
                        <a:buNone/>
                      </a:pPr>
                      <a:r>
                        <a:rPr lang="en-AU" sz="1400" b="1" kern="1200">
                          <a:effectLst/>
                          <a:latin typeface="Montserrat"/>
                        </a:rPr>
                        <a:t>What to do:</a:t>
                      </a:r>
                      <a:endParaRPr lang="en-US"/>
                    </a:p>
                    <a:p>
                      <a:pPr marL="285750" indent="-285750" rtl="0" fontAlgn="base">
                        <a:lnSpc>
                          <a:spcPct val="150000"/>
                        </a:lnSpc>
                        <a:buFont typeface="Arial" panose="020B0604020202020204" pitchFamily="34" charset="0"/>
                        <a:buChar char="•"/>
                      </a:pPr>
                      <a:r>
                        <a:rPr lang="en-AU" sz="1400" kern="1200">
                          <a:effectLst/>
                          <a:latin typeface="Montserrat"/>
                        </a:rPr>
                        <a:t>publish your character’s viewpoint</a:t>
                      </a:r>
                      <a:r>
                        <a:rPr lang="en-AU" sz="1400" kern="1200" baseline="0">
                          <a:effectLst/>
                          <a:latin typeface="Montserrat"/>
                        </a:rPr>
                        <a:t> using NSW Foundation Style cursive, making sure that you think about the letter joins,  size, slope and spacing of your handwriting</a:t>
                      </a:r>
                      <a:endParaRPr lang="en-AU" sz="1400" kern="1200" baseline="0">
                        <a:effectLst/>
                        <a:latin typeface="Montserrat" panose="00000500000000000000" pitchFamily="2" charset="0"/>
                      </a:endParaRPr>
                    </a:p>
                    <a:p>
                      <a:pPr marL="285750" indent="-285750" rtl="0" fontAlgn="base">
                        <a:lnSpc>
                          <a:spcPct val="150000"/>
                        </a:lnSpc>
                        <a:buFont typeface="Arial" panose="020B0604020202020204" pitchFamily="34" charset="0"/>
                        <a:buChar char="•"/>
                      </a:pPr>
                      <a:r>
                        <a:rPr lang="en-AU" sz="1400" kern="1200" baseline="0">
                          <a:effectLst/>
                          <a:latin typeface="Montserrat"/>
                        </a:rPr>
                        <a:t>if possible, download a picture of your character’s scene from the movie or book and paste it next to your published handwriting.</a:t>
                      </a:r>
                      <a:endParaRPr lang="en-AU" sz="1400" b="0" i="0" kern="1200">
                        <a:solidFill>
                          <a:schemeClr val="tx1"/>
                        </a:solidFill>
                        <a:effectLst/>
                        <a:latin typeface="Montserrat"/>
                        <a:ea typeface="+mn-ea"/>
                        <a:cs typeface="+mn-cs"/>
                      </a:endParaRPr>
                    </a:p>
                  </a:txBody>
                  <a:tcPr marL="68165" marR="68165" marT="81000" marB="81000"/>
                </a:tc>
                <a:extLst>
                  <a:ext uri="{0D108BD9-81ED-4DB2-BD59-A6C34878D82A}">
                    <a16:rowId xmlns:a16="http://schemas.microsoft.com/office/drawing/2014/main" val="10003"/>
                  </a:ext>
                </a:extLst>
              </a:tr>
            </a:tbl>
          </a:graphicData>
        </a:graphic>
      </p:graphicFrame>
      <p:sp>
        <p:nvSpPr>
          <p:cNvPr id="4" name="Footer"/>
          <p:cNvSpPr>
            <a:spLocks noGrp="1"/>
          </p:cNvSpPr>
          <p:nvPr>
            <p:ph type="ftr" sz="quarter" idx="3"/>
          </p:nvPr>
        </p:nvSpPr>
        <p:spPr>
          <a:xfrm>
            <a:off x="237173" y="6188904"/>
            <a:ext cx="864148" cy="365125"/>
          </a:xfrm>
          <a:prstGeom prst="rect">
            <a:avLst/>
          </a:prstGeom>
        </p:spPr>
        <p:txBody>
          <a:bodyPr/>
          <a:lstStyle/>
          <a:p>
            <a:r>
              <a:rPr lang="en-US"/>
              <a:t>Stage 2 Week A</a:t>
            </a:r>
          </a:p>
        </p:txBody>
      </p:sp>
    </p:spTree>
    <p:extLst>
      <p:ext uri="{BB962C8B-B14F-4D97-AF65-F5344CB8AC3E}">
        <p14:creationId xmlns:p14="http://schemas.microsoft.com/office/powerpoint/2010/main" val="1022136158"/>
      </p:ext>
    </p:extLst>
  </p:cSld>
  <p:clrMapOvr>
    <a:masterClrMapping/>
  </p:clrMapOvr>
  <p:transition>
    <p:fade/>
  </p:transition>
</p:sld>
</file>

<file path=ppt/theme/theme1.xml><?xml version="1.0" encoding="utf-8"?>
<a:theme xmlns:a="http://schemas.openxmlformats.org/drawingml/2006/main" name="1_Theme1">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C6888C2-2B08-43A2-96A4-7C5F8CBB817E}" vid="{649EDC06-4FF1-46D1-81CC-8CDC515F2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FA92353CF9C94E9D3992EC37950C02" ma:contentTypeVersion="13" ma:contentTypeDescription="Create a new document." ma:contentTypeScope="" ma:versionID="0f24e4d018eef94acdb418016d2c7e4c">
  <xsd:schema xmlns:xsd="http://www.w3.org/2001/XMLSchema" xmlns:xs="http://www.w3.org/2001/XMLSchema" xmlns:p="http://schemas.microsoft.com/office/2006/metadata/properties" xmlns:ns2="e8102e42-f3a1-42d7-89b9-dfde37b388e1" xmlns:ns3="784b6395-85e2-4d17-b3f4-cb0846bec751" targetNamespace="http://schemas.microsoft.com/office/2006/metadata/properties" ma:root="true" ma:fieldsID="2d0d8957886d0c0005c9cf66f6055b9e" ns2:_="" ns3:_="">
    <xsd:import namespace="e8102e42-f3a1-42d7-89b9-dfde37b388e1"/>
    <xsd:import namespace="784b6395-85e2-4d17-b3f4-cb0846bec7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_Flow_SignoffStatu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02e42-f3a1-42d7-89b9-dfde37b388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_Flow_SignoffStatus" ma:index="19" nillable="true" ma:displayName="Sign-off status" ma:internalName="Sign_x002d_off_x0020_status">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4b6395-85e2-4d17-b3f4-cb0846bec75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8102e42-f3a1-42d7-89b9-dfde37b388e1" xsi:nil="true"/>
  </documentManagement>
</p:properties>
</file>

<file path=customXml/itemProps1.xml><?xml version="1.0" encoding="utf-8"?>
<ds:datastoreItem xmlns:ds="http://schemas.openxmlformats.org/officeDocument/2006/customXml" ds:itemID="{A0DB908E-D73A-4DEF-B2B4-449C16F9B8A6}">
  <ds:schemaRefs>
    <ds:schemaRef ds:uri="784b6395-85e2-4d17-b3f4-cb0846bec751"/>
    <ds:schemaRef ds:uri="e8102e42-f3a1-42d7-89b9-dfde37b388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AFE7AB-D268-4C80-B376-176CA310B13B}">
  <ds:schemaRefs>
    <ds:schemaRef ds:uri="http://schemas.microsoft.com/sharepoint/v3/contenttype/forms"/>
  </ds:schemaRefs>
</ds:datastoreItem>
</file>

<file path=customXml/itemProps3.xml><?xml version="1.0" encoding="utf-8"?>
<ds:datastoreItem xmlns:ds="http://schemas.openxmlformats.org/officeDocument/2006/customXml" ds:itemID="{93BD19D0-F606-4574-B348-DC7002CC2BE5}">
  <ds:schemaRefs>
    <ds:schemaRef ds:uri="784b6395-85e2-4d17-b3f4-cb0846bec751"/>
    <ds:schemaRef ds:uri="e8102e42-f3a1-42d7-89b9-dfde37b388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4617</Words>
  <Application>Microsoft Office PowerPoint</Application>
  <PresentationFormat>On-screen Show (4:3)</PresentationFormat>
  <Paragraphs>465</Paragraphs>
  <Slides>40</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Arial,Sans-Serif</vt:lpstr>
      <vt:lpstr>Calibri</vt:lpstr>
      <vt:lpstr>Courier New</vt:lpstr>
      <vt:lpstr>Montserrat</vt:lpstr>
      <vt:lpstr>Montserrat Light</vt:lpstr>
      <vt:lpstr>Montserrat Medium</vt:lpstr>
      <vt:lpstr>Montserrat SemiBold</vt:lpstr>
      <vt:lpstr>Times New Roman</vt:lpstr>
      <vt:lpstr>Wingdings</vt:lpstr>
      <vt:lpstr>1_Theme1</vt:lpstr>
      <vt:lpstr>Stage 2 One unit of work – sample A All K-6 key learning areas </vt:lpstr>
      <vt:lpstr>How to use this resource</vt:lpstr>
      <vt:lpstr>Support for assessment and feedback</vt:lpstr>
      <vt:lpstr> English – overview of tasks</vt:lpstr>
      <vt:lpstr> English task 1 – 45 minutes</vt:lpstr>
      <vt:lpstr>   English task 2 - 45 minutes </vt:lpstr>
      <vt:lpstr> English task 3 – 45 minutes</vt:lpstr>
      <vt:lpstr> English task 4 – 1 hour </vt:lpstr>
      <vt:lpstr> English task 5 – 1 hour</vt:lpstr>
      <vt:lpstr> Mathematics – overview of tasks</vt:lpstr>
      <vt:lpstr> Mathematics task 1 – 45 minutes</vt:lpstr>
      <vt:lpstr> Mathematics task 2 - 45 minutes</vt:lpstr>
      <vt:lpstr> Mathematics task 3 – 45 minutes</vt:lpstr>
      <vt:lpstr> Mathematics Task 4 – 45 minutes</vt:lpstr>
      <vt:lpstr> Mathematics task 5 – 45 minutes</vt:lpstr>
      <vt:lpstr> Science and technology – overview of tasks</vt:lpstr>
      <vt:lpstr> Science and technology task 1 – 45 minutes</vt:lpstr>
      <vt:lpstr> Science and technology task 1 continued</vt:lpstr>
      <vt:lpstr> Science and technology task 2 – 1 hour</vt:lpstr>
      <vt:lpstr> Science and technology task 2 continued</vt:lpstr>
      <vt:lpstr> Science and technology task 3 – 1 hour</vt:lpstr>
      <vt:lpstr> Science and technology task 3 continued</vt:lpstr>
      <vt:lpstr> HSIE geography – overview of tasks</vt:lpstr>
      <vt:lpstr> HSIE geography task 1 – 1 hour</vt:lpstr>
      <vt:lpstr> HSIE geography task 2 – 45 minutes</vt:lpstr>
      <vt:lpstr> HSIE geography task 3 – 45 minutes</vt:lpstr>
      <vt:lpstr> PDHPE – overview of tasks</vt:lpstr>
      <vt:lpstr> PDHPE task 1 – 45 minutes</vt:lpstr>
      <vt:lpstr> PDHPE task 1 continued</vt:lpstr>
      <vt:lpstr> PDHPE task 2 – 45 minutes</vt:lpstr>
      <vt:lpstr> PDHPE task 2 – part 1</vt:lpstr>
      <vt:lpstr> PDHPE task 2 – part 2</vt:lpstr>
      <vt:lpstr> PDHPE task 3 – 45 minutes</vt:lpstr>
      <vt:lpstr> PDHPE task 3 – part 1</vt:lpstr>
      <vt:lpstr> PDHPE task 3 – part 2</vt:lpstr>
      <vt:lpstr> Creative arts- overview of tasks</vt:lpstr>
      <vt:lpstr> Creative arts task 1- 45 minutes</vt:lpstr>
      <vt:lpstr> Creative arts task 2 – 1 hour </vt:lpstr>
      <vt:lpstr> Creative arts task 3 – 1 hour</vt:lpstr>
      <vt:lpstr> Creative arts task 3 continued</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Easter Carmeli</dc:creator>
  <cp:lastModifiedBy>Amy Jensen</cp:lastModifiedBy>
  <cp:revision>16</cp:revision>
  <cp:lastPrinted>2018-09-13T06:50:27Z</cp:lastPrinted>
  <dcterms:created xsi:type="dcterms:W3CDTF">2020-08-23T22:39:27Z</dcterms:created>
  <dcterms:modified xsi:type="dcterms:W3CDTF">2021-07-12T01:29:01Z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0x0101008BFA92353CF9C94E9D3992EC37950C02</vt:lpwstr>
  </property>
</Properties>
</file>