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8" r:id="rId4"/>
  </p:sldMasterIdLst>
  <p:notesMasterIdLst>
    <p:notesMasterId r:id="rId16"/>
  </p:notesMasterIdLst>
  <p:sldIdLst>
    <p:sldId id="262" r:id="rId5"/>
    <p:sldId id="263" r:id="rId6"/>
    <p:sldId id="264" r:id="rId7"/>
    <p:sldId id="270" r:id="rId8"/>
    <p:sldId id="271" r:id="rId9"/>
    <p:sldId id="272" r:id="rId10"/>
    <p:sldId id="273" r:id="rId11"/>
    <p:sldId id="274" r:id="rId12"/>
    <p:sldId id="275" r:id="rId13"/>
    <p:sldId id="281" r:id="rId14"/>
    <p:sldId id="267" r:id="rId15"/>
  </p:sldIdLst>
  <p:sldSz cx="9906000" cy="6858000" type="A4"/>
  <p:notesSz cx="6805613" cy="9939338"/>
  <p:custDataLst>
    <p:tags r:id="rId17"/>
  </p:custDataLst>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 Slides" id="{1165592B-D1AE-EE48-AEB4-F19515D86DC8}">
          <p14:sldIdLst>
            <p14:sldId id="262"/>
            <p14:sldId id="263"/>
            <p14:sldId id="264"/>
            <p14:sldId id="270"/>
            <p14:sldId id="271"/>
            <p14:sldId id="272"/>
            <p14:sldId id="273"/>
            <p14:sldId id="274"/>
            <p14:sldId id="275"/>
            <p14:sldId id="281"/>
            <p14:sldId id="267"/>
          </p14:sldIdLst>
        </p14:section>
      </p14:sectionLst>
    </p:ext>
    <p:ext uri="{EFAFB233-063F-42B5-8137-9DF3F51BA10A}">
      <p15:sldGuideLst xmlns:p15="http://schemas.microsoft.com/office/powerpoint/2012/main">
        <p15:guide id="1" orient="horz" pos="1842" userDrawn="1">
          <p15:clr>
            <a:srgbClr val="A4A3A4"/>
          </p15:clr>
        </p15:guide>
        <p15:guide id="2" orient="horz" pos="3280" userDrawn="1">
          <p15:clr>
            <a:srgbClr val="A4A3A4"/>
          </p15:clr>
        </p15:guide>
        <p15:guide id="3" orient="horz" pos="2228" userDrawn="1">
          <p15:clr>
            <a:srgbClr val="A4A3A4"/>
          </p15:clr>
        </p15:guide>
        <p15:guide id="4" orient="horz" pos="2614" userDrawn="1">
          <p15:clr>
            <a:srgbClr val="A4A3A4"/>
          </p15:clr>
        </p15:guide>
        <p15:guide id="5" pos="3097" userDrawn="1">
          <p15:clr>
            <a:srgbClr val="A4A3A4"/>
          </p15:clr>
        </p15:guide>
        <p15:guide id="6" orient="horz" pos="1579" userDrawn="1">
          <p15:clr>
            <a:srgbClr val="A4A3A4"/>
          </p15:clr>
        </p15:guide>
        <p15:guide id="7" orient="horz" pos="1616" userDrawn="1">
          <p15:clr>
            <a:srgbClr val="A4A3A4"/>
          </p15:clr>
        </p15:guide>
        <p15:guide id="8" pos="1056" userDrawn="1">
          <p15:clr>
            <a:srgbClr val="A4A3A4"/>
          </p15:clr>
        </p15:guide>
        <p15:guide id="9" pos="2767" userDrawn="1">
          <p15:clr>
            <a:srgbClr val="A4A3A4"/>
          </p15:clr>
        </p15:guide>
        <p15:guide id="10" pos="191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E41"/>
    <a:srgbClr val="23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5" autoAdjust="0"/>
    <p:restoredTop sz="59117" autoAdjust="0"/>
  </p:normalViewPr>
  <p:slideViewPr>
    <p:cSldViewPr snapToGrid="0" showGuides="1">
      <p:cViewPr varScale="1">
        <p:scale>
          <a:sx n="61" d="100"/>
          <a:sy n="61" d="100"/>
        </p:scale>
        <p:origin x="2808" y="60"/>
      </p:cViewPr>
      <p:guideLst>
        <p:guide orient="horz" pos="1842"/>
        <p:guide orient="horz" pos="3280"/>
        <p:guide orient="horz" pos="2228"/>
        <p:guide orient="horz" pos="2614"/>
        <p:guide pos="3097"/>
        <p:guide orient="horz" pos="1579"/>
        <p:guide orient="horz" pos="1616"/>
        <p:guide pos="1056"/>
        <p:guide pos="2767"/>
        <p:guide pos="1918"/>
      </p:guideLst>
    </p:cSldViewPr>
  </p:slideViewPr>
  <p:notesTextViewPr>
    <p:cViewPr>
      <p:scale>
        <a:sx n="1" d="1"/>
        <a:sy n="1" d="1"/>
      </p:scale>
      <p:origin x="0" y="0"/>
    </p:cViewPr>
  </p:notesTextViewPr>
  <p:notesViewPr>
    <p:cSldViewPr snapToGrid="0">
      <p:cViewPr varScale="1">
        <p:scale>
          <a:sx n="116" d="100"/>
          <a:sy n="116" d="100"/>
        </p:scale>
        <p:origin x="1300" y="-8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8694"/>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4939" y="1"/>
            <a:ext cx="2949099" cy="498694"/>
          </a:xfrm>
          <a:prstGeom prst="rect">
            <a:avLst/>
          </a:prstGeom>
        </p:spPr>
        <p:txBody>
          <a:bodyPr vert="horz" lIns="91440" tIns="45720" rIns="91440" bIns="45720" rtlCol="0"/>
          <a:lstStyle>
            <a:lvl1pPr algn="r">
              <a:defRPr sz="1200"/>
            </a:lvl1pPr>
          </a:lstStyle>
          <a:p>
            <a:fld id="{5832F91E-6BD3-4F0D-9CA3-7829EAE64D63}" type="datetimeFigureOut">
              <a:rPr lang="en-AU" smtClean="0"/>
              <a:t>10/06/2020</a:t>
            </a:fld>
            <a:endParaRPr lang="en-AU" dirty="0"/>
          </a:p>
        </p:txBody>
      </p:sp>
      <p:sp>
        <p:nvSpPr>
          <p:cNvPr id="4" name="Slide Image Placeholder 3"/>
          <p:cNvSpPr>
            <a:spLocks noGrp="1" noRot="1" noChangeAspect="1"/>
          </p:cNvSpPr>
          <p:nvPr>
            <p:ph type="sldImg" idx="2"/>
          </p:nvPr>
        </p:nvSpPr>
        <p:spPr>
          <a:xfrm>
            <a:off x="981075" y="1243013"/>
            <a:ext cx="4843463" cy="335438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0562" y="4783307"/>
            <a:ext cx="5444490" cy="3913616"/>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6"/>
            <a:ext cx="2949099" cy="498692"/>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4939" y="9440646"/>
            <a:ext cx="2949099" cy="498692"/>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dirty="0"/>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owardszero.nsw.gov.au/"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roadsafety.transport.nsw.gov.au/index.html" TargetMode="External"/><Relationship Id="rId5" Type="http://schemas.openxmlformats.org/officeDocument/2006/relationships/hyperlink" Target="https://www.transport.nsw.gov.au/" TargetMode="External"/><Relationship Id="rId4" Type="http://schemas.openxmlformats.org/officeDocument/2006/relationships/hyperlink" Target="https://towardszero.nsw.gov.au/sites/default/files/2018-02/road-safety-plan.PDF"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ducationstandards.nsw.edu.au/wps/portal/nesa/11-12/hsc/hsc-student-guide/glossary-keyword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owardszero.nsw.gov.au/roadsafetypla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tiny.cc/lowknz"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towardszero.nsw.gov.au/roadsafetypla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AU" sz="1200" b="1" kern="1200" dirty="0" smtClean="0">
                <a:solidFill>
                  <a:schemeClr val="tx1"/>
                </a:solidFill>
                <a:effectLst/>
                <a:latin typeface="+mn-lt"/>
                <a:ea typeface="+mn-ea"/>
                <a:cs typeface="+mn-cs"/>
              </a:rPr>
              <a:t>Teacher notes page 1</a:t>
            </a:r>
          </a:p>
          <a:p>
            <a:pPr marL="0" lvl="0" indent="0">
              <a:buFont typeface="Arial" panose="020B0604020202020204" pitchFamily="34" charset="0"/>
              <a:buNone/>
            </a:pPr>
            <a:endParaRPr lang="en-AU"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AU" sz="1200" kern="1200" dirty="0" smtClean="0">
                <a:solidFill>
                  <a:schemeClr val="tx1"/>
                </a:solidFill>
                <a:effectLst/>
                <a:latin typeface="+mn-lt"/>
                <a:ea typeface="+mn-ea"/>
                <a:cs typeface="+mn-cs"/>
              </a:rPr>
              <a:t>This resource is aimed at Stage 6 PDHPE – HSC course students and teachers</a:t>
            </a:r>
          </a:p>
          <a:p>
            <a:r>
              <a:rPr lang="en-AU"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Assumed knowledge is:</a:t>
            </a:r>
          </a:p>
          <a:p>
            <a:pPr lvl="1"/>
            <a:r>
              <a:rPr lang="en-AU" sz="1200" kern="1200" dirty="0" smtClean="0">
                <a:solidFill>
                  <a:schemeClr val="tx1"/>
                </a:solidFill>
                <a:effectLst/>
                <a:latin typeface="+mn-lt"/>
                <a:ea typeface="+mn-ea"/>
                <a:cs typeface="+mn-cs"/>
              </a:rPr>
              <a:t>- Stage 6 PDHPE preliminary course (Core 1)</a:t>
            </a:r>
          </a:p>
          <a:p>
            <a:pPr lvl="1"/>
            <a:r>
              <a:rPr lang="en-AU" sz="1200" kern="1200" dirty="0" smtClean="0">
                <a:solidFill>
                  <a:schemeClr val="tx1"/>
                </a:solidFill>
                <a:effectLst/>
                <a:latin typeface="+mn-lt"/>
                <a:ea typeface="+mn-ea"/>
                <a:cs typeface="+mn-cs"/>
              </a:rPr>
              <a:t>- Stage 6 PDHPE HSC course Core 1, Focus question 1</a:t>
            </a:r>
          </a:p>
          <a:p>
            <a:pPr lvl="0"/>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This resource refers to:</a:t>
            </a:r>
          </a:p>
          <a:p>
            <a:pPr lvl="1"/>
            <a:r>
              <a:rPr lang="en-AU" sz="1200" u="sng" kern="1200" dirty="0" smtClean="0">
                <a:solidFill>
                  <a:schemeClr val="tx1"/>
                </a:solidFill>
                <a:effectLst/>
                <a:latin typeface="+mn-lt"/>
                <a:ea typeface="+mn-ea"/>
                <a:cs typeface="+mn-cs"/>
                <a:hlinkClick r:id="rId3"/>
              </a:rPr>
              <a:t>Towards Zero</a:t>
            </a:r>
            <a:r>
              <a:rPr lang="en-AU" sz="1200" kern="1200" dirty="0" smtClean="0">
                <a:solidFill>
                  <a:schemeClr val="tx1"/>
                </a:solidFill>
                <a:effectLst/>
                <a:latin typeface="+mn-lt"/>
                <a:ea typeface="+mn-ea"/>
                <a:cs typeface="+mn-cs"/>
              </a:rPr>
              <a:t> campaign </a:t>
            </a:r>
          </a:p>
          <a:p>
            <a:pPr lvl="1"/>
            <a:r>
              <a:rPr lang="en-AU" sz="1200" u="sng" kern="1200" dirty="0" smtClean="0">
                <a:solidFill>
                  <a:schemeClr val="tx1"/>
                </a:solidFill>
                <a:effectLst/>
                <a:latin typeface="+mn-lt"/>
                <a:ea typeface="+mn-ea"/>
                <a:cs typeface="+mn-cs"/>
                <a:hlinkClick r:id="rId4"/>
              </a:rPr>
              <a:t>Road Safety Plan 2021</a:t>
            </a:r>
            <a:endParaRPr lang="en-AU" sz="1200" kern="1200" dirty="0" smtClean="0">
              <a:solidFill>
                <a:schemeClr val="tx1"/>
              </a:solidFill>
              <a:effectLst/>
              <a:latin typeface="+mn-lt"/>
              <a:ea typeface="+mn-ea"/>
              <a:cs typeface="+mn-cs"/>
            </a:endParaRPr>
          </a:p>
          <a:p>
            <a:pPr lvl="1"/>
            <a:r>
              <a:rPr lang="en-AU" sz="1200" u="sng" kern="1200" dirty="0" smtClean="0">
                <a:solidFill>
                  <a:schemeClr val="tx1"/>
                </a:solidFill>
                <a:effectLst/>
                <a:latin typeface="+mn-lt"/>
                <a:ea typeface="+mn-ea"/>
                <a:cs typeface="+mn-cs"/>
                <a:hlinkClick r:id="rId5"/>
              </a:rPr>
              <a:t>Transport for NSW</a:t>
            </a:r>
            <a:endParaRPr lang="en-AU" sz="1200" kern="1200" dirty="0" smtClean="0">
              <a:solidFill>
                <a:schemeClr val="tx1"/>
              </a:solidFill>
              <a:effectLst/>
              <a:latin typeface="+mn-lt"/>
              <a:ea typeface="+mn-ea"/>
              <a:cs typeface="+mn-cs"/>
            </a:endParaRPr>
          </a:p>
          <a:p>
            <a:pPr lvl="1"/>
            <a:r>
              <a:rPr lang="en-AU" sz="1200" u="sng" kern="1200" dirty="0" smtClean="0">
                <a:solidFill>
                  <a:schemeClr val="tx1"/>
                </a:solidFill>
                <a:effectLst/>
                <a:latin typeface="+mn-lt"/>
                <a:ea typeface="+mn-ea"/>
                <a:cs typeface="+mn-cs"/>
                <a:hlinkClick r:id="rId6"/>
              </a:rPr>
              <a:t>Centre for Road Safety</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This resource has been developed in collaboration with Road Safety Education Officers from the NSW Department of Education Road Safety Program and teachers from Kellyville High School. </a:t>
            </a:r>
          </a:p>
          <a:p>
            <a:pPr marL="0" lvl="0" indent="0">
              <a:buFont typeface="Arial" panose="020B0604020202020204" pitchFamily="34" charset="0"/>
              <a:buNone/>
            </a:pP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This activity relates specifically to the Stage 6 PDHPE syllabus:  HSC Core 1: Health Priorities in Australia – What action areas are needed to address Australia’s health priorities?</a:t>
            </a:r>
          </a:p>
          <a:p>
            <a:pPr marL="0" lvl="0" indent="0">
              <a:buFont typeface="Arial" panose="020B0604020202020204" pitchFamily="34" charset="0"/>
              <a:buNone/>
            </a:pP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All teaching and learning activities are suggestions.</a:t>
            </a:r>
          </a:p>
          <a:p>
            <a:pPr marL="0" lvl="0" indent="0">
              <a:buFont typeface="Arial" panose="020B0604020202020204" pitchFamily="34" charset="0"/>
              <a:buNone/>
            </a:pP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It is the responsibility of the teacher to deliver teaching and learning that best suits the needs of the students in their class.</a:t>
            </a:r>
          </a:p>
          <a:p>
            <a:pPr marL="0" lvl="0" indent="0">
              <a:buFont typeface="Arial" panose="020B0604020202020204" pitchFamily="34" charset="0"/>
              <a:buNone/>
            </a:pPr>
            <a:endParaRPr lang="en-AU"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1</a:t>
            </a:fld>
            <a:endParaRPr lang="en-AU" dirty="0"/>
          </a:p>
        </p:txBody>
      </p:sp>
    </p:spTree>
    <p:extLst>
      <p:ext uri="{BB962C8B-B14F-4D97-AF65-F5344CB8AC3E}">
        <p14:creationId xmlns:p14="http://schemas.microsoft.com/office/powerpoint/2010/main" val="3970132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Sample table to complete</a:t>
            </a:r>
            <a:r>
              <a:rPr lang="en-AU" baseline="0" dirty="0" smtClean="0"/>
              <a:t> the Road Safety Plan and the Ottawa Charter activity</a:t>
            </a:r>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10</a:t>
            </a:fld>
            <a:endParaRPr lang="en-AU" dirty="0"/>
          </a:p>
        </p:txBody>
      </p:sp>
    </p:spTree>
    <p:extLst>
      <p:ext uri="{BB962C8B-B14F-4D97-AF65-F5344CB8AC3E}">
        <p14:creationId xmlns:p14="http://schemas.microsoft.com/office/powerpoint/2010/main" val="1973989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11</a:t>
            </a:fld>
            <a:endParaRPr lang="en-AU" dirty="0"/>
          </a:p>
        </p:txBody>
      </p:sp>
    </p:spTree>
    <p:extLst>
      <p:ext uri="{BB962C8B-B14F-4D97-AF65-F5344CB8AC3E}">
        <p14:creationId xmlns:p14="http://schemas.microsoft.com/office/powerpoint/2010/main" val="244687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lang="en-AU" sz="1200" b="1" kern="1200" dirty="0" smtClean="0">
                <a:solidFill>
                  <a:schemeClr val="tx1"/>
                </a:solidFill>
                <a:effectLst/>
                <a:latin typeface="+mn-lt"/>
                <a:ea typeface="+mn-ea"/>
                <a:cs typeface="+mn-cs"/>
              </a:rPr>
              <a:t>Teacher notes page 3</a:t>
            </a:r>
          </a:p>
          <a:p>
            <a:pPr marL="0" marR="0" lvl="0" indent="0" algn="l" defTabSz="914347"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lvl="0" indent="0" algn="l" defTabSz="914347"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This activity relates specifically to the Stage 6 PDHPE syllabus.</a:t>
            </a:r>
          </a:p>
          <a:p>
            <a:pPr marL="0" marR="0" lvl="0" indent="0" algn="l" defTabSz="914347"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HSC Core 1: Health Priorities in Australia – What action areas are needed to address Australia’s health priorities?</a:t>
            </a:r>
          </a:p>
          <a:p>
            <a:endParaRPr lang="en-AU" dirty="0" smtClean="0">
              <a:solidFill>
                <a:srgbClr val="FF0000"/>
              </a:solidFill>
            </a:endParaRPr>
          </a:p>
          <a:p>
            <a:r>
              <a:rPr lang="en-AU" b="1" dirty="0" smtClean="0">
                <a:solidFill>
                  <a:srgbClr val="FF0000"/>
                </a:solidFill>
              </a:rPr>
              <a:t>Objectives</a:t>
            </a:r>
          </a:p>
          <a:p>
            <a:endParaRPr lang="en-AU" sz="1200" b="1" kern="1200" dirty="0" smtClean="0">
              <a:solidFill>
                <a:srgbClr val="FF0000"/>
              </a:solidFill>
              <a:effectLst/>
              <a:latin typeface="+mn-lt"/>
              <a:ea typeface="+mn-ea"/>
              <a:cs typeface="+mn-cs"/>
            </a:endParaRPr>
          </a:p>
          <a:p>
            <a:r>
              <a:rPr lang="en-AU" sz="1200" kern="1200" dirty="0" smtClean="0">
                <a:solidFill>
                  <a:schemeClr val="tx1"/>
                </a:solidFill>
                <a:effectLst/>
                <a:latin typeface="+mn-lt"/>
                <a:ea typeface="+mn-ea"/>
                <a:cs typeface="+mn-cs"/>
              </a:rPr>
              <a:t>A student develops: </a:t>
            </a:r>
          </a:p>
          <a:p>
            <a:endParaRPr lang="en-AU" sz="1200" kern="1200" dirty="0" smtClean="0">
              <a:solidFill>
                <a:schemeClr val="tx1"/>
              </a:solidFill>
              <a:effectLst/>
              <a:latin typeface="+mn-lt"/>
              <a:ea typeface="+mn-ea"/>
              <a:cs typeface="+mn-cs"/>
            </a:endParaRPr>
          </a:p>
          <a:p>
            <a:pPr marL="628623" lvl="1" indent="-171450">
              <a:lnSpc>
                <a:spcPct val="150000"/>
              </a:lnSpc>
              <a:buFontTx/>
              <a:buChar char="-"/>
            </a:pPr>
            <a:r>
              <a:rPr lang="en-AU" sz="1200" kern="1200" dirty="0" smtClean="0">
                <a:solidFill>
                  <a:schemeClr val="tx1"/>
                </a:solidFill>
                <a:effectLst/>
                <a:latin typeface="+mn-lt"/>
                <a:ea typeface="+mn-ea"/>
                <a:cs typeface="+mn-cs"/>
              </a:rPr>
              <a:t>knowledge and understanding of the factors that affect health</a:t>
            </a:r>
            <a:r>
              <a:rPr lang="en-US" sz="1200" kern="1200" dirty="0" smtClean="0">
                <a:solidFill>
                  <a:schemeClr val="tx1"/>
                </a:solidFill>
                <a:effectLst/>
                <a:latin typeface="+mn-lt"/>
                <a:ea typeface="+mn-ea"/>
                <a:cs typeface="+mn-cs"/>
              </a:rPr>
              <a:t> </a:t>
            </a:r>
          </a:p>
          <a:p>
            <a:pPr marL="457173" lvl="1" indent="0">
              <a:lnSpc>
                <a:spcPct val="150000"/>
              </a:lnSpc>
              <a:buFontTx/>
              <a:buNone/>
            </a:pPr>
            <a:endParaRPr lang="en-AU" sz="1200" kern="1200" dirty="0" smtClean="0">
              <a:solidFill>
                <a:schemeClr val="tx1"/>
              </a:solidFill>
              <a:effectLst/>
              <a:latin typeface="+mn-lt"/>
              <a:ea typeface="+mn-ea"/>
              <a:cs typeface="+mn-cs"/>
            </a:endParaRPr>
          </a:p>
          <a:p>
            <a:pPr marL="628623" lvl="1" indent="-171450">
              <a:lnSpc>
                <a:spcPct val="150000"/>
              </a:lnSpc>
              <a:buFontTx/>
              <a:buChar char="-"/>
            </a:pPr>
            <a:r>
              <a:rPr lang="en-AU" sz="1200" kern="1200" dirty="0" smtClean="0">
                <a:solidFill>
                  <a:schemeClr val="tx1"/>
                </a:solidFill>
                <a:effectLst/>
                <a:latin typeface="+mn-lt"/>
                <a:ea typeface="+mn-ea"/>
                <a:cs typeface="+mn-cs"/>
              </a:rPr>
              <a:t>a capacity to exercise influence over personal and community health outcomes</a:t>
            </a:r>
          </a:p>
          <a:p>
            <a:pPr marL="457173" lvl="1" indent="0">
              <a:lnSpc>
                <a:spcPct val="150000"/>
              </a:lnSpc>
              <a:buFontTx/>
              <a:buNone/>
            </a:pPr>
            <a:endParaRPr lang="en-AU" sz="1200" kern="1200" dirty="0" smtClean="0">
              <a:solidFill>
                <a:schemeClr val="tx1"/>
              </a:solidFill>
              <a:effectLst/>
              <a:latin typeface="+mn-lt"/>
              <a:ea typeface="+mn-ea"/>
              <a:cs typeface="+mn-cs"/>
            </a:endParaRPr>
          </a:p>
          <a:p>
            <a:pPr lvl="1">
              <a:lnSpc>
                <a:spcPct val="150000"/>
              </a:lnSpc>
            </a:pPr>
            <a:r>
              <a:rPr lang="en-AU" sz="1200" kern="1200" dirty="0" smtClean="0">
                <a:solidFill>
                  <a:schemeClr val="tx1"/>
                </a:solidFill>
                <a:effectLst/>
                <a:latin typeface="+mn-lt"/>
                <a:ea typeface="+mn-ea"/>
                <a:cs typeface="+mn-cs"/>
              </a:rPr>
              <a:t>-</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an ability to apply the skills of critical thinking, research and analysis</a:t>
            </a:r>
          </a:p>
          <a:p>
            <a:endParaRPr lang="en-AU" dirty="0" smtClean="0">
              <a:solidFill>
                <a:srgbClr val="FF0000"/>
              </a:solidFill>
            </a:endParaRPr>
          </a:p>
          <a:p>
            <a:r>
              <a:rPr lang="en-AU" b="1" dirty="0" smtClean="0">
                <a:solidFill>
                  <a:srgbClr val="FF0000"/>
                </a:solidFill>
              </a:rPr>
              <a:t>Outcomes</a:t>
            </a:r>
          </a:p>
          <a:p>
            <a:endParaRPr lang="en-AU" dirty="0" smtClean="0">
              <a:solidFill>
                <a:srgbClr val="FF0000"/>
              </a:solidFill>
            </a:endParaRPr>
          </a:p>
          <a:p>
            <a:r>
              <a:rPr lang="en-AU" dirty="0" smtClean="0">
                <a:solidFill>
                  <a:srgbClr val="FF0000"/>
                </a:solidFill>
              </a:rPr>
              <a:t>A student:</a:t>
            </a:r>
          </a:p>
          <a:p>
            <a:r>
              <a:rPr lang="en-US" sz="1200"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 </a:t>
            </a:r>
          </a:p>
          <a:p>
            <a:pPr lvl="1"/>
            <a:r>
              <a:rPr lang="en-AU" sz="1200" b="1" kern="1200" dirty="0" smtClean="0">
                <a:solidFill>
                  <a:schemeClr val="tx1"/>
                </a:solidFill>
                <a:effectLst/>
                <a:latin typeface="+mn-lt"/>
                <a:ea typeface="+mn-ea"/>
                <a:cs typeface="+mn-cs"/>
              </a:rPr>
              <a:t>H1</a:t>
            </a:r>
            <a:r>
              <a:rPr lang="en-AU" sz="1200" kern="1200" dirty="0" smtClean="0">
                <a:solidFill>
                  <a:schemeClr val="tx1"/>
                </a:solidFill>
                <a:effectLst/>
                <a:latin typeface="+mn-lt"/>
                <a:ea typeface="+mn-ea"/>
                <a:cs typeface="+mn-cs"/>
              </a:rPr>
              <a:t>  describes the nature and justifies</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the choice of Australia’s health priorities</a:t>
            </a:r>
          </a:p>
          <a:p>
            <a:pPr lvl="1"/>
            <a:r>
              <a:rPr lang="en-AU" sz="1200" kern="1200" dirty="0" smtClean="0">
                <a:solidFill>
                  <a:schemeClr val="tx1"/>
                </a:solidFill>
                <a:effectLst/>
                <a:latin typeface="+mn-lt"/>
                <a:ea typeface="+mn-ea"/>
                <a:cs typeface="+mn-cs"/>
              </a:rPr>
              <a:t> </a:t>
            </a:r>
          </a:p>
          <a:p>
            <a:pPr lvl="1"/>
            <a:r>
              <a:rPr lang="en-AU" sz="1200" b="1" kern="1200" dirty="0" smtClean="0">
                <a:solidFill>
                  <a:schemeClr val="tx1"/>
                </a:solidFill>
                <a:effectLst/>
                <a:latin typeface="+mn-lt"/>
                <a:ea typeface="+mn-ea"/>
                <a:cs typeface="+mn-cs"/>
              </a:rPr>
              <a:t>H4 </a:t>
            </a:r>
            <a:r>
              <a:rPr lang="en-AU" sz="1200" kern="1200" dirty="0" smtClean="0">
                <a:solidFill>
                  <a:schemeClr val="tx1"/>
                </a:solidFill>
                <a:effectLst/>
                <a:latin typeface="+mn-lt"/>
                <a:ea typeface="+mn-ea"/>
                <a:cs typeface="+mn-cs"/>
              </a:rPr>
              <a:t>  argues the case for health promotion based on the Ottawa Charter</a:t>
            </a:r>
          </a:p>
          <a:p>
            <a:pPr lvl="1"/>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lvl="1"/>
            <a:r>
              <a:rPr lang="en-AU" sz="1200" b="1" kern="1200" dirty="0" smtClean="0">
                <a:solidFill>
                  <a:schemeClr val="tx1"/>
                </a:solidFill>
                <a:effectLst/>
                <a:latin typeface="+mn-lt"/>
                <a:ea typeface="+mn-ea"/>
                <a:cs typeface="+mn-cs"/>
              </a:rPr>
              <a:t>H14</a:t>
            </a:r>
            <a:r>
              <a:rPr lang="en-AU" sz="1200" kern="1200" dirty="0" smtClean="0">
                <a:solidFill>
                  <a:schemeClr val="tx1"/>
                </a:solidFill>
                <a:effectLst/>
                <a:latin typeface="+mn-lt"/>
                <a:ea typeface="+mn-ea"/>
                <a:cs typeface="+mn-cs"/>
              </a:rPr>
              <a:t>  argues the benefits of health-promoting actions and choices that promote social justice </a:t>
            </a:r>
          </a:p>
          <a:p>
            <a:pPr lvl="1"/>
            <a:r>
              <a:rPr lang="en-AU" sz="1200" kern="1200" dirty="0" smtClean="0">
                <a:solidFill>
                  <a:schemeClr val="tx1"/>
                </a:solidFill>
                <a:effectLst/>
                <a:latin typeface="+mn-lt"/>
                <a:ea typeface="+mn-ea"/>
                <a:cs typeface="+mn-cs"/>
              </a:rPr>
              <a:t> </a:t>
            </a:r>
          </a:p>
          <a:p>
            <a:pPr lvl="1"/>
            <a:r>
              <a:rPr lang="en-AU" sz="1200" b="1" kern="1200" dirty="0" smtClean="0">
                <a:solidFill>
                  <a:schemeClr val="tx1"/>
                </a:solidFill>
                <a:effectLst/>
                <a:latin typeface="+mn-lt"/>
                <a:ea typeface="+mn-ea"/>
                <a:cs typeface="+mn-cs"/>
              </a:rPr>
              <a:t>H15</a:t>
            </a:r>
            <a:r>
              <a:rPr lang="en-AU" sz="1200" kern="1200" dirty="0" smtClean="0">
                <a:solidFill>
                  <a:schemeClr val="tx1"/>
                </a:solidFill>
                <a:effectLst/>
                <a:latin typeface="+mn-lt"/>
                <a:ea typeface="+mn-ea"/>
                <a:cs typeface="+mn-cs"/>
              </a:rPr>
              <a:t>  critically analyses key issues affecting the health of Australians  and proposes ways of working</a:t>
            </a:r>
            <a:r>
              <a:rPr lang="en-AU" sz="1200" kern="1200" baseline="0" dirty="0" smtClean="0">
                <a:solidFill>
                  <a:schemeClr val="tx1"/>
                </a:solidFill>
                <a:effectLst/>
                <a:latin typeface="+mn-lt"/>
                <a:ea typeface="+mn-ea"/>
                <a:cs typeface="+mn-cs"/>
              </a:rPr>
              <a:t> t</a:t>
            </a:r>
            <a:r>
              <a:rPr lang="en-AU" sz="1200" kern="1200" dirty="0" smtClean="0">
                <a:solidFill>
                  <a:schemeClr val="tx1"/>
                </a:solidFill>
                <a:effectLst/>
                <a:latin typeface="+mn-lt"/>
                <a:ea typeface="+mn-ea"/>
                <a:cs typeface="+mn-cs"/>
              </a:rPr>
              <a:t>owards better health for all </a:t>
            </a:r>
          </a:p>
          <a:p>
            <a:pPr lvl="1"/>
            <a:r>
              <a:rPr lang="en-AU" sz="1200" kern="1200" dirty="0" smtClean="0">
                <a:solidFill>
                  <a:schemeClr val="tx1"/>
                </a:solidFill>
                <a:effectLst/>
                <a:latin typeface="+mn-lt"/>
                <a:ea typeface="+mn-ea"/>
                <a:cs typeface="+mn-cs"/>
              </a:rPr>
              <a:t> </a:t>
            </a:r>
          </a:p>
          <a:p>
            <a:pPr lvl="1"/>
            <a:r>
              <a:rPr lang="en-AU" sz="1200" b="1" kern="1200" dirty="0" smtClean="0">
                <a:solidFill>
                  <a:schemeClr val="tx1"/>
                </a:solidFill>
                <a:effectLst/>
                <a:latin typeface="+mn-lt"/>
                <a:ea typeface="+mn-ea"/>
                <a:cs typeface="+mn-cs"/>
              </a:rPr>
              <a:t>H16</a:t>
            </a:r>
            <a:r>
              <a:rPr lang="en-AU" sz="1200" kern="1200" dirty="0" smtClean="0">
                <a:solidFill>
                  <a:schemeClr val="tx1"/>
                </a:solidFill>
                <a:effectLst/>
                <a:latin typeface="+mn-lt"/>
                <a:ea typeface="+mn-ea"/>
                <a:cs typeface="+mn-cs"/>
              </a:rPr>
              <a:t>  devises methods of gathering,  interpreting and communicating  information about health and  physical activity concepts</a:t>
            </a: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endParaRPr lang="en-AU" dirty="0" smtClean="0">
              <a:solidFill>
                <a:srgbClr val="FF0000"/>
              </a:solidFill>
            </a:endParaRPr>
          </a:p>
        </p:txBody>
      </p:sp>
      <p:sp>
        <p:nvSpPr>
          <p:cNvPr id="4" name="Slide Number Placeholder 3"/>
          <p:cNvSpPr>
            <a:spLocks noGrp="1"/>
          </p:cNvSpPr>
          <p:nvPr>
            <p:ph type="sldNum" sz="quarter" idx="10"/>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3551615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Teacher notes page 4-5</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1. What is the Ottawa Charter? </a:t>
            </a:r>
            <a:endParaRPr lang="en-AU"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Revise the Ottawa Charter with preferred teaching and learning technique. Examples may include:</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Written response – online or in workbook</a:t>
            </a:r>
            <a:endParaRPr lang="en-AU" dirty="0" smtClean="0">
              <a:effectLst/>
            </a:endParaRPr>
          </a:p>
          <a:p>
            <a:pPr lvl="0"/>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Kahoot</a:t>
            </a:r>
            <a:endParaRPr lang="en-AU" dirty="0" smtClean="0">
              <a:effectLst/>
            </a:endParaRPr>
          </a:p>
          <a:p>
            <a:pPr lvl="0"/>
            <a:r>
              <a:rPr lang="en-US" sz="1200" kern="1200" dirty="0" smtClean="0">
                <a:solidFill>
                  <a:schemeClr val="tx1"/>
                </a:solidFill>
                <a:effectLst/>
                <a:latin typeface="+mn-lt"/>
                <a:ea typeface="+mn-ea"/>
                <a:cs typeface="+mn-cs"/>
              </a:rPr>
              <a:t>- Verbal question and answer.</a:t>
            </a:r>
            <a:endParaRPr lang="en-AU" dirty="0" smtClean="0">
              <a:effectLst/>
            </a:endParaRPr>
          </a:p>
          <a:p>
            <a:r>
              <a:rPr lang="en-AU" sz="1200" kern="1200" dirty="0" smtClean="0">
                <a:solidFill>
                  <a:schemeClr val="tx1"/>
                </a:solidFill>
                <a:effectLst/>
                <a:latin typeface="+mn-lt"/>
                <a:ea typeface="+mn-ea"/>
                <a:cs typeface="+mn-cs"/>
              </a:rPr>
              <a:t> </a:t>
            </a:r>
            <a:endParaRPr lang="en-AU" dirty="0" smtClean="0">
              <a:effectLst/>
            </a:endParaRPr>
          </a:p>
          <a:p>
            <a:pPr lvl="0"/>
            <a:r>
              <a:rPr lang="en-US" sz="1200" b="1" kern="1200" dirty="0" smtClean="0">
                <a:solidFill>
                  <a:schemeClr val="tx1"/>
                </a:solidFill>
                <a:effectLst/>
                <a:latin typeface="+mn-lt"/>
                <a:ea typeface="+mn-ea"/>
                <a:cs typeface="+mn-cs"/>
              </a:rPr>
              <a:t>2. List and define each of the five action areas. </a:t>
            </a:r>
            <a:endParaRPr lang="en-AU"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Revise the Ottawa Charter using preferred teaching and learning technique. Examples may include:</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Written response – online or in workbook</a:t>
            </a:r>
            <a:endParaRPr lang="en-AU" dirty="0" smtClean="0">
              <a:effectLst/>
            </a:endParaRPr>
          </a:p>
          <a:p>
            <a:pPr lvl="0"/>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Kahoot</a:t>
            </a:r>
            <a:endParaRPr lang="en-AU" dirty="0" smtClean="0">
              <a:effectLst/>
            </a:endParaRPr>
          </a:p>
          <a:p>
            <a:pPr lvl="0"/>
            <a:r>
              <a:rPr lang="en-US" sz="1200" kern="1200" dirty="0" smtClean="0">
                <a:solidFill>
                  <a:schemeClr val="tx1"/>
                </a:solidFill>
                <a:effectLst/>
                <a:latin typeface="+mn-lt"/>
                <a:ea typeface="+mn-ea"/>
                <a:cs typeface="+mn-cs"/>
              </a:rPr>
              <a:t>- Verbal question and answer.</a:t>
            </a:r>
            <a:endParaRPr lang="en-AU" dirty="0" smtClean="0">
              <a:effectLst/>
            </a:endParaRPr>
          </a:p>
          <a:p>
            <a:r>
              <a:rPr lang="en-AU" sz="1200" kern="1200" dirty="0" smtClean="0">
                <a:solidFill>
                  <a:schemeClr val="tx1"/>
                </a:solidFill>
                <a:effectLst/>
                <a:latin typeface="+mn-lt"/>
                <a:ea typeface="+mn-ea"/>
                <a:cs typeface="+mn-cs"/>
              </a:rPr>
              <a:t> </a:t>
            </a:r>
            <a:endParaRPr lang="en-AU" dirty="0" smtClean="0">
              <a:effectLst/>
            </a:endParaRPr>
          </a:p>
          <a:p>
            <a:pPr lvl="0"/>
            <a:r>
              <a:rPr lang="en-US" sz="1200" b="1" kern="1200" dirty="0" smtClean="0">
                <a:solidFill>
                  <a:schemeClr val="tx1"/>
                </a:solidFill>
                <a:effectLst/>
                <a:latin typeface="+mn-lt"/>
                <a:ea typeface="+mn-ea"/>
                <a:cs typeface="+mn-cs"/>
              </a:rPr>
              <a:t>3. Define “critically </a:t>
            </a:r>
            <a:r>
              <a:rPr lang="en-US" sz="1200" b="1" kern="1200" dirty="0" err="1" smtClean="0">
                <a:solidFill>
                  <a:schemeClr val="tx1"/>
                </a:solidFill>
                <a:effectLst/>
                <a:latin typeface="+mn-lt"/>
                <a:ea typeface="+mn-ea"/>
                <a:cs typeface="+mn-cs"/>
              </a:rPr>
              <a:t>analyse</a:t>
            </a:r>
            <a:r>
              <a:rPr lang="en-US"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285750" indent="-285750">
              <a:buAutoNum type="romanLcParenBoth"/>
            </a:pPr>
            <a:r>
              <a:rPr lang="en-US" sz="1200" kern="1200" dirty="0" smtClean="0">
                <a:solidFill>
                  <a:schemeClr val="tx1"/>
                </a:solidFill>
                <a:effectLst/>
                <a:latin typeface="+mn-lt"/>
                <a:ea typeface="+mn-ea"/>
                <a:cs typeface="+mn-cs"/>
              </a:rPr>
              <a:t>Revise the meaning of “critically </a:t>
            </a:r>
            <a:r>
              <a:rPr lang="en-US" sz="1200" kern="1200" dirty="0" err="1" smtClean="0">
                <a:solidFill>
                  <a:schemeClr val="tx1"/>
                </a:solidFill>
                <a:effectLst/>
                <a:latin typeface="+mn-lt"/>
                <a:ea typeface="+mn-ea"/>
                <a:cs typeface="+mn-cs"/>
              </a:rPr>
              <a:t>analyse</a:t>
            </a:r>
            <a:r>
              <a:rPr lang="en-US" sz="1200" kern="1200" dirty="0" smtClean="0">
                <a:solidFill>
                  <a:schemeClr val="tx1"/>
                </a:solidFill>
                <a:effectLst/>
                <a:latin typeface="+mn-lt"/>
                <a:ea typeface="+mn-ea"/>
                <a:cs typeface="+mn-cs"/>
              </a:rPr>
              <a:t>” using resources from </a:t>
            </a:r>
            <a:r>
              <a:rPr lang="en-US" sz="1200" u="sng" kern="1200" dirty="0" smtClean="0">
                <a:solidFill>
                  <a:schemeClr val="tx1"/>
                </a:solidFill>
                <a:effectLst/>
                <a:latin typeface="+mn-lt"/>
                <a:ea typeface="+mn-ea"/>
                <a:cs typeface="+mn-cs"/>
                <a:hlinkClick r:id="rId3"/>
              </a:rPr>
              <a:t>NESA</a:t>
            </a:r>
            <a:r>
              <a:rPr lang="en-US" sz="1200" kern="1200" dirty="0" smtClean="0">
                <a:solidFill>
                  <a:schemeClr val="tx1"/>
                </a:solidFill>
                <a:effectLst/>
                <a:latin typeface="+mn-lt"/>
                <a:ea typeface="+mn-ea"/>
                <a:cs typeface="+mn-cs"/>
              </a:rPr>
              <a:t>.</a:t>
            </a:r>
            <a:endParaRPr lang="en-AU" sz="1200" kern="1200" dirty="0" smtClean="0">
              <a:solidFill>
                <a:schemeClr val="tx1"/>
              </a:solidFill>
              <a:effectLst/>
              <a:latin typeface="+mn-lt"/>
              <a:ea typeface="+mn-ea"/>
              <a:cs typeface="+mn-cs"/>
            </a:endParaRPr>
          </a:p>
          <a:p>
            <a:pPr marL="0" indent="0">
              <a:buNone/>
            </a:pPr>
            <a:r>
              <a:rPr lang="en-AU" sz="1200" b="0" kern="1200" dirty="0" smtClean="0">
                <a:solidFill>
                  <a:schemeClr val="tx1"/>
                </a:solidFill>
                <a:effectLst/>
                <a:latin typeface="+mn-lt"/>
                <a:ea typeface="+mn-ea"/>
                <a:cs typeface="+mn-cs"/>
              </a:rPr>
              <a:t>       -</a:t>
            </a:r>
            <a:r>
              <a:rPr lang="en-AU" sz="1200" b="0" kern="1200" baseline="0" dirty="0" smtClean="0">
                <a:solidFill>
                  <a:schemeClr val="tx1"/>
                </a:solidFill>
                <a:effectLst/>
                <a:latin typeface="+mn-lt"/>
                <a:ea typeface="+mn-ea"/>
                <a:cs typeface="+mn-cs"/>
              </a:rPr>
              <a:t> </a:t>
            </a:r>
            <a:r>
              <a:rPr lang="en-AU" sz="1200" b="0" kern="1200" dirty="0" smtClean="0">
                <a:solidFill>
                  <a:schemeClr val="tx1"/>
                </a:solidFill>
                <a:effectLst/>
                <a:latin typeface="+mn-lt"/>
                <a:ea typeface="+mn-ea"/>
                <a:cs typeface="+mn-cs"/>
              </a:rPr>
              <a:t>Critically analyse/evaluate: add a degree or level of accuracy, depth, knowledge and understanding, logic, questioning, reflection and quality to.</a:t>
            </a:r>
          </a:p>
          <a:p>
            <a:endParaRPr lang="en-AU" sz="1200" kern="1200" dirty="0" smtClean="0">
              <a:solidFill>
                <a:schemeClr val="tx1"/>
              </a:solidFill>
              <a:effectLst/>
              <a:latin typeface="+mn-lt"/>
              <a:ea typeface="+mn-ea"/>
              <a:cs typeface="+mn-cs"/>
            </a:endParaRPr>
          </a:p>
          <a:p>
            <a:pPr marL="285750" indent="-285750">
              <a:buAutoNum type="romanLcParenBoth" startAt="2"/>
            </a:pPr>
            <a:r>
              <a:rPr lang="en-US" sz="1200" kern="1200" dirty="0" smtClean="0">
                <a:solidFill>
                  <a:schemeClr val="tx1"/>
                </a:solidFill>
                <a:effectLst/>
                <a:latin typeface="+mn-lt"/>
                <a:ea typeface="+mn-ea"/>
                <a:cs typeface="+mn-cs"/>
              </a:rPr>
              <a:t>Revise how to answer this question using the appropriate resources for writing responses used by the class and/or school. Examples  may include:</a:t>
            </a:r>
            <a:endParaRPr lang="en-AU" sz="1200" kern="1200" dirty="0" smtClean="0">
              <a:solidFill>
                <a:schemeClr val="tx1"/>
              </a:solidFill>
              <a:effectLst/>
              <a:latin typeface="+mn-lt"/>
              <a:ea typeface="+mn-ea"/>
              <a:cs typeface="+mn-cs"/>
            </a:endParaRPr>
          </a:p>
          <a:p>
            <a:pPr marL="0" indent="0">
              <a:buNone/>
            </a:pPr>
            <a:r>
              <a:rPr lang="en-AU"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Step it Up model</a:t>
            </a:r>
          </a:p>
          <a:p>
            <a:pPr lvl="0"/>
            <a:r>
              <a:rPr lang="en-AU"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ALARM.</a:t>
            </a:r>
            <a:endParaRPr lang="en-AU" dirty="0" smtClean="0">
              <a:effectLst/>
            </a:endParaRPr>
          </a:p>
          <a:p>
            <a:pPr lvl="0"/>
            <a:endParaRPr lang="en-AU" sz="1200" b="1"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3</a:t>
            </a:fld>
            <a:endParaRPr lang="en-AU" dirty="0"/>
          </a:p>
        </p:txBody>
      </p:sp>
    </p:spTree>
    <p:extLst>
      <p:ext uri="{BB962C8B-B14F-4D97-AF65-F5344CB8AC3E}">
        <p14:creationId xmlns:p14="http://schemas.microsoft.com/office/powerpoint/2010/main" val="2142394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Teacher</a:t>
            </a:r>
            <a:r>
              <a:rPr lang="en-AU" sz="1200" b="1" kern="1200" baseline="0" dirty="0" smtClean="0">
                <a:solidFill>
                  <a:schemeClr val="tx1"/>
                </a:solidFill>
                <a:effectLst/>
                <a:latin typeface="+mn-lt"/>
                <a:ea typeface="+mn-ea"/>
                <a:cs typeface="+mn-cs"/>
              </a:rPr>
              <a:t> Notes page 6</a:t>
            </a:r>
          </a:p>
          <a:p>
            <a:endParaRPr lang="en-AU" sz="1200" b="1" kern="1200" baseline="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Suggested discussion points to review from  Core 1 Health</a:t>
            </a:r>
            <a:r>
              <a:rPr lang="en-AU" sz="1200" b="1" kern="1200" baseline="0" dirty="0" smtClean="0">
                <a:solidFill>
                  <a:schemeClr val="tx1"/>
                </a:solidFill>
                <a:effectLst/>
                <a:latin typeface="+mn-lt"/>
                <a:ea typeface="+mn-ea"/>
                <a:cs typeface="+mn-cs"/>
              </a:rPr>
              <a:t> Priorities in Australia</a:t>
            </a:r>
            <a:endParaRPr lang="en-AU" sz="1200" b="1" kern="1200" dirty="0" smtClean="0">
              <a:solidFill>
                <a:schemeClr val="tx1"/>
              </a:solidFill>
              <a:effectLst/>
              <a:latin typeface="+mn-lt"/>
              <a:ea typeface="+mn-ea"/>
              <a:cs typeface="+mn-cs"/>
            </a:endParaRPr>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How</a:t>
            </a:r>
            <a:r>
              <a:rPr lang="en-AU" sz="1200" b="1" kern="1200" baseline="0" dirty="0" smtClean="0">
                <a:solidFill>
                  <a:schemeClr val="tx1"/>
                </a:solidFill>
                <a:effectLst/>
                <a:latin typeface="+mn-lt"/>
                <a:ea typeface="+mn-ea"/>
                <a:cs typeface="+mn-cs"/>
              </a:rPr>
              <a:t> are priority issues for Australia’s health identified?</a:t>
            </a:r>
          </a:p>
          <a:p>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Identifying priority health issues</a:t>
            </a:r>
          </a:p>
          <a:p>
            <a:pPr marL="628623" lvl="1" indent="-171450">
              <a:buFontTx/>
              <a:buChar char="-"/>
            </a:pPr>
            <a:r>
              <a:rPr lang="en-AU" sz="1200" kern="1200" dirty="0" smtClean="0">
                <a:solidFill>
                  <a:schemeClr val="tx1"/>
                </a:solidFill>
                <a:effectLst/>
                <a:latin typeface="+mn-lt"/>
                <a:ea typeface="+mn-ea"/>
                <a:cs typeface="+mn-cs"/>
              </a:rPr>
              <a:t>social justice principles:</a:t>
            </a:r>
            <a:r>
              <a:rPr lang="en-AU" sz="1200" kern="1200" baseline="0" dirty="0" smtClean="0">
                <a:solidFill>
                  <a:schemeClr val="tx1"/>
                </a:solidFill>
                <a:effectLst/>
                <a:latin typeface="+mn-lt"/>
                <a:ea typeface="+mn-ea"/>
                <a:cs typeface="+mn-cs"/>
              </a:rPr>
              <a:t> each year over two-thirds of fatalities in NSW occur on country roads</a:t>
            </a:r>
            <a:endParaRPr lang="en-AU" sz="1200" kern="1200" dirty="0" smtClean="0">
              <a:solidFill>
                <a:schemeClr val="tx1"/>
              </a:solidFill>
              <a:effectLst/>
              <a:latin typeface="+mn-lt"/>
              <a:ea typeface="+mn-ea"/>
              <a:cs typeface="+mn-cs"/>
            </a:endParaRPr>
          </a:p>
          <a:p>
            <a:pPr marL="628623" lvl="1" indent="-171450">
              <a:buFontTx/>
              <a:buChar char="-"/>
            </a:pPr>
            <a:r>
              <a:rPr lang="en-AU" sz="1200" kern="1200" dirty="0" smtClean="0">
                <a:solidFill>
                  <a:schemeClr val="tx1"/>
                </a:solidFill>
                <a:effectLst/>
                <a:latin typeface="+mn-lt"/>
                <a:ea typeface="+mn-ea"/>
                <a:cs typeface="+mn-cs"/>
              </a:rPr>
              <a:t>priority population groups:</a:t>
            </a:r>
            <a:r>
              <a:rPr lang="en-AU" sz="1200" kern="1200" baseline="0" dirty="0" smtClean="0">
                <a:solidFill>
                  <a:schemeClr val="tx1"/>
                </a:solidFill>
                <a:effectLst/>
                <a:latin typeface="+mn-lt"/>
                <a:ea typeface="+mn-ea"/>
                <a:cs typeface="+mn-cs"/>
              </a:rPr>
              <a:t> Males are more than 2x more likely to die on our roads than females</a:t>
            </a:r>
            <a:endParaRPr lang="en-AU" sz="1200" kern="1200" dirty="0" smtClean="0">
              <a:solidFill>
                <a:schemeClr val="tx1"/>
              </a:solidFill>
              <a:effectLst/>
              <a:latin typeface="+mn-lt"/>
              <a:ea typeface="+mn-ea"/>
              <a:cs typeface="+mn-cs"/>
            </a:endParaRPr>
          </a:p>
          <a:p>
            <a:pPr marL="628623" lvl="1" indent="-171450">
              <a:buFontTx/>
              <a:buChar char="-"/>
            </a:pPr>
            <a:r>
              <a:rPr lang="en-AU" sz="1200" kern="1200" dirty="0" smtClean="0">
                <a:solidFill>
                  <a:schemeClr val="tx1"/>
                </a:solidFill>
                <a:effectLst/>
                <a:latin typeface="+mn-lt"/>
                <a:ea typeface="+mn-ea"/>
                <a:cs typeface="+mn-cs"/>
              </a:rPr>
              <a:t>prevalence of condition:</a:t>
            </a:r>
            <a:r>
              <a:rPr lang="en-AU" sz="1200" kern="1200" baseline="0" dirty="0" smtClean="0">
                <a:solidFill>
                  <a:schemeClr val="tx1"/>
                </a:solidFill>
                <a:effectLst/>
                <a:latin typeface="+mn-lt"/>
                <a:ea typeface="+mn-ea"/>
                <a:cs typeface="+mn-cs"/>
              </a:rPr>
              <a:t> transport crashes are the third leading cause of death from injury in Australia</a:t>
            </a:r>
            <a:endParaRPr lang="en-AU" sz="1200" kern="1200" dirty="0" smtClean="0">
              <a:solidFill>
                <a:schemeClr val="tx1"/>
              </a:solidFill>
              <a:effectLst/>
              <a:latin typeface="+mn-lt"/>
              <a:ea typeface="+mn-ea"/>
              <a:cs typeface="+mn-cs"/>
            </a:endParaRPr>
          </a:p>
          <a:p>
            <a:pPr marL="628623" lvl="1" indent="-171450">
              <a:buFontTx/>
              <a:buChar char="-"/>
            </a:pPr>
            <a:r>
              <a:rPr lang="en-AU" sz="1200" kern="1200" dirty="0" smtClean="0">
                <a:solidFill>
                  <a:schemeClr val="tx1"/>
                </a:solidFill>
                <a:effectLst/>
                <a:latin typeface="+mn-lt"/>
                <a:ea typeface="+mn-ea"/>
                <a:cs typeface="+mn-cs"/>
              </a:rPr>
              <a:t>potential for prevention and early intervention:</a:t>
            </a:r>
            <a:r>
              <a:rPr lang="en-AU" sz="1200" kern="1200" baseline="0" dirty="0" smtClean="0">
                <a:solidFill>
                  <a:schemeClr val="tx1"/>
                </a:solidFill>
                <a:effectLst/>
                <a:latin typeface="+mn-lt"/>
                <a:ea typeface="+mn-ea"/>
                <a:cs typeface="+mn-cs"/>
              </a:rPr>
              <a:t> behavioural factors such as speeding, fatigue and drink driving are the leading causes of fatalities on NSW roads</a:t>
            </a:r>
            <a:endParaRPr lang="en-AU" sz="1200" kern="1200" dirty="0" smtClean="0">
              <a:solidFill>
                <a:schemeClr val="tx1"/>
              </a:solidFill>
              <a:effectLst/>
              <a:latin typeface="+mn-lt"/>
              <a:ea typeface="+mn-ea"/>
              <a:cs typeface="+mn-cs"/>
            </a:endParaRPr>
          </a:p>
          <a:p>
            <a:pPr marL="628623" lvl="1" indent="-171450">
              <a:buFontTx/>
              <a:buChar char="-"/>
            </a:pPr>
            <a:r>
              <a:rPr lang="en-AU" sz="1200" kern="1200" dirty="0" smtClean="0">
                <a:solidFill>
                  <a:schemeClr val="tx1"/>
                </a:solidFill>
                <a:effectLst/>
                <a:latin typeface="+mn-lt"/>
                <a:ea typeface="+mn-ea"/>
                <a:cs typeface="+mn-cs"/>
              </a:rPr>
              <a:t>costs to the individual and community: costs the community over seven billion dollars per year</a:t>
            </a:r>
          </a:p>
          <a:p>
            <a:pPr marL="628623" lvl="1" indent="-171450">
              <a:buFontTx/>
              <a:buChar char="-"/>
            </a:pPr>
            <a:r>
              <a:rPr lang="en-AU" dirty="0" smtClean="0">
                <a:hlinkClick r:id="rId3"/>
              </a:rPr>
              <a:t>https://towardszero.nsw.gov.au/roadsafetyplan</a:t>
            </a:r>
            <a:endParaRPr lang="en-AU" sz="1200" kern="1200" dirty="0" smtClean="0">
              <a:solidFill>
                <a:schemeClr val="tx1"/>
              </a:solidFill>
              <a:effectLst/>
              <a:latin typeface="+mn-lt"/>
              <a:ea typeface="+mn-ea"/>
              <a:cs typeface="+mn-cs"/>
            </a:endParaRPr>
          </a:p>
          <a:p>
            <a:pPr marL="0" indent="0">
              <a:buFontTx/>
              <a:buNone/>
            </a:pPr>
            <a:endParaRPr lang="en-AU" sz="1200" kern="1200" dirty="0" smtClean="0">
              <a:solidFill>
                <a:schemeClr val="tx1"/>
              </a:solidFill>
              <a:effectLst/>
              <a:latin typeface="+mn-lt"/>
              <a:ea typeface="+mn-ea"/>
              <a:cs typeface="+mn-cs"/>
            </a:endParaRPr>
          </a:p>
          <a:p>
            <a:pPr marL="0" indent="0">
              <a:buFontTx/>
              <a:buNone/>
            </a:pPr>
            <a:r>
              <a:rPr lang="en-AU" sz="1200" b="1" kern="1200" dirty="0" smtClean="0">
                <a:solidFill>
                  <a:schemeClr val="tx1"/>
                </a:solidFill>
                <a:effectLst/>
                <a:latin typeface="+mn-lt"/>
                <a:ea typeface="+mn-ea"/>
                <a:cs typeface="+mn-cs"/>
              </a:rPr>
              <a:t>What are the</a:t>
            </a:r>
            <a:r>
              <a:rPr lang="en-AU" sz="1200" b="1" kern="1200" baseline="0" dirty="0" smtClean="0">
                <a:solidFill>
                  <a:schemeClr val="tx1"/>
                </a:solidFill>
                <a:effectLst/>
                <a:latin typeface="+mn-lt"/>
                <a:ea typeface="+mn-ea"/>
                <a:cs typeface="+mn-cs"/>
              </a:rPr>
              <a:t> priority issues for improving Australia's health </a:t>
            </a:r>
            <a:r>
              <a:rPr lang="en-AU" sz="1200" kern="1200" baseline="0" dirty="0" smtClean="0">
                <a:solidFill>
                  <a:schemeClr val="tx1"/>
                </a:solidFill>
                <a:effectLst/>
                <a:latin typeface="+mn-lt"/>
                <a:ea typeface="+mn-ea"/>
                <a:cs typeface="+mn-cs"/>
              </a:rPr>
              <a:t>?</a:t>
            </a:r>
          </a:p>
          <a:p>
            <a:pPr marL="0" indent="0">
              <a:buFontTx/>
              <a:buNone/>
            </a:pP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Groups experiencing health inequalities</a:t>
            </a:r>
          </a:p>
          <a:p>
            <a:pPr lvl="1"/>
            <a:r>
              <a:rPr lang="en-AU" sz="1200" kern="1200" dirty="0" smtClean="0">
                <a:solidFill>
                  <a:schemeClr val="tx1"/>
                </a:solidFill>
                <a:effectLst/>
                <a:latin typeface="+mn-lt"/>
                <a:ea typeface="+mn-ea"/>
                <a:cs typeface="+mn-cs"/>
              </a:rPr>
              <a:t>- Aboriginal and Torres Strait Islanders: the age standardised rate of injury death for Indigenous Australians was nearly twice that of non-indigenous Australians. Transport crashes were the second most frequent external cause of death for Indigenous Australians. </a:t>
            </a:r>
          </a:p>
          <a:p>
            <a:pPr marL="628623" lvl="1" indent="-171450">
              <a:buFontTx/>
              <a:buChar char="-"/>
            </a:pPr>
            <a:r>
              <a:rPr lang="en-AU" sz="1200" kern="1200" dirty="0" smtClean="0">
                <a:solidFill>
                  <a:schemeClr val="tx1"/>
                </a:solidFill>
                <a:effectLst/>
                <a:latin typeface="+mn-lt"/>
                <a:ea typeface="+mn-ea"/>
                <a:cs typeface="+mn-cs"/>
              </a:rPr>
              <a:t>socioeconomically disadvantaged people: low SES are more likely to be killed in crashes than high SES</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people in rural and remote communities: over two thirds of fatalities in NSW occur on country roads</a:t>
            </a:r>
          </a:p>
          <a:p>
            <a:pPr marL="0" lvl="0" indent="0">
              <a:buFontTx/>
              <a:buNone/>
            </a:pP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High level of preventable chronic disease, injury and mental health problems</a:t>
            </a:r>
          </a:p>
          <a:p>
            <a:pPr lvl="1"/>
            <a:r>
              <a:rPr lang="en-AU" sz="1200" kern="1200" dirty="0" smtClean="0">
                <a:solidFill>
                  <a:schemeClr val="tx1"/>
                </a:solidFill>
                <a:effectLst/>
                <a:latin typeface="+mn-lt"/>
                <a:ea typeface="+mn-ea"/>
                <a:cs typeface="+mn-cs"/>
              </a:rPr>
              <a:t>- injury: Injury is a major contributor to mortality, morbidity and permanent disability in Australia. </a:t>
            </a:r>
          </a:p>
          <a:p>
            <a:pPr marL="171450" lvl="0" indent="-171450">
              <a:buFont typeface="Arial" panose="020B0604020202020204" pitchFamily="34" charset="0"/>
              <a:buChar char="•"/>
            </a:pPr>
            <a:endParaRPr lang="en-AU" sz="1200" dirty="0" smtClean="0"/>
          </a:p>
          <a:p>
            <a:pPr lvl="1"/>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4</a:t>
            </a:fld>
            <a:endParaRPr lang="en-AU" dirty="0"/>
          </a:p>
        </p:txBody>
      </p:sp>
    </p:spTree>
    <p:extLst>
      <p:ext uri="{BB962C8B-B14F-4D97-AF65-F5344CB8AC3E}">
        <p14:creationId xmlns:p14="http://schemas.microsoft.com/office/powerpoint/2010/main" val="1767444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 Teacher notes page 7, 13-22</a:t>
            </a:r>
          </a:p>
          <a:p>
            <a:endParaRPr lang="en-AU" sz="1200" kern="1200" dirty="0" smtClean="0">
              <a:solidFill>
                <a:schemeClr val="tx1"/>
              </a:solidFill>
              <a:effectLst/>
              <a:latin typeface="+mn-lt"/>
              <a:ea typeface="+mn-ea"/>
              <a:cs typeface="+mn-cs"/>
            </a:endParaRPr>
          </a:p>
          <a:p>
            <a:pPr marL="228600" indent="-228600">
              <a:buAutoNum type="arabicPeriod"/>
            </a:pPr>
            <a:r>
              <a:rPr lang="en-AU" sz="1200" b="1" kern="1200" dirty="0" smtClean="0">
                <a:solidFill>
                  <a:schemeClr val="tx1"/>
                </a:solidFill>
                <a:effectLst/>
                <a:latin typeface="+mn-lt"/>
                <a:ea typeface="+mn-ea"/>
                <a:cs typeface="+mn-cs"/>
              </a:rPr>
              <a:t>Identify the initial trend you can see in this graph.</a:t>
            </a:r>
          </a:p>
          <a:p>
            <a:pPr marL="0" indent="0">
              <a:buNone/>
            </a:pPr>
            <a:r>
              <a:rPr lang="en-AU" sz="1200" b="1"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Deaths on our roads have been steadily decreasing.</a:t>
            </a:r>
          </a:p>
          <a:p>
            <a:pPr marL="457173" lvl="1" indent="0">
              <a:buNone/>
            </a:pPr>
            <a:endParaRPr lang="en-AU" sz="1200" b="1" kern="1200" dirty="0" smtClean="0">
              <a:solidFill>
                <a:schemeClr val="tx1"/>
              </a:solidFill>
              <a:effectLst/>
              <a:latin typeface="+mn-lt"/>
              <a:ea typeface="+mn-ea"/>
              <a:cs typeface="+mn-cs"/>
            </a:endParaRPr>
          </a:p>
          <a:p>
            <a:pPr marL="0" indent="0">
              <a:buNone/>
            </a:pPr>
            <a:r>
              <a:rPr lang="en-AU" sz="1200" b="1" kern="1200" dirty="0" smtClean="0">
                <a:solidFill>
                  <a:schemeClr val="tx1"/>
                </a:solidFill>
                <a:effectLst/>
                <a:latin typeface="+mn-lt"/>
                <a:ea typeface="+mn-ea"/>
                <a:cs typeface="+mn-cs"/>
              </a:rPr>
              <a:t>2. List strategies that have been implemented since</a:t>
            </a:r>
            <a:r>
              <a:rPr lang="en-AU" sz="1200" b="1" kern="1200" baseline="0" dirty="0" smtClean="0">
                <a:solidFill>
                  <a:schemeClr val="tx1"/>
                </a:solidFill>
                <a:effectLst/>
                <a:latin typeface="+mn-lt"/>
                <a:ea typeface="+mn-ea"/>
                <a:cs typeface="+mn-cs"/>
              </a:rPr>
              <a:t> the 1960”s.</a:t>
            </a:r>
          </a:p>
          <a:p>
            <a:pPr marL="0" indent="0">
              <a:buNone/>
            </a:pPr>
            <a:r>
              <a:rPr lang="en-AU" sz="1200" b="1" kern="1200" baseline="0" dirty="0" smtClean="0">
                <a:solidFill>
                  <a:schemeClr val="tx1"/>
                </a:solidFill>
                <a:effectLst/>
                <a:latin typeface="+mn-lt"/>
                <a:ea typeface="+mn-ea"/>
                <a:cs typeface="+mn-cs"/>
              </a:rPr>
              <a:t>    </a:t>
            </a:r>
            <a:r>
              <a:rPr lang="en-AU" sz="1200" b="0" kern="1200" baseline="0" dirty="0" smtClean="0">
                <a:solidFill>
                  <a:schemeClr val="tx1"/>
                </a:solidFill>
                <a:effectLst/>
                <a:latin typeface="+mn-lt"/>
                <a:ea typeface="+mn-ea"/>
                <a:cs typeface="+mn-cs"/>
              </a:rPr>
              <a:t>(as per graph on PowerPoint)</a:t>
            </a:r>
          </a:p>
          <a:p>
            <a:r>
              <a:rPr lang="en-AU" sz="1200" kern="1200" dirty="0" smtClean="0">
                <a:solidFill>
                  <a:schemeClr val="tx1"/>
                </a:solidFill>
                <a:effectLst/>
                <a:latin typeface="+mn-lt"/>
                <a:ea typeface="+mn-ea"/>
                <a:cs typeface="+mn-cs"/>
              </a:rPr>
              <a:t> </a:t>
            </a:r>
          </a:p>
          <a:p>
            <a:r>
              <a:rPr lang="en-AU" sz="1200" b="1" kern="1200" dirty="0" smtClean="0">
                <a:solidFill>
                  <a:schemeClr val="tx1"/>
                </a:solidFill>
                <a:effectLst/>
                <a:latin typeface="+mn-lt"/>
                <a:ea typeface="+mn-ea"/>
                <a:cs typeface="+mn-cs"/>
              </a:rPr>
              <a:t>3. Classify these strategies according to the 5 action areas of the Ottawa Charter. </a:t>
            </a:r>
          </a:p>
          <a:p>
            <a:endParaRPr lang="en-AU" sz="12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 Students create and complete their own table </a:t>
            </a:r>
            <a:r>
              <a:rPr lang="en-AU" sz="1200" b="1" kern="1200" dirty="0" smtClean="0">
                <a:solidFill>
                  <a:schemeClr val="tx1"/>
                </a:solidFill>
                <a:effectLst/>
                <a:latin typeface="+mn-lt"/>
                <a:ea typeface="+mn-ea"/>
                <a:cs typeface="+mn-cs"/>
              </a:rPr>
              <a:t>OR</a:t>
            </a:r>
            <a:endParaRPr lang="en-AU" sz="12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 Teacher/ students download </a:t>
            </a:r>
            <a:r>
              <a:rPr lang="en-AU" sz="1200" u="sng" kern="1200" dirty="0" smtClean="0">
                <a:solidFill>
                  <a:schemeClr val="tx1"/>
                </a:solidFill>
                <a:effectLst/>
                <a:latin typeface="+mn-lt"/>
                <a:ea typeface="+mn-ea"/>
                <a:cs typeface="+mn-cs"/>
                <a:hlinkClick r:id="rId3"/>
              </a:rPr>
              <a:t>online sorting activity</a:t>
            </a:r>
            <a:r>
              <a:rPr lang="en-AU" sz="1200" kern="1200" dirty="0" smtClean="0">
                <a:solidFill>
                  <a:schemeClr val="tx1"/>
                </a:solidFill>
                <a:effectLst/>
                <a:latin typeface="+mn-lt"/>
                <a:ea typeface="+mn-ea"/>
                <a:cs typeface="+mn-cs"/>
              </a:rPr>
              <a:t> to complete </a:t>
            </a:r>
            <a:r>
              <a:rPr lang="en-AU" sz="1200" b="1" kern="1200" dirty="0" smtClean="0">
                <a:solidFill>
                  <a:schemeClr val="tx1"/>
                </a:solidFill>
                <a:effectLst/>
                <a:latin typeface="+mn-lt"/>
                <a:ea typeface="+mn-ea"/>
                <a:cs typeface="+mn-cs"/>
              </a:rPr>
              <a:t>OR</a:t>
            </a:r>
            <a:endParaRPr lang="en-AU" sz="12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 Use class matching activity listed at the back of the </a:t>
            </a:r>
            <a:r>
              <a:rPr lang="en-AU" sz="1200" b="1" kern="1200" dirty="0" smtClean="0">
                <a:solidFill>
                  <a:schemeClr val="tx1"/>
                </a:solidFill>
                <a:effectLst/>
                <a:latin typeface="+mn-lt"/>
                <a:ea typeface="+mn-ea"/>
                <a:cs typeface="+mn-cs"/>
              </a:rPr>
              <a:t>teacher notes pages 13-22</a:t>
            </a:r>
          </a:p>
          <a:p>
            <a:pPr marL="0" indent="0">
              <a:buFontTx/>
              <a:buNone/>
            </a:pPr>
            <a:endParaRPr lang="en-AU" dirty="0" smtClean="0">
              <a:effectLst/>
            </a:endParaRPr>
          </a:p>
          <a:p>
            <a:pPr marL="685773" lvl="1" indent="-228600">
              <a:buAutoNum type="alphaLcParenR"/>
            </a:pPr>
            <a:r>
              <a:rPr lang="en-AU" sz="1200" kern="1200" dirty="0" smtClean="0">
                <a:solidFill>
                  <a:schemeClr val="tx1"/>
                </a:solidFill>
                <a:effectLst/>
                <a:latin typeface="+mn-lt"/>
                <a:ea typeface="+mn-ea"/>
                <a:cs typeface="+mn-cs"/>
              </a:rPr>
              <a:t>Discuss observations as a class</a:t>
            </a:r>
            <a:r>
              <a:rPr lang="en-AU" sz="1200" kern="1200" baseline="0" dirty="0" smtClean="0">
                <a:solidFill>
                  <a:schemeClr val="tx1"/>
                </a:solidFill>
                <a:effectLst/>
                <a:latin typeface="+mn-lt"/>
                <a:ea typeface="+mn-ea"/>
                <a:cs typeface="+mn-cs"/>
              </a:rPr>
              <a:t> or through an online forum</a:t>
            </a:r>
          </a:p>
          <a:p>
            <a:pPr marL="457173" lvl="1" indent="0">
              <a:buNone/>
            </a:pP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Examples</a:t>
            </a:r>
            <a:r>
              <a:rPr lang="en-AU" sz="1200" kern="1200" baseline="0" dirty="0" smtClean="0">
                <a:solidFill>
                  <a:schemeClr val="tx1"/>
                </a:solidFill>
                <a:effectLst/>
                <a:latin typeface="+mn-lt"/>
                <a:ea typeface="+mn-ea"/>
                <a:cs typeface="+mn-cs"/>
              </a:rPr>
              <a:t> may include:</a:t>
            </a:r>
          </a:p>
          <a:p>
            <a:pPr marL="1085797" lvl="2" indent="-171450">
              <a:buFontTx/>
              <a:buChar char="-"/>
            </a:pPr>
            <a:r>
              <a:rPr lang="en-AU" sz="1200" kern="1200" baseline="0" dirty="0" smtClean="0">
                <a:solidFill>
                  <a:schemeClr val="tx1"/>
                </a:solidFill>
                <a:effectLst/>
                <a:latin typeface="+mn-lt"/>
                <a:ea typeface="+mn-ea"/>
                <a:cs typeface="+mn-cs"/>
              </a:rPr>
              <a:t>Could some strategies fit in more than one category? Why?</a:t>
            </a:r>
          </a:p>
          <a:p>
            <a:pPr marL="1085797" lvl="2" indent="-171450">
              <a:buFontTx/>
              <a:buChar char="-"/>
            </a:pPr>
            <a:r>
              <a:rPr lang="en-AU" sz="1200" kern="1200" baseline="0" dirty="0" smtClean="0">
                <a:solidFill>
                  <a:schemeClr val="tx1"/>
                </a:solidFill>
                <a:effectLst/>
                <a:latin typeface="+mn-lt"/>
                <a:ea typeface="+mn-ea"/>
                <a:cs typeface="+mn-cs"/>
              </a:rPr>
              <a:t>Which area of the Ottawa Charter had the most strategies? Why?</a:t>
            </a:r>
          </a:p>
          <a:p>
            <a:pPr marL="0" indent="0">
              <a:buFontTx/>
              <a:buNone/>
            </a:pPr>
            <a:endParaRPr lang="en-AU" sz="1200" kern="1200" baseline="0" dirty="0" smtClean="0">
              <a:solidFill>
                <a:schemeClr val="tx1"/>
              </a:solidFill>
              <a:effectLst/>
              <a:latin typeface="+mn-lt"/>
              <a:ea typeface="+mn-ea"/>
              <a:cs typeface="+mn-cs"/>
            </a:endParaRPr>
          </a:p>
          <a:p>
            <a:pPr marL="457173" marR="0" lvl="1" indent="0" algn="l" defTabSz="914347"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b) Where would the following initiatives fit best? Provide reasons for your decision.</a:t>
            </a:r>
          </a:p>
          <a:p>
            <a:pPr marL="914347" marR="0" lvl="2" indent="0" algn="l" defTabSz="914347"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 NSW Road Safety Strategy 2012-2021</a:t>
            </a:r>
          </a:p>
          <a:p>
            <a:pPr marL="914347" marR="0" lvl="2" indent="0" algn="l" defTabSz="914347"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 Road Safety Plan 2021</a:t>
            </a:r>
          </a:p>
          <a:p>
            <a:pPr marL="914347" marR="0" lvl="2" indent="0" algn="l" defTabSz="914347"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 Future Transport Strategy 2056</a:t>
            </a:r>
            <a:endParaRPr lang="en-AU" sz="1200" kern="1200" dirty="0" smtClean="0">
              <a:solidFill>
                <a:schemeClr val="tx1"/>
              </a:solidFill>
              <a:effectLst/>
              <a:latin typeface="+mn-lt"/>
              <a:ea typeface="+mn-ea"/>
              <a:cs typeface="+mn-cs"/>
            </a:endParaRPr>
          </a:p>
          <a:p>
            <a:pPr marL="0" indent="0">
              <a:buFontTx/>
              <a:buNone/>
            </a:pPr>
            <a:endParaRPr lang="en-AU" sz="1200" b="1" kern="1200" dirty="0" smtClean="0">
              <a:solidFill>
                <a:schemeClr val="tx1"/>
              </a:solidFill>
              <a:effectLst/>
              <a:latin typeface="+mn-lt"/>
              <a:ea typeface="+mn-ea"/>
              <a:cs typeface="+mn-cs"/>
            </a:endParaRPr>
          </a:p>
          <a:p>
            <a:pPr marL="0" indent="0">
              <a:buFontTx/>
              <a:buNone/>
            </a:pPr>
            <a:r>
              <a:rPr lang="en-AU" sz="1200" b="1" kern="1200" dirty="0" smtClean="0">
                <a:solidFill>
                  <a:schemeClr val="tx1"/>
                </a:solidFill>
                <a:effectLst/>
                <a:latin typeface="+mn-lt"/>
                <a:ea typeface="+mn-ea"/>
                <a:cs typeface="+mn-cs"/>
              </a:rPr>
              <a:t>4. What do you notice about initiatives from 1960 -1980 compared to 1990’s onwards?</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Initiatives from 1960-1980 </a:t>
            </a:r>
            <a:r>
              <a:rPr lang="en-AU" sz="1200" kern="1200" smtClean="0">
                <a:solidFill>
                  <a:schemeClr val="tx1"/>
                </a:solidFill>
                <a:effectLst/>
                <a:latin typeface="+mn-lt"/>
                <a:ea typeface="+mn-ea"/>
                <a:cs typeface="+mn-cs"/>
              </a:rPr>
              <a:t>focused on using  </a:t>
            </a:r>
            <a:r>
              <a:rPr lang="en-AU" sz="1200" kern="1200" dirty="0" smtClean="0">
                <a:solidFill>
                  <a:schemeClr val="tx1"/>
                </a:solidFill>
                <a:effectLst/>
                <a:latin typeface="+mn-lt"/>
                <a:ea typeface="+mn-ea"/>
                <a:cs typeface="+mn-cs"/>
              </a:rPr>
              <a:t>rules, laws and punishment to change behaviours of drivers. For example the introduction of demerit points and fines for not wearing seatbelts in the 1980’s.</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From 1990 initiatives took a more holistic approach and this reflected the principles of the Ottawa Charter. Examples include the launch of the NSW Road Safety Strategy 2012 -21, The Road Safety Plan 2021 and the Future Transport 2056 Strategy.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5</a:t>
            </a:fld>
            <a:endParaRPr lang="en-AU" dirty="0"/>
          </a:p>
        </p:txBody>
      </p:sp>
    </p:spTree>
    <p:extLst>
      <p:ext uri="{BB962C8B-B14F-4D97-AF65-F5344CB8AC3E}">
        <p14:creationId xmlns:p14="http://schemas.microsoft.com/office/powerpoint/2010/main" val="2606518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AU" sz="1200" b="1" kern="1200" baseline="0" dirty="0" smtClean="0">
                <a:solidFill>
                  <a:schemeClr val="tx1"/>
                </a:solidFill>
                <a:effectLst/>
                <a:latin typeface="+mn-lt"/>
                <a:ea typeface="+mn-ea"/>
                <a:cs typeface="+mn-cs"/>
              </a:rPr>
              <a:t>Teacher notes pages 8-9</a:t>
            </a:r>
          </a:p>
          <a:p>
            <a:pPr marL="0" lvl="0" indent="0">
              <a:buNone/>
            </a:pPr>
            <a:endParaRPr lang="en-AU" sz="1200" b="1" kern="1200" baseline="0" dirty="0" smtClean="0">
              <a:solidFill>
                <a:schemeClr val="tx1"/>
              </a:solidFill>
              <a:effectLst/>
              <a:latin typeface="+mn-lt"/>
              <a:ea typeface="+mn-ea"/>
              <a:cs typeface="+mn-cs"/>
            </a:endParaRPr>
          </a:p>
          <a:p>
            <a:r>
              <a:rPr lang="en-AU" sz="1200" b="0" kern="1200" baseline="0" dirty="0" smtClean="0">
                <a:solidFill>
                  <a:schemeClr val="tx1"/>
                </a:solidFill>
                <a:effectLst/>
                <a:latin typeface="+mn-lt"/>
                <a:ea typeface="+mn-ea"/>
                <a:cs typeface="+mn-cs"/>
              </a:rPr>
              <a:t>Link back to earlier question of “why is road safety a priority health issue?”</a:t>
            </a:r>
            <a:r>
              <a:rPr lang="en-AU" sz="120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Identifying priority health issues</a:t>
            </a:r>
          </a:p>
          <a:p>
            <a:pPr marL="171450" indent="-171450">
              <a:buFontTx/>
              <a:buChar char="-"/>
            </a:pPr>
            <a:r>
              <a:rPr lang="en-AU" sz="1200" kern="1200" dirty="0" smtClean="0">
                <a:solidFill>
                  <a:schemeClr val="tx1"/>
                </a:solidFill>
                <a:effectLst/>
                <a:latin typeface="+mn-lt"/>
                <a:ea typeface="+mn-ea"/>
                <a:cs typeface="+mn-cs"/>
              </a:rPr>
              <a:t>social justice principles </a:t>
            </a:r>
          </a:p>
          <a:p>
            <a:pPr marL="171450" indent="-171450">
              <a:buFontTx/>
              <a:buChar char="-"/>
            </a:pPr>
            <a:r>
              <a:rPr lang="en-AU" sz="1200" kern="1200" dirty="0" smtClean="0">
                <a:solidFill>
                  <a:schemeClr val="tx1"/>
                </a:solidFill>
                <a:effectLst/>
                <a:latin typeface="+mn-lt"/>
                <a:ea typeface="+mn-ea"/>
                <a:cs typeface="+mn-cs"/>
              </a:rPr>
              <a:t>priority population groups </a:t>
            </a:r>
          </a:p>
          <a:p>
            <a:pPr marL="171450" indent="-171450">
              <a:buFontTx/>
              <a:buChar char="-"/>
            </a:pPr>
            <a:r>
              <a:rPr lang="en-AU" sz="1200" kern="1200" dirty="0" smtClean="0">
                <a:solidFill>
                  <a:schemeClr val="tx1"/>
                </a:solidFill>
                <a:effectLst/>
                <a:latin typeface="+mn-lt"/>
                <a:ea typeface="+mn-ea"/>
                <a:cs typeface="+mn-cs"/>
              </a:rPr>
              <a:t>prevalence of condition </a:t>
            </a:r>
          </a:p>
          <a:p>
            <a:pPr marL="171450" indent="-171450">
              <a:buFontTx/>
              <a:buChar char="-"/>
            </a:pPr>
            <a:r>
              <a:rPr lang="en-AU" sz="1200" kern="1200" dirty="0" smtClean="0">
                <a:solidFill>
                  <a:schemeClr val="tx1"/>
                </a:solidFill>
                <a:effectLst/>
                <a:latin typeface="+mn-lt"/>
                <a:ea typeface="+mn-ea"/>
                <a:cs typeface="+mn-cs"/>
              </a:rPr>
              <a:t>potential for prevention and early intervention </a:t>
            </a:r>
          </a:p>
          <a:p>
            <a:pPr marL="171450" indent="-171450">
              <a:buFontTx/>
              <a:buChar char="-"/>
            </a:pPr>
            <a:r>
              <a:rPr lang="en-AU" sz="1200" kern="1200" dirty="0" smtClean="0">
                <a:solidFill>
                  <a:schemeClr val="tx1"/>
                </a:solidFill>
                <a:effectLst/>
                <a:latin typeface="+mn-lt"/>
                <a:ea typeface="+mn-ea"/>
                <a:cs typeface="+mn-cs"/>
              </a:rPr>
              <a:t>costs to the individual and community </a:t>
            </a:r>
          </a:p>
          <a:p>
            <a:pPr marL="171450" indent="-171450">
              <a:buFontTx/>
              <a:buChar char="-"/>
            </a:pPr>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Groups experiencing health inequalities</a:t>
            </a:r>
          </a:p>
          <a:p>
            <a:pPr marL="171450" lvl="0" indent="-171450">
              <a:buFontTx/>
              <a:buChar char="-"/>
            </a:pPr>
            <a:r>
              <a:rPr lang="en-AU" sz="1200" kern="1200" dirty="0" smtClean="0">
                <a:solidFill>
                  <a:schemeClr val="tx1"/>
                </a:solidFill>
                <a:effectLst/>
                <a:latin typeface="+mn-lt"/>
                <a:ea typeface="+mn-ea"/>
                <a:cs typeface="+mn-cs"/>
              </a:rPr>
              <a:t>Aboriginal and Torres Strait Islanders</a:t>
            </a:r>
          </a:p>
          <a:p>
            <a:pPr marL="171450" lvl="0" indent="-171450">
              <a:buFontTx/>
              <a:buChar char="-"/>
            </a:pPr>
            <a:r>
              <a:rPr lang="en-AU" sz="1200" kern="1200" dirty="0" smtClean="0">
                <a:solidFill>
                  <a:schemeClr val="tx1"/>
                </a:solidFill>
                <a:effectLst/>
                <a:latin typeface="+mn-lt"/>
                <a:ea typeface="+mn-ea"/>
                <a:cs typeface="+mn-cs"/>
              </a:rPr>
              <a:t>socioeconomically</a:t>
            </a:r>
            <a:r>
              <a:rPr lang="en-AU" sz="1200" kern="1200" baseline="0" dirty="0" smtClean="0">
                <a:solidFill>
                  <a:schemeClr val="tx1"/>
                </a:solidFill>
                <a:effectLst/>
                <a:latin typeface="+mn-lt"/>
                <a:ea typeface="+mn-ea"/>
                <a:cs typeface="+mn-cs"/>
              </a:rPr>
              <a:t> disadvantage people</a:t>
            </a:r>
          </a:p>
          <a:p>
            <a:pPr marL="171450" lvl="0" indent="-171450">
              <a:buFontTx/>
              <a:buChar char="-"/>
            </a:pPr>
            <a:r>
              <a:rPr lang="en-AU" sz="1200" kern="1200" baseline="0" dirty="0" smtClean="0">
                <a:solidFill>
                  <a:schemeClr val="tx1"/>
                </a:solidFill>
                <a:effectLst/>
                <a:latin typeface="+mn-lt"/>
                <a:ea typeface="+mn-ea"/>
                <a:cs typeface="+mn-cs"/>
              </a:rPr>
              <a:t>people in rural and remote communities</a:t>
            </a:r>
            <a:endParaRPr lang="en-AU" sz="1200" kern="1200" dirty="0" smtClean="0">
              <a:solidFill>
                <a:schemeClr val="tx1"/>
              </a:solidFill>
              <a:effectLst/>
              <a:latin typeface="+mn-lt"/>
              <a:ea typeface="+mn-ea"/>
              <a:cs typeface="+mn-cs"/>
            </a:endParaRP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 High level of preventable chronic disease, injury and mental health problems</a:t>
            </a:r>
          </a:p>
          <a:p>
            <a:pPr lvl="0"/>
            <a:r>
              <a:rPr lang="en-AU" sz="1200" kern="1200" dirty="0" smtClean="0">
                <a:solidFill>
                  <a:schemeClr val="tx1"/>
                </a:solidFill>
                <a:effectLst/>
                <a:latin typeface="+mn-lt"/>
                <a:ea typeface="+mn-ea"/>
                <a:cs typeface="+mn-cs"/>
              </a:rPr>
              <a:t>-</a:t>
            </a:r>
            <a:r>
              <a:rPr lang="en-AU" sz="1200" kern="1200" baseline="0" dirty="0" smtClean="0">
                <a:solidFill>
                  <a:schemeClr val="tx1"/>
                </a:solidFill>
                <a:effectLst/>
                <a:latin typeface="+mn-lt"/>
                <a:ea typeface="+mn-ea"/>
                <a:cs typeface="+mn-cs"/>
              </a:rPr>
              <a:t> injury</a:t>
            </a:r>
            <a:endParaRPr lang="en-AU" sz="1200" kern="1200" dirty="0" smtClean="0">
              <a:solidFill>
                <a:schemeClr val="tx1"/>
              </a:solidFill>
              <a:effectLst/>
              <a:latin typeface="+mn-lt"/>
              <a:ea typeface="+mn-ea"/>
              <a:cs typeface="+mn-cs"/>
            </a:endParaRPr>
          </a:p>
          <a:p>
            <a:pPr marL="0" lvl="0" indent="0">
              <a:buNone/>
            </a:pPr>
            <a:endParaRPr lang="en-AU" sz="1200" b="0" kern="1200" baseline="0" dirty="0" smtClean="0">
              <a:solidFill>
                <a:schemeClr val="tx1"/>
              </a:solidFill>
              <a:effectLst/>
              <a:latin typeface="+mn-lt"/>
              <a:ea typeface="+mn-ea"/>
              <a:cs typeface="+mn-cs"/>
            </a:endParaRPr>
          </a:p>
          <a:p>
            <a:pPr marL="0" lvl="0" indent="0">
              <a:buNone/>
            </a:pPr>
            <a:endParaRPr lang="en-AU" sz="1200" b="1" kern="1200" dirty="0" smtClean="0">
              <a:solidFill>
                <a:schemeClr val="tx1"/>
              </a:solidFill>
              <a:effectLst/>
              <a:latin typeface="+mn-lt"/>
              <a:ea typeface="+mn-ea"/>
              <a:cs typeface="+mn-cs"/>
            </a:endParaRPr>
          </a:p>
          <a:p>
            <a:pPr marL="0" lvl="0" indent="0">
              <a:buNone/>
            </a:pPr>
            <a:r>
              <a:rPr lang="en-AU" sz="1200" b="1" kern="1200" dirty="0" smtClean="0">
                <a:solidFill>
                  <a:schemeClr val="tx1"/>
                </a:solidFill>
                <a:effectLst/>
                <a:latin typeface="+mn-lt"/>
                <a:ea typeface="+mn-ea"/>
                <a:cs typeface="+mn-cs"/>
              </a:rPr>
              <a:t>1. Identify NSW’s road safety targets.</a:t>
            </a:r>
          </a:p>
          <a:p>
            <a:pPr marL="0" marR="0" lvl="0" indent="0" algn="l" defTabSz="914347"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 NSW government have set ambitious but achievable targets to reduce road fatalities and serious injuries on</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NSW roads. This reflects the governments commitment to make NSW roads the safest in Australia. </a:t>
            </a:r>
          </a:p>
          <a:p>
            <a:pPr marL="0" marR="0" lvl="0" indent="0" algn="l" defTabSz="914347"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lvl="0" indent="0" algn="l" defTabSz="914347"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 first target</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is to</a:t>
            </a:r>
            <a:r>
              <a:rPr lang="en-AU" sz="1200" kern="1200" baseline="0" dirty="0" smtClean="0">
                <a:solidFill>
                  <a:schemeClr val="tx1"/>
                </a:solidFill>
                <a:effectLst/>
                <a:latin typeface="+mn-lt"/>
                <a:ea typeface="+mn-ea"/>
                <a:cs typeface="+mn-cs"/>
              </a:rPr>
              <a:t> r</a:t>
            </a:r>
            <a:r>
              <a:rPr lang="en-AU" sz="1200" kern="1200" dirty="0" smtClean="0">
                <a:solidFill>
                  <a:schemeClr val="tx1"/>
                </a:solidFill>
                <a:effectLst/>
                <a:latin typeface="+mn-lt"/>
                <a:ea typeface="+mn-ea"/>
                <a:cs typeface="+mn-cs"/>
              </a:rPr>
              <a:t>educe fatalities by at least 30% from 2008-2010 levels by 2021. Every 10 years after that new road safety</a:t>
            </a:r>
            <a:r>
              <a:rPr lang="en-AU" sz="1200" kern="1200" baseline="0" dirty="0" smtClean="0">
                <a:solidFill>
                  <a:schemeClr val="tx1"/>
                </a:solidFill>
                <a:effectLst/>
                <a:latin typeface="+mn-lt"/>
                <a:ea typeface="+mn-ea"/>
                <a:cs typeface="+mn-cs"/>
              </a:rPr>
              <a:t>  targets will be set to continue the move Towards Zero. The ultimate aim is to have z</a:t>
            </a:r>
            <a:r>
              <a:rPr lang="en-AU" sz="1200" kern="1200" dirty="0" smtClean="0">
                <a:solidFill>
                  <a:schemeClr val="tx1"/>
                </a:solidFill>
                <a:effectLst/>
                <a:latin typeface="+mn-lt"/>
                <a:ea typeface="+mn-ea"/>
                <a:cs typeface="+mn-cs"/>
              </a:rPr>
              <a:t>ero</a:t>
            </a:r>
            <a:r>
              <a:rPr lang="en-AU" sz="1200" kern="1200" baseline="0" dirty="0" smtClean="0">
                <a:solidFill>
                  <a:schemeClr val="tx1"/>
                </a:solidFill>
                <a:effectLst/>
                <a:latin typeface="+mn-lt"/>
                <a:ea typeface="+mn-ea"/>
                <a:cs typeface="+mn-cs"/>
              </a:rPr>
              <a:t> fatalities and serious  injuries by 2056 on NSW roads.</a:t>
            </a:r>
          </a:p>
          <a:p>
            <a:pPr lvl="0"/>
            <a:endParaRPr lang="en-AU" sz="1200" kern="1200" dirty="0" smtClean="0">
              <a:solidFill>
                <a:schemeClr val="tx1"/>
              </a:solidFill>
              <a:effectLst/>
              <a:latin typeface="+mn-lt"/>
              <a:ea typeface="+mn-ea"/>
              <a:cs typeface="+mn-cs"/>
            </a:endParaRPr>
          </a:p>
          <a:p>
            <a:pPr marL="228600" lvl="0" indent="-228600">
              <a:buAutoNum type="arabicPeriod" startAt="2"/>
            </a:pPr>
            <a:r>
              <a:rPr lang="en-AU" sz="1200" b="1" kern="1200" dirty="0" smtClean="0">
                <a:solidFill>
                  <a:schemeClr val="tx1"/>
                </a:solidFill>
                <a:effectLst/>
                <a:latin typeface="+mn-lt"/>
                <a:ea typeface="+mn-ea"/>
                <a:cs typeface="+mn-cs"/>
              </a:rPr>
              <a:t>Explain the road trauma challenge for NSW.</a:t>
            </a:r>
          </a:p>
          <a:p>
            <a:r>
              <a:rPr lang="en-AU" sz="1200" kern="1200" dirty="0" smtClean="0">
                <a:solidFill>
                  <a:schemeClr val="tx1"/>
                </a:solidFill>
                <a:effectLst/>
                <a:latin typeface="+mn-lt"/>
                <a:ea typeface="+mn-ea"/>
                <a:cs typeface="+mn-cs"/>
              </a:rPr>
              <a:t>Our road network gives all of us access to work, school, friends, families and the services we need. For many, it’s a workplace, and for all, it’s a fundamental part of everyday life that keeps the economy moving. But sadly, lives are lost, and people are seriously injured on our roads, every day.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Each year, over two-thirds of fatalities in NSW happen on country roads. More than 70 per cent of the people who die on country roads are country locals. Males account for most of the fatalities and the fatality rate in country NSW is around 4 times the rate than in metropolitan NSW. The rate of serious injuries per year is not declining and the majority of these occur in metropolitan areas.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Behavioural factors in fatal crashes include speeding, tired drivers and riders, drink driving, seat belt non-usage, and illicit drugs being present. People who walk or ride a bicycle or motorcycle are vulnerable in a crash as the unprotected body can only tolerate so much force.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Car design makes a huge difference to your safety in a crash. Of those killed in cars on our roads, around 40 percent were in cars 15 years old or older compared to around 15 percent in cars less than 5 years old.</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challenge is to ensure all users of our roads, be they passengers, pedestrians, drivers, cyclists </a:t>
            </a:r>
            <a:r>
              <a:rPr lang="en-AU" sz="1200" kern="1200" dirty="0" err="1" smtClean="0">
                <a:solidFill>
                  <a:schemeClr val="tx1"/>
                </a:solidFill>
                <a:effectLst/>
                <a:latin typeface="+mn-lt"/>
                <a:ea typeface="+mn-ea"/>
                <a:cs typeface="+mn-cs"/>
              </a:rPr>
              <a:t>etc</a:t>
            </a:r>
            <a:r>
              <a:rPr lang="en-AU" sz="1200" kern="1200" dirty="0" smtClean="0">
                <a:solidFill>
                  <a:schemeClr val="tx1"/>
                </a:solidFill>
                <a:effectLst/>
                <a:latin typeface="+mn-lt"/>
                <a:ea typeface="+mn-ea"/>
                <a:cs typeface="+mn-cs"/>
              </a:rPr>
              <a:t> are safe on our roads. The challenge is to reduce disadvantage from location, gender, socioeconomic status and behaviour.</a:t>
            </a:r>
          </a:p>
          <a:p>
            <a:pPr marL="228600" lvl="0" indent="-228600">
              <a:buAutoNum type="arabicPeriod" startAt="2"/>
            </a:pPr>
            <a:endParaRPr lang="en-AU" sz="1200" b="1" kern="1200" dirty="0" smtClean="0">
              <a:solidFill>
                <a:schemeClr val="tx1"/>
              </a:solidFill>
              <a:effectLst/>
              <a:latin typeface="+mn-lt"/>
              <a:ea typeface="+mn-ea"/>
              <a:cs typeface="+mn-cs"/>
            </a:endParaRPr>
          </a:p>
          <a:p>
            <a:pPr marL="0" lvl="0" indent="0">
              <a:buNone/>
            </a:pPr>
            <a:endParaRPr lang="en-AU" sz="1200" kern="1200" dirty="0" smtClean="0">
              <a:solidFill>
                <a:schemeClr val="tx1"/>
              </a:solidFill>
              <a:effectLst/>
              <a:latin typeface="+mn-lt"/>
              <a:ea typeface="+mn-ea"/>
              <a:cs typeface="+mn-cs"/>
            </a:endParaRPr>
          </a:p>
          <a:p>
            <a:pPr lvl="0"/>
            <a:r>
              <a:rPr lang="en-AU" sz="1200" b="1" kern="1200" dirty="0" smtClean="0">
                <a:solidFill>
                  <a:schemeClr val="tx1"/>
                </a:solidFill>
                <a:effectLst/>
                <a:latin typeface="+mn-lt"/>
                <a:ea typeface="+mn-ea"/>
                <a:cs typeface="+mn-cs"/>
              </a:rPr>
              <a:t>3. Describe the Safe System approach.</a:t>
            </a:r>
          </a:p>
          <a:p>
            <a:pPr lvl="0"/>
            <a:r>
              <a:rPr lang="en-AU" sz="1200" b="1" kern="1200" dirty="0" smtClean="0">
                <a:solidFill>
                  <a:schemeClr val="tx1"/>
                </a:solidFill>
                <a:effectLst/>
                <a:latin typeface="+mn-lt"/>
                <a:ea typeface="+mn-ea"/>
                <a:cs typeface="+mn-cs"/>
              </a:rPr>
              <a:t> </a:t>
            </a:r>
            <a:r>
              <a:rPr lang="en-AU" sz="1200" b="0" kern="1200" dirty="0" smtClean="0">
                <a:solidFill>
                  <a:schemeClr val="tx1"/>
                </a:solidFill>
                <a:effectLst/>
                <a:latin typeface="+mn-lt"/>
                <a:ea typeface="+mn-ea"/>
                <a:cs typeface="+mn-cs"/>
              </a:rPr>
              <a:t>The safe</a:t>
            </a:r>
            <a:r>
              <a:rPr lang="en-AU" sz="1200" b="0" kern="1200" baseline="0" dirty="0" smtClean="0">
                <a:solidFill>
                  <a:schemeClr val="tx1"/>
                </a:solidFill>
                <a:effectLst/>
                <a:latin typeface="+mn-lt"/>
                <a:ea typeface="+mn-ea"/>
                <a:cs typeface="+mn-cs"/>
              </a:rPr>
              <a:t> system approach is an internationally recognised approach that considers how people, vehicles, speeds </a:t>
            </a:r>
          </a:p>
          <a:p>
            <a:pPr lvl="0"/>
            <a:r>
              <a:rPr lang="en-AU" sz="1200" b="0" kern="1200" baseline="0" dirty="0" smtClean="0">
                <a:solidFill>
                  <a:schemeClr val="tx1"/>
                </a:solidFill>
                <a:effectLst/>
                <a:latin typeface="+mn-lt"/>
                <a:ea typeface="+mn-ea"/>
                <a:cs typeface="+mn-cs"/>
              </a:rPr>
              <a:t> and roads work together to make a safer system. Through the areas of safe roads, safe speeds, safe people and </a:t>
            </a:r>
          </a:p>
          <a:p>
            <a:pPr lvl="0"/>
            <a:r>
              <a:rPr lang="en-AU" sz="1200" b="0" kern="1200" baseline="0" dirty="0" smtClean="0">
                <a:solidFill>
                  <a:schemeClr val="tx1"/>
                </a:solidFill>
                <a:effectLst/>
                <a:latin typeface="+mn-lt"/>
                <a:ea typeface="+mn-ea"/>
                <a:cs typeface="+mn-cs"/>
              </a:rPr>
              <a:t> safe vehicles the system acknowledges:</a:t>
            </a:r>
          </a:p>
          <a:p>
            <a:pPr marL="171450" lvl="0" indent="-171450">
              <a:buFont typeface="Arial" panose="020B0604020202020204" pitchFamily="34" charset="0"/>
              <a:buChar char="•"/>
            </a:pPr>
            <a:r>
              <a:rPr lang="en-AU" sz="1200" b="0" kern="1200" baseline="0" dirty="0" smtClean="0">
                <a:solidFill>
                  <a:schemeClr val="tx1"/>
                </a:solidFill>
                <a:effectLst/>
                <a:latin typeface="+mn-lt"/>
                <a:ea typeface="+mn-ea"/>
                <a:cs typeface="+mn-cs"/>
              </a:rPr>
              <a:t>The human body has physical limits to withstanding the impact of a crash.</a:t>
            </a:r>
          </a:p>
          <a:p>
            <a:pPr marL="171450" lvl="0" indent="-171450">
              <a:buFont typeface="Arial" panose="020B0604020202020204" pitchFamily="34" charset="0"/>
              <a:buChar char="•"/>
            </a:pPr>
            <a:r>
              <a:rPr lang="en-AU" sz="1200" b="0" kern="1200" baseline="0" dirty="0" smtClean="0">
                <a:solidFill>
                  <a:schemeClr val="tx1"/>
                </a:solidFill>
                <a:effectLst/>
                <a:latin typeface="+mn-lt"/>
                <a:ea typeface="+mn-ea"/>
                <a:cs typeface="+mn-cs"/>
              </a:rPr>
              <a:t>People make mistakes – but this shouldn’t cost anyone their life.</a:t>
            </a:r>
          </a:p>
          <a:p>
            <a:pPr marL="0" lvl="0" indent="0">
              <a:buFont typeface="Arial" panose="020B0604020202020204" pitchFamily="34" charset="0"/>
              <a:buNone/>
            </a:pPr>
            <a:endParaRPr lang="en-AU" sz="1200" b="0"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AU" sz="1200" b="0" kern="1200" baseline="0" dirty="0" smtClean="0">
                <a:solidFill>
                  <a:schemeClr val="tx1"/>
                </a:solidFill>
                <a:effectLst/>
                <a:latin typeface="+mn-lt"/>
                <a:ea typeface="+mn-ea"/>
                <a:cs typeface="+mn-cs"/>
              </a:rPr>
              <a:t>Roads, roadsides, travel speeds and vehicles need to be designed to help avoid a crash or reduce the impact of a crash if it happened.</a:t>
            </a:r>
          </a:p>
          <a:p>
            <a:pPr marL="0" lvl="0" indent="0">
              <a:buFont typeface="Arial" panose="020B0604020202020204" pitchFamily="34" charset="0"/>
              <a:buNone/>
            </a:pPr>
            <a:endParaRPr lang="en-AU" sz="1200" b="0"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AU" sz="1200" b="0" kern="1200" baseline="0" dirty="0" smtClean="0">
                <a:solidFill>
                  <a:schemeClr val="tx1"/>
                </a:solidFill>
                <a:effectLst/>
                <a:latin typeface="+mn-lt"/>
                <a:ea typeface="+mn-ea"/>
                <a:cs typeface="+mn-cs"/>
              </a:rPr>
              <a:t>Road safety is a shared responsibility. We all need to make decisions with safety in mind, from the design of our roads and vehicles, investment, laws and education, to each road user acting safely every day.</a:t>
            </a:r>
          </a:p>
          <a:p>
            <a:pPr lvl="0"/>
            <a:endParaRPr lang="en-AU" sz="1200" b="0" kern="1200" dirty="0" smtClean="0">
              <a:solidFill>
                <a:schemeClr val="tx1"/>
              </a:solidFill>
              <a:effectLst/>
              <a:latin typeface="+mn-lt"/>
              <a:ea typeface="+mn-ea"/>
              <a:cs typeface="+mn-cs"/>
            </a:endParaRPr>
          </a:p>
          <a:p>
            <a:pPr lvl="0"/>
            <a:r>
              <a:rPr lang="en-AU" sz="1200" b="1" kern="1200" dirty="0" smtClean="0">
                <a:solidFill>
                  <a:schemeClr val="tx1"/>
                </a:solidFill>
                <a:effectLst/>
                <a:latin typeface="+mn-lt"/>
                <a:ea typeface="+mn-ea"/>
                <a:cs typeface="+mn-cs"/>
              </a:rPr>
              <a:t>4. Identify the six priority areas for action to reduce fatalities on NSW roads.</a:t>
            </a:r>
          </a:p>
          <a:p>
            <a:pPr lvl="0"/>
            <a:r>
              <a:rPr lang="en-AU" sz="1200" b="0" kern="1200" dirty="0" smtClean="0">
                <a:solidFill>
                  <a:schemeClr val="tx1"/>
                </a:solidFill>
                <a:effectLst/>
                <a:latin typeface="+mn-lt"/>
                <a:ea typeface="+mn-ea"/>
                <a:cs typeface="+mn-cs"/>
              </a:rPr>
              <a:t>The six priority areas are:</a:t>
            </a:r>
          </a:p>
          <a:p>
            <a:pPr marL="285750" lvl="0" indent="-285750">
              <a:buFont typeface="+mj-lt"/>
              <a:buAutoNum type="romanLcPeriod"/>
            </a:pPr>
            <a:r>
              <a:rPr lang="en-AU" sz="1200" b="0" kern="1200" dirty="0" smtClean="0">
                <a:solidFill>
                  <a:schemeClr val="tx1"/>
                </a:solidFill>
                <a:effectLst/>
                <a:latin typeface="+mn-lt"/>
                <a:ea typeface="+mn-ea"/>
                <a:cs typeface="+mn-cs"/>
              </a:rPr>
              <a:t>Saving lives on country roads</a:t>
            </a:r>
          </a:p>
          <a:p>
            <a:pPr marL="285750" lvl="0" indent="-285750">
              <a:buFont typeface="+mj-lt"/>
              <a:buAutoNum type="romanLcPeriod"/>
            </a:pPr>
            <a:r>
              <a:rPr lang="en-AU" sz="1200" b="0" kern="1200" dirty="0" smtClean="0">
                <a:solidFill>
                  <a:schemeClr val="tx1"/>
                </a:solidFill>
                <a:effectLst/>
                <a:latin typeface="+mn-lt"/>
                <a:ea typeface="+mn-ea"/>
                <a:cs typeface="+mn-cs"/>
              </a:rPr>
              <a:t>Liveable and safe urban communities</a:t>
            </a:r>
          </a:p>
          <a:p>
            <a:pPr marL="285750" lvl="0" indent="-285750">
              <a:buFont typeface="+mj-lt"/>
              <a:buAutoNum type="romanLcPeriod"/>
            </a:pPr>
            <a:r>
              <a:rPr lang="en-AU" sz="1200" b="0" kern="1200" dirty="0" smtClean="0">
                <a:solidFill>
                  <a:schemeClr val="tx1"/>
                </a:solidFill>
                <a:effectLst/>
                <a:latin typeface="+mn-lt"/>
                <a:ea typeface="+mn-ea"/>
                <a:cs typeface="+mn-cs"/>
              </a:rPr>
              <a:t>Using the roads safely</a:t>
            </a:r>
          </a:p>
          <a:p>
            <a:pPr marL="285750" lvl="0" indent="-285750">
              <a:buFont typeface="+mj-lt"/>
              <a:buAutoNum type="romanLcPeriod"/>
            </a:pPr>
            <a:r>
              <a:rPr lang="en-AU" sz="1200" b="0" kern="1200" dirty="0" smtClean="0">
                <a:solidFill>
                  <a:schemeClr val="tx1"/>
                </a:solidFill>
                <a:effectLst/>
                <a:latin typeface="+mn-lt"/>
                <a:ea typeface="+mn-ea"/>
                <a:cs typeface="+mn-cs"/>
              </a:rPr>
              <a:t>Building</a:t>
            </a:r>
            <a:r>
              <a:rPr lang="en-AU" sz="1200" b="0" kern="1200" baseline="0" dirty="0" smtClean="0">
                <a:solidFill>
                  <a:schemeClr val="tx1"/>
                </a:solidFill>
                <a:effectLst/>
                <a:latin typeface="+mn-lt"/>
                <a:ea typeface="+mn-ea"/>
                <a:cs typeface="+mn-cs"/>
              </a:rPr>
              <a:t> a safer community culture</a:t>
            </a:r>
          </a:p>
          <a:p>
            <a:pPr marL="285750" lvl="0" indent="-285750">
              <a:buFont typeface="+mj-lt"/>
              <a:buAutoNum type="romanLcPeriod"/>
            </a:pPr>
            <a:r>
              <a:rPr lang="en-AU" sz="1200" b="0" kern="1200" dirty="0" smtClean="0">
                <a:solidFill>
                  <a:schemeClr val="tx1"/>
                </a:solidFill>
                <a:effectLst/>
                <a:latin typeface="+mn-lt"/>
                <a:ea typeface="+mn-ea"/>
                <a:cs typeface="+mn-cs"/>
              </a:rPr>
              <a:t>New and proven vehicle technology</a:t>
            </a:r>
          </a:p>
          <a:p>
            <a:pPr marL="285750" lvl="0" indent="-285750">
              <a:buFont typeface="+mj-lt"/>
              <a:buAutoNum type="romanLcPeriod"/>
            </a:pPr>
            <a:r>
              <a:rPr lang="en-AU" sz="1200" b="0" kern="1200" dirty="0" smtClean="0">
                <a:solidFill>
                  <a:schemeClr val="tx1"/>
                </a:solidFill>
                <a:effectLst/>
                <a:latin typeface="+mn-lt"/>
                <a:ea typeface="+mn-ea"/>
                <a:cs typeface="+mn-cs"/>
              </a:rPr>
              <a:t>Building a safe future</a:t>
            </a:r>
          </a:p>
          <a:p>
            <a:pPr marL="285750" lvl="0" indent="-285750">
              <a:buFont typeface="+mj-lt"/>
              <a:buAutoNum type="romanUcPeriod"/>
            </a:pPr>
            <a:endParaRPr lang="en-AU" sz="1200" b="1" kern="1200" dirty="0" smtClean="0">
              <a:solidFill>
                <a:schemeClr val="tx1"/>
              </a:solidFill>
              <a:effectLst/>
              <a:latin typeface="+mn-lt"/>
              <a:ea typeface="+mn-ea"/>
              <a:cs typeface="+mn-cs"/>
            </a:endParaRPr>
          </a:p>
          <a:p>
            <a:pPr lvl="0"/>
            <a:r>
              <a:rPr lang="en-AU" sz="1200" b="1" kern="1200" dirty="0" smtClean="0">
                <a:solidFill>
                  <a:schemeClr val="tx1"/>
                </a:solidFill>
                <a:effectLst/>
                <a:latin typeface="+mn-lt"/>
                <a:ea typeface="+mn-ea"/>
                <a:cs typeface="+mn-cs"/>
              </a:rPr>
              <a:t>5. Explain the role of evidence in determining the NSW Road Safety Strategy.</a:t>
            </a:r>
          </a:p>
          <a:p>
            <a:pPr lvl="0"/>
            <a:r>
              <a:rPr lang="en-AU" sz="1200" b="0" kern="1200" dirty="0" smtClean="0">
                <a:solidFill>
                  <a:schemeClr val="tx1"/>
                </a:solidFill>
                <a:effectLst/>
                <a:latin typeface="+mn-lt"/>
                <a:ea typeface="+mn-ea"/>
                <a:cs typeface="+mn-cs"/>
              </a:rPr>
              <a:t>Through strong partnerships with a variety of agencies, NSW has some of the most extensive and high quality information on road crashes in the world. Since the release of the NSW Road Safety Strategy  2012 - 2021  data has been expanded to have a clearer understanding of the true extent of serious injuries on NSW roads, a previously hidden toll affecting over 12,000 people each year.</a:t>
            </a:r>
          </a:p>
          <a:p>
            <a:pPr lvl="0"/>
            <a:endParaRPr lang="en-AU" sz="1200" b="0" kern="1200" dirty="0" smtClean="0">
              <a:solidFill>
                <a:schemeClr val="tx1"/>
              </a:solidFill>
              <a:effectLst/>
              <a:latin typeface="+mn-lt"/>
              <a:ea typeface="+mn-ea"/>
              <a:cs typeface="+mn-cs"/>
            </a:endParaRPr>
          </a:p>
          <a:p>
            <a:pPr marL="0" lvl="0" indent="0">
              <a:buFont typeface="Arial" panose="020B0604020202020204" pitchFamily="34" charset="0"/>
              <a:buNone/>
            </a:pPr>
            <a:r>
              <a:rPr lang="en-AU" sz="1200" b="0" kern="1200" dirty="0" smtClean="0">
                <a:solidFill>
                  <a:schemeClr val="tx1"/>
                </a:solidFill>
                <a:effectLst/>
                <a:latin typeface="+mn-lt"/>
                <a:ea typeface="+mn-ea"/>
                <a:cs typeface="+mn-cs"/>
              </a:rPr>
              <a:t>This data has enabled a clearer understanding and better response to what is causing road trauma. As a result the Plan includes:</a:t>
            </a:r>
          </a:p>
          <a:p>
            <a:pPr marL="171450" lvl="0" indent="-171450">
              <a:buFont typeface="Arial" panose="020B0604020202020204" pitchFamily="34" charset="0"/>
              <a:buChar char="•"/>
            </a:pPr>
            <a:r>
              <a:rPr lang="en-AU" sz="1200" b="0" kern="1200" dirty="0" smtClean="0">
                <a:solidFill>
                  <a:schemeClr val="tx1"/>
                </a:solidFill>
                <a:effectLst/>
                <a:latin typeface="+mn-lt"/>
                <a:ea typeface="+mn-ea"/>
                <a:cs typeface="+mn-cs"/>
              </a:rPr>
              <a:t>Research</a:t>
            </a:r>
            <a:r>
              <a:rPr lang="en-AU" sz="1200" b="0" kern="1200" baseline="0" dirty="0" smtClean="0">
                <a:solidFill>
                  <a:schemeClr val="tx1"/>
                </a:solidFill>
                <a:effectLst/>
                <a:latin typeface="+mn-lt"/>
                <a:ea typeface="+mn-ea"/>
                <a:cs typeface="+mn-cs"/>
              </a:rPr>
              <a:t> into connected and emerging vehicle and infrastructure technology</a:t>
            </a:r>
          </a:p>
          <a:p>
            <a:pPr marL="171450" lvl="0" indent="-171450">
              <a:buFont typeface="Arial" panose="020B0604020202020204" pitchFamily="34" charset="0"/>
              <a:buChar char="•"/>
            </a:pPr>
            <a:r>
              <a:rPr lang="en-AU" sz="1200" b="0" kern="1200" baseline="0" dirty="0" smtClean="0">
                <a:solidFill>
                  <a:schemeClr val="tx1"/>
                </a:solidFill>
                <a:effectLst/>
                <a:latin typeface="+mn-lt"/>
                <a:ea typeface="+mn-ea"/>
                <a:cs typeface="+mn-cs"/>
              </a:rPr>
              <a:t>Behavioural and policy reform research to support and inform priority initiatives and education</a:t>
            </a:r>
          </a:p>
          <a:p>
            <a:pPr marL="171450" lvl="0" indent="-171450">
              <a:buFont typeface="Arial" panose="020B0604020202020204" pitchFamily="34" charset="0"/>
              <a:buChar char="•"/>
            </a:pPr>
            <a:r>
              <a:rPr lang="en-AU" sz="1200" b="0" kern="1200" baseline="0" dirty="0" smtClean="0">
                <a:solidFill>
                  <a:schemeClr val="tx1"/>
                </a:solidFill>
                <a:effectLst/>
                <a:latin typeface="+mn-lt"/>
                <a:ea typeface="+mn-ea"/>
                <a:cs typeface="+mn-cs"/>
              </a:rPr>
              <a:t>Trials of new and promising road and roadside safety products</a:t>
            </a:r>
          </a:p>
          <a:p>
            <a:pPr marL="171450" lvl="0" indent="-171450">
              <a:buFont typeface="Arial" panose="020B0604020202020204" pitchFamily="34" charset="0"/>
              <a:buChar char="•"/>
            </a:pPr>
            <a:r>
              <a:rPr lang="en-AU" sz="1200" b="0" kern="1200" baseline="0" dirty="0" smtClean="0">
                <a:solidFill>
                  <a:schemeClr val="tx1"/>
                </a:solidFill>
                <a:effectLst/>
                <a:latin typeface="+mn-lt"/>
                <a:ea typeface="+mn-ea"/>
                <a:cs typeface="+mn-cs"/>
              </a:rPr>
              <a:t>Program evaluation</a:t>
            </a:r>
          </a:p>
          <a:p>
            <a:pPr marL="171450" lvl="0" indent="-171450">
              <a:buFont typeface="Arial" panose="020B0604020202020204" pitchFamily="34" charset="0"/>
              <a:buChar char="•"/>
            </a:pPr>
            <a:r>
              <a:rPr lang="en-AU" sz="1200" b="0" kern="1200" baseline="0" dirty="0" smtClean="0">
                <a:solidFill>
                  <a:schemeClr val="tx1"/>
                </a:solidFill>
                <a:effectLst/>
                <a:latin typeface="+mn-lt"/>
                <a:ea typeface="+mn-ea"/>
                <a:cs typeface="+mn-cs"/>
              </a:rPr>
              <a:t>Safe system analysis of fatalities and serious injuries</a:t>
            </a:r>
          </a:p>
          <a:p>
            <a:pPr marL="171450" lvl="0" indent="-171450">
              <a:buFont typeface="Arial" panose="020B0604020202020204" pitchFamily="34" charset="0"/>
              <a:buChar char="•"/>
            </a:pPr>
            <a:r>
              <a:rPr lang="en-AU" sz="1200" b="0" kern="1200" baseline="0" dirty="0" smtClean="0">
                <a:solidFill>
                  <a:schemeClr val="tx1"/>
                </a:solidFill>
                <a:effectLst/>
                <a:latin typeface="+mn-lt"/>
                <a:ea typeface="+mn-ea"/>
                <a:cs typeface="+mn-cs"/>
              </a:rPr>
              <a:t>Enhanced data collection, information and indicators that are available to local councils, research partners and the community</a:t>
            </a:r>
            <a:r>
              <a:rPr lang="en-AU" sz="1200" b="0" kern="1200" dirty="0" smtClean="0">
                <a:solidFill>
                  <a:schemeClr val="tx1"/>
                </a:solidFill>
                <a:effectLst/>
                <a:latin typeface="+mn-lt"/>
                <a:ea typeface="+mn-ea"/>
                <a:cs typeface="+mn-cs"/>
              </a:rPr>
              <a:t/>
            </a:r>
            <a:br>
              <a:rPr lang="en-AU" sz="1200" b="0" kern="1200" dirty="0" smtClean="0">
                <a:solidFill>
                  <a:schemeClr val="tx1"/>
                </a:solidFill>
                <a:effectLst/>
                <a:latin typeface="+mn-lt"/>
                <a:ea typeface="+mn-ea"/>
                <a:cs typeface="+mn-cs"/>
              </a:rPr>
            </a:br>
            <a:endParaRPr lang="en-AU" sz="1200" b="0" kern="1200" dirty="0" smtClean="0">
              <a:solidFill>
                <a:schemeClr val="tx1"/>
              </a:solidFill>
              <a:effectLst/>
              <a:latin typeface="+mn-lt"/>
              <a:ea typeface="+mn-ea"/>
              <a:cs typeface="+mn-cs"/>
            </a:endParaRPr>
          </a:p>
          <a:p>
            <a:pPr lvl="0"/>
            <a:r>
              <a:rPr lang="en-AU" sz="1200" b="1" kern="1200" dirty="0" smtClean="0">
                <a:solidFill>
                  <a:schemeClr val="tx1"/>
                </a:solidFill>
                <a:effectLst/>
                <a:latin typeface="+mn-lt"/>
                <a:ea typeface="+mn-ea"/>
                <a:cs typeface="+mn-cs"/>
              </a:rPr>
              <a:t>6.</a:t>
            </a:r>
            <a:r>
              <a:rPr lang="en-AU" sz="1200" b="1" kern="1200" baseline="0" dirty="0" smtClean="0">
                <a:solidFill>
                  <a:schemeClr val="tx1"/>
                </a:solidFill>
                <a:effectLst/>
                <a:latin typeface="+mn-lt"/>
                <a:ea typeface="+mn-ea"/>
                <a:cs typeface="+mn-cs"/>
              </a:rPr>
              <a:t> </a:t>
            </a:r>
            <a:r>
              <a:rPr lang="en-AU" sz="1200" b="1" kern="1200" dirty="0" smtClean="0">
                <a:solidFill>
                  <a:schemeClr val="tx1"/>
                </a:solidFill>
                <a:effectLst/>
                <a:latin typeface="+mn-lt"/>
                <a:ea typeface="+mn-ea"/>
                <a:cs typeface="+mn-cs"/>
              </a:rPr>
              <a:t>Outline the key partners in the Towards Zero Road Safety Plan</a:t>
            </a:r>
          </a:p>
          <a:p>
            <a:pPr lvl="0"/>
            <a:r>
              <a:rPr lang="en-AU" sz="1200" b="0" kern="1200" dirty="0" smtClean="0">
                <a:solidFill>
                  <a:schemeClr val="tx1"/>
                </a:solidFill>
                <a:effectLst/>
                <a:latin typeface="+mn-lt"/>
                <a:ea typeface="+mn-ea"/>
                <a:cs typeface="+mn-cs"/>
              </a:rPr>
              <a:t>The</a:t>
            </a:r>
            <a:r>
              <a:rPr lang="en-AU" sz="1200" b="0" kern="1200" baseline="0" dirty="0" smtClean="0">
                <a:solidFill>
                  <a:schemeClr val="tx1"/>
                </a:solidFill>
                <a:effectLst/>
                <a:latin typeface="+mn-lt"/>
                <a:ea typeface="+mn-ea"/>
                <a:cs typeface="+mn-cs"/>
              </a:rPr>
              <a:t> key partners are the whole of the NSW government, businesses, road safety advocates and every member of the community.</a:t>
            </a:r>
            <a:endParaRPr lang="en-AU" sz="1200" b="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6</a:t>
            </a:fld>
            <a:endParaRPr lang="en-AU" dirty="0"/>
          </a:p>
        </p:txBody>
      </p:sp>
    </p:spTree>
    <p:extLst>
      <p:ext uri="{BB962C8B-B14F-4D97-AF65-F5344CB8AC3E}">
        <p14:creationId xmlns:p14="http://schemas.microsoft.com/office/powerpoint/2010/main" val="3001811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AU" sz="1200" b="1" kern="1200" dirty="0" smtClean="0">
                <a:solidFill>
                  <a:schemeClr val="tx1"/>
                </a:solidFill>
                <a:effectLst/>
                <a:latin typeface="+mn-lt"/>
                <a:ea typeface="+mn-ea"/>
                <a:cs typeface="+mn-cs"/>
              </a:rPr>
              <a:t>Teacher notes</a:t>
            </a:r>
            <a:r>
              <a:rPr lang="en-AU" sz="1200" b="1" kern="1200" baseline="0" dirty="0" smtClean="0">
                <a:solidFill>
                  <a:schemeClr val="tx1"/>
                </a:solidFill>
                <a:effectLst/>
                <a:latin typeface="+mn-lt"/>
                <a:ea typeface="+mn-ea"/>
                <a:cs typeface="+mn-cs"/>
              </a:rPr>
              <a:t> page 10</a:t>
            </a:r>
          </a:p>
          <a:p>
            <a:pPr marL="0" lvl="0" indent="0">
              <a:buNone/>
            </a:pPr>
            <a:endParaRPr lang="en-AU" sz="1200" b="1" kern="1200" baseline="0" dirty="0" smtClean="0">
              <a:solidFill>
                <a:schemeClr val="tx1"/>
              </a:solidFill>
              <a:effectLst/>
              <a:latin typeface="+mn-lt"/>
              <a:ea typeface="+mn-ea"/>
              <a:cs typeface="+mn-cs"/>
            </a:endParaRPr>
          </a:p>
          <a:p>
            <a:pPr marL="0" lvl="0" indent="0">
              <a:buNone/>
            </a:pPr>
            <a:r>
              <a:rPr lang="en-AU" sz="1200" b="0" kern="1200" dirty="0" smtClean="0">
                <a:solidFill>
                  <a:schemeClr val="tx1"/>
                </a:solidFill>
                <a:effectLst/>
                <a:latin typeface="+mn-lt"/>
                <a:ea typeface="+mn-ea"/>
                <a:cs typeface="+mn-cs"/>
              </a:rPr>
              <a:t>Students</a:t>
            </a:r>
            <a:r>
              <a:rPr lang="en-AU" sz="1200" b="0" kern="1200" baseline="0" dirty="0" smtClean="0">
                <a:solidFill>
                  <a:schemeClr val="tx1"/>
                </a:solidFill>
                <a:effectLst/>
                <a:latin typeface="+mn-lt"/>
                <a:ea typeface="+mn-ea"/>
                <a:cs typeface="+mn-cs"/>
              </a:rPr>
              <a:t> to complete this activity individually, in pairs or small groups.</a:t>
            </a:r>
          </a:p>
          <a:p>
            <a:pPr marL="0" lvl="0" indent="0" fontAlgn="ctr">
              <a:buNone/>
            </a:pPr>
            <a:endParaRPr lang="en-AU" sz="1200" b="1" dirty="0" smtClean="0"/>
          </a:p>
          <a:p>
            <a:pPr marL="0" lvl="0" indent="0" fontAlgn="ctr">
              <a:buNone/>
            </a:pPr>
            <a:endParaRPr lang="en-AU" sz="1200" b="1" dirty="0" smtClean="0"/>
          </a:p>
          <a:p>
            <a:pPr marL="228600" lvl="0" indent="-228600" fontAlgn="ctr">
              <a:buAutoNum type="arabicPeriod"/>
            </a:pPr>
            <a:r>
              <a:rPr lang="en-AU" sz="1200" b="1" dirty="0" smtClean="0"/>
              <a:t>Where do approximately two-thirds of fatalities in NSW occur every year?</a:t>
            </a:r>
          </a:p>
          <a:p>
            <a:pPr marL="0" lvl="0" indent="0" fontAlgn="ctr">
              <a:buNone/>
            </a:pPr>
            <a:r>
              <a:rPr lang="en-AU" sz="1200" b="0" dirty="0" smtClean="0"/>
              <a:t>      On NSW country roads</a:t>
            </a:r>
          </a:p>
          <a:p>
            <a:pPr marL="0" lvl="0" indent="0" fontAlgn="ctr">
              <a:buNone/>
            </a:pPr>
            <a:endParaRPr lang="en-AU" sz="1200" b="0" dirty="0" smtClean="0"/>
          </a:p>
          <a:p>
            <a:pPr lvl="0" fontAlgn="ctr"/>
            <a:r>
              <a:rPr lang="en-AU" sz="1200" b="1" dirty="0" smtClean="0"/>
              <a:t>2. Compare the fatality rates of males and females on our roads?</a:t>
            </a:r>
          </a:p>
          <a:p>
            <a:pPr lvl="0" fontAlgn="ctr"/>
            <a:r>
              <a:rPr lang="en-AU" sz="1200" b="0" dirty="0" smtClean="0"/>
              <a:t>    Male 71%</a:t>
            </a:r>
          </a:p>
          <a:p>
            <a:pPr lvl="0" fontAlgn="ctr"/>
            <a:r>
              <a:rPr lang="en-AU" sz="1200" b="0" dirty="0" smtClean="0"/>
              <a:t>    Female 29%</a:t>
            </a:r>
          </a:p>
          <a:p>
            <a:pPr lvl="0" fontAlgn="ctr"/>
            <a:endParaRPr lang="en-AU" sz="1200" b="0" dirty="0" smtClean="0"/>
          </a:p>
          <a:p>
            <a:pPr lvl="0" fontAlgn="ctr"/>
            <a:r>
              <a:rPr lang="en-AU" sz="1200" b="1" dirty="0" smtClean="0"/>
              <a:t>3. List</a:t>
            </a:r>
            <a:r>
              <a:rPr lang="en-AU" sz="1200" b="1" baseline="0" dirty="0" smtClean="0"/>
              <a:t> the </a:t>
            </a:r>
            <a:r>
              <a:rPr lang="en-AU" sz="1200" b="1" dirty="0" smtClean="0"/>
              <a:t>behavioural factors linked to NSW road fatalities in order of impact? </a:t>
            </a:r>
          </a:p>
          <a:p>
            <a:pPr lvl="0" fontAlgn="ctr"/>
            <a:r>
              <a:rPr lang="en-AU" sz="1200" b="0" dirty="0" smtClean="0"/>
              <a:t>    Speeding 42%</a:t>
            </a:r>
          </a:p>
          <a:p>
            <a:pPr lvl="0" fontAlgn="ctr"/>
            <a:r>
              <a:rPr lang="en-AU" sz="1200" b="0" dirty="0" smtClean="0"/>
              <a:t>    Fatigue 18%</a:t>
            </a:r>
          </a:p>
          <a:p>
            <a:pPr lvl="0" fontAlgn="ctr"/>
            <a:r>
              <a:rPr lang="en-AU" sz="1200" b="0" dirty="0" smtClean="0"/>
              <a:t>    Drink driving 15%</a:t>
            </a:r>
          </a:p>
          <a:p>
            <a:pPr lvl="0" fontAlgn="ctr"/>
            <a:r>
              <a:rPr lang="en-AU" sz="1200" b="0" dirty="0" smtClean="0"/>
              <a:t>    Seat belt</a:t>
            </a:r>
            <a:r>
              <a:rPr lang="en-AU" sz="1200" b="0" baseline="0" dirty="0" smtClean="0"/>
              <a:t> non-usage 12%</a:t>
            </a:r>
          </a:p>
          <a:p>
            <a:pPr lvl="0" fontAlgn="ctr"/>
            <a:r>
              <a:rPr lang="en-AU" sz="1200" b="0" baseline="0" dirty="0" smtClean="0"/>
              <a:t>    Illicit drugs present 9%</a:t>
            </a:r>
          </a:p>
          <a:p>
            <a:pPr lvl="0" fontAlgn="ctr"/>
            <a:endParaRPr lang="en-AU" sz="1200" b="0" dirty="0" smtClean="0"/>
          </a:p>
          <a:p>
            <a:pPr lvl="0" fontAlgn="ctr"/>
            <a:r>
              <a:rPr lang="en-AU" sz="1200" b="1" dirty="0" smtClean="0"/>
              <a:t>4. Where do the majority of serious injuries occur in NSW?</a:t>
            </a:r>
          </a:p>
          <a:p>
            <a:r>
              <a:rPr lang="en-AU" dirty="0" smtClean="0"/>
              <a:t>    in</a:t>
            </a:r>
            <a:r>
              <a:rPr lang="en-AU" baseline="0" dirty="0" smtClean="0"/>
              <a:t> NSW m</a:t>
            </a:r>
            <a:r>
              <a:rPr lang="en-AU" dirty="0" smtClean="0"/>
              <a:t>etropolitan</a:t>
            </a:r>
            <a:r>
              <a:rPr lang="en-AU" baseline="0" dirty="0" smtClean="0"/>
              <a:t> areas</a:t>
            </a:r>
          </a:p>
          <a:p>
            <a:endParaRPr lang="en-AU" sz="1200" b="0" kern="1200" baseline="0" dirty="0" smtClean="0">
              <a:solidFill>
                <a:schemeClr val="tx1"/>
              </a:solidFill>
              <a:effectLst/>
              <a:latin typeface="+mn-lt"/>
              <a:ea typeface="+mn-ea"/>
              <a:cs typeface="+mn-cs"/>
            </a:endParaRPr>
          </a:p>
          <a:p>
            <a:r>
              <a:rPr lang="en-AU" sz="1200" b="0" kern="1200" baseline="0" dirty="0" smtClean="0">
                <a:solidFill>
                  <a:schemeClr val="tx1"/>
                </a:solidFill>
                <a:effectLst/>
                <a:latin typeface="+mn-lt"/>
                <a:ea typeface="+mn-ea"/>
                <a:cs typeface="+mn-cs"/>
              </a:rPr>
              <a:t>Link back to earlier question of “why is road safety a priority health issue?”</a:t>
            </a:r>
            <a:r>
              <a:rPr lang="en-AU" sz="120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Identifying priority health issues</a:t>
            </a:r>
          </a:p>
          <a:p>
            <a:pPr marL="171450" indent="-171450">
              <a:buFontTx/>
              <a:buChar char="-"/>
            </a:pPr>
            <a:r>
              <a:rPr lang="en-AU" sz="1200" kern="1200" dirty="0" smtClean="0">
                <a:solidFill>
                  <a:schemeClr val="tx1"/>
                </a:solidFill>
                <a:effectLst/>
                <a:latin typeface="+mn-lt"/>
                <a:ea typeface="+mn-ea"/>
                <a:cs typeface="+mn-cs"/>
              </a:rPr>
              <a:t>social justice principles </a:t>
            </a:r>
          </a:p>
          <a:p>
            <a:pPr marL="171450" indent="-171450">
              <a:buFontTx/>
              <a:buChar char="-"/>
            </a:pPr>
            <a:r>
              <a:rPr lang="en-AU" sz="1200" kern="1200" dirty="0" smtClean="0">
                <a:solidFill>
                  <a:schemeClr val="tx1"/>
                </a:solidFill>
                <a:effectLst/>
                <a:latin typeface="+mn-lt"/>
                <a:ea typeface="+mn-ea"/>
                <a:cs typeface="+mn-cs"/>
              </a:rPr>
              <a:t>priority population groups </a:t>
            </a:r>
          </a:p>
          <a:p>
            <a:pPr marL="171450" indent="-171450">
              <a:buFontTx/>
              <a:buChar char="-"/>
            </a:pPr>
            <a:r>
              <a:rPr lang="en-AU" sz="1200" kern="1200" dirty="0" smtClean="0">
                <a:solidFill>
                  <a:schemeClr val="tx1"/>
                </a:solidFill>
                <a:effectLst/>
                <a:latin typeface="+mn-lt"/>
                <a:ea typeface="+mn-ea"/>
                <a:cs typeface="+mn-cs"/>
              </a:rPr>
              <a:t>prevalence of condition </a:t>
            </a:r>
          </a:p>
          <a:p>
            <a:pPr marL="171450" indent="-171450">
              <a:buFontTx/>
              <a:buChar char="-"/>
            </a:pPr>
            <a:r>
              <a:rPr lang="en-AU" sz="1200" kern="1200" dirty="0" smtClean="0">
                <a:solidFill>
                  <a:schemeClr val="tx1"/>
                </a:solidFill>
                <a:effectLst/>
                <a:latin typeface="+mn-lt"/>
                <a:ea typeface="+mn-ea"/>
                <a:cs typeface="+mn-cs"/>
              </a:rPr>
              <a:t>potential for prevention and early intervention </a:t>
            </a:r>
          </a:p>
          <a:p>
            <a:pPr marL="171450" indent="-171450">
              <a:buFontTx/>
              <a:buChar char="-"/>
            </a:pPr>
            <a:r>
              <a:rPr lang="en-AU" sz="1200" kern="1200" dirty="0" smtClean="0">
                <a:solidFill>
                  <a:schemeClr val="tx1"/>
                </a:solidFill>
                <a:effectLst/>
                <a:latin typeface="+mn-lt"/>
                <a:ea typeface="+mn-ea"/>
                <a:cs typeface="+mn-cs"/>
              </a:rPr>
              <a:t>costs to the individual and community </a:t>
            </a:r>
          </a:p>
          <a:p>
            <a:pPr marL="171450" indent="-171450">
              <a:buFontTx/>
              <a:buChar char="-"/>
            </a:pPr>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Groups experiencing health inequalities</a:t>
            </a:r>
          </a:p>
          <a:p>
            <a:pPr marL="171450" lvl="0" indent="-171450">
              <a:buFontTx/>
              <a:buChar char="-"/>
            </a:pPr>
            <a:r>
              <a:rPr lang="en-AU" sz="1200" kern="1200" dirty="0" smtClean="0">
                <a:solidFill>
                  <a:schemeClr val="tx1"/>
                </a:solidFill>
                <a:effectLst/>
                <a:latin typeface="+mn-lt"/>
                <a:ea typeface="+mn-ea"/>
                <a:cs typeface="+mn-cs"/>
              </a:rPr>
              <a:t>Aboriginal and Torres Strait Islanders</a:t>
            </a:r>
          </a:p>
          <a:p>
            <a:pPr marL="171450" lvl="0" indent="-171450">
              <a:buFontTx/>
              <a:buChar char="-"/>
            </a:pPr>
            <a:r>
              <a:rPr lang="en-AU" sz="1200" kern="1200" dirty="0" smtClean="0">
                <a:solidFill>
                  <a:schemeClr val="tx1"/>
                </a:solidFill>
                <a:effectLst/>
                <a:latin typeface="+mn-lt"/>
                <a:ea typeface="+mn-ea"/>
                <a:cs typeface="+mn-cs"/>
              </a:rPr>
              <a:t>socioeconomically</a:t>
            </a:r>
            <a:r>
              <a:rPr lang="en-AU" sz="1200" kern="1200" baseline="0" dirty="0" smtClean="0">
                <a:solidFill>
                  <a:schemeClr val="tx1"/>
                </a:solidFill>
                <a:effectLst/>
                <a:latin typeface="+mn-lt"/>
                <a:ea typeface="+mn-ea"/>
                <a:cs typeface="+mn-cs"/>
              </a:rPr>
              <a:t> disadvantage people</a:t>
            </a:r>
          </a:p>
          <a:p>
            <a:pPr marL="171450" lvl="0" indent="-171450">
              <a:buFontTx/>
              <a:buChar char="-"/>
            </a:pPr>
            <a:r>
              <a:rPr lang="en-AU" sz="1200" kern="1200" baseline="0" dirty="0" smtClean="0">
                <a:solidFill>
                  <a:schemeClr val="tx1"/>
                </a:solidFill>
                <a:effectLst/>
                <a:latin typeface="+mn-lt"/>
                <a:ea typeface="+mn-ea"/>
                <a:cs typeface="+mn-cs"/>
              </a:rPr>
              <a:t>people in rural and remote communities</a:t>
            </a:r>
            <a:endParaRPr lang="en-AU" sz="1200" kern="1200" dirty="0" smtClean="0">
              <a:solidFill>
                <a:schemeClr val="tx1"/>
              </a:solidFill>
              <a:effectLst/>
              <a:latin typeface="+mn-lt"/>
              <a:ea typeface="+mn-ea"/>
              <a:cs typeface="+mn-cs"/>
            </a:endParaRP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 High level of preventable chronic disease, injury and mental health problems</a:t>
            </a:r>
          </a:p>
          <a:p>
            <a:pPr lvl="0"/>
            <a:r>
              <a:rPr lang="en-AU" sz="1200" kern="1200" dirty="0" smtClean="0">
                <a:solidFill>
                  <a:schemeClr val="tx1"/>
                </a:solidFill>
                <a:effectLst/>
                <a:latin typeface="+mn-lt"/>
                <a:ea typeface="+mn-ea"/>
                <a:cs typeface="+mn-cs"/>
              </a:rPr>
              <a:t>-</a:t>
            </a:r>
            <a:r>
              <a:rPr lang="en-AU" sz="1200" kern="1200" baseline="0" dirty="0" smtClean="0">
                <a:solidFill>
                  <a:schemeClr val="tx1"/>
                </a:solidFill>
                <a:effectLst/>
                <a:latin typeface="+mn-lt"/>
                <a:ea typeface="+mn-ea"/>
                <a:cs typeface="+mn-cs"/>
              </a:rPr>
              <a:t> injury</a:t>
            </a:r>
            <a:endParaRPr lang="en-AU" sz="1200" kern="1200" dirty="0" smtClean="0">
              <a:solidFill>
                <a:schemeClr val="tx1"/>
              </a:solidFill>
              <a:effectLst/>
              <a:latin typeface="+mn-lt"/>
              <a:ea typeface="+mn-ea"/>
              <a:cs typeface="+mn-cs"/>
            </a:endParaRPr>
          </a:p>
          <a:p>
            <a:endParaRPr lang="en-AU" baseline="0" dirty="0" smtClean="0"/>
          </a:p>
        </p:txBody>
      </p:sp>
      <p:sp>
        <p:nvSpPr>
          <p:cNvPr id="4" name="Slide Number Placeholder 3"/>
          <p:cNvSpPr>
            <a:spLocks noGrp="1"/>
          </p:cNvSpPr>
          <p:nvPr>
            <p:ph type="sldNum" sz="quarter" idx="10"/>
          </p:nvPr>
        </p:nvSpPr>
        <p:spPr/>
        <p:txBody>
          <a:bodyPr/>
          <a:lstStyle/>
          <a:p>
            <a:fld id="{D09C5488-DD16-4714-9519-7BE21BA11D4E}" type="slidenum">
              <a:rPr lang="en-AU" smtClean="0"/>
              <a:t>7</a:t>
            </a:fld>
            <a:endParaRPr lang="en-AU" dirty="0"/>
          </a:p>
        </p:txBody>
      </p:sp>
    </p:spTree>
    <p:extLst>
      <p:ext uri="{BB962C8B-B14F-4D97-AF65-F5344CB8AC3E}">
        <p14:creationId xmlns:p14="http://schemas.microsoft.com/office/powerpoint/2010/main" val="2032320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smtClean="0">
              <a:solidFill>
                <a:schemeClr val="tx1"/>
              </a:solidFill>
              <a:effectLst/>
              <a:latin typeface="+mn-lt"/>
              <a:ea typeface="+mn-ea"/>
              <a:cs typeface="+mn-cs"/>
            </a:endParaRPr>
          </a:p>
          <a:p>
            <a:pPr lvl="0"/>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8</a:t>
            </a:fld>
            <a:endParaRPr lang="en-AU" dirty="0"/>
          </a:p>
        </p:txBody>
      </p:sp>
    </p:spTree>
    <p:extLst>
      <p:ext uri="{BB962C8B-B14F-4D97-AF65-F5344CB8AC3E}">
        <p14:creationId xmlns:p14="http://schemas.microsoft.com/office/powerpoint/2010/main" val="2854310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Teacher notes pages 11-12</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aim of this activity is to identify what areas</a:t>
            </a:r>
            <a:r>
              <a:rPr lang="en-AU" sz="1200" kern="1200" baseline="0" dirty="0" smtClean="0">
                <a:solidFill>
                  <a:schemeClr val="tx1"/>
                </a:solidFill>
                <a:effectLst/>
                <a:latin typeface="+mn-lt"/>
                <a:ea typeface="+mn-ea"/>
                <a:cs typeface="+mn-cs"/>
              </a:rPr>
              <a:t> of the Ottawa Charter are present in the initiatives outlined to support each priority area of the Road Safety Plan 2021.</a:t>
            </a:r>
          </a:p>
          <a:p>
            <a:endParaRPr lang="en-AU" sz="1200" kern="1200" baseline="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SUGGESTED DELIVERY – Expert groups</a:t>
            </a:r>
          </a:p>
          <a:p>
            <a:endParaRPr lang="en-AU" sz="12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 Divide class into six groups.</a:t>
            </a:r>
          </a:p>
          <a:p>
            <a:pPr lvl="1"/>
            <a:endParaRPr lang="en-AU" sz="12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 Issue each group with one of the Priority Areas from the </a:t>
            </a:r>
            <a:r>
              <a:rPr lang="en-AU" sz="1200" u="sng" kern="1200" dirty="0" smtClean="0">
                <a:solidFill>
                  <a:schemeClr val="tx1"/>
                </a:solidFill>
                <a:effectLst/>
                <a:latin typeface="+mn-lt"/>
                <a:ea typeface="+mn-ea"/>
                <a:cs typeface="+mn-cs"/>
                <a:hlinkClick r:id="rId3"/>
              </a:rPr>
              <a:t>Road Safety Plan 2021</a:t>
            </a:r>
            <a:r>
              <a:rPr lang="en-AU" sz="1200" kern="1200" dirty="0" smtClean="0">
                <a:solidFill>
                  <a:schemeClr val="tx1"/>
                </a:solidFill>
                <a:effectLst/>
                <a:latin typeface="+mn-lt"/>
                <a:ea typeface="+mn-ea"/>
                <a:cs typeface="+mn-cs"/>
              </a:rPr>
              <a:t>. This can be accessed by viewing</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online or a hard copy page.</a:t>
            </a:r>
          </a:p>
          <a:p>
            <a:pPr lvl="1"/>
            <a:endParaRPr lang="en-AU" sz="12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 Students read overview and  “What we will do initiatives” </a:t>
            </a:r>
          </a:p>
          <a:p>
            <a:pPr lvl="1"/>
            <a:endParaRPr lang="en-AU" sz="12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 Discuss as a group which Ottawa Charter action areas they best represent</a:t>
            </a:r>
          </a:p>
          <a:p>
            <a:pPr lvl="1"/>
            <a:endParaRPr lang="en-AU" sz="12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 Record reasons for decision</a:t>
            </a:r>
            <a:r>
              <a:rPr lang="en-AU" sz="1200" kern="1200" baseline="0" dirty="0" smtClean="0">
                <a:solidFill>
                  <a:schemeClr val="tx1"/>
                </a:solidFill>
                <a:effectLst/>
                <a:latin typeface="+mn-lt"/>
                <a:ea typeface="+mn-ea"/>
                <a:cs typeface="+mn-cs"/>
              </a:rPr>
              <a:t> in own notes or a shared table.</a:t>
            </a:r>
          </a:p>
          <a:p>
            <a:pPr lvl="1"/>
            <a:endParaRPr lang="en-AU" sz="1200" kern="1200" baseline="0" dirty="0" smtClean="0">
              <a:solidFill>
                <a:schemeClr val="tx1"/>
              </a:solidFill>
              <a:effectLst/>
              <a:latin typeface="+mn-lt"/>
              <a:ea typeface="+mn-ea"/>
              <a:cs typeface="+mn-cs"/>
            </a:endParaRPr>
          </a:p>
          <a:p>
            <a:pPr marL="457173" lvl="1" indent="0">
              <a:buFontTx/>
              <a:buNone/>
            </a:pPr>
            <a:r>
              <a:rPr lang="en-AU" sz="1200" kern="1200" baseline="0" dirty="0" smtClean="0">
                <a:solidFill>
                  <a:schemeClr val="tx1"/>
                </a:solidFill>
                <a:effectLst/>
                <a:latin typeface="+mn-lt"/>
                <a:ea typeface="+mn-ea"/>
                <a:cs typeface="+mn-cs"/>
              </a:rPr>
              <a:t>- Students then regroup to have a person from each Priority Area in the new group. </a:t>
            </a:r>
          </a:p>
          <a:p>
            <a:pPr marL="457173" lvl="1" indent="0">
              <a:buFontTx/>
              <a:buNone/>
            </a:pPr>
            <a:endParaRPr lang="en-AU" sz="1200" kern="1200" baseline="0" dirty="0" smtClean="0">
              <a:solidFill>
                <a:schemeClr val="tx1"/>
              </a:solidFill>
              <a:effectLst/>
              <a:latin typeface="+mn-lt"/>
              <a:ea typeface="+mn-ea"/>
              <a:cs typeface="+mn-cs"/>
            </a:endParaRPr>
          </a:p>
          <a:p>
            <a:pPr marL="457173" lvl="1" indent="0">
              <a:buFontTx/>
              <a:buNone/>
            </a:pPr>
            <a:r>
              <a:rPr lang="en-AU" sz="1200" kern="1200" baseline="0" dirty="0" smtClean="0">
                <a:solidFill>
                  <a:schemeClr val="tx1"/>
                </a:solidFill>
                <a:effectLst/>
                <a:latin typeface="+mn-lt"/>
                <a:ea typeface="+mn-ea"/>
                <a:cs typeface="+mn-cs"/>
              </a:rPr>
              <a:t>- Information is shared so each Road Safety Plan Priority Area has relevant examples to support the Ottawa Charter components.</a:t>
            </a:r>
            <a:endParaRPr lang="en-AU" sz="1200" kern="1200" dirty="0" smtClean="0">
              <a:solidFill>
                <a:schemeClr val="tx1"/>
              </a:solidFill>
              <a:effectLst/>
              <a:latin typeface="+mn-lt"/>
              <a:ea typeface="+mn-ea"/>
              <a:cs typeface="+mn-cs"/>
            </a:endParaRPr>
          </a:p>
          <a:p>
            <a:pPr lvl="1"/>
            <a:endParaRPr lang="en-AU" sz="12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 - Students place their annotated Priority Area up on the wall</a:t>
            </a:r>
            <a:r>
              <a:rPr lang="en-AU" sz="1200" kern="1200" baseline="0" dirty="0" smtClean="0">
                <a:solidFill>
                  <a:schemeClr val="tx1"/>
                </a:solidFill>
                <a:effectLst/>
                <a:latin typeface="+mn-lt"/>
                <a:ea typeface="+mn-ea"/>
                <a:cs typeface="+mn-cs"/>
              </a:rPr>
              <a:t> or post in an online forum</a:t>
            </a:r>
            <a:endParaRPr lang="en-AU" sz="1200" kern="1200" dirty="0" smtClean="0">
              <a:solidFill>
                <a:schemeClr val="tx1"/>
              </a:solidFill>
              <a:effectLst/>
              <a:latin typeface="+mn-lt"/>
              <a:ea typeface="+mn-ea"/>
              <a:cs typeface="+mn-cs"/>
            </a:endParaRPr>
          </a:p>
          <a:p>
            <a:pPr lvl="1"/>
            <a:endParaRPr lang="en-AU" sz="1200" kern="1200" dirty="0" smtClean="0">
              <a:solidFill>
                <a:schemeClr val="tx1"/>
              </a:solidFill>
              <a:effectLst/>
              <a:latin typeface="+mn-lt"/>
              <a:ea typeface="+mn-ea"/>
              <a:cs typeface="+mn-cs"/>
            </a:endParaRPr>
          </a:p>
          <a:p>
            <a:pPr marL="628623" lvl="1" indent="-171450">
              <a:buFontTx/>
              <a:buChar char="-"/>
            </a:pPr>
            <a:r>
              <a:rPr lang="en-AU" sz="1200" kern="1200" dirty="0" smtClean="0">
                <a:solidFill>
                  <a:schemeClr val="tx1"/>
                </a:solidFill>
                <a:effectLst/>
                <a:latin typeface="+mn-lt"/>
                <a:ea typeface="+mn-ea"/>
                <a:cs typeface="+mn-cs"/>
              </a:rPr>
              <a:t>Discussion  follows to confirm reasons for why certain initiatives put in OC areas. </a:t>
            </a:r>
          </a:p>
          <a:p>
            <a:pPr marL="457173" lvl="1" indent="0">
              <a:buFontTx/>
              <a:buNone/>
            </a:pPr>
            <a:endParaRPr lang="en-AU" sz="1200" kern="1200" dirty="0" smtClean="0">
              <a:solidFill>
                <a:schemeClr val="tx1"/>
              </a:solidFill>
              <a:effectLst/>
              <a:latin typeface="+mn-lt"/>
              <a:ea typeface="+mn-ea"/>
              <a:cs typeface="+mn-cs"/>
            </a:endParaRPr>
          </a:p>
          <a:p>
            <a:pPr marL="457173" lvl="1" indent="0">
              <a:buFontTx/>
              <a:buNone/>
            </a:pPr>
            <a:r>
              <a:rPr lang="en-AU" sz="1200" kern="1200" dirty="0" smtClean="0">
                <a:solidFill>
                  <a:schemeClr val="tx1"/>
                </a:solidFill>
                <a:effectLst/>
                <a:latin typeface="+mn-lt"/>
                <a:ea typeface="+mn-ea"/>
                <a:cs typeface="+mn-cs"/>
              </a:rPr>
              <a:t>For an action area of the Ottawa Charter to be properly addressed in a health promotion initiative there must be many strategies that represent the area within the campaign</a:t>
            </a:r>
          </a:p>
          <a:p>
            <a:r>
              <a:rPr lang="en-AU" sz="1200" kern="1200" dirty="0" smtClean="0">
                <a:solidFill>
                  <a:schemeClr val="tx1"/>
                </a:solidFill>
                <a:effectLst/>
                <a:latin typeface="+mn-lt"/>
                <a:ea typeface="+mn-ea"/>
                <a:cs typeface="+mn-cs"/>
              </a:rPr>
              <a:t> </a:t>
            </a:r>
          </a:p>
          <a:p>
            <a:r>
              <a:rPr lang="en-AU" dirty="0" smtClean="0"/>
              <a:t>Road Safety Plan Priority Areas:</a:t>
            </a:r>
          </a:p>
          <a:p>
            <a:pPr marL="228600" indent="-228600">
              <a:buAutoNum type="arabicPeriod"/>
            </a:pPr>
            <a:r>
              <a:rPr lang="en-AU" dirty="0" smtClean="0"/>
              <a:t>Saving lives on country roads p12-13</a:t>
            </a:r>
          </a:p>
          <a:p>
            <a:pPr marL="228600" indent="-228600">
              <a:buAutoNum type="arabicPeriod"/>
            </a:pPr>
            <a:r>
              <a:rPr lang="en-AU" dirty="0" smtClean="0"/>
              <a:t>Liveable and safe urban communities p 14-15</a:t>
            </a:r>
          </a:p>
          <a:p>
            <a:pPr marL="228600" indent="-228600">
              <a:buAutoNum type="arabicPeriod"/>
            </a:pPr>
            <a:r>
              <a:rPr lang="en-AU" dirty="0" smtClean="0"/>
              <a:t>Using the road safely p16-17</a:t>
            </a:r>
          </a:p>
          <a:p>
            <a:pPr marL="228600" indent="-228600">
              <a:buAutoNum type="arabicPeriod"/>
            </a:pPr>
            <a:r>
              <a:rPr lang="en-AU" dirty="0" smtClean="0"/>
              <a:t>Building a safer community culture p18-19</a:t>
            </a:r>
          </a:p>
          <a:p>
            <a:pPr marL="228600" indent="-228600">
              <a:buAutoNum type="arabicPeriod"/>
            </a:pPr>
            <a:r>
              <a:rPr lang="en-AU" dirty="0" smtClean="0"/>
              <a:t>New</a:t>
            </a:r>
            <a:r>
              <a:rPr lang="en-AU" baseline="0" dirty="0" smtClean="0"/>
              <a:t> and proven vehicle technology p20-21</a:t>
            </a:r>
          </a:p>
          <a:p>
            <a:pPr marL="228600" indent="-228600">
              <a:buAutoNum type="arabicPeriod"/>
            </a:pPr>
            <a:r>
              <a:rPr lang="en-AU" baseline="0" dirty="0" smtClean="0"/>
              <a:t>Building a safe future p22-23</a:t>
            </a:r>
            <a:endParaRPr lang="en-AU" dirty="0" smtClean="0"/>
          </a:p>
        </p:txBody>
      </p:sp>
      <p:sp>
        <p:nvSpPr>
          <p:cNvPr id="4" name="Slide Number Placeholder 3"/>
          <p:cNvSpPr>
            <a:spLocks noGrp="1"/>
          </p:cNvSpPr>
          <p:nvPr>
            <p:ph type="sldNum" sz="quarter" idx="10"/>
          </p:nvPr>
        </p:nvSpPr>
        <p:spPr/>
        <p:txBody>
          <a:bodyPr/>
          <a:lstStyle/>
          <a:p>
            <a:fld id="{D09C5488-DD16-4714-9519-7BE21BA11D4E}" type="slidenum">
              <a:rPr lang="en-AU" smtClean="0"/>
              <a:t>9</a:t>
            </a:fld>
            <a:endParaRPr lang="en-AU" dirty="0"/>
          </a:p>
        </p:txBody>
      </p:sp>
    </p:spTree>
    <p:extLst>
      <p:ext uri="{BB962C8B-B14F-4D97-AF65-F5344CB8AC3E}">
        <p14:creationId xmlns:p14="http://schemas.microsoft.com/office/powerpoint/2010/main" val="40371211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 Blue">
    <p:bg>
      <p:bgPr>
        <a:solidFill>
          <a:schemeClr val="tx2"/>
        </a:solidFill>
        <a:effectLst/>
      </p:bgPr>
    </p:bg>
    <p:spTree>
      <p:nvGrpSpPr>
        <p:cNvPr id="1" name=""/>
        <p:cNvGrpSpPr/>
        <p:nvPr/>
      </p:nvGrpSpPr>
      <p:grpSpPr>
        <a:xfrm>
          <a:off x="0" y="0"/>
          <a:ext cx="0" cy="0"/>
          <a:chOff x="0" y="0"/>
          <a:chExt cx="0" cy="0"/>
        </a:xfrm>
      </p:grpSpPr>
      <p:grpSp>
        <p:nvGrpSpPr>
          <p:cNvPr id="39" name="Group 4">
            <a:extLst>
              <a:ext uri="{FF2B5EF4-FFF2-40B4-BE49-F238E27FC236}">
                <a16:creationId xmlns:a16="http://schemas.microsoft.com/office/drawing/2014/main" id="{715C9443-4192-447A-B327-8C64E8A86FA8}"/>
              </a:ext>
            </a:extLst>
          </p:cNvPr>
          <p:cNvGrpSpPr>
            <a:grpSpLocks noChangeAspect="1"/>
          </p:cNvGrpSpPr>
          <p:nvPr userDrawn="1"/>
        </p:nvGrpSpPr>
        <p:grpSpPr bwMode="auto">
          <a:xfrm>
            <a:off x="316229" y="5920817"/>
            <a:ext cx="605979" cy="640512"/>
            <a:chOff x="1841" y="2"/>
            <a:chExt cx="4000" cy="4318"/>
          </a:xfrm>
          <a:solidFill>
            <a:schemeClr val="bg1"/>
          </a:solidFill>
        </p:grpSpPr>
        <p:sp>
          <p:nvSpPr>
            <p:cNvPr id="40" name="Freeform 5">
              <a:extLst>
                <a:ext uri="{FF2B5EF4-FFF2-40B4-BE49-F238E27FC236}">
                  <a16:creationId xmlns:a16="http://schemas.microsoft.com/office/drawing/2014/main" id="{75322274-FED5-4C13-95D1-786315FB0709}"/>
                </a:ext>
              </a:extLst>
            </p:cNvPr>
            <p:cNvSpPr>
              <a:spLocks noEditPoints="1"/>
            </p:cNvSpPr>
            <p:nvPr/>
          </p:nvSpPr>
          <p:spPr bwMode="auto">
            <a:xfrm>
              <a:off x="1972" y="2556"/>
              <a:ext cx="3779" cy="1764"/>
            </a:xfrm>
            <a:custGeom>
              <a:avLst/>
              <a:gdLst>
                <a:gd name="T0" fmla="*/ 1845 w 2181"/>
                <a:gd name="T1" fmla="*/ 700 h 1019"/>
                <a:gd name="T2" fmla="*/ 2181 w 2181"/>
                <a:gd name="T3" fmla="*/ 15 h 1019"/>
                <a:gd name="T4" fmla="*/ 1814 w 2181"/>
                <a:gd name="T5" fmla="*/ 15 h 1019"/>
                <a:gd name="T6" fmla="*/ 1459 w 2181"/>
                <a:gd name="T7" fmla="*/ 15 h 1019"/>
                <a:gd name="T8" fmla="*/ 1634 w 2181"/>
                <a:gd name="T9" fmla="*/ 700 h 1019"/>
                <a:gd name="T10" fmla="*/ 701 w 2181"/>
                <a:gd name="T11" fmla="*/ 700 h 1019"/>
                <a:gd name="T12" fmla="*/ 547 w 2181"/>
                <a:gd name="T13" fmla="*/ 453 h 1019"/>
                <a:gd name="T14" fmla="*/ 16 w 2181"/>
                <a:gd name="T15" fmla="*/ 700 h 1019"/>
                <a:gd name="T16" fmla="*/ 108 w 2181"/>
                <a:gd name="T17" fmla="*/ 929 h 1019"/>
                <a:gd name="T18" fmla="*/ 111 w 2181"/>
                <a:gd name="T19" fmla="*/ 985 h 1019"/>
                <a:gd name="T20" fmla="*/ 108 w 2181"/>
                <a:gd name="T21" fmla="*/ 834 h 1019"/>
                <a:gd name="T22" fmla="*/ 109 w 2181"/>
                <a:gd name="T23" fmla="*/ 800 h 1019"/>
                <a:gd name="T24" fmla="*/ 110 w 2181"/>
                <a:gd name="T25" fmla="*/ 1019 h 1019"/>
                <a:gd name="T26" fmla="*/ 108 w 2181"/>
                <a:gd name="T27" fmla="*/ 897 h 1019"/>
                <a:gd name="T28" fmla="*/ 221 w 2181"/>
                <a:gd name="T29" fmla="*/ 909 h 1019"/>
                <a:gd name="T30" fmla="*/ 442 w 2181"/>
                <a:gd name="T31" fmla="*/ 909 h 1019"/>
                <a:gd name="T32" fmla="*/ 403 w 2181"/>
                <a:gd name="T33" fmla="*/ 910 h 1019"/>
                <a:gd name="T34" fmla="*/ 260 w 2181"/>
                <a:gd name="T35" fmla="*/ 909 h 1019"/>
                <a:gd name="T36" fmla="*/ 403 w 2181"/>
                <a:gd name="T37" fmla="*/ 910 h 1019"/>
                <a:gd name="T38" fmla="*/ 440 w 2181"/>
                <a:gd name="T39" fmla="*/ 803 h 1019"/>
                <a:gd name="T40" fmla="*/ 649 w 2181"/>
                <a:gd name="T41" fmla="*/ 803 h 1019"/>
                <a:gd name="T42" fmla="*/ 711 w 2181"/>
                <a:gd name="T43" fmla="*/ 925 h 1019"/>
                <a:gd name="T44" fmla="*/ 711 w 2181"/>
                <a:gd name="T45" fmla="*/ 892 h 1019"/>
                <a:gd name="T46" fmla="*/ 831 w 2181"/>
                <a:gd name="T47" fmla="*/ 803 h 1019"/>
                <a:gd name="T48" fmla="*/ 833 w 2181"/>
                <a:gd name="T49" fmla="*/ 1015 h 1019"/>
                <a:gd name="T50" fmla="*/ 711 w 2181"/>
                <a:gd name="T51" fmla="*/ 925 h 1019"/>
                <a:gd name="T52" fmla="*/ 1024 w 2181"/>
                <a:gd name="T53" fmla="*/ 825 h 1019"/>
                <a:gd name="T54" fmla="*/ 869 w 2181"/>
                <a:gd name="T55" fmla="*/ 1015 h 1019"/>
                <a:gd name="T56" fmla="*/ 952 w 2181"/>
                <a:gd name="T57" fmla="*/ 942 h 1019"/>
                <a:gd name="T58" fmla="*/ 991 w 2181"/>
                <a:gd name="T59" fmla="*/ 935 h 1019"/>
                <a:gd name="T60" fmla="*/ 906 w 2181"/>
                <a:gd name="T61" fmla="*/ 837 h 1019"/>
                <a:gd name="T62" fmla="*/ 1004 w 2181"/>
                <a:gd name="T63" fmla="*/ 873 h 1019"/>
                <a:gd name="T64" fmla="*/ 1223 w 2181"/>
                <a:gd name="T65" fmla="*/ 950 h 1019"/>
                <a:gd name="T66" fmla="*/ 1075 w 2181"/>
                <a:gd name="T67" fmla="*/ 1015 h 1019"/>
                <a:gd name="T68" fmla="*/ 1228 w 2181"/>
                <a:gd name="T69" fmla="*/ 1015 h 1019"/>
                <a:gd name="T70" fmla="*/ 1223 w 2181"/>
                <a:gd name="T71" fmla="*/ 803 h 1019"/>
                <a:gd name="T72" fmla="*/ 1337 w 2181"/>
                <a:gd name="T73" fmla="*/ 803 h 1019"/>
                <a:gd name="T74" fmla="*/ 1334 w 2181"/>
                <a:gd name="T75" fmla="*/ 1015 h 1019"/>
                <a:gd name="T76" fmla="*/ 1401 w 2181"/>
                <a:gd name="T77" fmla="*/ 963 h 1019"/>
                <a:gd name="T78" fmla="*/ 1505 w 2181"/>
                <a:gd name="T79" fmla="*/ 1015 h 1019"/>
                <a:gd name="T80" fmla="*/ 1401 w 2181"/>
                <a:gd name="T81" fmla="*/ 904 h 1019"/>
                <a:gd name="T82" fmla="*/ 1684 w 2181"/>
                <a:gd name="T83" fmla="*/ 892 h 1019"/>
                <a:gd name="T84" fmla="*/ 1698 w 2181"/>
                <a:gd name="T85" fmla="*/ 837 h 1019"/>
                <a:gd name="T86" fmla="*/ 1541 w 2181"/>
                <a:gd name="T87" fmla="*/ 1015 h 1019"/>
                <a:gd name="T88" fmla="*/ 1578 w 2181"/>
                <a:gd name="T89" fmla="*/ 982 h 1019"/>
                <a:gd name="T90" fmla="*/ 1771 w 2181"/>
                <a:gd name="T91" fmla="*/ 803 h 1019"/>
                <a:gd name="T92" fmla="*/ 1773 w 2181"/>
                <a:gd name="T93" fmla="*/ 1015 h 1019"/>
                <a:gd name="T94" fmla="*/ 1921 w 2181"/>
                <a:gd name="T95" fmla="*/ 1015 h 1019"/>
                <a:gd name="T96" fmla="*/ 1884 w 2181"/>
                <a:gd name="T97" fmla="*/ 950 h 1019"/>
                <a:gd name="T98" fmla="*/ 2018 w 2181"/>
                <a:gd name="T99" fmla="*/ 1015 h 1019"/>
                <a:gd name="T100" fmla="*/ 2122 w 2181"/>
                <a:gd name="T101" fmla="*/ 838 h 1019"/>
                <a:gd name="T102" fmla="*/ 1950 w 2181"/>
                <a:gd name="T103" fmla="*/ 838 h 1019"/>
                <a:gd name="T104" fmla="*/ 923 w 2181"/>
                <a:gd name="T105" fmla="*/ 196 h 1019"/>
                <a:gd name="T106" fmla="*/ 1272 w 2181"/>
                <a:gd name="T107" fmla="*/ 89 h 1019"/>
                <a:gd name="T108" fmla="*/ 771 w 2181"/>
                <a:gd name="T109" fmla="*/ 212 h 1019"/>
                <a:gd name="T110" fmla="*/ 1141 w 2181"/>
                <a:gd name="T111" fmla="*/ 515 h 1019"/>
                <a:gd name="T112" fmla="*/ 743 w 2181"/>
                <a:gd name="T113" fmla="*/ 605 h 1019"/>
                <a:gd name="T114" fmla="*/ 1293 w 2181"/>
                <a:gd name="T115" fmla="*/ 498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1" h="1019">
                  <a:moveTo>
                    <a:pt x="1634" y="700"/>
                  </a:moveTo>
                  <a:cubicBezTo>
                    <a:pt x="1739" y="267"/>
                    <a:pt x="1739" y="267"/>
                    <a:pt x="1739" y="267"/>
                  </a:cubicBezTo>
                  <a:cubicBezTo>
                    <a:pt x="1845" y="700"/>
                    <a:pt x="1845" y="700"/>
                    <a:pt x="1845" y="700"/>
                  </a:cubicBezTo>
                  <a:cubicBezTo>
                    <a:pt x="2000" y="700"/>
                    <a:pt x="2000" y="700"/>
                    <a:pt x="2000" y="700"/>
                  </a:cubicBezTo>
                  <a:cubicBezTo>
                    <a:pt x="2002" y="694"/>
                    <a:pt x="2002" y="694"/>
                    <a:pt x="2002" y="694"/>
                  </a:cubicBezTo>
                  <a:cubicBezTo>
                    <a:pt x="2181" y="15"/>
                    <a:pt x="2181" y="15"/>
                    <a:pt x="2181" y="15"/>
                  </a:cubicBezTo>
                  <a:cubicBezTo>
                    <a:pt x="2023" y="15"/>
                    <a:pt x="2023" y="15"/>
                    <a:pt x="2023" y="15"/>
                  </a:cubicBezTo>
                  <a:cubicBezTo>
                    <a:pt x="1921" y="454"/>
                    <a:pt x="1921" y="454"/>
                    <a:pt x="1921" y="454"/>
                  </a:cubicBezTo>
                  <a:cubicBezTo>
                    <a:pt x="1814" y="15"/>
                    <a:pt x="1814" y="15"/>
                    <a:pt x="1814" y="15"/>
                  </a:cubicBezTo>
                  <a:cubicBezTo>
                    <a:pt x="1666" y="15"/>
                    <a:pt x="1666" y="15"/>
                    <a:pt x="1666" y="15"/>
                  </a:cubicBezTo>
                  <a:cubicBezTo>
                    <a:pt x="1558" y="449"/>
                    <a:pt x="1558" y="449"/>
                    <a:pt x="1558" y="449"/>
                  </a:cubicBezTo>
                  <a:cubicBezTo>
                    <a:pt x="1459" y="15"/>
                    <a:pt x="1459" y="15"/>
                    <a:pt x="1459" y="15"/>
                  </a:cubicBezTo>
                  <a:cubicBezTo>
                    <a:pt x="1298" y="15"/>
                    <a:pt x="1298" y="15"/>
                    <a:pt x="1298" y="15"/>
                  </a:cubicBezTo>
                  <a:cubicBezTo>
                    <a:pt x="1476" y="700"/>
                    <a:pt x="1476" y="700"/>
                    <a:pt x="1476" y="700"/>
                  </a:cubicBezTo>
                  <a:lnTo>
                    <a:pt x="1634" y="700"/>
                  </a:lnTo>
                  <a:close/>
                  <a:moveTo>
                    <a:pt x="170" y="263"/>
                  </a:moveTo>
                  <a:cubicBezTo>
                    <a:pt x="542" y="700"/>
                    <a:pt x="542" y="700"/>
                    <a:pt x="542" y="700"/>
                  </a:cubicBezTo>
                  <a:cubicBezTo>
                    <a:pt x="701" y="700"/>
                    <a:pt x="701" y="700"/>
                    <a:pt x="701" y="700"/>
                  </a:cubicBezTo>
                  <a:cubicBezTo>
                    <a:pt x="701" y="15"/>
                    <a:pt x="701" y="15"/>
                    <a:pt x="701" y="15"/>
                  </a:cubicBezTo>
                  <a:cubicBezTo>
                    <a:pt x="547" y="15"/>
                    <a:pt x="547" y="15"/>
                    <a:pt x="547" y="15"/>
                  </a:cubicBezTo>
                  <a:cubicBezTo>
                    <a:pt x="547" y="453"/>
                    <a:pt x="547" y="453"/>
                    <a:pt x="547" y="453"/>
                  </a:cubicBezTo>
                  <a:cubicBezTo>
                    <a:pt x="174" y="15"/>
                    <a:pt x="174" y="15"/>
                    <a:pt x="174" y="15"/>
                  </a:cubicBezTo>
                  <a:cubicBezTo>
                    <a:pt x="16" y="15"/>
                    <a:pt x="16" y="15"/>
                    <a:pt x="16" y="15"/>
                  </a:cubicBezTo>
                  <a:cubicBezTo>
                    <a:pt x="16" y="700"/>
                    <a:pt x="16" y="700"/>
                    <a:pt x="16" y="700"/>
                  </a:cubicBezTo>
                  <a:cubicBezTo>
                    <a:pt x="170" y="700"/>
                    <a:pt x="170" y="700"/>
                    <a:pt x="170" y="700"/>
                  </a:cubicBezTo>
                  <a:lnTo>
                    <a:pt x="170" y="263"/>
                  </a:lnTo>
                  <a:close/>
                  <a:moveTo>
                    <a:pt x="108" y="929"/>
                  </a:moveTo>
                  <a:cubicBezTo>
                    <a:pt x="162" y="929"/>
                    <a:pt x="162" y="929"/>
                    <a:pt x="162" y="929"/>
                  </a:cubicBezTo>
                  <a:cubicBezTo>
                    <a:pt x="162" y="969"/>
                    <a:pt x="162" y="969"/>
                    <a:pt x="162" y="969"/>
                  </a:cubicBezTo>
                  <a:cubicBezTo>
                    <a:pt x="149" y="979"/>
                    <a:pt x="131" y="985"/>
                    <a:pt x="111" y="985"/>
                  </a:cubicBezTo>
                  <a:cubicBezTo>
                    <a:pt x="68" y="985"/>
                    <a:pt x="39" y="953"/>
                    <a:pt x="39" y="909"/>
                  </a:cubicBezTo>
                  <a:cubicBezTo>
                    <a:pt x="39" y="909"/>
                    <a:pt x="39" y="909"/>
                    <a:pt x="39" y="909"/>
                  </a:cubicBezTo>
                  <a:cubicBezTo>
                    <a:pt x="39" y="868"/>
                    <a:pt x="69" y="834"/>
                    <a:pt x="108" y="834"/>
                  </a:cubicBezTo>
                  <a:cubicBezTo>
                    <a:pt x="135" y="834"/>
                    <a:pt x="151" y="843"/>
                    <a:pt x="167" y="857"/>
                  </a:cubicBezTo>
                  <a:cubicBezTo>
                    <a:pt x="191" y="829"/>
                    <a:pt x="191" y="829"/>
                    <a:pt x="191" y="829"/>
                  </a:cubicBezTo>
                  <a:cubicBezTo>
                    <a:pt x="169" y="810"/>
                    <a:pt x="146" y="800"/>
                    <a:pt x="109" y="800"/>
                  </a:cubicBezTo>
                  <a:cubicBezTo>
                    <a:pt x="45" y="800"/>
                    <a:pt x="0" y="850"/>
                    <a:pt x="0" y="909"/>
                  </a:cubicBezTo>
                  <a:cubicBezTo>
                    <a:pt x="0" y="910"/>
                    <a:pt x="0" y="910"/>
                    <a:pt x="0" y="910"/>
                  </a:cubicBezTo>
                  <a:cubicBezTo>
                    <a:pt x="0" y="972"/>
                    <a:pt x="44" y="1019"/>
                    <a:pt x="110" y="1019"/>
                  </a:cubicBezTo>
                  <a:cubicBezTo>
                    <a:pt x="148" y="1019"/>
                    <a:pt x="177" y="1004"/>
                    <a:pt x="198" y="986"/>
                  </a:cubicBezTo>
                  <a:cubicBezTo>
                    <a:pt x="198" y="897"/>
                    <a:pt x="198" y="897"/>
                    <a:pt x="198" y="897"/>
                  </a:cubicBezTo>
                  <a:cubicBezTo>
                    <a:pt x="108" y="897"/>
                    <a:pt x="108" y="897"/>
                    <a:pt x="108" y="897"/>
                  </a:cubicBezTo>
                  <a:lnTo>
                    <a:pt x="108" y="929"/>
                  </a:lnTo>
                  <a:close/>
                  <a:moveTo>
                    <a:pt x="332" y="800"/>
                  </a:moveTo>
                  <a:cubicBezTo>
                    <a:pt x="267" y="800"/>
                    <a:pt x="221" y="850"/>
                    <a:pt x="221" y="909"/>
                  </a:cubicBezTo>
                  <a:cubicBezTo>
                    <a:pt x="221" y="910"/>
                    <a:pt x="221" y="910"/>
                    <a:pt x="221" y="910"/>
                  </a:cubicBezTo>
                  <a:cubicBezTo>
                    <a:pt x="221" y="970"/>
                    <a:pt x="266" y="1019"/>
                    <a:pt x="331" y="1019"/>
                  </a:cubicBezTo>
                  <a:cubicBezTo>
                    <a:pt x="396" y="1019"/>
                    <a:pt x="442" y="969"/>
                    <a:pt x="442" y="909"/>
                  </a:cubicBezTo>
                  <a:cubicBezTo>
                    <a:pt x="442" y="909"/>
                    <a:pt x="442" y="909"/>
                    <a:pt x="442" y="909"/>
                  </a:cubicBezTo>
                  <a:cubicBezTo>
                    <a:pt x="442" y="849"/>
                    <a:pt x="397" y="800"/>
                    <a:pt x="332" y="800"/>
                  </a:cubicBezTo>
                  <a:close/>
                  <a:moveTo>
                    <a:pt x="403" y="910"/>
                  </a:moveTo>
                  <a:cubicBezTo>
                    <a:pt x="403" y="951"/>
                    <a:pt x="374" y="985"/>
                    <a:pt x="332" y="985"/>
                  </a:cubicBezTo>
                  <a:cubicBezTo>
                    <a:pt x="290" y="985"/>
                    <a:pt x="260" y="950"/>
                    <a:pt x="260" y="909"/>
                  </a:cubicBezTo>
                  <a:cubicBezTo>
                    <a:pt x="260" y="909"/>
                    <a:pt x="260" y="909"/>
                    <a:pt x="260" y="909"/>
                  </a:cubicBezTo>
                  <a:cubicBezTo>
                    <a:pt x="260" y="867"/>
                    <a:pt x="289" y="834"/>
                    <a:pt x="331" y="834"/>
                  </a:cubicBezTo>
                  <a:cubicBezTo>
                    <a:pt x="373" y="834"/>
                    <a:pt x="403" y="868"/>
                    <a:pt x="403" y="909"/>
                  </a:cubicBezTo>
                  <a:lnTo>
                    <a:pt x="403" y="910"/>
                  </a:lnTo>
                  <a:close/>
                  <a:moveTo>
                    <a:pt x="545" y="966"/>
                  </a:moveTo>
                  <a:cubicBezTo>
                    <a:pt x="481" y="803"/>
                    <a:pt x="481" y="803"/>
                    <a:pt x="481" y="803"/>
                  </a:cubicBezTo>
                  <a:cubicBezTo>
                    <a:pt x="440" y="803"/>
                    <a:pt x="440" y="803"/>
                    <a:pt x="440" y="803"/>
                  </a:cubicBezTo>
                  <a:cubicBezTo>
                    <a:pt x="528" y="1017"/>
                    <a:pt x="528" y="1017"/>
                    <a:pt x="528" y="1017"/>
                  </a:cubicBezTo>
                  <a:cubicBezTo>
                    <a:pt x="560" y="1017"/>
                    <a:pt x="560" y="1017"/>
                    <a:pt x="560" y="1017"/>
                  </a:cubicBezTo>
                  <a:cubicBezTo>
                    <a:pt x="649" y="803"/>
                    <a:pt x="649" y="803"/>
                    <a:pt x="649" y="803"/>
                  </a:cubicBezTo>
                  <a:cubicBezTo>
                    <a:pt x="608" y="803"/>
                    <a:pt x="608" y="803"/>
                    <a:pt x="608" y="803"/>
                  </a:cubicBezTo>
                  <a:lnTo>
                    <a:pt x="545" y="966"/>
                  </a:lnTo>
                  <a:close/>
                  <a:moveTo>
                    <a:pt x="711" y="925"/>
                  </a:moveTo>
                  <a:cubicBezTo>
                    <a:pt x="817" y="925"/>
                    <a:pt x="817" y="925"/>
                    <a:pt x="817" y="925"/>
                  </a:cubicBezTo>
                  <a:cubicBezTo>
                    <a:pt x="817" y="892"/>
                    <a:pt x="817" y="892"/>
                    <a:pt x="817" y="892"/>
                  </a:cubicBezTo>
                  <a:cubicBezTo>
                    <a:pt x="711" y="892"/>
                    <a:pt x="711" y="892"/>
                    <a:pt x="711" y="892"/>
                  </a:cubicBezTo>
                  <a:cubicBezTo>
                    <a:pt x="711" y="837"/>
                    <a:pt x="711" y="837"/>
                    <a:pt x="711" y="837"/>
                  </a:cubicBezTo>
                  <a:cubicBezTo>
                    <a:pt x="831" y="837"/>
                    <a:pt x="831" y="837"/>
                    <a:pt x="831" y="837"/>
                  </a:cubicBezTo>
                  <a:cubicBezTo>
                    <a:pt x="831" y="803"/>
                    <a:pt x="831" y="803"/>
                    <a:pt x="831" y="803"/>
                  </a:cubicBezTo>
                  <a:cubicBezTo>
                    <a:pt x="674" y="803"/>
                    <a:pt x="674" y="803"/>
                    <a:pt x="674" y="803"/>
                  </a:cubicBezTo>
                  <a:cubicBezTo>
                    <a:pt x="674" y="1015"/>
                    <a:pt x="674" y="1015"/>
                    <a:pt x="674" y="1015"/>
                  </a:cubicBezTo>
                  <a:cubicBezTo>
                    <a:pt x="833" y="1015"/>
                    <a:pt x="833" y="1015"/>
                    <a:pt x="833" y="1015"/>
                  </a:cubicBezTo>
                  <a:cubicBezTo>
                    <a:pt x="833" y="982"/>
                    <a:pt x="833" y="982"/>
                    <a:pt x="833" y="982"/>
                  </a:cubicBezTo>
                  <a:cubicBezTo>
                    <a:pt x="711" y="982"/>
                    <a:pt x="711" y="982"/>
                    <a:pt x="711" y="982"/>
                  </a:cubicBezTo>
                  <a:lnTo>
                    <a:pt x="711" y="925"/>
                  </a:lnTo>
                  <a:close/>
                  <a:moveTo>
                    <a:pt x="1042" y="871"/>
                  </a:moveTo>
                  <a:cubicBezTo>
                    <a:pt x="1042" y="870"/>
                    <a:pt x="1042" y="870"/>
                    <a:pt x="1042" y="870"/>
                  </a:cubicBezTo>
                  <a:cubicBezTo>
                    <a:pt x="1042" y="852"/>
                    <a:pt x="1035" y="836"/>
                    <a:pt x="1024" y="825"/>
                  </a:cubicBezTo>
                  <a:cubicBezTo>
                    <a:pt x="1011" y="811"/>
                    <a:pt x="990" y="803"/>
                    <a:pt x="963" y="803"/>
                  </a:cubicBezTo>
                  <a:cubicBezTo>
                    <a:pt x="869" y="803"/>
                    <a:pt x="869" y="803"/>
                    <a:pt x="869" y="803"/>
                  </a:cubicBezTo>
                  <a:cubicBezTo>
                    <a:pt x="869" y="1015"/>
                    <a:pt x="869" y="1015"/>
                    <a:pt x="869" y="1015"/>
                  </a:cubicBezTo>
                  <a:cubicBezTo>
                    <a:pt x="906" y="1015"/>
                    <a:pt x="906" y="1015"/>
                    <a:pt x="906" y="1015"/>
                  </a:cubicBezTo>
                  <a:cubicBezTo>
                    <a:pt x="906" y="942"/>
                    <a:pt x="906" y="942"/>
                    <a:pt x="906" y="942"/>
                  </a:cubicBezTo>
                  <a:cubicBezTo>
                    <a:pt x="952" y="942"/>
                    <a:pt x="952" y="942"/>
                    <a:pt x="952" y="942"/>
                  </a:cubicBezTo>
                  <a:cubicBezTo>
                    <a:pt x="1005" y="1015"/>
                    <a:pt x="1005" y="1015"/>
                    <a:pt x="1005" y="1015"/>
                  </a:cubicBezTo>
                  <a:cubicBezTo>
                    <a:pt x="1048" y="1015"/>
                    <a:pt x="1048" y="1015"/>
                    <a:pt x="1048" y="1015"/>
                  </a:cubicBezTo>
                  <a:cubicBezTo>
                    <a:pt x="991" y="935"/>
                    <a:pt x="991" y="935"/>
                    <a:pt x="991" y="935"/>
                  </a:cubicBezTo>
                  <a:cubicBezTo>
                    <a:pt x="1021" y="927"/>
                    <a:pt x="1042" y="906"/>
                    <a:pt x="1042" y="871"/>
                  </a:cubicBezTo>
                  <a:close/>
                  <a:moveTo>
                    <a:pt x="906" y="908"/>
                  </a:moveTo>
                  <a:cubicBezTo>
                    <a:pt x="906" y="837"/>
                    <a:pt x="906" y="837"/>
                    <a:pt x="906" y="837"/>
                  </a:cubicBezTo>
                  <a:cubicBezTo>
                    <a:pt x="960" y="837"/>
                    <a:pt x="960" y="837"/>
                    <a:pt x="960" y="837"/>
                  </a:cubicBezTo>
                  <a:cubicBezTo>
                    <a:pt x="988" y="837"/>
                    <a:pt x="1004" y="850"/>
                    <a:pt x="1004" y="872"/>
                  </a:cubicBezTo>
                  <a:cubicBezTo>
                    <a:pt x="1004" y="873"/>
                    <a:pt x="1004" y="873"/>
                    <a:pt x="1004" y="873"/>
                  </a:cubicBezTo>
                  <a:cubicBezTo>
                    <a:pt x="1004" y="894"/>
                    <a:pt x="987" y="908"/>
                    <a:pt x="960" y="908"/>
                  </a:cubicBezTo>
                  <a:lnTo>
                    <a:pt x="906" y="908"/>
                  </a:lnTo>
                  <a:close/>
                  <a:moveTo>
                    <a:pt x="1223" y="950"/>
                  </a:moveTo>
                  <a:cubicBezTo>
                    <a:pt x="1109" y="803"/>
                    <a:pt x="1109" y="803"/>
                    <a:pt x="1109" y="803"/>
                  </a:cubicBezTo>
                  <a:cubicBezTo>
                    <a:pt x="1075" y="803"/>
                    <a:pt x="1075" y="803"/>
                    <a:pt x="1075" y="803"/>
                  </a:cubicBezTo>
                  <a:cubicBezTo>
                    <a:pt x="1075" y="1015"/>
                    <a:pt x="1075" y="1015"/>
                    <a:pt x="1075" y="1015"/>
                  </a:cubicBezTo>
                  <a:cubicBezTo>
                    <a:pt x="1111" y="1015"/>
                    <a:pt x="1111" y="1015"/>
                    <a:pt x="1111" y="1015"/>
                  </a:cubicBezTo>
                  <a:cubicBezTo>
                    <a:pt x="1111" y="864"/>
                    <a:pt x="1111" y="864"/>
                    <a:pt x="1111" y="864"/>
                  </a:cubicBezTo>
                  <a:cubicBezTo>
                    <a:pt x="1228" y="1015"/>
                    <a:pt x="1228" y="1015"/>
                    <a:pt x="1228" y="1015"/>
                  </a:cubicBezTo>
                  <a:cubicBezTo>
                    <a:pt x="1259" y="1015"/>
                    <a:pt x="1259" y="1015"/>
                    <a:pt x="1259" y="1015"/>
                  </a:cubicBezTo>
                  <a:cubicBezTo>
                    <a:pt x="1259" y="803"/>
                    <a:pt x="1259" y="803"/>
                    <a:pt x="1259" y="803"/>
                  </a:cubicBezTo>
                  <a:cubicBezTo>
                    <a:pt x="1223" y="803"/>
                    <a:pt x="1223" y="803"/>
                    <a:pt x="1223" y="803"/>
                  </a:cubicBezTo>
                  <a:lnTo>
                    <a:pt x="1223" y="950"/>
                  </a:lnTo>
                  <a:close/>
                  <a:moveTo>
                    <a:pt x="1401" y="904"/>
                  </a:moveTo>
                  <a:cubicBezTo>
                    <a:pt x="1337" y="803"/>
                    <a:pt x="1337" y="803"/>
                    <a:pt x="1337" y="803"/>
                  </a:cubicBezTo>
                  <a:cubicBezTo>
                    <a:pt x="1297" y="803"/>
                    <a:pt x="1297" y="803"/>
                    <a:pt x="1297" y="803"/>
                  </a:cubicBezTo>
                  <a:cubicBezTo>
                    <a:pt x="1297" y="1015"/>
                    <a:pt x="1297" y="1015"/>
                    <a:pt x="1297" y="1015"/>
                  </a:cubicBezTo>
                  <a:cubicBezTo>
                    <a:pt x="1334" y="1015"/>
                    <a:pt x="1334" y="1015"/>
                    <a:pt x="1334" y="1015"/>
                  </a:cubicBezTo>
                  <a:cubicBezTo>
                    <a:pt x="1334" y="864"/>
                    <a:pt x="1334" y="864"/>
                    <a:pt x="1334" y="864"/>
                  </a:cubicBezTo>
                  <a:cubicBezTo>
                    <a:pt x="1400" y="963"/>
                    <a:pt x="1400" y="963"/>
                    <a:pt x="1400" y="963"/>
                  </a:cubicBezTo>
                  <a:cubicBezTo>
                    <a:pt x="1401" y="963"/>
                    <a:pt x="1401" y="963"/>
                    <a:pt x="1401" y="963"/>
                  </a:cubicBezTo>
                  <a:cubicBezTo>
                    <a:pt x="1468" y="863"/>
                    <a:pt x="1468" y="863"/>
                    <a:pt x="1468" y="863"/>
                  </a:cubicBezTo>
                  <a:cubicBezTo>
                    <a:pt x="1468" y="1015"/>
                    <a:pt x="1468" y="1015"/>
                    <a:pt x="1468" y="1015"/>
                  </a:cubicBezTo>
                  <a:cubicBezTo>
                    <a:pt x="1505" y="1015"/>
                    <a:pt x="1505" y="1015"/>
                    <a:pt x="1505" y="1015"/>
                  </a:cubicBezTo>
                  <a:cubicBezTo>
                    <a:pt x="1505" y="803"/>
                    <a:pt x="1505" y="803"/>
                    <a:pt x="1505" y="803"/>
                  </a:cubicBezTo>
                  <a:cubicBezTo>
                    <a:pt x="1466" y="803"/>
                    <a:pt x="1466" y="803"/>
                    <a:pt x="1466" y="803"/>
                  </a:cubicBezTo>
                  <a:lnTo>
                    <a:pt x="1401" y="904"/>
                  </a:lnTo>
                  <a:close/>
                  <a:moveTo>
                    <a:pt x="1578" y="925"/>
                  </a:moveTo>
                  <a:cubicBezTo>
                    <a:pt x="1684" y="925"/>
                    <a:pt x="1684" y="925"/>
                    <a:pt x="1684" y="925"/>
                  </a:cubicBezTo>
                  <a:cubicBezTo>
                    <a:pt x="1684" y="892"/>
                    <a:pt x="1684" y="892"/>
                    <a:pt x="1684" y="892"/>
                  </a:cubicBezTo>
                  <a:cubicBezTo>
                    <a:pt x="1578" y="892"/>
                    <a:pt x="1578" y="892"/>
                    <a:pt x="1578" y="892"/>
                  </a:cubicBezTo>
                  <a:cubicBezTo>
                    <a:pt x="1578" y="837"/>
                    <a:pt x="1578" y="837"/>
                    <a:pt x="1578" y="837"/>
                  </a:cubicBezTo>
                  <a:cubicBezTo>
                    <a:pt x="1698" y="837"/>
                    <a:pt x="1698" y="837"/>
                    <a:pt x="1698" y="837"/>
                  </a:cubicBezTo>
                  <a:cubicBezTo>
                    <a:pt x="1698" y="803"/>
                    <a:pt x="1698" y="803"/>
                    <a:pt x="1698" y="803"/>
                  </a:cubicBezTo>
                  <a:cubicBezTo>
                    <a:pt x="1541" y="803"/>
                    <a:pt x="1541" y="803"/>
                    <a:pt x="1541" y="803"/>
                  </a:cubicBezTo>
                  <a:cubicBezTo>
                    <a:pt x="1541" y="1015"/>
                    <a:pt x="1541" y="1015"/>
                    <a:pt x="1541" y="1015"/>
                  </a:cubicBezTo>
                  <a:cubicBezTo>
                    <a:pt x="1700" y="1015"/>
                    <a:pt x="1700" y="1015"/>
                    <a:pt x="1700" y="1015"/>
                  </a:cubicBezTo>
                  <a:cubicBezTo>
                    <a:pt x="1700" y="982"/>
                    <a:pt x="1700" y="982"/>
                    <a:pt x="1700" y="982"/>
                  </a:cubicBezTo>
                  <a:cubicBezTo>
                    <a:pt x="1578" y="982"/>
                    <a:pt x="1578" y="982"/>
                    <a:pt x="1578" y="982"/>
                  </a:cubicBezTo>
                  <a:lnTo>
                    <a:pt x="1578" y="925"/>
                  </a:lnTo>
                  <a:close/>
                  <a:moveTo>
                    <a:pt x="1884" y="950"/>
                  </a:moveTo>
                  <a:cubicBezTo>
                    <a:pt x="1771" y="803"/>
                    <a:pt x="1771" y="803"/>
                    <a:pt x="1771" y="803"/>
                  </a:cubicBezTo>
                  <a:cubicBezTo>
                    <a:pt x="1736" y="803"/>
                    <a:pt x="1736" y="803"/>
                    <a:pt x="1736" y="803"/>
                  </a:cubicBezTo>
                  <a:cubicBezTo>
                    <a:pt x="1736" y="1015"/>
                    <a:pt x="1736" y="1015"/>
                    <a:pt x="1736" y="1015"/>
                  </a:cubicBezTo>
                  <a:cubicBezTo>
                    <a:pt x="1773" y="1015"/>
                    <a:pt x="1773" y="1015"/>
                    <a:pt x="1773" y="1015"/>
                  </a:cubicBezTo>
                  <a:cubicBezTo>
                    <a:pt x="1773" y="864"/>
                    <a:pt x="1773" y="864"/>
                    <a:pt x="1773" y="864"/>
                  </a:cubicBezTo>
                  <a:cubicBezTo>
                    <a:pt x="1890" y="1015"/>
                    <a:pt x="1890" y="1015"/>
                    <a:pt x="1890" y="1015"/>
                  </a:cubicBezTo>
                  <a:cubicBezTo>
                    <a:pt x="1921" y="1015"/>
                    <a:pt x="1921" y="1015"/>
                    <a:pt x="1921" y="1015"/>
                  </a:cubicBezTo>
                  <a:cubicBezTo>
                    <a:pt x="1921" y="803"/>
                    <a:pt x="1921" y="803"/>
                    <a:pt x="1921" y="803"/>
                  </a:cubicBezTo>
                  <a:cubicBezTo>
                    <a:pt x="1884" y="803"/>
                    <a:pt x="1884" y="803"/>
                    <a:pt x="1884" y="803"/>
                  </a:cubicBezTo>
                  <a:lnTo>
                    <a:pt x="1884" y="950"/>
                  </a:lnTo>
                  <a:close/>
                  <a:moveTo>
                    <a:pt x="1950" y="838"/>
                  </a:moveTo>
                  <a:cubicBezTo>
                    <a:pt x="2018" y="838"/>
                    <a:pt x="2018" y="838"/>
                    <a:pt x="2018" y="838"/>
                  </a:cubicBezTo>
                  <a:cubicBezTo>
                    <a:pt x="2018" y="1015"/>
                    <a:pt x="2018" y="1015"/>
                    <a:pt x="2018" y="1015"/>
                  </a:cubicBezTo>
                  <a:cubicBezTo>
                    <a:pt x="2055" y="1015"/>
                    <a:pt x="2055" y="1015"/>
                    <a:pt x="2055" y="1015"/>
                  </a:cubicBezTo>
                  <a:cubicBezTo>
                    <a:pt x="2055" y="838"/>
                    <a:pt x="2055" y="838"/>
                    <a:pt x="2055" y="838"/>
                  </a:cubicBezTo>
                  <a:cubicBezTo>
                    <a:pt x="2122" y="838"/>
                    <a:pt x="2122" y="838"/>
                    <a:pt x="2122" y="838"/>
                  </a:cubicBezTo>
                  <a:cubicBezTo>
                    <a:pt x="2122" y="803"/>
                    <a:pt x="2122" y="803"/>
                    <a:pt x="2122" y="803"/>
                  </a:cubicBezTo>
                  <a:cubicBezTo>
                    <a:pt x="1950" y="803"/>
                    <a:pt x="1950" y="803"/>
                    <a:pt x="1950" y="803"/>
                  </a:cubicBezTo>
                  <a:lnTo>
                    <a:pt x="1950" y="838"/>
                  </a:lnTo>
                  <a:close/>
                  <a:moveTo>
                    <a:pt x="1073" y="290"/>
                  </a:moveTo>
                  <a:cubicBezTo>
                    <a:pt x="952" y="259"/>
                    <a:pt x="923" y="244"/>
                    <a:pt x="923" y="198"/>
                  </a:cubicBezTo>
                  <a:cubicBezTo>
                    <a:pt x="923" y="196"/>
                    <a:pt x="923" y="196"/>
                    <a:pt x="923" y="196"/>
                  </a:cubicBezTo>
                  <a:cubicBezTo>
                    <a:pt x="923" y="162"/>
                    <a:pt x="953" y="136"/>
                    <a:pt x="1012" y="136"/>
                  </a:cubicBezTo>
                  <a:cubicBezTo>
                    <a:pt x="1071" y="136"/>
                    <a:pt x="1131" y="161"/>
                    <a:pt x="1193" y="204"/>
                  </a:cubicBezTo>
                  <a:cubicBezTo>
                    <a:pt x="1272" y="89"/>
                    <a:pt x="1272" y="89"/>
                    <a:pt x="1272" y="89"/>
                  </a:cubicBezTo>
                  <a:cubicBezTo>
                    <a:pt x="1202" y="32"/>
                    <a:pt x="1115" y="0"/>
                    <a:pt x="1014" y="0"/>
                  </a:cubicBezTo>
                  <a:cubicBezTo>
                    <a:pt x="872" y="0"/>
                    <a:pt x="771" y="84"/>
                    <a:pt x="771" y="210"/>
                  </a:cubicBezTo>
                  <a:cubicBezTo>
                    <a:pt x="771" y="212"/>
                    <a:pt x="771" y="212"/>
                    <a:pt x="771" y="212"/>
                  </a:cubicBezTo>
                  <a:cubicBezTo>
                    <a:pt x="771" y="350"/>
                    <a:pt x="861" y="389"/>
                    <a:pt x="1001" y="425"/>
                  </a:cubicBezTo>
                  <a:cubicBezTo>
                    <a:pt x="1118" y="455"/>
                    <a:pt x="1141" y="474"/>
                    <a:pt x="1141" y="513"/>
                  </a:cubicBezTo>
                  <a:cubicBezTo>
                    <a:pt x="1141" y="515"/>
                    <a:pt x="1141" y="515"/>
                    <a:pt x="1141" y="515"/>
                  </a:cubicBezTo>
                  <a:cubicBezTo>
                    <a:pt x="1141" y="556"/>
                    <a:pt x="1104" y="581"/>
                    <a:pt x="1041" y="581"/>
                  </a:cubicBezTo>
                  <a:cubicBezTo>
                    <a:pt x="961" y="581"/>
                    <a:pt x="896" y="548"/>
                    <a:pt x="833" y="496"/>
                  </a:cubicBezTo>
                  <a:cubicBezTo>
                    <a:pt x="743" y="605"/>
                    <a:pt x="743" y="605"/>
                    <a:pt x="743" y="605"/>
                  </a:cubicBezTo>
                  <a:cubicBezTo>
                    <a:pt x="826" y="679"/>
                    <a:pt x="933" y="716"/>
                    <a:pt x="1038" y="716"/>
                  </a:cubicBezTo>
                  <a:cubicBezTo>
                    <a:pt x="1188" y="716"/>
                    <a:pt x="1293" y="638"/>
                    <a:pt x="1293" y="500"/>
                  </a:cubicBezTo>
                  <a:cubicBezTo>
                    <a:pt x="1293" y="498"/>
                    <a:pt x="1293" y="498"/>
                    <a:pt x="1293" y="498"/>
                  </a:cubicBezTo>
                  <a:cubicBezTo>
                    <a:pt x="1293" y="377"/>
                    <a:pt x="1214" y="326"/>
                    <a:pt x="1073" y="2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sp>
          <p:nvSpPr>
            <p:cNvPr id="44" name="Freeform 6">
              <a:extLst>
                <a:ext uri="{FF2B5EF4-FFF2-40B4-BE49-F238E27FC236}">
                  <a16:creationId xmlns:a16="http://schemas.microsoft.com/office/drawing/2014/main" id="{23A865D7-16EB-4A1C-9C6C-B2FB593CFD98}"/>
                </a:ext>
              </a:extLst>
            </p:cNvPr>
            <p:cNvSpPr>
              <a:spLocks noEditPoints="1"/>
            </p:cNvSpPr>
            <p:nvPr/>
          </p:nvSpPr>
          <p:spPr bwMode="auto">
            <a:xfrm>
              <a:off x="1841" y="2"/>
              <a:ext cx="4000" cy="2416"/>
            </a:xfrm>
            <a:custGeom>
              <a:avLst/>
              <a:gdLst>
                <a:gd name="T0" fmla="*/ 675 w 2309"/>
                <a:gd name="T1" fmla="*/ 743 h 1396"/>
                <a:gd name="T2" fmla="*/ 748 w 2309"/>
                <a:gd name="T3" fmla="*/ 341 h 1396"/>
                <a:gd name="T4" fmla="*/ 472 w 2309"/>
                <a:gd name="T5" fmla="*/ 195 h 1396"/>
                <a:gd name="T6" fmla="*/ 432 w 2309"/>
                <a:gd name="T7" fmla="*/ 217 h 1396"/>
                <a:gd name="T8" fmla="*/ 541 w 2309"/>
                <a:gd name="T9" fmla="*/ 1037 h 1396"/>
                <a:gd name="T10" fmla="*/ 1264 w 2309"/>
                <a:gd name="T11" fmla="*/ 1279 h 1396"/>
                <a:gd name="T12" fmla="*/ 1555 w 2309"/>
                <a:gd name="T13" fmla="*/ 429 h 1396"/>
                <a:gd name="T14" fmla="*/ 1526 w 2309"/>
                <a:gd name="T15" fmla="*/ 389 h 1396"/>
                <a:gd name="T16" fmla="*/ 1380 w 2309"/>
                <a:gd name="T17" fmla="*/ 527 h 1396"/>
                <a:gd name="T18" fmla="*/ 1152 w 2309"/>
                <a:gd name="T19" fmla="*/ 1207 h 1396"/>
                <a:gd name="T20" fmla="*/ 1131 w 2309"/>
                <a:gd name="T21" fmla="*/ 838 h 1396"/>
                <a:gd name="T22" fmla="*/ 786 w 2309"/>
                <a:gd name="T23" fmla="*/ 389 h 1396"/>
                <a:gd name="T24" fmla="*/ 755 w 2309"/>
                <a:gd name="T25" fmla="*/ 429 h 1396"/>
                <a:gd name="T26" fmla="*/ 766 w 2309"/>
                <a:gd name="T27" fmla="*/ 1046 h 1396"/>
                <a:gd name="T28" fmla="*/ 1103 w 2309"/>
                <a:gd name="T29" fmla="*/ 1270 h 1396"/>
                <a:gd name="T30" fmla="*/ 1081 w 2309"/>
                <a:gd name="T31" fmla="*/ 1095 h 1396"/>
                <a:gd name="T32" fmla="*/ 1159 w 2309"/>
                <a:gd name="T33" fmla="*/ 766 h 1396"/>
                <a:gd name="T34" fmla="*/ 1170 w 2309"/>
                <a:gd name="T35" fmla="*/ 12 h 1396"/>
                <a:gd name="T36" fmla="*/ 1127 w 2309"/>
                <a:gd name="T37" fmla="*/ 31 h 1396"/>
                <a:gd name="T38" fmla="*/ 932 w 2309"/>
                <a:gd name="T39" fmla="*/ 453 h 1396"/>
                <a:gd name="T40" fmla="*/ 1598 w 2309"/>
                <a:gd name="T41" fmla="*/ 392 h 1396"/>
                <a:gd name="T42" fmla="*/ 1592 w 2309"/>
                <a:gd name="T43" fmla="*/ 1061 h 1396"/>
                <a:gd name="T44" fmla="*/ 1892 w 2309"/>
                <a:gd name="T45" fmla="*/ 458 h 1396"/>
                <a:gd name="T46" fmla="*/ 1850 w 2309"/>
                <a:gd name="T47" fmla="*/ 192 h 1396"/>
                <a:gd name="T48" fmla="*/ 1837 w 2309"/>
                <a:gd name="T49" fmla="*/ 195 h 1396"/>
                <a:gd name="T50" fmla="*/ 1762 w 2309"/>
                <a:gd name="T51" fmla="*/ 228 h 1396"/>
                <a:gd name="T52" fmla="*/ 1586 w 2309"/>
                <a:gd name="T53" fmla="*/ 267 h 1396"/>
                <a:gd name="T54" fmla="*/ 1511 w 2309"/>
                <a:gd name="T55" fmla="*/ 52 h 1396"/>
                <a:gd name="T56" fmla="*/ 1506 w 2309"/>
                <a:gd name="T57" fmla="*/ 53 h 1396"/>
                <a:gd name="T58" fmla="*/ 1494 w 2309"/>
                <a:gd name="T59" fmla="*/ 58 h 1396"/>
                <a:gd name="T60" fmla="*/ 1408 w 2309"/>
                <a:gd name="T61" fmla="*/ 389 h 1396"/>
                <a:gd name="T62" fmla="*/ 884 w 2309"/>
                <a:gd name="T63" fmla="*/ 104 h 1396"/>
                <a:gd name="T64" fmla="*/ 815 w 2309"/>
                <a:gd name="T65" fmla="*/ 57 h 1396"/>
                <a:gd name="T66" fmla="*/ 803 w 2309"/>
                <a:gd name="T67" fmla="*/ 53 h 1396"/>
                <a:gd name="T68" fmla="*/ 772 w 2309"/>
                <a:gd name="T69" fmla="*/ 75 h 1396"/>
                <a:gd name="T70" fmla="*/ 988 w 2309"/>
                <a:gd name="T71" fmla="*/ 185 h 1396"/>
                <a:gd name="T72" fmla="*/ 219 w 2309"/>
                <a:gd name="T73" fmla="*/ 498 h 1396"/>
                <a:gd name="T74" fmla="*/ 107 w 2309"/>
                <a:gd name="T75" fmla="*/ 520 h 1396"/>
                <a:gd name="T76" fmla="*/ 388 w 2309"/>
                <a:gd name="T77" fmla="*/ 725 h 1396"/>
                <a:gd name="T78" fmla="*/ 2167 w 2309"/>
                <a:gd name="T79" fmla="*/ 499 h 1396"/>
                <a:gd name="T80" fmla="*/ 1941 w 2309"/>
                <a:gd name="T81" fmla="*/ 506 h 1396"/>
                <a:gd name="T82" fmla="*/ 2210 w 2309"/>
                <a:gd name="T83" fmla="*/ 546 h 1396"/>
                <a:gd name="T84" fmla="*/ 2274 w 2309"/>
                <a:gd name="T85" fmla="*/ 966 h 1396"/>
                <a:gd name="T86" fmla="*/ 2227 w 2309"/>
                <a:gd name="T87" fmla="*/ 935 h 1396"/>
                <a:gd name="T88" fmla="*/ 1811 w 2309"/>
                <a:gd name="T89" fmla="*/ 1061 h 1396"/>
                <a:gd name="T90" fmla="*/ 2301 w 2309"/>
                <a:gd name="T91" fmla="*/ 1040 h 1396"/>
                <a:gd name="T92" fmla="*/ 499 w 2309"/>
                <a:gd name="T93" fmla="*/ 1061 h 1396"/>
                <a:gd name="T94" fmla="*/ 18 w 2309"/>
                <a:gd name="T95" fmla="*/ 978 h 1396"/>
                <a:gd name="T96" fmla="*/ 9 w 2309"/>
                <a:gd name="T97" fmla="*/ 1041 h 1396"/>
                <a:gd name="T98" fmla="*/ 39 w 2309"/>
                <a:gd name="T99" fmla="*/ 1070 h 1396"/>
                <a:gd name="T100" fmla="*/ 499 w 2309"/>
                <a:gd name="T101" fmla="*/ 1061 h 1396"/>
                <a:gd name="T102" fmla="*/ 1699 w 2309"/>
                <a:gd name="T103" fmla="*/ 1305 h 1396"/>
                <a:gd name="T104" fmla="*/ 1519 w 2309"/>
                <a:gd name="T105" fmla="*/ 1309 h 1396"/>
                <a:gd name="T106" fmla="*/ 1212 w 2309"/>
                <a:gd name="T107" fmla="*/ 1337 h 1396"/>
                <a:gd name="T108" fmla="*/ 1305 w 2309"/>
                <a:gd name="T109" fmla="*/ 1337 h 1396"/>
                <a:gd name="T110" fmla="*/ 1881 w 2309"/>
                <a:gd name="T111" fmla="*/ 1351 h 1396"/>
                <a:gd name="T112" fmla="*/ 1091 w 2309"/>
                <a:gd name="T113" fmla="*/ 1330 h 1396"/>
                <a:gd name="T114" fmla="*/ 791 w 2309"/>
                <a:gd name="T115" fmla="*/ 1309 h 1396"/>
                <a:gd name="T116" fmla="*/ 611 w 2309"/>
                <a:gd name="T117" fmla="*/ 1305 h 1396"/>
                <a:gd name="T118" fmla="*/ 416 w 2309"/>
                <a:gd name="T119" fmla="*/ 1319 h 1396"/>
                <a:gd name="T120" fmla="*/ 787 w 2309"/>
                <a:gd name="T121" fmla="*/ 1368 h 1396"/>
                <a:gd name="T122" fmla="*/ 1088 w 2309"/>
                <a:gd name="T123" fmla="*/ 1341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9" h="1396">
                  <a:moveTo>
                    <a:pt x="855" y="1255"/>
                  </a:moveTo>
                  <a:cubicBezTo>
                    <a:pt x="807" y="1218"/>
                    <a:pt x="749" y="1157"/>
                    <a:pt x="719" y="1061"/>
                  </a:cubicBezTo>
                  <a:cubicBezTo>
                    <a:pt x="690" y="971"/>
                    <a:pt x="675" y="863"/>
                    <a:pt x="675" y="743"/>
                  </a:cubicBezTo>
                  <a:cubicBezTo>
                    <a:pt x="675" y="576"/>
                    <a:pt x="703" y="434"/>
                    <a:pt x="712" y="394"/>
                  </a:cubicBezTo>
                  <a:cubicBezTo>
                    <a:pt x="712" y="393"/>
                    <a:pt x="712" y="392"/>
                    <a:pt x="712" y="392"/>
                  </a:cubicBezTo>
                  <a:cubicBezTo>
                    <a:pt x="717" y="369"/>
                    <a:pt x="731" y="350"/>
                    <a:pt x="748" y="341"/>
                  </a:cubicBezTo>
                  <a:cubicBezTo>
                    <a:pt x="622" y="260"/>
                    <a:pt x="513" y="212"/>
                    <a:pt x="492" y="203"/>
                  </a:cubicBezTo>
                  <a:cubicBezTo>
                    <a:pt x="479" y="197"/>
                    <a:pt x="473" y="195"/>
                    <a:pt x="472" y="195"/>
                  </a:cubicBezTo>
                  <a:cubicBezTo>
                    <a:pt x="472" y="195"/>
                    <a:pt x="472" y="195"/>
                    <a:pt x="472" y="195"/>
                  </a:cubicBezTo>
                  <a:cubicBezTo>
                    <a:pt x="472" y="195"/>
                    <a:pt x="472" y="195"/>
                    <a:pt x="472" y="195"/>
                  </a:cubicBezTo>
                  <a:cubicBezTo>
                    <a:pt x="467" y="193"/>
                    <a:pt x="463" y="192"/>
                    <a:pt x="458" y="192"/>
                  </a:cubicBezTo>
                  <a:cubicBezTo>
                    <a:pt x="444" y="192"/>
                    <a:pt x="436" y="201"/>
                    <a:pt x="432" y="217"/>
                  </a:cubicBezTo>
                  <a:cubicBezTo>
                    <a:pt x="432" y="217"/>
                    <a:pt x="429" y="242"/>
                    <a:pt x="425" y="285"/>
                  </a:cubicBezTo>
                  <a:cubicBezTo>
                    <a:pt x="421" y="323"/>
                    <a:pt x="417" y="385"/>
                    <a:pt x="417" y="458"/>
                  </a:cubicBezTo>
                  <a:cubicBezTo>
                    <a:pt x="417" y="623"/>
                    <a:pt x="439" y="857"/>
                    <a:pt x="541" y="1037"/>
                  </a:cubicBezTo>
                  <a:cubicBezTo>
                    <a:pt x="620" y="1174"/>
                    <a:pt x="731" y="1251"/>
                    <a:pt x="855" y="1255"/>
                  </a:cubicBezTo>
                  <a:close/>
                  <a:moveTo>
                    <a:pt x="1263" y="1279"/>
                  </a:moveTo>
                  <a:cubicBezTo>
                    <a:pt x="1264" y="1279"/>
                    <a:pt x="1264" y="1279"/>
                    <a:pt x="1264" y="1279"/>
                  </a:cubicBezTo>
                  <a:cubicBezTo>
                    <a:pt x="1350" y="1279"/>
                    <a:pt x="1495" y="1207"/>
                    <a:pt x="1545" y="1046"/>
                  </a:cubicBezTo>
                  <a:cubicBezTo>
                    <a:pt x="1571" y="960"/>
                    <a:pt x="1585" y="858"/>
                    <a:pt x="1585" y="743"/>
                  </a:cubicBezTo>
                  <a:cubicBezTo>
                    <a:pt x="1585" y="600"/>
                    <a:pt x="1564" y="476"/>
                    <a:pt x="1555" y="429"/>
                  </a:cubicBezTo>
                  <a:cubicBezTo>
                    <a:pt x="1552" y="412"/>
                    <a:pt x="1550" y="402"/>
                    <a:pt x="1550" y="402"/>
                  </a:cubicBezTo>
                  <a:cubicBezTo>
                    <a:pt x="1548" y="394"/>
                    <a:pt x="1544" y="384"/>
                    <a:pt x="1536" y="384"/>
                  </a:cubicBezTo>
                  <a:cubicBezTo>
                    <a:pt x="1533" y="384"/>
                    <a:pt x="1530" y="386"/>
                    <a:pt x="1526" y="389"/>
                  </a:cubicBezTo>
                  <a:cubicBezTo>
                    <a:pt x="1526" y="389"/>
                    <a:pt x="1522" y="392"/>
                    <a:pt x="1515" y="398"/>
                  </a:cubicBezTo>
                  <a:cubicBezTo>
                    <a:pt x="1508" y="404"/>
                    <a:pt x="1497" y="412"/>
                    <a:pt x="1483" y="425"/>
                  </a:cubicBezTo>
                  <a:cubicBezTo>
                    <a:pt x="1464" y="442"/>
                    <a:pt x="1425" y="478"/>
                    <a:pt x="1380" y="527"/>
                  </a:cubicBezTo>
                  <a:cubicBezTo>
                    <a:pt x="1309" y="607"/>
                    <a:pt x="1214" y="732"/>
                    <a:pt x="1169" y="877"/>
                  </a:cubicBezTo>
                  <a:cubicBezTo>
                    <a:pt x="1144" y="962"/>
                    <a:pt x="1131" y="1035"/>
                    <a:pt x="1131" y="1095"/>
                  </a:cubicBezTo>
                  <a:cubicBezTo>
                    <a:pt x="1131" y="1139"/>
                    <a:pt x="1138" y="1177"/>
                    <a:pt x="1152" y="1207"/>
                  </a:cubicBezTo>
                  <a:cubicBezTo>
                    <a:pt x="1166" y="1237"/>
                    <a:pt x="1187" y="1257"/>
                    <a:pt x="1216" y="1271"/>
                  </a:cubicBezTo>
                  <a:cubicBezTo>
                    <a:pt x="1229" y="1276"/>
                    <a:pt x="1244" y="1279"/>
                    <a:pt x="1263" y="1279"/>
                  </a:cubicBezTo>
                  <a:close/>
                  <a:moveTo>
                    <a:pt x="1131" y="838"/>
                  </a:moveTo>
                  <a:cubicBezTo>
                    <a:pt x="1131" y="835"/>
                    <a:pt x="1133" y="832"/>
                    <a:pt x="1134" y="829"/>
                  </a:cubicBezTo>
                  <a:cubicBezTo>
                    <a:pt x="1039" y="594"/>
                    <a:pt x="822" y="418"/>
                    <a:pt x="798" y="398"/>
                  </a:cubicBezTo>
                  <a:cubicBezTo>
                    <a:pt x="790" y="392"/>
                    <a:pt x="786" y="389"/>
                    <a:pt x="786" y="389"/>
                  </a:cubicBezTo>
                  <a:cubicBezTo>
                    <a:pt x="782" y="386"/>
                    <a:pt x="778" y="384"/>
                    <a:pt x="775" y="384"/>
                  </a:cubicBezTo>
                  <a:cubicBezTo>
                    <a:pt x="767" y="384"/>
                    <a:pt x="763" y="394"/>
                    <a:pt x="760" y="403"/>
                  </a:cubicBezTo>
                  <a:cubicBezTo>
                    <a:pt x="760" y="404"/>
                    <a:pt x="758" y="414"/>
                    <a:pt x="755" y="429"/>
                  </a:cubicBezTo>
                  <a:cubicBezTo>
                    <a:pt x="752" y="441"/>
                    <a:pt x="748" y="467"/>
                    <a:pt x="743" y="503"/>
                  </a:cubicBezTo>
                  <a:cubicBezTo>
                    <a:pt x="734" y="559"/>
                    <a:pt x="725" y="647"/>
                    <a:pt x="725" y="743"/>
                  </a:cubicBezTo>
                  <a:cubicBezTo>
                    <a:pt x="725" y="860"/>
                    <a:pt x="738" y="962"/>
                    <a:pt x="766" y="1046"/>
                  </a:cubicBezTo>
                  <a:cubicBezTo>
                    <a:pt x="816" y="1207"/>
                    <a:pt x="964" y="1279"/>
                    <a:pt x="1053" y="1279"/>
                  </a:cubicBezTo>
                  <a:cubicBezTo>
                    <a:pt x="1054" y="1279"/>
                    <a:pt x="1054" y="1279"/>
                    <a:pt x="1054" y="1279"/>
                  </a:cubicBezTo>
                  <a:cubicBezTo>
                    <a:pt x="1073" y="1279"/>
                    <a:pt x="1089" y="1276"/>
                    <a:pt x="1103" y="1270"/>
                  </a:cubicBezTo>
                  <a:cubicBezTo>
                    <a:pt x="1110" y="1267"/>
                    <a:pt x="1117" y="1264"/>
                    <a:pt x="1125" y="1258"/>
                  </a:cubicBezTo>
                  <a:cubicBezTo>
                    <a:pt x="1119" y="1250"/>
                    <a:pt x="1113" y="1240"/>
                    <a:pt x="1108" y="1228"/>
                  </a:cubicBezTo>
                  <a:cubicBezTo>
                    <a:pt x="1090" y="1193"/>
                    <a:pt x="1082" y="1149"/>
                    <a:pt x="1081" y="1095"/>
                  </a:cubicBezTo>
                  <a:cubicBezTo>
                    <a:pt x="1082" y="1028"/>
                    <a:pt x="1095" y="950"/>
                    <a:pt x="1123" y="862"/>
                  </a:cubicBezTo>
                  <a:cubicBezTo>
                    <a:pt x="1125" y="855"/>
                    <a:pt x="1128" y="846"/>
                    <a:pt x="1131" y="838"/>
                  </a:cubicBezTo>
                  <a:close/>
                  <a:moveTo>
                    <a:pt x="1159" y="766"/>
                  </a:moveTo>
                  <a:cubicBezTo>
                    <a:pt x="1208" y="661"/>
                    <a:pt x="1281" y="558"/>
                    <a:pt x="1378" y="457"/>
                  </a:cubicBezTo>
                  <a:cubicBezTo>
                    <a:pt x="1312" y="256"/>
                    <a:pt x="1219" y="92"/>
                    <a:pt x="1182" y="31"/>
                  </a:cubicBezTo>
                  <a:cubicBezTo>
                    <a:pt x="1174" y="19"/>
                    <a:pt x="1170" y="12"/>
                    <a:pt x="1170" y="12"/>
                  </a:cubicBezTo>
                  <a:cubicBezTo>
                    <a:pt x="1163" y="1"/>
                    <a:pt x="1157" y="0"/>
                    <a:pt x="1155" y="0"/>
                  </a:cubicBezTo>
                  <a:cubicBezTo>
                    <a:pt x="1150" y="0"/>
                    <a:pt x="1144" y="4"/>
                    <a:pt x="1139" y="13"/>
                  </a:cubicBezTo>
                  <a:cubicBezTo>
                    <a:pt x="1139" y="13"/>
                    <a:pt x="1134" y="19"/>
                    <a:pt x="1127" y="31"/>
                  </a:cubicBezTo>
                  <a:cubicBezTo>
                    <a:pt x="1116" y="49"/>
                    <a:pt x="1106" y="67"/>
                    <a:pt x="1095" y="85"/>
                  </a:cubicBezTo>
                  <a:cubicBezTo>
                    <a:pt x="1072" y="127"/>
                    <a:pt x="1036" y="193"/>
                    <a:pt x="1000" y="277"/>
                  </a:cubicBezTo>
                  <a:cubicBezTo>
                    <a:pt x="975" y="334"/>
                    <a:pt x="952" y="393"/>
                    <a:pt x="932" y="453"/>
                  </a:cubicBezTo>
                  <a:cubicBezTo>
                    <a:pt x="1002" y="523"/>
                    <a:pt x="1097" y="633"/>
                    <a:pt x="1159" y="766"/>
                  </a:cubicBezTo>
                  <a:close/>
                  <a:moveTo>
                    <a:pt x="1562" y="341"/>
                  </a:moveTo>
                  <a:cubicBezTo>
                    <a:pt x="1580" y="350"/>
                    <a:pt x="1593" y="368"/>
                    <a:pt x="1598" y="392"/>
                  </a:cubicBezTo>
                  <a:cubicBezTo>
                    <a:pt x="1598" y="392"/>
                    <a:pt x="1599" y="393"/>
                    <a:pt x="1599" y="394"/>
                  </a:cubicBezTo>
                  <a:cubicBezTo>
                    <a:pt x="1607" y="434"/>
                    <a:pt x="1635" y="577"/>
                    <a:pt x="1635" y="743"/>
                  </a:cubicBezTo>
                  <a:cubicBezTo>
                    <a:pt x="1635" y="863"/>
                    <a:pt x="1620" y="970"/>
                    <a:pt x="1592" y="1061"/>
                  </a:cubicBezTo>
                  <a:cubicBezTo>
                    <a:pt x="1562" y="1157"/>
                    <a:pt x="1506" y="1218"/>
                    <a:pt x="1458" y="1255"/>
                  </a:cubicBezTo>
                  <a:cubicBezTo>
                    <a:pt x="1581" y="1249"/>
                    <a:pt x="1690" y="1172"/>
                    <a:pt x="1768" y="1037"/>
                  </a:cubicBezTo>
                  <a:cubicBezTo>
                    <a:pt x="1871" y="857"/>
                    <a:pt x="1892" y="623"/>
                    <a:pt x="1892" y="458"/>
                  </a:cubicBezTo>
                  <a:cubicBezTo>
                    <a:pt x="1892" y="400"/>
                    <a:pt x="1890" y="341"/>
                    <a:pt x="1884" y="284"/>
                  </a:cubicBezTo>
                  <a:cubicBezTo>
                    <a:pt x="1880" y="242"/>
                    <a:pt x="1877" y="217"/>
                    <a:pt x="1877" y="217"/>
                  </a:cubicBezTo>
                  <a:cubicBezTo>
                    <a:pt x="1874" y="201"/>
                    <a:pt x="1865" y="192"/>
                    <a:pt x="1850" y="192"/>
                  </a:cubicBezTo>
                  <a:cubicBezTo>
                    <a:pt x="1848" y="192"/>
                    <a:pt x="1843" y="192"/>
                    <a:pt x="1837" y="195"/>
                  </a:cubicBezTo>
                  <a:cubicBezTo>
                    <a:pt x="1837" y="195"/>
                    <a:pt x="1837" y="195"/>
                    <a:pt x="1837" y="195"/>
                  </a:cubicBezTo>
                  <a:cubicBezTo>
                    <a:pt x="1837" y="195"/>
                    <a:pt x="1837" y="195"/>
                    <a:pt x="1837" y="195"/>
                  </a:cubicBezTo>
                  <a:cubicBezTo>
                    <a:pt x="1837" y="195"/>
                    <a:pt x="1830" y="197"/>
                    <a:pt x="1818" y="203"/>
                  </a:cubicBezTo>
                  <a:cubicBezTo>
                    <a:pt x="1806" y="208"/>
                    <a:pt x="1790" y="215"/>
                    <a:pt x="1769" y="225"/>
                  </a:cubicBezTo>
                  <a:cubicBezTo>
                    <a:pt x="1762" y="228"/>
                    <a:pt x="1762" y="228"/>
                    <a:pt x="1762" y="228"/>
                  </a:cubicBezTo>
                  <a:cubicBezTo>
                    <a:pt x="1700" y="258"/>
                    <a:pt x="1639" y="292"/>
                    <a:pt x="1581" y="328"/>
                  </a:cubicBezTo>
                  <a:cubicBezTo>
                    <a:pt x="1575" y="332"/>
                    <a:pt x="1568" y="336"/>
                    <a:pt x="1562" y="341"/>
                  </a:cubicBezTo>
                  <a:close/>
                  <a:moveTo>
                    <a:pt x="1586" y="267"/>
                  </a:moveTo>
                  <a:cubicBezTo>
                    <a:pt x="1567" y="172"/>
                    <a:pt x="1546" y="101"/>
                    <a:pt x="1537" y="75"/>
                  </a:cubicBezTo>
                  <a:cubicBezTo>
                    <a:pt x="1537" y="74"/>
                    <a:pt x="1537" y="73"/>
                    <a:pt x="1536" y="73"/>
                  </a:cubicBezTo>
                  <a:cubicBezTo>
                    <a:pt x="1531" y="59"/>
                    <a:pt x="1523" y="52"/>
                    <a:pt x="1511" y="52"/>
                  </a:cubicBezTo>
                  <a:cubicBezTo>
                    <a:pt x="1510" y="52"/>
                    <a:pt x="1508" y="52"/>
                    <a:pt x="1506" y="53"/>
                  </a:cubicBezTo>
                  <a:cubicBezTo>
                    <a:pt x="1506" y="53"/>
                    <a:pt x="1506" y="53"/>
                    <a:pt x="1506" y="53"/>
                  </a:cubicBezTo>
                  <a:cubicBezTo>
                    <a:pt x="1506" y="53"/>
                    <a:pt x="1506" y="53"/>
                    <a:pt x="1506" y="53"/>
                  </a:cubicBezTo>
                  <a:cubicBezTo>
                    <a:pt x="1502" y="53"/>
                    <a:pt x="1498" y="55"/>
                    <a:pt x="1494" y="57"/>
                  </a:cubicBezTo>
                  <a:cubicBezTo>
                    <a:pt x="1494" y="57"/>
                    <a:pt x="1494" y="57"/>
                    <a:pt x="1494" y="57"/>
                  </a:cubicBezTo>
                  <a:cubicBezTo>
                    <a:pt x="1494" y="58"/>
                    <a:pt x="1494" y="58"/>
                    <a:pt x="1494" y="58"/>
                  </a:cubicBezTo>
                  <a:cubicBezTo>
                    <a:pt x="1494" y="58"/>
                    <a:pt x="1467" y="74"/>
                    <a:pt x="1425" y="104"/>
                  </a:cubicBezTo>
                  <a:cubicBezTo>
                    <a:pt x="1402" y="121"/>
                    <a:pt x="1366" y="148"/>
                    <a:pt x="1321" y="185"/>
                  </a:cubicBezTo>
                  <a:cubicBezTo>
                    <a:pt x="1354" y="252"/>
                    <a:pt x="1383" y="321"/>
                    <a:pt x="1408" y="389"/>
                  </a:cubicBezTo>
                  <a:cubicBezTo>
                    <a:pt x="1461" y="347"/>
                    <a:pt x="1519" y="307"/>
                    <a:pt x="1586" y="267"/>
                  </a:cubicBezTo>
                  <a:close/>
                  <a:moveTo>
                    <a:pt x="988" y="185"/>
                  </a:moveTo>
                  <a:cubicBezTo>
                    <a:pt x="953" y="156"/>
                    <a:pt x="918" y="128"/>
                    <a:pt x="884" y="104"/>
                  </a:cubicBezTo>
                  <a:cubicBezTo>
                    <a:pt x="843" y="74"/>
                    <a:pt x="816" y="58"/>
                    <a:pt x="815" y="58"/>
                  </a:cubicBezTo>
                  <a:cubicBezTo>
                    <a:pt x="815" y="57"/>
                    <a:pt x="815" y="57"/>
                    <a:pt x="815" y="57"/>
                  </a:cubicBezTo>
                  <a:cubicBezTo>
                    <a:pt x="815" y="57"/>
                    <a:pt x="815" y="57"/>
                    <a:pt x="815" y="57"/>
                  </a:cubicBezTo>
                  <a:cubicBezTo>
                    <a:pt x="811" y="55"/>
                    <a:pt x="807" y="53"/>
                    <a:pt x="804" y="53"/>
                  </a:cubicBezTo>
                  <a:cubicBezTo>
                    <a:pt x="803" y="53"/>
                    <a:pt x="803" y="53"/>
                    <a:pt x="803" y="53"/>
                  </a:cubicBezTo>
                  <a:cubicBezTo>
                    <a:pt x="803" y="53"/>
                    <a:pt x="803" y="53"/>
                    <a:pt x="803" y="53"/>
                  </a:cubicBezTo>
                  <a:cubicBezTo>
                    <a:pt x="801" y="52"/>
                    <a:pt x="800" y="52"/>
                    <a:pt x="798" y="52"/>
                  </a:cubicBezTo>
                  <a:cubicBezTo>
                    <a:pt x="787" y="52"/>
                    <a:pt x="778" y="59"/>
                    <a:pt x="773" y="73"/>
                  </a:cubicBezTo>
                  <a:cubicBezTo>
                    <a:pt x="773" y="73"/>
                    <a:pt x="773" y="74"/>
                    <a:pt x="772" y="75"/>
                  </a:cubicBezTo>
                  <a:cubicBezTo>
                    <a:pt x="764" y="101"/>
                    <a:pt x="742" y="172"/>
                    <a:pt x="724" y="267"/>
                  </a:cubicBezTo>
                  <a:cubicBezTo>
                    <a:pt x="790" y="307"/>
                    <a:pt x="848" y="347"/>
                    <a:pt x="902" y="389"/>
                  </a:cubicBezTo>
                  <a:cubicBezTo>
                    <a:pt x="925" y="323"/>
                    <a:pt x="954" y="254"/>
                    <a:pt x="988" y="185"/>
                  </a:cubicBezTo>
                  <a:close/>
                  <a:moveTo>
                    <a:pt x="388" y="725"/>
                  </a:moveTo>
                  <a:cubicBezTo>
                    <a:pt x="377" y="657"/>
                    <a:pt x="370" y="584"/>
                    <a:pt x="368" y="506"/>
                  </a:cubicBezTo>
                  <a:cubicBezTo>
                    <a:pt x="303" y="500"/>
                    <a:pt x="251" y="498"/>
                    <a:pt x="219" y="498"/>
                  </a:cubicBezTo>
                  <a:cubicBezTo>
                    <a:pt x="212" y="498"/>
                    <a:pt x="206" y="498"/>
                    <a:pt x="200" y="498"/>
                  </a:cubicBezTo>
                  <a:cubicBezTo>
                    <a:pt x="164" y="498"/>
                    <a:pt x="143" y="499"/>
                    <a:pt x="143" y="499"/>
                  </a:cubicBezTo>
                  <a:cubicBezTo>
                    <a:pt x="129" y="500"/>
                    <a:pt x="116" y="507"/>
                    <a:pt x="107" y="520"/>
                  </a:cubicBezTo>
                  <a:cubicBezTo>
                    <a:pt x="102" y="528"/>
                    <a:pt x="99" y="537"/>
                    <a:pt x="100" y="546"/>
                  </a:cubicBezTo>
                  <a:cubicBezTo>
                    <a:pt x="102" y="571"/>
                    <a:pt x="119" y="661"/>
                    <a:pt x="226" y="796"/>
                  </a:cubicBezTo>
                  <a:cubicBezTo>
                    <a:pt x="280" y="769"/>
                    <a:pt x="335" y="745"/>
                    <a:pt x="388" y="725"/>
                  </a:cubicBezTo>
                  <a:close/>
                  <a:moveTo>
                    <a:pt x="2210" y="546"/>
                  </a:moveTo>
                  <a:cubicBezTo>
                    <a:pt x="2211" y="538"/>
                    <a:pt x="2206" y="525"/>
                    <a:pt x="2203" y="520"/>
                  </a:cubicBezTo>
                  <a:cubicBezTo>
                    <a:pt x="2194" y="507"/>
                    <a:pt x="2181" y="500"/>
                    <a:pt x="2167" y="499"/>
                  </a:cubicBezTo>
                  <a:cubicBezTo>
                    <a:pt x="2166" y="499"/>
                    <a:pt x="2145" y="498"/>
                    <a:pt x="2110" y="498"/>
                  </a:cubicBezTo>
                  <a:cubicBezTo>
                    <a:pt x="2104" y="498"/>
                    <a:pt x="2097" y="498"/>
                    <a:pt x="2090" y="498"/>
                  </a:cubicBezTo>
                  <a:cubicBezTo>
                    <a:pt x="2058" y="498"/>
                    <a:pt x="2006" y="500"/>
                    <a:pt x="1941" y="506"/>
                  </a:cubicBezTo>
                  <a:cubicBezTo>
                    <a:pt x="1939" y="581"/>
                    <a:pt x="1933" y="654"/>
                    <a:pt x="1922" y="725"/>
                  </a:cubicBezTo>
                  <a:cubicBezTo>
                    <a:pt x="1974" y="745"/>
                    <a:pt x="2029" y="769"/>
                    <a:pt x="2084" y="796"/>
                  </a:cubicBezTo>
                  <a:cubicBezTo>
                    <a:pt x="2191" y="660"/>
                    <a:pt x="2207" y="571"/>
                    <a:pt x="2210" y="546"/>
                  </a:cubicBezTo>
                  <a:close/>
                  <a:moveTo>
                    <a:pt x="2291" y="978"/>
                  </a:moveTo>
                  <a:cubicBezTo>
                    <a:pt x="2291" y="978"/>
                    <a:pt x="2285" y="974"/>
                    <a:pt x="2274" y="966"/>
                  </a:cubicBezTo>
                  <a:cubicBezTo>
                    <a:pt x="2274" y="966"/>
                    <a:pt x="2274" y="966"/>
                    <a:pt x="2274" y="966"/>
                  </a:cubicBezTo>
                  <a:cubicBezTo>
                    <a:pt x="2274" y="966"/>
                    <a:pt x="2274" y="966"/>
                    <a:pt x="2274" y="966"/>
                  </a:cubicBezTo>
                  <a:cubicBezTo>
                    <a:pt x="2266" y="960"/>
                    <a:pt x="2254" y="952"/>
                    <a:pt x="2239" y="943"/>
                  </a:cubicBezTo>
                  <a:cubicBezTo>
                    <a:pt x="2236" y="940"/>
                    <a:pt x="2231" y="938"/>
                    <a:pt x="2227" y="935"/>
                  </a:cubicBezTo>
                  <a:cubicBezTo>
                    <a:pt x="2191" y="911"/>
                    <a:pt x="2132" y="876"/>
                    <a:pt x="2060" y="840"/>
                  </a:cubicBezTo>
                  <a:cubicBezTo>
                    <a:pt x="2011" y="815"/>
                    <a:pt x="1961" y="793"/>
                    <a:pt x="1913" y="775"/>
                  </a:cubicBezTo>
                  <a:cubicBezTo>
                    <a:pt x="1891" y="885"/>
                    <a:pt x="1857" y="981"/>
                    <a:pt x="1811" y="1061"/>
                  </a:cubicBezTo>
                  <a:cubicBezTo>
                    <a:pt x="1763" y="1145"/>
                    <a:pt x="1704" y="1209"/>
                    <a:pt x="1633" y="1251"/>
                  </a:cubicBezTo>
                  <a:cubicBezTo>
                    <a:pt x="2143" y="1223"/>
                    <a:pt x="2286" y="1059"/>
                    <a:pt x="2301" y="1040"/>
                  </a:cubicBezTo>
                  <a:cubicBezTo>
                    <a:pt x="2301" y="1040"/>
                    <a:pt x="2301" y="1040"/>
                    <a:pt x="2301" y="1040"/>
                  </a:cubicBezTo>
                  <a:cubicBezTo>
                    <a:pt x="2306" y="1032"/>
                    <a:pt x="2309" y="1024"/>
                    <a:pt x="2309" y="1015"/>
                  </a:cubicBezTo>
                  <a:cubicBezTo>
                    <a:pt x="2309" y="1000"/>
                    <a:pt x="2302" y="986"/>
                    <a:pt x="2291" y="978"/>
                  </a:cubicBezTo>
                  <a:close/>
                  <a:moveTo>
                    <a:pt x="499" y="1061"/>
                  </a:moveTo>
                  <a:cubicBezTo>
                    <a:pt x="453" y="981"/>
                    <a:pt x="419" y="885"/>
                    <a:pt x="397" y="775"/>
                  </a:cubicBezTo>
                  <a:cubicBezTo>
                    <a:pt x="225" y="840"/>
                    <a:pt x="87" y="930"/>
                    <a:pt x="35" y="966"/>
                  </a:cubicBezTo>
                  <a:cubicBezTo>
                    <a:pt x="24" y="974"/>
                    <a:pt x="19" y="978"/>
                    <a:pt x="18" y="978"/>
                  </a:cubicBezTo>
                  <a:cubicBezTo>
                    <a:pt x="7" y="986"/>
                    <a:pt x="0" y="1000"/>
                    <a:pt x="0" y="1015"/>
                  </a:cubicBezTo>
                  <a:cubicBezTo>
                    <a:pt x="0" y="1024"/>
                    <a:pt x="3" y="1032"/>
                    <a:pt x="8" y="1040"/>
                  </a:cubicBezTo>
                  <a:cubicBezTo>
                    <a:pt x="8" y="1040"/>
                    <a:pt x="9" y="1041"/>
                    <a:pt x="9" y="1041"/>
                  </a:cubicBezTo>
                  <a:cubicBezTo>
                    <a:pt x="10" y="1042"/>
                    <a:pt x="11" y="1044"/>
                    <a:pt x="12" y="1045"/>
                  </a:cubicBezTo>
                  <a:cubicBezTo>
                    <a:pt x="13" y="1046"/>
                    <a:pt x="13" y="1047"/>
                    <a:pt x="14" y="1048"/>
                  </a:cubicBezTo>
                  <a:cubicBezTo>
                    <a:pt x="18" y="1051"/>
                    <a:pt x="26" y="1060"/>
                    <a:pt x="39" y="1070"/>
                  </a:cubicBezTo>
                  <a:cubicBezTo>
                    <a:pt x="60" y="1089"/>
                    <a:pt x="99" y="1117"/>
                    <a:pt x="161" y="1144"/>
                  </a:cubicBezTo>
                  <a:cubicBezTo>
                    <a:pt x="289" y="1202"/>
                    <a:pt x="467" y="1239"/>
                    <a:pt x="676" y="1251"/>
                  </a:cubicBezTo>
                  <a:cubicBezTo>
                    <a:pt x="607" y="1209"/>
                    <a:pt x="546" y="1144"/>
                    <a:pt x="499" y="1061"/>
                  </a:cubicBezTo>
                  <a:close/>
                  <a:moveTo>
                    <a:pt x="1849" y="1288"/>
                  </a:moveTo>
                  <a:cubicBezTo>
                    <a:pt x="1823" y="1288"/>
                    <a:pt x="1784" y="1293"/>
                    <a:pt x="1726" y="1301"/>
                  </a:cubicBezTo>
                  <a:cubicBezTo>
                    <a:pt x="1717" y="1302"/>
                    <a:pt x="1708" y="1304"/>
                    <a:pt x="1699" y="1305"/>
                  </a:cubicBezTo>
                  <a:cubicBezTo>
                    <a:pt x="1673" y="1308"/>
                    <a:pt x="1642" y="1310"/>
                    <a:pt x="1601" y="1310"/>
                  </a:cubicBezTo>
                  <a:cubicBezTo>
                    <a:pt x="1575" y="1310"/>
                    <a:pt x="1549" y="1310"/>
                    <a:pt x="1521" y="1309"/>
                  </a:cubicBezTo>
                  <a:cubicBezTo>
                    <a:pt x="1519" y="1309"/>
                    <a:pt x="1519" y="1309"/>
                    <a:pt x="1519" y="1309"/>
                  </a:cubicBezTo>
                  <a:cubicBezTo>
                    <a:pt x="1492" y="1308"/>
                    <a:pt x="1462" y="1308"/>
                    <a:pt x="1432" y="1308"/>
                  </a:cubicBezTo>
                  <a:cubicBezTo>
                    <a:pt x="1370" y="1308"/>
                    <a:pt x="1289" y="1310"/>
                    <a:pt x="1218" y="1330"/>
                  </a:cubicBezTo>
                  <a:cubicBezTo>
                    <a:pt x="1215" y="1331"/>
                    <a:pt x="1212" y="1335"/>
                    <a:pt x="1212" y="1337"/>
                  </a:cubicBezTo>
                  <a:cubicBezTo>
                    <a:pt x="1213" y="1340"/>
                    <a:pt x="1217" y="1341"/>
                    <a:pt x="1221" y="1341"/>
                  </a:cubicBezTo>
                  <a:cubicBezTo>
                    <a:pt x="1222" y="1341"/>
                    <a:pt x="1223" y="1340"/>
                    <a:pt x="1224" y="1340"/>
                  </a:cubicBezTo>
                  <a:cubicBezTo>
                    <a:pt x="1253" y="1338"/>
                    <a:pt x="1280" y="1337"/>
                    <a:pt x="1305" y="1337"/>
                  </a:cubicBezTo>
                  <a:cubicBezTo>
                    <a:pt x="1398" y="1337"/>
                    <a:pt x="1462" y="1353"/>
                    <a:pt x="1523" y="1368"/>
                  </a:cubicBezTo>
                  <a:cubicBezTo>
                    <a:pt x="1580" y="1383"/>
                    <a:pt x="1635" y="1396"/>
                    <a:pt x="1711" y="1396"/>
                  </a:cubicBezTo>
                  <a:cubicBezTo>
                    <a:pt x="1791" y="1396"/>
                    <a:pt x="1855" y="1379"/>
                    <a:pt x="1881" y="1351"/>
                  </a:cubicBezTo>
                  <a:cubicBezTo>
                    <a:pt x="1890" y="1341"/>
                    <a:pt x="1894" y="1330"/>
                    <a:pt x="1893" y="1319"/>
                  </a:cubicBezTo>
                  <a:cubicBezTo>
                    <a:pt x="1891" y="1297"/>
                    <a:pt x="1884" y="1288"/>
                    <a:pt x="1849" y="1288"/>
                  </a:cubicBezTo>
                  <a:close/>
                  <a:moveTo>
                    <a:pt x="1091" y="1330"/>
                  </a:moveTo>
                  <a:cubicBezTo>
                    <a:pt x="1020" y="1310"/>
                    <a:pt x="939" y="1308"/>
                    <a:pt x="877" y="1308"/>
                  </a:cubicBezTo>
                  <a:cubicBezTo>
                    <a:pt x="877" y="1308"/>
                    <a:pt x="877" y="1308"/>
                    <a:pt x="877" y="1308"/>
                  </a:cubicBezTo>
                  <a:cubicBezTo>
                    <a:pt x="847" y="1308"/>
                    <a:pt x="817" y="1308"/>
                    <a:pt x="791" y="1309"/>
                  </a:cubicBezTo>
                  <a:cubicBezTo>
                    <a:pt x="788" y="1309"/>
                    <a:pt x="788" y="1309"/>
                    <a:pt x="788" y="1309"/>
                  </a:cubicBezTo>
                  <a:cubicBezTo>
                    <a:pt x="760" y="1310"/>
                    <a:pt x="734" y="1310"/>
                    <a:pt x="709" y="1310"/>
                  </a:cubicBezTo>
                  <a:cubicBezTo>
                    <a:pt x="667" y="1310"/>
                    <a:pt x="636" y="1308"/>
                    <a:pt x="611" y="1305"/>
                  </a:cubicBezTo>
                  <a:cubicBezTo>
                    <a:pt x="601" y="1304"/>
                    <a:pt x="592" y="1302"/>
                    <a:pt x="583" y="1301"/>
                  </a:cubicBezTo>
                  <a:cubicBezTo>
                    <a:pt x="525" y="1293"/>
                    <a:pt x="486" y="1288"/>
                    <a:pt x="460" y="1288"/>
                  </a:cubicBezTo>
                  <a:cubicBezTo>
                    <a:pt x="425" y="1288"/>
                    <a:pt x="418" y="1297"/>
                    <a:pt x="416" y="1319"/>
                  </a:cubicBezTo>
                  <a:cubicBezTo>
                    <a:pt x="415" y="1330"/>
                    <a:pt x="419" y="1341"/>
                    <a:pt x="428" y="1350"/>
                  </a:cubicBezTo>
                  <a:cubicBezTo>
                    <a:pt x="453" y="1379"/>
                    <a:pt x="519" y="1396"/>
                    <a:pt x="599" y="1396"/>
                  </a:cubicBezTo>
                  <a:cubicBezTo>
                    <a:pt x="675" y="1396"/>
                    <a:pt x="729" y="1383"/>
                    <a:pt x="787" y="1368"/>
                  </a:cubicBezTo>
                  <a:cubicBezTo>
                    <a:pt x="848" y="1353"/>
                    <a:pt x="911" y="1337"/>
                    <a:pt x="1004" y="1337"/>
                  </a:cubicBezTo>
                  <a:cubicBezTo>
                    <a:pt x="1030" y="1337"/>
                    <a:pt x="1057" y="1338"/>
                    <a:pt x="1085" y="1340"/>
                  </a:cubicBezTo>
                  <a:cubicBezTo>
                    <a:pt x="1086" y="1340"/>
                    <a:pt x="1087" y="1341"/>
                    <a:pt x="1088" y="1341"/>
                  </a:cubicBezTo>
                  <a:cubicBezTo>
                    <a:pt x="1092" y="1341"/>
                    <a:pt x="1097" y="1340"/>
                    <a:pt x="1097" y="1337"/>
                  </a:cubicBezTo>
                  <a:cubicBezTo>
                    <a:pt x="1097" y="1335"/>
                    <a:pt x="1095" y="1331"/>
                    <a:pt x="1091" y="13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grpSp>
      <p:sp>
        <p:nvSpPr>
          <p:cNvPr id="9"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16229" y="2823581"/>
            <a:ext cx="4636033" cy="1107996"/>
          </a:xfrm>
        </p:spPr>
        <p:txBody>
          <a:bodyPr anchor="b">
            <a:noAutofit/>
          </a:bodyPr>
          <a:lstStyle>
            <a:lvl1pPr>
              <a:lnSpc>
                <a:spcPct val="90000"/>
              </a:lnSpc>
              <a:defRPr sz="4000">
                <a:solidFill>
                  <a:schemeClr val="bg1"/>
                </a:solidFill>
              </a:defRPr>
            </a:lvl1pPr>
          </a:lstStyle>
          <a:p>
            <a:r>
              <a:rPr lang="en-US" dirty="0"/>
              <a:t>Divider title goes here</a:t>
            </a:r>
            <a:endParaRPr lang="en-AU" dirty="0"/>
          </a:p>
        </p:txBody>
      </p:sp>
      <p:sp>
        <p:nvSpPr>
          <p:cNvPr id="16"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16229" y="4048755"/>
            <a:ext cx="4636034" cy="276999"/>
          </a:xfrm>
        </p:spPr>
        <p:txBody>
          <a:bodyPr wrap="square">
            <a:noAutofit/>
          </a:bodyPr>
          <a:lstStyle>
            <a:lvl1pPr>
              <a:defRPr sz="1800" b="0" i="0">
                <a:solidFill>
                  <a:schemeClr val="bg1"/>
                </a:solidFill>
                <a:latin typeface="Montserrat SemiBold" pitchFamily="2" charset="77"/>
              </a:defRPr>
            </a:lvl1pPr>
            <a:lvl2pPr marL="0" indent="0">
              <a:buNone/>
              <a:defRPr/>
            </a:lvl2pPr>
          </a:lstStyle>
          <a:p>
            <a:pPr lvl="0"/>
            <a:r>
              <a:rPr lang="en-US" dirty="0"/>
              <a:t>Subtitle goes here</a:t>
            </a:r>
          </a:p>
        </p:txBody>
      </p:sp>
      <p:grpSp>
        <p:nvGrpSpPr>
          <p:cNvPr id="43" name="Group 42">
            <a:extLst>
              <a:ext uri="{FF2B5EF4-FFF2-40B4-BE49-F238E27FC236}">
                <a16:creationId xmlns:a16="http://schemas.microsoft.com/office/drawing/2014/main" id="{36487694-BCE5-40E5-957D-41D10B21C04A}"/>
              </a:ext>
            </a:extLst>
          </p:cNvPr>
          <p:cNvGrpSpPr/>
          <p:nvPr userDrawn="1"/>
        </p:nvGrpSpPr>
        <p:grpSpPr>
          <a:xfrm>
            <a:off x="337062" y="365496"/>
            <a:ext cx="2576121" cy="184666"/>
            <a:chOff x="446350" y="402893"/>
            <a:chExt cx="2780477" cy="203560"/>
          </a:xfrm>
        </p:grpSpPr>
        <p:cxnSp>
          <p:nvCxnSpPr>
            <p:cNvPr id="2076" name="Straight Connector 2075">
              <a:extLst>
                <a:ext uri="{FF2B5EF4-FFF2-40B4-BE49-F238E27FC236}">
                  <a16:creationId xmlns:a16="http://schemas.microsoft.com/office/drawing/2014/main" id="{00741CFD-7DEE-490C-8563-C8C4EF3060AD}"/>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77" name="TextBox 2076">
              <a:extLst>
                <a:ext uri="{FF2B5EF4-FFF2-40B4-BE49-F238E27FC236}">
                  <a16:creationId xmlns:a16="http://schemas.microsoft.com/office/drawing/2014/main" id="{1875D8F5-C831-4AC7-AE09-4DA65EE17051}"/>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bg1"/>
                  </a:solidFill>
                  <a:latin typeface="Montserrat SemiBold" pitchFamily="2" charset="77"/>
                </a:rPr>
                <a:t>NSW Department of Education</a:t>
              </a:r>
            </a:p>
          </p:txBody>
        </p:sp>
      </p:gr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231658">
            <a:off x="7214927" y="4639128"/>
            <a:ext cx="4494728" cy="4437743"/>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54117" y="-488814"/>
            <a:ext cx="2103765" cy="2077952"/>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90154" y="5568612"/>
            <a:ext cx="2464518" cy="2433518"/>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22413" y="-2074979"/>
            <a:ext cx="3711168" cy="3664117"/>
          </a:xfrm>
          <a:prstGeom prst="rect">
            <a:avLst/>
          </a:prstGeom>
        </p:spPr>
      </p:pic>
    </p:spTree>
    <p:extLst>
      <p:ext uri="{BB962C8B-B14F-4D97-AF65-F5344CB8AC3E}">
        <p14:creationId xmlns:p14="http://schemas.microsoft.com/office/powerpoint/2010/main" val="2686101475"/>
      </p:ext>
    </p:extLst>
  </p:cSld>
  <p:clrMapOvr>
    <a:masterClrMapping/>
  </p:clrMapOvr>
  <p:transition>
    <p:fade/>
  </p:transition>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rgbClr val="19233E"/>
        </a:solidFill>
        <a:effectLst/>
      </p:bgPr>
    </p:bg>
    <p:spTree>
      <p:nvGrpSpPr>
        <p:cNvPr id="1" name=""/>
        <p:cNvGrpSpPr/>
        <p:nvPr/>
      </p:nvGrpSpPr>
      <p:grpSpPr>
        <a:xfrm>
          <a:off x="0" y="0"/>
          <a:ext cx="0" cy="0"/>
          <a:chOff x="0" y="0"/>
          <a:chExt cx="0" cy="0"/>
        </a:xfrm>
      </p:grpSpPr>
      <p:grpSp>
        <p:nvGrpSpPr>
          <p:cNvPr id="36" name="Group 4">
            <a:extLst>
              <a:ext uri="{FF2B5EF4-FFF2-40B4-BE49-F238E27FC236}">
                <a16:creationId xmlns:a16="http://schemas.microsoft.com/office/drawing/2014/main" id="{6F608F73-741F-6946-B641-D8427799D994}"/>
              </a:ext>
            </a:extLst>
          </p:cNvPr>
          <p:cNvGrpSpPr>
            <a:grpSpLocks noChangeAspect="1"/>
          </p:cNvGrpSpPr>
          <p:nvPr userDrawn="1"/>
        </p:nvGrpSpPr>
        <p:grpSpPr bwMode="auto">
          <a:xfrm>
            <a:off x="9185909" y="6124026"/>
            <a:ext cx="407671" cy="430903"/>
            <a:chOff x="1841" y="2"/>
            <a:chExt cx="4000" cy="4318"/>
          </a:xfrm>
          <a:solidFill>
            <a:schemeClr val="bg1"/>
          </a:solidFill>
        </p:grpSpPr>
        <p:sp>
          <p:nvSpPr>
            <p:cNvPr id="37" name="Freeform 5">
              <a:extLst>
                <a:ext uri="{FF2B5EF4-FFF2-40B4-BE49-F238E27FC236}">
                  <a16:creationId xmlns:a16="http://schemas.microsoft.com/office/drawing/2014/main" id="{EEF63556-136D-FA42-BB5B-3B1E035D183A}"/>
                </a:ext>
              </a:extLst>
            </p:cNvPr>
            <p:cNvSpPr>
              <a:spLocks noEditPoints="1"/>
            </p:cNvSpPr>
            <p:nvPr/>
          </p:nvSpPr>
          <p:spPr bwMode="auto">
            <a:xfrm>
              <a:off x="1972" y="2556"/>
              <a:ext cx="3779" cy="1764"/>
            </a:xfrm>
            <a:custGeom>
              <a:avLst/>
              <a:gdLst>
                <a:gd name="T0" fmla="*/ 1845 w 2181"/>
                <a:gd name="T1" fmla="*/ 700 h 1019"/>
                <a:gd name="T2" fmla="*/ 2181 w 2181"/>
                <a:gd name="T3" fmla="*/ 15 h 1019"/>
                <a:gd name="T4" fmla="*/ 1814 w 2181"/>
                <a:gd name="T5" fmla="*/ 15 h 1019"/>
                <a:gd name="T6" fmla="*/ 1459 w 2181"/>
                <a:gd name="T7" fmla="*/ 15 h 1019"/>
                <a:gd name="T8" fmla="*/ 1634 w 2181"/>
                <a:gd name="T9" fmla="*/ 700 h 1019"/>
                <a:gd name="T10" fmla="*/ 701 w 2181"/>
                <a:gd name="T11" fmla="*/ 700 h 1019"/>
                <a:gd name="T12" fmla="*/ 547 w 2181"/>
                <a:gd name="T13" fmla="*/ 453 h 1019"/>
                <a:gd name="T14" fmla="*/ 16 w 2181"/>
                <a:gd name="T15" fmla="*/ 700 h 1019"/>
                <a:gd name="T16" fmla="*/ 108 w 2181"/>
                <a:gd name="T17" fmla="*/ 929 h 1019"/>
                <a:gd name="T18" fmla="*/ 111 w 2181"/>
                <a:gd name="T19" fmla="*/ 985 h 1019"/>
                <a:gd name="T20" fmla="*/ 108 w 2181"/>
                <a:gd name="T21" fmla="*/ 834 h 1019"/>
                <a:gd name="T22" fmla="*/ 109 w 2181"/>
                <a:gd name="T23" fmla="*/ 800 h 1019"/>
                <a:gd name="T24" fmla="*/ 110 w 2181"/>
                <a:gd name="T25" fmla="*/ 1019 h 1019"/>
                <a:gd name="T26" fmla="*/ 108 w 2181"/>
                <a:gd name="T27" fmla="*/ 897 h 1019"/>
                <a:gd name="T28" fmla="*/ 221 w 2181"/>
                <a:gd name="T29" fmla="*/ 909 h 1019"/>
                <a:gd name="T30" fmla="*/ 442 w 2181"/>
                <a:gd name="T31" fmla="*/ 909 h 1019"/>
                <a:gd name="T32" fmla="*/ 403 w 2181"/>
                <a:gd name="T33" fmla="*/ 910 h 1019"/>
                <a:gd name="T34" fmla="*/ 260 w 2181"/>
                <a:gd name="T35" fmla="*/ 909 h 1019"/>
                <a:gd name="T36" fmla="*/ 403 w 2181"/>
                <a:gd name="T37" fmla="*/ 910 h 1019"/>
                <a:gd name="T38" fmla="*/ 440 w 2181"/>
                <a:gd name="T39" fmla="*/ 803 h 1019"/>
                <a:gd name="T40" fmla="*/ 649 w 2181"/>
                <a:gd name="T41" fmla="*/ 803 h 1019"/>
                <a:gd name="T42" fmla="*/ 711 w 2181"/>
                <a:gd name="T43" fmla="*/ 925 h 1019"/>
                <a:gd name="T44" fmla="*/ 711 w 2181"/>
                <a:gd name="T45" fmla="*/ 892 h 1019"/>
                <a:gd name="T46" fmla="*/ 831 w 2181"/>
                <a:gd name="T47" fmla="*/ 803 h 1019"/>
                <a:gd name="T48" fmla="*/ 833 w 2181"/>
                <a:gd name="T49" fmla="*/ 1015 h 1019"/>
                <a:gd name="T50" fmla="*/ 711 w 2181"/>
                <a:gd name="T51" fmla="*/ 925 h 1019"/>
                <a:gd name="T52" fmla="*/ 1024 w 2181"/>
                <a:gd name="T53" fmla="*/ 825 h 1019"/>
                <a:gd name="T54" fmla="*/ 869 w 2181"/>
                <a:gd name="T55" fmla="*/ 1015 h 1019"/>
                <a:gd name="T56" fmla="*/ 952 w 2181"/>
                <a:gd name="T57" fmla="*/ 942 h 1019"/>
                <a:gd name="T58" fmla="*/ 991 w 2181"/>
                <a:gd name="T59" fmla="*/ 935 h 1019"/>
                <a:gd name="T60" fmla="*/ 906 w 2181"/>
                <a:gd name="T61" fmla="*/ 837 h 1019"/>
                <a:gd name="T62" fmla="*/ 1004 w 2181"/>
                <a:gd name="T63" fmla="*/ 873 h 1019"/>
                <a:gd name="T64" fmla="*/ 1223 w 2181"/>
                <a:gd name="T65" fmla="*/ 950 h 1019"/>
                <a:gd name="T66" fmla="*/ 1075 w 2181"/>
                <a:gd name="T67" fmla="*/ 1015 h 1019"/>
                <a:gd name="T68" fmla="*/ 1228 w 2181"/>
                <a:gd name="T69" fmla="*/ 1015 h 1019"/>
                <a:gd name="T70" fmla="*/ 1223 w 2181"/>
                <a:gd name="T71" fmla="*/ 803 h 1019"/>
                <a:gd name="T72" fmla="*/ 1337 w 2181"/>
                <a:gd name="T73" fmla="*/ 803 h 1019"/>
                <a:gd name="T74" fmla="*/ 1334 w 2181"/>
                <a:gd name="T75" fmla="*/ 1015 h 1019"/>
                <a:gd name="T76" fmla="*/ 1401 w 2181"/>
                <a:gd name="T77" fmla="*/ 963 h 1019"/>
                <a:gd name="T78" fmla="*/ 1505 w 2181"/>
                <a:gd name="T79" fmla="*/ 1015 h 1019"/>
                <a:gd name="T80" fmla="*/ 1401 w 2181"/>
                <a:gd name="T81" fmla="*/ 904 h 1019"/>
                <a:gd name="T82" fmla="*/ 1684 w 2181"/>
                <a:gd name="T83" fmla="*/ 892 h 1019"/>
                <a:gd name="T84" fmla="*/ 1698 w 2181"/>
                <a:gd name="T85" fmla="*/ 837 h 1019"/>
                <a:gd name="T86" fmla="*/ 1541 w 2181"/>
                <a:gd name="T87" fmla="*/ 1015 h 1019"/>
                <a:gd name="T88" fmla="*/ 1578 w 2181"/>
                <a:gd name="T89" fmla="*/ 982 h 1019"/>
                <a:gd name="T90" fmla="*/ 1771 w 2181"/>
                <a:gd name="T91" fmla="*/ 803 h 1019"/>
                <a:gd name="T92" fmla="*/ 1773 w 2181"/>
                <a:gd name="T93" fmla="*/ 1015 h 1019"/>
                <a:gd name="T94" fmla="*/ 1921 w 2181"/>
                <a:gd name="T95" fmla="*/ 1015 h 1019"/>
                <a:gd name="T96" fmla="*/ 1884 w 2181"/>
                <a:gd name="T97" fmla="*/ 950 h 1019"/>
                <a:gd name="T98" fmla="*/ 2018 w 2181"/>
                <a:gd name="T99" fmla="*/ 1015 h 1019"/>
                <a:gd name="T100" fmla="*/ 2122 w 2181"/>
                <a:gd name="T101" fmla="*/ 838 h 1019"/>
                <a:gd name="T102" fmla="*/ 1950 w 2181"/>
                <a:gd name="T103" fmla="*/ 838 h 1019"/>
                <a:gd name="T104" fmla="*/ 923 w 2181"/>
                <a:gd name="T105" fmla="*/ 196 h 1019"/>
                <a:gd name="T106" fmla="*/ 1272 w 2181"/>
                <a:gd name="T107" fmla="*/ 89 h 1019"/>
                <a:gd name="T108" fmla="*/ 771 w 2181"/>
                <a:gd name="T109" fmla="*/ 212 h 1019"/>
                <a:gd name="T110" fmla="*/ 1141 w 2181"/>
                <a:gd name="T111" fmla="*/ 515 h 1019"/>
                <a:gd name="T112" fmla="*/ 743 w 2181"/>
                <a:gd name="T113" fmla="*/ 605 h 1019"/>
                <a:gd name="T114" fmla="*/ 1293 w 2181"/>
                <a:gd name="T115" fmla="*/ 498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1" h="1019">
                  <a:moveTo>
                    <a:pt x="1634" y="700"/>
                  </a:moveTo>
                  <a:cubicBezTo>
                    <a:pt x="1739" y="267"/>
                    <a:pt x="1739" y="267"/>
                    <a:pt x="1739" y="267"/>
                  </a:cubicBezTo>
                  <a:cubicBezTo>
                    <a:pt x="1845" y="700"/>
                    <a:pt x="1845" y="700"/>
                    <a:pt x="1845" y="700"/>
                  </a:cubicBezTo>
                  <a:cubicBezTo>
                    <a:pt x="2000" y="700"/>
                    <a:pt x="2000" y="700"/>
                    <a:pt x="2000" y="700"/>
                  </a:cubicBezTo>
                  <a:cubicBezTo>
                    <a:pt x="2002" y="694"/>
                    <a:pt x="2002" y="694"/>
                    <a:pt x="2002" y="694"/>
                  </a:cubicBezTo>
                  <a:cubicBezTo>
                    <a:pt x="2181" y="15"/>
                    <a:pt x="2181" y="15"/>
                    <a:pt x="2181" y="15"/>
                  </a:cubicBezTo>
                  <a:cubicBezTo>
                    <a:pt x="2023" y="15"/>
                    <a:pt x="2023" y="15"/>
                    <a:pt x="2023" y="15"/>
                  </a:cubicBezTo>
                  <a:cubicBezTo>
                    <a:pt x="1921" y="454"/>
                    <a:pt x="1921" y="454"/>
                    <a:pt x="1921" y="454"/>
                  </a:cubicBezTo>
                  <a:cubicBezTo>
                    <a:pt x="1814" y="15"/>
                    <a:pt x="1814" y="15"/>
                    <a:pt x="1814" y="15"/>
                  </a:cubicBezTo>
                  <a:cubicBezTo>
                    <a:pt x="1666" y="15"/>
                    <a:pt x="1666" y="15"/>
                    <a:pt x="1666" y="15"/>
                  </a:cubicBezTo>
                  <a:cubicBezTo>
                    <a:pt x="1558" y="449"/>
                    <a:pt x="1558" y="449"/>
                    <a:pt x="1558" y="449"/>
                  </a:cubicBezTo>
                  <a:cubicBezTo>
                    <a:pt x="1459" y="15"/>
                    <a:pt x="1459" y="15"/>
                    <a:pt x="1459" y="15"/>
                  </a:cubicBezTo>
                  <a:cubicBezTo>
                    <a:pt x="1298" y="15"/>
                    <a:pt x="1298" y="15"/>
                    <a:pt x="1298" y="15"/>
                  </a:cubicBezTo>
                  <a:cubicBezTo>
                    <a:pt x="1476" y="700"/>
                    <a:pt x="1476" y="700"/>
                    <a:pt x="1476" y="700"/>
                  </a:cubicBezTo>
                  <a:lnTo>
                    <a:pt x="1634" y="700"/>
                  </a:lnTo>
                  <a:close/>
                  <a:moveTo>
                    <a:pt x="170" y="263"/>
                  </a:moveTo>
                  <a:cubicBezTo>
                    <a:pt x="542" y="700"/>
                    <a:pt x="542" y="700"/>
                    <a:pt x="542" y="700"/>
                  </a:cubicBezTo>
                  <a:cubicBezTo>
                    <a:pt x="701" y="700"/>
                    <a:pt x="701" y="700"/>
                    <a:pt x="701" y="700"/>
                  </a:cubicBezTo>
                  <a:cubicBezTo>
                    <a:pt x="701" y="15"/>
                    <a:pt x="701" y="15"/>
                    <a:pt x="701" y="15"/>
                  </a:cubicBezTo>
                  <a:cubicBezTo>
                    <a:pt x="547" y="15"/>
                    <a:pt x="547" y="15"/>
                    <a:pt x="547" y="15"/>
                  </a:cubicBezTo>
                  <a:cubicBezTo>
                    <a:pt x="547" y="453"/>
                    <a:pt x="547" y="453"/>
                    <a:pt x="547" y="453"/>
                  </a:cubicBezTo>
                  <a:cubicBezTo>
                    <a:pt x="174" y="15"/>
                    <a:pt x="174" y="15"/>
                    <a:pt x="174" y="15"/>
                  </a:cubicBezTo>
                  <a:cubicBezTo>
                    <a:pt x="16" y="15"/>
                    <a:pt x="16" y="15"/>
                    <a:pt x="16" y="15"/>
                  </a:cubicBezTo>
                  <a:cubicBezTo>
                    <a:pt x="16" y="700"/>
                    <a:pt x="16" y="700"/>
                    <a:pt x="16" y="700"/>
                  </a:cubicBezTo>
                  <a:cubicBezTo>
                    <a:pt x="170" y="700"/>
                    <a:pt x="170" y="700"/>
                    <a:pt x="170" y="700"/>
                  </a:cubicBezTo>
                  <a:lnTo>
                    <a:pt x="170" y="263"/>
                  </a:lnTo>
                  <a:close/>
                  <a:moveTo>
                    <a:pt x="108" y="929"/>
                  </a:moveTo>
                  <a:cubicBezTo>
                    <a:pt x="162" y="929"/>
                    <a:pt x="162" y="929"/>
                    <a:pt x="162" y="929"/>
                  </a:cubicBezTo>
                  <a:cubicBezTo>
                    <a:pt x="162" y="969"/>
                    <a:pt x="162" y="969"/>
                    <a:pt x="162" y="969"/>
                  </a:cubicBezTo>
                  <a:cubicBezTo>
                    <a:pt x="149" y="979"/>
                    <a:pt x="131" y="985"/>
                    <a:pt x="111" y="985"/>
                  </a:cubicBezTo>
                  <a:cubicBezTo>
                    <a:pt x="68" y="985"/>
                    <a:pt x="39" y="953"/>
                    <a:pt x="39" y="909"/>
                  </a:cubicBezTo>
                  <a:cubicBezTo>
                    <a:pt x="39" y="909"/>
                    <a:pt x="39" y="909"/>
                    <a:pt x="39" y="909"/>
                  </a:cubicBezTo>
                  <a:cubicBezTo>
                    <a:pt x="39" y="868"/>
                    <a:pt x="69" y="834"/>
                    <a:pt x="108" y="834"/>
                  </a:cubicBezTo>
                  <a:cubicBezTo>
                    <a:pt x="135" y="834"/>
                    <a:pt x="151" y="843"/>
                    <a:pt x="167" y="857"/>
                  </a:cubicBezTo>
                  <a:cubicBezTo>
                    <a:pt x="191" y="829"/>
                    <a:pt x="191" y="829"/>
                    <a:pt x="191" y="829"/>
                  </a:cubicBezTo>
                  <a:cubicBezTo>
                    <a:pt x="169" y="810"/>
                    <a:pt x="146" y="800"/>
                    <a:pt x="109" y="800"/>
                  </a:cubicBezTo>
                  <a:cubicBezTo>
                    <a:pt x="45" y="800"/>
                    <a:pt x="0" y="850"/>
                    <a:pt x="0" y="909"/>
                  </a:cubicBezTo>
                  <a:cubicBezTo>
                    <a:pt x="0" y="910"/>
                    <a:pt x="0" y="910"/>
                    <a:pt x="0" y="910"/>
                  </a:cubicBezTo>
                  <a:cubicBezTo>
                    <a:pt x="0" y="972"/>
                    <a:pt x="44" y="1019"/>
                    <a:pt x="110" y="1019"/>
                  </a:cubicBezTo>
                  <a:cubicBezTo>
                    <a:pt x="148" y="1019"/>
                    <a:pt x="177" y="1004"/>
                    <a:pt x="198" y="986"/>
                  </a:cubicBezTo>
                  <a:cubicBezTo>
                    <a:pt x="198" y="897"/>
                    <a:pt x="198" y="897"/>
                    <a:pt x="198" y="897"/>
                  </a:cubicBezTo>
                  <a:cubicBezTo>
                    <a:pt x="108" y="897"/>
                    <a:pt x="108" y="897"/>
                    <a:pt x="108" y="897"/>
                  </a:cubicBezTo>
                  <a:lnTo>
                    <a:pt x="108" y="929"/>
                  </a:lnTo>
                  <a:close/>
                  <a:moveTo>
                    <a:pt x="332" y="800"/>
                  </a:moveTo>
                  <a:cubicBezTo>
                    <a:pt x="267" y="800"/>
                    <a:pt x="221" y="850"/>
                    <a:pt x="221" y="909"/>
                  </a:cubicBezTo>
                  <a:cubicBezTo>
                    <a:pt x="221" y="910"/>
                    <a:pt x="221" y="910"/>
                    <a:pt x="221" y="910"/>
                  </a:cubicBezTo>
                  <a:cubicBezTo>
                    <a:pt x="221" y="970"/>
                    <a:pt x="266" y="1019"/>
                    <a:pt x="331" y="1019"/>
                  </a:cubicBezTo>
                  <a:cubicBezTo>
                    <a:pt x="396" y="1019"/>
                    <a:pt x="442" y="969"/>
                    <a:pt x="442" y="909"/>
                  </a:cubicBezTo>
                  <a:cubicBezTo>
                    <a:pt x="442" y="909"/>
                    <a:pt x="442" y="909"/>
                    <a:pt x="442" y="909"/>
                  </a:cubicBezTo>
                  <a:cubicBezTo>
                    <a:pt x="442" y="849"/>
                    <a:pt x="397" y="800"/>
                    <a:pt x="332" y="800"/>
                  </a:cubicBezTo>
                  <a:close/>
                  <a:moveTo>
                    <a:pt x="403" y="910"/>
                  </a:moveTo>
                  <a:cubicBezTo>
                    <a:pt x="403" y="951"/>
                    <a:pt x="374" y="985"/>
                    <a:pt x="332" y="985"/>
                  </a:cubicBezTo>
                  <a:cubicBezTo>
                    <a:pt x="290" y="985"/>
                    <a:pt x="260" y="950"/>
                    <a:pt x="260" y="909"/>
                  </a:cubicBezTo>
                  <a:cubicBezTo>
                    <a:pt x="260" y="909"/>
                    <a:pt x="260" y="909"/>
                    <a:pt x="260" y="909"/>
                  </a:cubicBezTo>
                  <a:cubicBezTo>
                    <a:pt x="260" y="867"/>
                    <a:pt x="289" y="834"/>
                    <a:pt x="331" y="834"/>
                  </a:cubicBezTo>
                  <a:cubicBezTo>
                    <a:pt x="373" y="834"/>
                    <a:pt x="403" y="868"/>
                    <a:pt x="403" y="909"/>
                  </a:cubicBezTo>
                  <a:lnTo>
                    <a:pt x="403" y="910"/>
                  </a:lnTo>
                  <a:close/>
                  <a:moveTo>
                    <a:pt x="545" y="966"/>
                  </a:moveTo>
                  <a:cubicBezTo>
                    <a:pt x="481" y="803"/>
                    <a:pt x="481" y="803"/>
                    <a:pt x="481" y="803"/>
                  </a:cubicBezTo>
                  <a:cubicBezTo>
                    <a:pt x="440" y="803"/>
                    <a:pt x="440" y="803"/>
                    <a:pt x="440" y="803"/>
                  </a:cubicBezTo>
                  <a:cubicBezTo>
                    <a:pt x="528" y="1017"/>
                    <a:pt x="528" y="1017"/>
                    <a:pt x="528" y="1017"/>
                  </a:cubicBezTo>
                  <a:cubicBezTo>
                    <a:pt x="560" y="1017"/>
                    <a:pt x="560" y="1017"/>
                    <a:pt x="560" y="1017"/>
                  </a:cubicBezTo>
                  <a:cubicBezTo>
                    <a:pt x="649" y="803"/>
                    <a:pt x="649" y="803"/>
                    <a:pt x="649" y="803"/>
                  </a:cubicBezTo>
                  <a:cubicBezTo>
                    <a:pt x="608" y="803"/>
                    <a:pt x="608" y="803"/>
                    <a:pt x="608" y="803"/>
                  </a:cubicBezTo>
                  <a:lnTo>
                    <a:pt x="545" y="966"/>
                  </a:lnTo>
                  <a:close/>
                  <a:moveTo>
                    <a:pt x="711" y="925"/>
                  </a:moveTo>
                  <a:cubicBezTo>
                    <a:pt x="817" y="925"/>
                    <a:pt x="817" y="925"/>
                    <a:pt x="817" y="925"/>
                  </a:cubicBezTo>
                  <a:cubicBezTo>
                    <a:pt x="817" y="892"/>
                    <a:pt x="817" y="892"/>
                    <a:pt x="817" y="892"/>
                  </a:cubicBezTo>
                  <a:cubicBezTo>
                    <a:pt x="711" y="892"/>
                    <a:pt x="711" y="892"/>
                    <a:pt x="711" y="892"/>
                  </a:cubicBezTo>
                  <a:cubicBezTo>
                    <a:pt x="711" y="837"/>
                    <a:pt x="711" y="837"/>
                    <a:pt x="711" y="837"/>
                  </a:cubicBezTo>
                  <a:cubicBezTo>
                    <a:pt x="831" y="837"/>
                    <a:pt x="831" y="837"/>
                    <a:pt x="831" y="837"/>
                  </a:cubicBezTo>
                  <a:cubicBezTo>
                    <a:pt x="831" y="803"/>
                    <a:pt x="831" y="803"/>
                    <a:pt x="831" y="803"/>
                  </a:cubicBezTo>
                  <a:cubicBezTo>
                    <a:pt x="674" y="803"/>
                    <a:pt x="674" y="803"/>
                    <a:pt x="674" y="803"/>
                  </a:cubicBezTo>
                  <a:cubicBezTo>
                    <a:pt x="674" y="1015"/>
                    <a:pt x="674" y="1015"/>
                    <a:pt x="674" y="1015"/>
                  </a:cubicBezTo>
                  <a:cubicBezTo>
                    <a:pt x="833" y="1015"/>
                    <a:pt x="833" y="1015"/>
                    <a:pt x="833" y="1015"/>
                  </a:cubicBezTo>
                  <a:cubicBezTo>
                    <a:pt x="833" y="982"/>
                    <a:pt x="833" y="982"/>
                    <a:pt x="833" y="982"/>
                  </a:cubicBezTo>
                  <a:cubicBezTo>
                    <a:pt x="711" y="982"/>
                    <a:pt x="711" y="982"/>
                    <a:pt x="711" y="982"/>
                  </a:cubicBezTo>
                  <a:lnTo>
                    <a:pt x="711" y="925"/>
                  </a:lnTo>
                  <a:close/>
                  <a:moveTo>
                    <a:pt x="1042" y="871"/>
                  </a:moveTo>
                  <a:cubicBezTo>
                    <a:pt x="1042" y="870"/>
                    <a:pt x="1042" y="870"/>
                    <a:pt x="1042" y="870"/>
                  </a:cubicBezTo>
                  <a:cubicBezTo>
                    <a:pt x="1042" y="852"/>
                    <a:pt x="1035" y="836"/>
                    <a:pt x="1024" y="825"/>
                  </a:cubicBezTo>
                  <a:cubicBezTo>
                    <a:pt x="1011" y="811"/>
                    <a:pt x="990" y="803"/>
                    <a:pt x="963" y="803"/>
                  </a:cubicBezTo>
                  <a:cubicBezTo>
                    <a:pt x="869" y="803"/>
                    <a:pt x="869" y="803"/>
                    <a:pt x="869" y="803"/>
                  </a:cubicBezTo>
                  <a:cubicBezTo>
                    <a:pt x="869" y="1015"/>
                    <a:pt x="869" y="1015"/>
                    <a:pt x="869" y="1015"/>
                  </a:cubicBezTo>
                  <a:cubicBezTo>
                    <a:pt x="906" y="1015"/>
                    <a:pt x="906" y="1015"/>
                    <a:pt x="906" y="1015"/>
                  </a:cubicBezTo>
                  <a:cubicBezTo>
                    <a:pt x="906" y="942"/>
                    <a:pt x="906" y="942"/>
                    <a:pt x="906" y="942"/>
                  </a:cubicBezTo>
                  <a:cubicBezTo>
                    <a:pt x="952" y="942"/>
                    <a:pt x="952" y="942"/>
                    <a:pt x="952" y="942"/>
                  </a:cubicBezTo>
                  <a:cubicBezTo>
                    <a:pt x="1005" y="1015"/>
                    <a:pt x="1005" y="1015"/>
                    <a:pt x="1005" y="1015"/>
                  </a:cubicBezTo>
                  <a:cubicBezTo>
                    <a:pt x="1048" y="1015"/>
                    <a:pt x="1048" y="1015"/>
                    <a:pt x="1048" y="1015"/>
                  </a:cubicBezTo>
                  <a:cubicBezTo>
                    <a:pt x="991" y="935"/>
                    <a:pt x="991" y="935"/>
                    <a:pt x="991" y="935"/>
                  </a:cubicBezTo>
                  <a:cubicBezTo>
                    <a:pt x="1021" y="927"/>
                    <a:pt x="1042" y="906"/>
                    <a:pt x="1042" y="871"/>
                  </a:cubicBezTo>
                  <a:close/>
                  <a:moveTo>
                    <a:pt x="906" y="908"/>
                  </a:moveTo>
                  <a:cubicBezTo>
                    <a:pt x="906" y="837"/>
                    <a:pt x="906" y="837"/>
                    <a:pt x="906" y="837"/>
                  </a:cubicBezTo>
                  <a:cubicBezTo>
                    <a:pt x="960" y="837"/>
                    <a:pt x="960" y="837"/>
                    <a:pt x="960" y="837"/>
                  </a:cubicBezTo>
                  <a:cubicBezTo>
                    <a:pt x="988" y="837"/>
                    <a:pt x="1004" y="850"/>
                    <a:pt x="1004" y="872"/>
                  </a:cubicBezTo>
                  <a:cubicBezTo>
                    <a:pt x="1004" y="873"/>
                    <a:pt x="1004" y="873"/>
                    <a:pt x="1004" y="873"/>
                  </a:cubicBezTo>
                  <a:cubicBezTo>
                    <a:pt x="1004" y="894"/>
                    <a:pt x="987" y="908"/>
                    <a:pt x="960" y="908"/>
                  </a:cubicBezTo>
                  <a:lnTo>
                    <a:pt x="906" y="908"/>
                  </a:lnTo>
                  <a:close/>
                  <a:moveTo>
                    <a:pt x="1223" y="950"/>
                  </a:moveTo>
                  <a:cubicBezTo>
                    <a:pt x="1109" y="803"/>
                    <a:pt x="1109" y="803"/>
                    <a:pt x="1109" y="803"/>
                  </a:cubicBezTo>
                  <a:cubicBezTo>
                    <a:pt x="1075" y="803"/>
                    <a:pt x="1075" y="803"/>
                    <a:pt x="1075" y="803"/>
                  </a:cubicBezTo>
                  <a:cubicBezTo>
                    <a:pt x="1075" y="1015"/>
                    <a:pt x="1075" y="1015"/>
                    <a:pt x="1075" y="1015"/>
                  </a:cubicBezTo>
                  <a:cubicBezTo>
                    <a:pt x="1111" y="1015"/>
                    <a:pt x="1111" y="1015"/>
                    <a:pt x="1111" y="1015"/>
                  </a:cubicBezTo>
                  <a:cubicBezTo>
                    <a:pt x="1111" y="864"/>
                    <a:pt x="1111" y="864"/>
                    <a:pt x="1111" y="864"/>
                  </a:cubicBezTo>
                  <a:cubicBezTo>
                    <a:pt x="1228" y="1015"/>
                    <a:pt x="1228" y="1015"/>
                    <a:pt x="1228" y="1015"/>
                  </a:cubicBezTo>
                  <a:cubicBezTo>
                    <a:pt x="1259" y="1015"/>
                    <a:pt x="1259" y="1015"/>
                    <a:pt x="1259" y="1015"/>
                  </a:cubicBezTo>
                  <a:cubicBezTo>
                    <a:pt x="1259" y="803"/>
                    <a:pt x="1259" y="803"/>
                    <a:pt x="1259" y="803"/>
                  </a:cubicBezTo>
                  <a:cubicBezTo>
                    <a:pt x="1223" y="803"/>
                    <a:pt x="1223" y="803"/>
                    <a:pt x="1223" y="803"/>
                  </a:cubicBezTo>
                  <a:lnTo>
                    <a:pt x="1223" y="950"/>
                  </a:lnTo>
                  <a:close/>
                  <a:moveTo>
                    <a:pt x="1401" y="904"/>
                  </a:moveTo>
                  <a:cubicBezTo>
                    <a:pt x="1337" y="803"/>
                    <a:pt x="1337" y="803"/>
                    <a:pt x="1337" y="803"/>
                  </a:cubicBezTo>
                  <a:cubicBezTo>
                    <a:pt x="1297" y="803"/>
                    <a:pt x="1297" y="803"/>
                    <a:pt x="1297" y="803"/>
                  </a:cubicBezTo>
                  <a:cubicBezTo>
                    <a:pt x="1297" y="1015"/>
                    <a:pt x="1297" y="1015"/>
                    <a:pt x="1297" y="1015"/>
                  </a:cubicBezTo>
                  <a:cubicBezTo>
                    <a:pt x="1334" y="1015"/>
                    <a:pt x="1334" y="1015"/>
                    <a:pt x="1334" y="1015"/>
                  </a:cubicBezTo>
                  <a:cubicBezTo>
                    <a:pt x="1334" y="864"/>
                    <a:pt x="1334" y="864"/>
                    <a:pt x="1334" y="864"/>
                  </a:cubicBezTo>
                  <a:cubicBezTo>
                    <a:pt x="1400" y="963"/>
                    <a:pt x="1400" y="963"/>
                    <a:pt x="1400" y="963"/>
                  </a:cubicBezTo>
                  <a:cubicBezTo>
                    <a:pt x="1401" y="963"/>
                    <a:pt x="1401" y="963"/>
                    <a:pt x="1401" y="963"/>
                  </a:cubicBezTo>
                  <a:cubicBezTo>
                    <a:pt x="1468" y="863"/>
                    <a:pt x="1468" y="863"/>
                    <a:pt x="1468" y="863"/>
                  </a:cubicBezTo>
                  <a:cubicBezTo>
                    <a:pt x="1468" y="1015"/>
                    <a:pt x="1468" y="1015"/>
                    <a:pt x="1468" y="1015"/>
                  </a:cubicBezTo>
                  <a:cubicBezTo>
                    <a:pt x="1505" y="1015"/>
                    <a:pt x="1505" y="1015"/>
                    <a:pt x="1505" y="1015"/>
                  </a:cubicBezTo>
                  <a:cubicBezTo>
                    <a:pt x="1505" y="803"/>
                    <a:pt x="1505" y="803"/>
                    <a:pt x="1505" y="803"/>
                  </a:cubicBezTo>
                  <a:cubicBezTo>
                    <a:pt x="1466" y="803"/>
                    <a:pt x="1466" y="803"/>
                    <a:pt x="1466" y="803"/>
                  </a:cubicBezTo>
                  <a:lnTo>
                    <a:pt x="1401" y="904"/>
                  </a:lnTo>
                  <a:close/>
                  <a:moveTo>
                    <a:pt x="1578" y="925"/>
                  </a:moveTo>
                  <a:cubicBezTo>
                    <a:pt x="1684" y="925"/>
                    <a:pt x="1684" y="925"/>
                    <a:pt x="1684" y="925"/>
                  </a:cubicBezTo>
                  <a:cubicBezTo>
                    <a:pt x="1684" y="892"/>
                    <a:pt x="1684" y="892"/>
                    <a:pt x="1684" y="892"/>
                  </a:cubicBezTo>
                  <a:cubicBezTo>
                    <a:pt x="1578" y="892"/>
                    <a:pt x="1578" y="892"/>
                    <a:pt x="1578" y="892"/>
                  </a:cubicBezTo>
                  <a:cubicBezTo>
                    <a:pt x="1578" y="837"/>
                    <a:pt x="1578" y="837"/>
                    <a:pt x="1578" y="837"/>
                  </a:cubicBezTo>
                  <a:cubicBezTo>
                    <a:pt x="1698" y="837"/>
                    <a:pt x="1698" y="837"/>
                    <a:pt x="1698" y="837"/>
                  </a:cubicBezTo>
                  <a:cubicBezTo>
                    <a:pt x="1698" y="803"/>
                    <a:pt x="1698" y="803"/>
                    <a:pt x="1698" y="803"/>
                  </a:cubicBezTo>
                  <a:cubicBezTo>
                    <a:pt x="1541" y="803"/>
                    <a:pt x="1541" y="803"/>
                    <a:pt x="1541" y="803"/>
                  </a:cubicBezTo>
                  <a:cubicBezTo>
                    <a:pt x="1541" y="1015"/>
                    <a:pt x="1541" y="1015"/>
                    <a:pt x="1541" y="1015"/>
                  </a:cubicBezTo>
                  <a:cubicBezTo>
                    <a:pt x="1700" y="1015"/>
                    <a:pt x="1700" y="1015"/>
                    <a:pt x="1700" y="1015"/>
                  </a:cubicBezTo>
                  <a:cubicBezTo>
                    <a:pt x="1700" y="982"/>
                    <a:pt x="1700" y="982"/>
                    <a:pt x="1700" y="982"/>
                  </a:cubicBezTo>
                  <a:cubicBezTo>
                    <a:pt x="1578" y="982"/>
                    <a:pt x="1578" y="982"/>
                    <a:pt x="1578" y="982"/>
                  </a:cubicBezTo>
                  <a:lnTo>
                    <a:pt x="1578" y="925"/>
                  </a:lnTo>
                  <a:close/>
                  <a:moveTo>
                    <a:pt x="1884" y="950"/>
                  </a:moveTo>
                  <a:cubicBezTo>
                    <a:pt x="1771" y="803"/>
                    <a:pt x="1771" y="803"/>
                    <a:pt x="1771" y="803"/>
                  </a:cubicBezTo>
                  <a:cubicBezTo>
                    <a:pt x="1736" y="803"/>
                    <a:pt x="1736" y="803"/>
                    <a:pt x="1736" y="803"/>
                  </a:cubicBezTo>
                  <a:cubicBezTo>
                    <a:pt x="1736" y="1015"/>
                    <a:pt x="1736" y="1015"/>
                    <a:pt x="1736" y="1015"/>
                  </a:cubicBezTo>
                  <a:cubicBezTo>
                    <a:pt x="1773" y="1015"/>
                    <a:pt x="1773" y="1015"/>
                    <a:pt x="1773" y="1015"/>
                  </a:cubicBezTo>
                  <a:cubicBezTo>
                    <a:pt x="1773" y="864"/>
                    <a:pt x="1773" y="864"/>
                    <a:pt x="1773" y="864"/>
                  </a:cubicBezTo>
                  <a:cubicBezTo>
                    <a:pt x="1890" y="1015"/>
                    <a:pt x="1890" y="1015"/>
                    <a:pt x="1890" y="1015"/>
                  </a:cubicBezTo>
                  <a:cubicBezTo>
                    <a:pt x="1921" y="1015"/>
                    <a:pt x="1921" y="1015"/>
                    <a:pt x="1921" y="1015"/>
                  </a:cubicBezTo>
                  <a:cubicBezTo>
                    <a:pt x="1921" y="803"/>
                    <a:pt x="1921" y="803"/>
                    <a:pt x="1921" y="803"/>
                  </a:cubicBezTo>
                  <a:cubicBezTo>
                    <a:pt x="1884" y="803"/>
                    <a:pt x="1884" y="803"/>
                    <a:pt x="1884" y="803"/>
                  </a:cubicBezTo>
                  <a:lnTo>
                    <a:pt x="1884" y="950"/>
                  </a:lnTo>
                  <a:close/>
                  <a:moveTo>
                    <a:pt x="1950" y="838"/>
                  </a:moveTo>
                  <a:cubicBezTo>
                    <a:pt x="2018" y="838"/>
                    <a:pt x="2018" y="838"/>
                    <a:pt x="2018" y="838"/>
                  </a:cubicBezTo>
                  <a:cubicBezTo>
                    <a:pt x="2018" y="1015"/>
                    <a:pt x="2018" y="1015"/>
                    <a:pt x="2018" y="1015"/>
                  </a:cubicBezTo>
                  <a:cubicBezTo>
                    <a:pt x="2055" y="1015"/>
                    <a:pt x="2055" y="1015"/>
                    <a:pt x="2055" y="1015"/>
                  </a:cubicBezTo>
                  <a:cubicBezTo>
                    <a:pt x="2055" y="838"/>
                    <a:pt x="2055" y="838"/>
                    <a:pt x="2055" y="838"/>
                  </a:cubicBezTo>
                  <a:cubicBezTo>
                    <a:pt x="2122" y="838"/>
                    <a:pt x="2122" y="838"/>
                    <a:pt x="2122" y="838"/>
                  </a:cubicBezTo>
                  <a:cubicBezTo>
                    <a:pt x="2122" y="803"/>
                    <a:pt x="2122" y="803"/>
                    <a:pt x="2122" y="803"/>
                  </a:cubicBezTo>
                  <a:cubicBezTo>
                    <a:pt x="1950" y="803"/>
                    <a:pt x="1950" y="803"/>
                    <a:pt x="1950" y="803"/>
                  </a:cubicBezTo>
                  <a:lnTo>
                    <a:pt x="1950" y="838"/>
                  </a:lnTo>
                  <a:close/>
                  <a:moveTo>
                    <a:pt x="1073" y="290"/>
                  </a:moveTo>
                  <a:cubicBezTo>
                    <a:pt x="952" y="259"/>
                    <a:pt x="923" y="244"/>
                    <a:pt x="923" y="198"/>
                  </a:cubicBezTo>
                  <a:cubicBezTo>
                    <a:pt x="923" y="196"/>
                    <a:pt x="923" y="196"/>
                    <a:pt x="923" y="196"/>
                  </a:cubicBezTo>
                  <a:cubicBezTo>
                    <a:pt x="923" y="162"/>
                    <a:pt x="953" y="136"/>
                    <a:pt x="1012" y="136"/>
                  </a:cubicBezTo>
                  <a:cubicBezTo>
                    <a:pt x="1071" y="136"/>
                    <a:pt x="1131" y="161"/>
                    <a:pt x="1193" y="204"/>
                  </a:cubicBezTo>
                  <a:cubicBezTo>
                    <a:pt x="1272" y="89"/>
                    <a:pt x="1272" y="89"/>
                    <a:pt x="1272" y="89"/>
                  </a:cubicBezTo>
                  <a:cubicBezTo>
                    <a:pt x="1202" y="32"/>
                    <a:pt x="1115" y="0"/>
                    <a:pt x="1014" y="0"/>
                  </a:cubicBezTo>
                  <a:cubicBezTo>
                    <a:pt x="872" y="0"/>
                    <a:pt x="771" y="84"/>
                    <a:pt x="771" y="210"/>
                  </a:cubicBezTo>
                  <a:cubicBezTo>
                    <a:pt x="771" y="212"/>
                    <a:pt x="771" y="212"/>
                    <a:pt x="771" y="212"/>
                  </a:cubicBezTo>
                  <a:cubicBezTo>
                    <a:pt x="771" y="350"/>
                    <a:pt x="861" y="389"/>
                    <a:pt x="1001" y="425"/>
                  </a:cubicBezTo>
                  <a:cubicBezTo>
                    <a:pt x="1118" y="455"/>
                    <a:pt x="1141" y="474"/>
                    <a:pt x="1141" y="513"/>
                  </a:cubicBezTo>
                  <a:cubicBezTo>
                    <a:pt x="1141" y="515"/>
                    <a:pt x="1141" y="515"/>
                    <a:pt x="1141" y="515"/>
                  </a:cubicBezTo>
                  <a:cubicBezTo>
                    <a:pt x="1141" y="556"/>
                    <a:pt x="1104" y="581"/>
                    <a:pt x="1041" y="581"/>
                  </a:cubicBezTo>
                  <a:cubicBezTo>
                    <a:pt x="961" y="581"/>
                    <a:pt x="896" y="548"/>
                    <a:pt x="833" y="496"/>
                  </a:cubicBezTo>
                  <a:cubicBezTo>
                    <a:pt x="743" y="605"/>
                    <a:pt x="743" y="605"/>
                    <a:pt x="743" y="605"/>
                  </a:cubicBezTo>
                  <a:cubicBezTo>
                    <a:pt x="826" y="679"/>
                    <a:pt x="933" y="716"/>
                    <a:pt x="1038" y="716"/>
                  </a:cubicBezTo>
                  <a:cubicBezTo>
                    <a:pt x="1188" y="716"/>
                    <a:pt x="1293" y="638"/>
                    <a:pt x="1293" y="500"/>
                  </a:cubicBezTo>
                  <a:cubicBezTo>
                    <a:pt x="1293" y="498"/>
                    <a:pt x="1293" y="498"/>
                    <a:pt x="1293" y="498"/>
                  </a:cubicBezTo>
                  <a:cubicBezTo>
                    <a:pt x="1293" y="377"/>
                    <a:pt x="1214" y="326"/>
                    <a:pt x="1073" y="2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sp>
          <p:nvSpPr>
            <p:cNvPr id="38" name="Freeform 6">
              <a:extLst>
                <a:ext uri="{FF2B5EF4-FFF2-40B4-BE49-F238E27FC236}">
                  <a16:creationId xmlns:a16="http://schemas.microsoft.com/office/drawing/2014/main" id="{DDD716A6-8BCF-6848-84E2-A6A085F33216}"/>
                </a:ext>
              </a:extLst>
            </p:cNvPr>
            <p:cNvSpPr>
              <a:spLocks noEditPoints="1"/>
            </p:cNvSpPr>
            <p:nvPr/>
          </p:nvSpPr>
          <p:spPr bwMode="auto">
            <a:xfrm>
              <a:off x="1841" y="2"/>
              <a:ext cx="4000" cy="2416"/>
            </a:xfrm>
            <a:custGeom>
              <a:avLst/>
              <a:gdLst>
                <a:gd name="T0" fmla="*/ 675 w 2309"/>
                <a:gd name="T1" fmla="*/ 743 h 1396"/>
                <a:gd name="T2" fmla="*/ 748 w 2309"/>
                <a:gd name="T3" fmla="*/ 341 h 1396"/>
                <a:gd name="T4" fmla="*/ 472 w 2309"/>
                <a:gd name="T5" fmla="*/ 195 h 1396"/>
                <a:gd name="T6" fmla="*/ 432 w 2309"/>
                <a:gd name="T7" fmla="*/ 217 h 1396"/>
                <a:gd name="T8" fmla="*/ 541 w 2309"/>
                <a:gd name="T9" fmla="*/ 1037 h 1396"/>
                <a:gd name="T10" fmla="*/ 1264 w 2309"/>
                <a:gd name="T11" fmla="*/ 1279 h 1396"/>
                <a:gd name="T12" fmla="*/ 1555 w 2309"/>
                <a:gd name="T13" fmla="*/ 429 h 1396"/>
                <a:gd name="T14" fmla="*/ 1526 w 2309"/>
                <a:gd name="T15" fmla="*/ 389 h 1396"/>
                <a:gd name="T16" fmla="*/ 1380 w 2309"/>
                <a:gd name="T17" fmla="*/ 527 h 1396"/>
                <a:gd name="T18" fmla="*/ 1152 w 2309"/>
                <a:gd name="T19" fmla="*/ 1207 h 1396"/>
                <a:gd name="T20" fmla="*/ 1131 w 2309"/>
                <a:gd name="T21" fmla="*/ 838 h 1396"/>
                <a:gd name="T22" fmla="*/ 786 w 2309"/>
                <a:gd name="T23" fmla="*/ 389 h 1396"/>
                <a:gd name="T24" fmla="*/ 755 w 2309"/>
                <a:gd name="T25" fmla="*/ 429 h 1396"/>
                <a:gd name="T26" fmla="*/ 766 w 2309"/>
                <a:gd name="T27" fmla="*/ 1046 h 1396"/>
                <a:gd name="T28" fmla="*/ 1103 w 2309"/>
                <a:gd name="T29" fmla="*/ 1270 h 1396"/>
                <a:gd name="T30" fmla="*/ 1081 w 2309"/>
                <a:gd name="T31" fmla="*/ 1095 h 1396"/>
                <a:gd name="T32" fmla="*/ 1159 w 2309"/>
                <a:gd name="T33" fmla="*/ 766 h 1396"/>
                <a:gd name="T34" fmla="*/ 1170 w 2309"/>
                <a:gd name="T35" fmla="*/ 12 h 1396"/>
                <a:gd name="T36" fmla="*/ 1127 w 2309"/>
                <a:gd name="T37" fmla="*/ 31 h 1396"/>
                <a:gd name="T38" fmla="*/ 932 w 2309"/>
                <a:gd name="T39" fmla="*/ 453 h 1396"/>
                <a:gd name="T40" fmla="*/ 1598 w 2309"/>
                <a:gd name="T41" fmla="*/ 392 h 1396"/>
                <a:gd name="T42" fmla="*/ 1592 w 2309"/>
                <a:gd name="T43" fmla="*/ 1061 h 1396"/>
                <a:gd name="T44" fmla="*/ 1892 w 2309"/>
                <a:gd name="T45" fmla="*/ 458 h 1396"/>
                <a:gd name="T46" fmla="*/ 1850 w 2309"/>
                <a:gd name="T47" fmla="*/ 192 h 1396"/>
                <a:gd name="T48" fmla="*/ 1837 w 2309"/>
                <a:gd name="T49" fmla="*/ 195 h 1396"/>
                <a:gd name="T50" fmla="*/ 1762 w 2309"/>
                <a:gd name="T51" fmla="*/ 228 h 1396"/>
                <a:gd name="T52" fmla="*/ 1586 w 2309"/>
                <a:gd name="T53" fmla="*/ 267 h 1396"/>
                <a:gd name="T54" fmla="*/ 1511 w 2309"/>
                <a:gd name="T55" fmla="*/ 52 h 1396"/>
                <a:gd name="T56" fmla="*/ 1506 w 2309"/>
                <a:gd name="T57" fmla="*/ 53 h 1396"/>
                <a:gd name="T58" fmla="*/ 1494 w 2309"/>
                <a:gd name="T59" fmla="*/ 58 h 1396"/>
                <a:gd name="T60" fmla="*/ 1408 w 2309"/>
                <a:gd name="T61" fmla="*/ 389 h 1396"/>
                <a:gd name="T62" fmla="*/ 884 w 2309"/>
                <a:gd name="T63" fmla="*/ 104 h 1396"/>
                <a:gd name="T64" fmla="*/ 815 w 2309"/>
                <a:gd name="T65" fmla="*/ 57 h 1396"/>
                <a:gd name="T66" fmla="*/ 803 w 2309"/>
                <a:gd name="T67" fmla="*/ 53 h 1396"/>
                <a:gd name="T68" fmla="*/ 772 w 2309"/>
                <a:gd name="T69" fmla="*/ 75 h 1396"/>
                <a:gd name="T70" fmla="*/ 988 w 2309"/>
                <a:gd name="T71" fmla="*/ 185 h 1396"/>
                <a:gd name="T72" fmla="*/ 219 w 2309"/>
                <a:gd name="T73" fmla="*/ 498 h 1396"/>
                <a:gd name="T74" fmla="*/ 107 w 2309"/>
                <a:gd name="T75" fmla="*/ 520 h 1396"/>
                <a:gd name="T76" fmla="*/ 388 w 2309"/>
                <a:gd name="T77" fmla="*/ 725 h 1396"/>
                <a:gd name="T78" fmla="*/ 2167 w 2309"/>
                <a:gd name="T79" fmla="*/ 499 h 1396"/>
                <a:gd name="T80" fmla="*/ 1941 w 2309"/>
                <a:gd name="T81" fmla="*/ 506 h 1396"/>
                <a:gd name="T82" fmla="*/ 2210 w 2309"/>
                <a:gd name="T83" fmla="*/ 546 h 1396"/>
                <a:gd name="T84" fmla="*/ 2274 w 2309"/>
                <a:gd name="T85" fmla="*/ 966 h 1396"/>
                <a:gd name="T86" fmla="*/ 2227 w 2309"/>
                <a:gd name="T87" fmla="*/ 935 h 1396"/>
                <a:gd name="T88" fmla="*/ 1811 w 2309"/>
                <a:gd name="T89" fmla="*/ 1061 h 1396"/>
                <a:gd name="T90" fmla="*/ 2301 w 2309"/>
                <a:gd name="T91" fmla="*/ 1040 h 1396"/>
                <a:gd name="T92" fmla="*/ 499 w 2309"/>
                <a:gd name="T93" fmla="*/ 1061 h 1396"/>
                <a:gd name="T94" fmla="*/ 18 w 2309"/>
                <a:gd name="T95" fmla="*/ 978 h 1396"/>
                <a:gd name="T96" fmla="*/ 9 w 2309"/>
                <a:gd name="T97" fmla="*/ 1041 h 1396"/>
                <a:gd name="T98" fmla="*/ 39 w 2309"/>
                <a:gd name="T99" fmla="*/ 1070 h 1396"/>
                <a:gd name="T100" fmla="*/ 499 w 2309"/>
                <a:gd name="T101" fmla="*/ 1061 h 1396"/>
                <a:gd name="T102" fmla="*/ 1699 w 2309"/>
                <a:gd name="T103" fmla="*/ 1305 h 1396"/>
                <a:gd name="T104" fmla="*/ 1519 w 2309"/>
                <a:gd name="T105" fmla="*/ 1309 h 1396"/>
                <a:gd name="T106" fmla="*/ 1212 w 2309"/>
                <a:gd name="T107" fmla="*/ 1337 h 1396"/>
                <a:gd name="T108" fmla="*/ 1305 w 2309"/>
                <a:gd name="T109" fmla="*/ 1337 h 1396"/>
                <a:gd name="T110" fmla="*/ 1881 w 2309"/>
                <a:gd name="T111" fmla="*/ 1351 h 1396"/>
                <a:gd name="T112" fmla="*/ 1091 w 2309"/>
                <a:gd name="T113" fmla="*/ 1330 h 1396"/>
                <a:gd name="T114" fmla="*/ 791 w 2309"/>
                <a:gd name="T115" fmla="*/ 1309 h 1396"/>
                <a:gd name="T116" fmla="*/ 611 w 2309"/>
                <a:gd name="T117" fmla="*/ 1305 h 1396"/>
                <a:gd name="T118" fmla="*/ 416 w 2309"/>
                <a:gd name="T119" fmla="*/ 1319 h 1396"/>
                <a:gd name="T120" fmla="*/ 787 w 2309"/>
                <a:gd name="T121" fmla="*/ 1368 h 1396"/>
                <a:gd name="T122" fmla="*/ 1088 w 2309"/>
                <a:gd name="T123" fmla="*/ 1341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9" h="1396">
                  <a:moveTo>
                    <a:pt x="855" y="1255"/>
                  </a:moveTo>
                  <a:cubicBezTo>
                    <a:pt x="807" y="1218"/>
                    <a:pt x="749" y="1157"/>
                    <a:pt x="719" y="1061"/>
                  </a:cubicBezTo>
                  <a:cubicBezTo>
                    <a:pt x="690" y="971"/>
                    <a:pt x="675" y="863"/>
                    <a:pt x="675" y="743"/>
                  </a:cubicBezTo>
                  <a:cubicBezTo>
                    <a:pt x="675" y="576"/>
                    <a:pt x="703" y="434"/>
                    <a:pt x="712" y="394"/>
                  </a:cubicBezTo>
                  <a:cubicBezTo>
                    <a:pt x="712" y="393"/>
                    <a:pt x="712" y="392"/>
                    <a:pt x="712" y="392"/>
                  </a:cubicBezTo>
                  <a:cubicBezTo>
                    <a:pt x="717" y="369"/>
                    <a:pt x="731" y="350"/>
                    <a:pt x="748" y="341"/>
                  </a:cubicBezTo>
                  <a:cubicBezTo>
                    <a:pt x="622" y="260"/>
                    <a:pt x="513" y="212"/>
                    <a:pt x="492" y="203"/>
                  </a:cubicBezTo>
                  <a:cubicBezTo>
                    <a:pt x="479" y="197"/>
                    <a:pt x="473" y="195"/>
                    <a:pt x="472" y="195"/>
                  </a:cubicBezTo>
                  <a:cubicBezTo>
                    <a:pt x="472" y="195"/>
                    <a:pt x="472" y="195"/>
                    <a:pt x="472" y="195"/>
                  </a:cubicBezTo>
                  <a:cubicBezTo>
                    <a:pt x="472" y="195"/>
                    <a:pt x="472" y="195"/>
                    <a:pt x="472" y="195"/>
                  </a:cubicBezTo>
                  <a:cubicBezTo>
                    <a:pt x="467" y="193"/>
                    <a:pt x="463" y="192"/>
                    <a:pt x="458" y="192"/>
                  </a:cubicBezTo>
                  <a:cubicBezTo>
                    <a:pt x="444" y="192"/>
                    <a:pt x="436" y="201"/>
                    <a:pt x="432" y="217"/>
                  </a:cubicBezTo>
                  <a:cubicBezTo>
                    <a:pt x="432" y="217"/>
                    <a:pt x="429" y="242"/>
                    <a:pt x="425" y="285"/>
                  </a:cubicBezTo>
                  <a:cubicBezTo>
                    <a:pt x="421" y="323"/>
                    <a:pt x="417" y="385"/>
                    <a:pt x="417" y="458"/>
                  </a:cubicBezTo>
                  <a:cubicBezTo>
                    <a:pt x="417" y="623"/>
                    <a:pt x="439" y="857"/>
                    <a:pt x="541" y="1037"/>
                  </a:cubicBezTo>
                  <a:cubicBezTo>
                    <a:pt x="620" y="1174"/>
                    <a:pt x="731" y="1251"/>
                    <a:pt x="855" y="1255"/>
                  </a:cubicBezTo>
                  <a:close/>
                  <a:moveTo>
                    <a:pt x="1263" y="1279"/>
                  </a:moveTo>
                  <a:cubicBezTo>
                    <a:pt x="1264" y="1279"/>
                    <a:pt x="1264" y="1279"/>
                    <a:pt x="1264" y="1279"/>
                  </a:cubicBezTo>
                  <a:cubicBezTo>
                    <a:pt x="1350" y="1279"/>
                    <a:pt x="1495" y="1207"/>
                    <a:pt x="1545" y="1046"/>
                  </a:cubicBezTo>
                  <a:cubicBezTo>
                    <a:pt x="1571" y="960"/>
                    <a:pt x="1585" y="858"/>
                    <a:pt x="1585" y="743"/>
                  </a:cubicBezTo>
                  <a:cubicBezTo>
                    <a:pt x="1585" y="600"/>
                    <a:pt x="1564" y="476"/>
                    <a:pt x="1555" y="429"/>
                  </a:cubicBezTo>
                  <a:cubicBezTo>
                    <a:pt x="1552" y="412"/>
                    <a:pt x="1550" y="402"/>
                    <a:pt x="1550" y="402"/>
                  </a:cubicBezTo>
                  <a:cubicBezTo>
                    <a:pt x="1548" y="394"/>
                    <a:pt x="1544" y="384"/>
                    <a:pt x="1536" y="384"/>
                  </a:cubicBezTo>
                  <a:cubicBezTo>
                    <a:pt x="1533" y="384"/>
                    <a:pt x="1530" y="386"/>
                    <a:pt x="1526" y="389"/>
                  </a:cubicBezTo>
                  <a:cubicBezTo>
                    <a:pt x="1526" y="389"/>
                    <a:pt x="1522" y="392"/>
                    <a:pt x="1515" y="398"/>
                  </a:cubicBezTo>
                  <a:cubicBezTo>
                    <a:pt x="1508" y="404"/>
                    <a:pt x="1497" y="412"/>
                    <a:pt x="1483" y="425"/>
                  </a:cubicBezTo>
                  <a:cubicBezTo>
                    <a:pt x="1464" y="442"/>
                    <a:pt x="1425" y="478"/>
                    <a:pt x="1380" y="527"/>
                  </a:cubicBezTo>
                  <a:cubicBezTo>
                    <a:pt x="1309" y="607"/>
                    <a:pt x="1214" y="732"/>
                    <a:pt x="1169" y="877"/>
                  </a:cubicBezTo>
                  <a:cubicBezTo>
                    <a:pt x="1144" y="962"/>
                    <a:pt x="1131" y="1035"/>
                    <a:pt x="1131" y="1095"/>
                  </a:cubicBezTo>
                  <a:cubicBezTo>
                    <a:pt x="1131" y="1139"/>
                    <a:pt x="1138" y="1177"/>
                    <a:pt x="1152" y="1207"/>
                  </a:cubicBezTo>
                  <a:cubicBezTo>
                    <a:pt x="1166" y="1237"/>
                    <a:pt x="1187" y="1257"/>
                    <a:pt x="1216" y="1271"/>
                  </a:cubicBezTo>
                  <a:cubicBezTo>
                    <a:pt x="1229" y="1276"/>
                    <a:pt x="1244" y="1279"/>
                    <a:pt x="1263" y="1279"/>
                  </a:cubicBezTo>
                  <a:close/>
                  <a:moveTo>
                    <a:pt x="1131" y="838"/>
                  </a:moveTo>
                  <a:cubicBezTo>
                    <a:pt x="1131" y="835"/>
                    <a:pt x="1133" y="832"/>
                    <a:pt x="1134" y="829"/>
                  </a:cubicBezTo>
                  <a:cubicBezTo>
                    <a:pt x="1039" y="594"/>
                    <a:pt x="822" y="418"/>
                    <a:pt x="798" y="398"/>
                  </a:cubicBezTo>
                  <a:cubicBezTo>
                    <a:pt x="790" y="392"/>
                    <a:pt x="786" y="389"/>
                    <a:pt x="786" y="389"/>
                  </a:cubicBezTo>
                  <a:cubicBezTo>
                    <a:pt x="782" y="386"/>
                    <a:pt x="778" y="384"/>
                    <a:pt x="775" y="384"/>
                  </a:cubicBezTo>
                  <a:cubicBezTo>
                    <a:pt x="767" y="384"/>
                    <a:pt x="763" y="394"/>
                    <a:pt x="760" y="403"/>
                  </a:cubicBezTo>
                  <a:cubicBezTo>
                    <a:pt x="760" y="404"/>
                    <a:pt x="758" y="414"/>
                    <a:pt x="755" y="429"/>
                  </a:cubicBezTo>
                  <a:cubicBezTo>
                    <a:pt x="752" y="441"/>
                    <a:pt x="748" y="467"/>
                    <a:pt x="743" y="503"/>
                  </a:cubicBezTo>
                  <a:cubicBezTo>
                    <a:pt x="734" y="559"/>
                    <a:pt x="725" y="647"/>
                    <a:pt x="725" y="743"/>
                  </a:cubicBezTo>
                  <a:cubicBezTo>
                    <a:pt x="725" y="860"/>
                    <a:pt x="738" y="962"/>
                    <a:pt x="766" y="1046"/>
                  </a:cubicBezTo>
                  <a:cubicBezTo>
                    <a:pt x="816" y="1207"/>
                    <a:pt x="964" y="1279"/>
                    <a:pt x="1053" y="1279"/>
                  </a:cubicBezTo>
                  <a:cubicBezTo>
                    <a:pt x="1054" y="1279"/>
                    <a:pt x="1054" y="1279"/>
                    <a:pt x="1054" y="1279"/>
                  </a:cubicBezTo>
                  <a:cubicBezTo>
                    <a:pt x="1073" y="1279"/>
                    <a:pt x="1089" y="1276"/>
                    <a:pt x="1103" y="1270"/>
                  </a:cubicBezTo>
                  <a:cubicBezTo>
                    <a:pt x="1110" y="1267"/>
                    <a:pt x="1117" y="1264"/>
                    <a:pt x="1125" y="1258"/>
                  </a:cubicBezTo>
                  <a:cubicBezTo>
                    <a:pt x="1119" y="1250"/>
                    <a:pt x="1113" y="1240"/>
                    <a:pt x="1108" y="1228"/>
                  </a:cubicBezTo>
                  <a:cubicBezTo>
                    <a:pt x="1090" y="1193"/>
                    <a:pt x="1082" y="1149"/>
                    <a:pt x="1081" y="1095"/>
                  </a:cubicBezTo>
                  <a:cubicBezTo>
                    <a:pt x="1082" y="1028"/>
                    <a:pt x="1095" y="950"/>
                    <a:pt x="1123" y="862"/>
                  </a:cubicBezTo>
                  <a:cubicBezTo>
                    <a:pt x="1125" y="855"/>
                    <a:pt x="1128" y="846"/>
                    <a:pt x="1131" y="838"/>
                  </a:cubicBezTo>
                  <a:close/>
                  <a:moveTo>
                    <a:pt x="1159" y="766"/>
                  </a:moveTo>
                  <a:cubicBezTo>
                    <a:pt x="1208" y="661"/>
                    <a:pt x="1281" y="558"/>
                    <a:pt x="1378" y="457"/>
                  </a:cubicBezTo>
                  <a:cubicBezTo>
                    <a:pt x="1312" y="256"/>
                    <a:pt x="1219" y="92"/>
                    <a:pt x="1182" y="31"/>
                  </a:cubicBezTo>
                  <a:cubicBezTo>
                    <a:pt x="1174" y="19"/>
                    <a:pt x="1170" y="12"/>
                    <a:pt x="1170" y="12"/>
                  </a:cubicBezTo>
                  <a:cubicBezTo>
                    <a:pt x="1163" y="1"/>
                    <a:pt x="1157" y="0"/>
                    <a:pt x="1155" y="0"/>
                  </a:cubicBezTo>
                  <a:cubicBezTo>
                    <a:pt x="1150" y="0"/>
                    <a:pt x="1144" y="4"/>
                    <a:pt x="1139" y="13"/>
                  </a:cubicBezTo>
                  <a:cubicBezTo>
                    <a:pt x="1139" y="13"/>
                    <a:pt x="1134" y="19"/>
                    <a:pt x="1127" y="31"/>
                  </a:cubicBezTo>
                  <a:cubicBezTo>
                    <a:pt x="1116" y="49"/>
                    <a:pt x="1106" y="67"/>
                    <a:pt x="1095" y="85"/>
                  </a:cubicBezTo>
                  <a:cubicBezTo>
                    <a:pt x="1072" y="127"/>
                    <a:pt x="1036" y="193"/>
                    <a:pt x="1000" y="277"/>
                  </a:cubicBezTo>
                  <a:cubicBezTo>
                    <a:pt x="975" y="334"/>
                    <a:pt x="952" y="393"/>
                    <a:pt x="932" y="453"/>
                  </a:cubicBezTo>
                  <a:cubicBezTo>
                    <a:pt x="1002" y="523"/>
                    <a:pt x="1097" y="633"/>
                    <a:pt x="1159" y="766"/>
                  </a:cubicBezTo>
                  <a:close/>
                  <a:moveTo>
                    <a:pt x="1562" y="341"/>
                  </a:moveTo>
                  <a:cubicBezTo>
                    <a:pt x="1580" y="350"/>
                    <a:pt x="1593" y="368"/>
                    <a:pt x="1598" y="392"/>
                  </a:cubicBezTo>
                  <a:cubicBezTo>
                    <a:pt x="1598" y="392"/>
                    <a:pt x="1599" y="393"/>
                    <a:pt x="1599" y="394"/>
                  </a:cubicBezTo>
                  <a:cubicBezTo>
                    <a:pt x="1607" y="434"/>
                    <a:pt x="1635" y="577"/>
                    <a:pt x="1635" y="743"/>
                  </a:cubicBezTo>
                  <a:cubicBezTo>
                    <a:pt x="1635" y="863"/>
                    <a:pt x="1620" y="970"/>
                    <a:pt x="1592" y="1061"/>
                  </a:cubicBezTo>
                  <a:cubicBezTo>
                    <a:pt x="1562" y="1157"/>
                    <a:pt x="1506" y="1218"/>
                    <a:pt x="1458" y="1255"/>
                  </a:cubicBezTo>
                  <a:cubicBezTo>
                    <a:pt x="1581" y="1249"/>
                    <a:pt x="1690" y="1172"/>
                    <a:pt x="1768" y="1037"/>
                  </a:cubicBezTo>
                  <a:cubicBezTo>
                    <a:pt x="1871" y="857"/>
                    <a:pt x="1892" y="623"/>
                    <a:pt x="1892" y="458"/>
                  </a:cubicBezTo>
                  <a:cubicBezTo>
                    <a:pt x="1892" y="400"/>
                    <a:pt x="1890" y="341"/>
                    <a:pt x="1884" y="284"/>
                  </a:cubicBezTo>
                  <a:cubicBezTo>
                    <a:pt x="1880" y="242"/>
                    <a:pt x="1877" y="217"/>
                    <a:pt x="1877" y="217"/>
                  </a:cubicBezTo>
                  <a:cubicBezTo>
                    <a:pt x="1874" y="201"/>
                    <a:pt x="1865" y="192"/>
                    <a:pt x="1850" y="192"/>
                  </a:cubicBezTo>
                  <a:cubicBezTo>
                    <a:pt x="1848" y="192"/>
                    <a:pt x="1843" y="192"/>
                    <a:pt x="1837" y="195"/>
                  </a:cubicBezTo>
                  <a:cubicBezTo>
                    <a:pt x="1837" y="195"/>
                    <a:pt x="1837" y="195"/>
                    <a:pt x="1837" y="195"/>
                  </a:cubicBezTo>
                  <a:cubicBezTo>
                    <a:pt x="1837" y="195"/>
                    <a:pt x="1837" y="195"/>
                    <a:pt x="1837" y="195"/>
                  </a:cubicBezTo>
                  <a:cubicBezTo>
                    <a:pt x="1837" y="195"/>
                    <a:pt x="1830" y="197"/>
                    <a:pt x="1818" y="203"/>
                  </a:cubicBezTo>
                  <a:cubicBezTo>
                    <a:pt x="1806" y="208"/>
                    <a:pt x="1790" y="215"/>
                    <a:pt x="1769" y="225"/>
                  </a:cubicBezTo>
                  <a:cubicBezTo>
                    <a:pt x="1762" y="228"/>
                    <a:pt x="1762" y="228"/>
                    <a:pt x="1762" y="228"/>
                  </a:cubicBezTo>
                  <a:cubicBezTo>
                    <a:pt x="1700" y="258"/>
                    <a:pt x="1639" y="292"/>
                    <a:pt x="1581" y="328"/>
                  </a:cubicBezTo>
                  <a:cubicBezTo>
                    <a:pt x="1575" y="332"/>
                    <a:pt x="1568" y="336"/>
                    <a:pt x="1562" y="341"/>
                  </a:cubicBezTo>
                  <a:close/>
                  <a:moveTo>
                    <a:pt x="1586" y="267"/>
                  </a:moveTo>
                  <a:cubicBezTo>
                    <a:pt x="1567" y="172"/>
                    <a:pt x="1546" y="101"/>
                    <a:pt x="1537" y="75"/>
                  </a:cubicBezTo>
                  <a:cubicBezTo>
                    <a:pt x="1537" y="74"/>
                    <a:pt x="1537" y="73"/>
                    <a:pt x="1536" y="73"/>
                  </a:cubicBezTo>
                  <a:cubicBezTo>
                    <a:pt x="1531" y="59"/>
                    <a:pt x="1523" y="52"/>
                    <a:pt x="1511" y="52"/>
                  </a:cubicBezTo>
                  <a:cubicBezTo>
                    <a:pt x="1510" y="52"/>
                    <a:pt x="1508" y="52"/>
                    <a:pt x="1506" y="53"/>
                  </a:cubicBezTo>
                  <a:cubicBezTo>
                    <a:pt x="1506" y="53"/>
                    <a:pt x="1506" y="53"/>
                    <a:pt x="1506" y="53"/>
                  </a:cubicBezTo>
                  <a:cubicBezTo>
                    <a:pt x="1506" y="53"/>
                    <a:pt x="1506" y="53"/>
                    <a:pt x="1506" y="53"/>
                  </a:cubicBezTo>
                  <a:cubicBezTo>
                    <a:pt x="1502" y="53"/>
                    <a:pt x="1498" y="55"/>
                    <a:pt x="1494" y="57"/>
                  </a:cubicBezTo>
                  <a:cubicBezTo>
                    <a:pt x="1494" y="57"/>
                    <a:pt x="1494" y="57"/>
                    <a:pt x="1494" y="57"/>
                  </a:cubicBezTo>
                  <a:cubicBezTo>
                    <a:pt x="1494" y="58"/>
                    <a:pt x="1494" y="58"/>
                    <a:pt x="1494" y="58"/>
                  </a:cubicBezTo>
                  <a:cubicBezTo>
                    <a:pt x="1494" y="58"/>
                    <a:pt x="1467" y="74"/>
                    <a:pt x="1425" y="104"/>
                  </a:cubicBezTo>
                  <a:cubicBezTo>
                    <a:pt x="1402" y="121"/>
                    <a:pt x="1366" y="148"/>
                    <a:pt x="1321" y="185"/>
                  </a:cubicBezTo>
                  <a:cubicBezTo>
                    <a:pt x="1354" y="252"/>
                    <a:pt x="1383" y="321"/>
                    <a:pt x="1408" y="389"/>
                  </a:cubicBezTo>
                  <a:cubicBezTo>
                    <a:pt x="1461" y="347"/>
                    <a:pt x="1519" y="307"/>
                    <a:pt x="1586" y="267"/>
                  </a:cubicBezTo>
                  <a:close/>
                  <a:moveTo>
                    <a:pt x="988" y="185"/>
                  </a:moveTo>
                  <a:cubicBezTo>
                    <a:pt x="953" y="156"/>
                    <a:pt x="918" y="128"/>
                    <a:pt x="884" y="104"/>
                  </a:cubicBezTo>
                  <a:cubicBezTo>
                    <a:pt x="843" y="74"/>
                    <a:pt x="816" y="58"/>
                    <a:pt x="815" y="58"/>
                  </a:cubicBezTo>
                  <a:cubicBezTo>
                    <a:pt x="815" y="57"/>
                    <a:pt x="815" y="57"/>
                    <a:pt x="815" y="57"/>
                  </a:cubicBezTo>
                  <a:cubicBezTo>
                    <a:pt x="815" y="57"/>
                    <a:pt x="815" y="57"/>
                    <a:pt x="815" y="57"/>
                  </a:cubicBezTo>
                  <a:cubicBezTo>
                    <a:pt x="811" y="55"/>
                    <a:pt x="807" y="53"/>
                    <a:pt x="804" y="53"/>
                  </a:cubicBezTo>
                  <a:cubicBezTo>
                    <a:pt x="803" y="53"/>
                    <a:pt x="803" y="53"/>
                    <a:pt x="803" y="53"/>
                  </a:cubicBezTo>
                  <a:cubicBezTo>
                    <a:pt x="803" y="53"/>
                    <a:pt x="803" y="53"/>
                    <a:pt x="803" y="53"/>
                  </a:cubicBezTo>
                  <a:cubicBezTo>
                    <a:pt x="801" y="52"/>
                    <a:pt x="800" y="52"/>
                    <a:pt x="798" y="52"/>
                  </a:cubicBezTo>
                  <a:cubicBezTo>
                    <a:pt x="787" y="52"/>
                    <a:pt x="778" y="59"/>
                    <a:pt x="773" y="73"/>
                  </a:cubicBezTo>
                  <a:cubicBezTo>
                    <a:pt x="773" y="73"/>
                    <a:pt x="773" y="74"/>
                    <a:pt x="772" y="75"/>
                  </a:cubicBezTo>
                  <a:cubicBezTo>
                    <a:pt x="764" y="101"/>
                    <a:pt x="742" y="172"/>
                    <a:pt x="724" y="267"/>
                  </a:cubicBezTo>
                  <a:cubicBezTo>
                    <a:pt x="790" y="307"/>
                    <a:pt x="848" y="347"/>
                    <a:pt x="902" y="389"/>
                  </a:cubicBezTo>
                  <a:cubicBezTo>
                    <a:pt x="925" y="323"/>
                    <a:pt x="954" y="254"/>
                    <a:pt x="988" y="185"/>
                  </a:cubicBezTo>
                  <a:close/>
                  <a:moveTo>
                    <a:pt x="388" y="725"/>
                  </a:moveTo>
                  <a:cubicBezTo>
                    <a:pt x="377" y="657"/>
                    <a:pt x="370" y="584"/>
                    <a:pt x="368" y="506"/>
                  </a:cubicBezTo>
                  <a:cubicBezTo>
                    <a:pt x="303" y="500"/>
                    <a:pt x="251" y="498"/>
                    <a:pt x="219" y="498"/>
                  </a:cubicBezTo>
                  <a:cubicBezTo>
                    <a:pt x="212" y="498"/>
                    <a:pt x="206" y="498"/>
                    <a:pt x="200" y="498"/>
                  </a:cubicBezTo>
                  <a:cubicBezTo>
                    <a:pt x="164" y="498"/>
                    <a:pt x="143" y="499"/>
                    <a:pt x="143" y="499"/>
                  </a:cubicBezTo>
                  <a:cubicBezTo>
                    <a:pt x="129" y="500"/>
                    <a:pt x="116" y="507"/>
                    <a:pt x="107" y="520"/>
                  </a:cubicBezTo>
                  <a:cubicBezTo>
                    <a:pt x="102" y="528"/>
                    <a:pt x="99" y="537"/>
                    <a:pt x="100" y="546"/>
                  </a:cubicBezTo>
                  <a:cubicBezTo>
                    <a:pt x="102" y="571"/>
                    <a:pt x="119" y="661"/>
                    <a:pt x="226" y="796"/>
                  </a:cubicBezTo>
                  <a:cubicBezTo>
                    <a:pt x="280" y="769"/>
                    <a:pt x="335" y="745"/>
                    <a:pt x="388" y="725"/>
                  </a:cubicBezTo>
                  <a:close/>
                  <a:moveTo>
                    <a:pt x="2210" y="546"/>
                  </a:moveTo>
                  <a:cubicBezTo>
                    <a:pt x="2211" y="538"/>
                    <a:pt x="2206" y="525"/>
                    <a:pt x="2203" y="520"/>
                  </a:cubicBezTo>
                  <a:cubicBezTo>
                    <a:pt x="2194" y="507"/>
                    <a:pt x="2181" y="500"/>
                    <a:pt x="2167" y="499"/>
                  </a:cubicBezTo>
                  <a:cubicBezTo>
                    <a:pt x="2166" y="499"/>
                    <a:pt x="2145" y="498"/>
                    <a:pt x="2110" y="498"/>
                  </a:cubicBezTo>
                  <a:cubicBezTo>
                    <a:pt x="2104" y="498"/>
                    <a:pt x="2097" y="498"/>
                    <a:pt x="2090" y="498"/>
                  </a:cubicBezTo>
                  <a:cubicBezTo>
                    <a:pt x="2058" y="498"/>
                    <a:pt x="2006" y="500"/>
                    <a:pt x="1941" y="506"/>
                  </a:cubicBezTo>
                  <a:cubicBezTo>
                    <a:pt x="1939" y="581"/>
                    <a:pt x="1933" y="654"/>
                    <a:pt x="1922" y="725"/>
                  </a:cubicBezTo>
                  <a:cubicBezTo>
                    <a:pt x="1974" y="745"/>
                    <a:pt x="2029" y="769"/>
                    <a:pt x="2084" y="796"/>
                  </a:cubicBezTo>
                  <a:cubicBezTo>
                    <a:pt x="2191" y="660"/>
                    <a:pt x="2207" y="571"/>
                    <a:pt x="2210" y="546"/>
                  </a:cubicBezTo>
                  <a:close/>
                  <a:moveTo>
                    <a:pt x="2291" y="978"/>
                  </a:moveTo>
                  <a:cubicBezTo>
                    <a:pt x="2291" y="978"/>
                    <a:pt x="2285" y="974"/>
                    <a:pt x="2274" y="966"/>
                  </a:cubicBezTo>
                  <a:cubicBezTo>
                    <a:pt x="2274" y="966"/>
                    <a:pt x="2274" y="966"/>
                    <a:pt x="2274" y="966"/>
                  </a:cubicBezTo>
                  <a:cubicBezTo>
                    <a:pt x="2274" y="966"/>
                    <a:pt x="2274" y="966"/>
                    <a:pt x="2274" y="966"/>
                  </a:cubicBezTo>
                  <a:cubicBezTo>
                    <a:pt x="2266" y="960"/>
                    <a:pt x="2254" y="952"/>
                    <a:pt x="2239" y="943"/>
                  </a:cubicBezTo>
                  <a:cubicBezTo>
                    <a:pt x="2236" y="940"/>
                    <a:pt x="2231" y="938"/>
                    <a:pt x="2227" y="935"/>
                  </a:cubicBezTo>
                  <a:cubicBezTo>
                    <a:pt x="2191" y="911"/>
                    <a:pt x="2132" y="876"/>
                    <a:pt x="2060" y="840"/>
                  </a:cubicBezTo>
                  <a:cubicBezTo>
                    <a:pt x="2011" y="815"/>
                    <a:pt x="1961" y="793"/>
                    <a:pt x="1913" y="775"/>
                  </a:cubicBezTo>
                  <a:cubicBezTo>
                    <a:pt x="1891" y="885"/>
                    <a:pt x="1857" y="981"/>
                    <a:pt x="1811" y="1061"/>
                  </a:cubicBezTo>
                  <a:cubicBezTo>
                    <a:pt x="1763" y="1145"/>
                    <a:pt x="1704" y="1209"/>
                    <a:pt x="1633" y="1251"/>
                  </a:cubicBezTo>
                  <a:cubicBezTo>
                    <a:pt x="2143" y="1223"/>
                    <a:pt x="2286" y="1059"/>
                    <a:pt x="2301" y="1040"/>
                  </a:cubicBezTo>
                  <a:cubicBezTo>
                    <a:pt x="2301" y="1040"/>
                    <a:pt x="2301" y="1040"/>
                    <a:pt x="2301" y="1040"/>
                  </a:cubicBezTo>
                  <a:cubicBezTo>
                    <a:pt x="2306" y="1032"/>
                    <a:pt x="2309" y="1024"/>
                    <a:pt x="2309" y="1015"/>
                  </a:cubicBezTo>
                  <a:cubicBezTo>
                    <a:pt x="2309" y="1000"/>
                    <a:pt x="2302" y="986"/>
                    <a:pt x="2291" y="978"/>
                  </a:cubicBezTo>
                  <a:close/>
                  <a:moveTo>
                    <a:pt x="499" y="1061"/>
                  </a:moveTo>
                  <a:cubicBezTo>
                    <a:pt x="453" y="981"/>
                    <a:pt x="419" y="885"/>
                    <a:pt x="397" y="775"/>
                  </a:cubicBezTo>
                  <a:cubicBezTo>
                    <a:pt x="225" y="840"/>
                    <a:pt x="87" y="930"/>
                    <a:pt x="35" y="966"/>
                  </a:cubicBezTo>
                  <a:cubicBezTo>
                    <a:pt x="24" y="974"/>
                    <a:pt x="19" y="978"/>
                    <a:pt x="18" y="978"/>
                  </a:cubicBezTo>
                  <a:cubicBezTo>
                    <a:pt x="7" y="986"/>
                    <a:pt x="0" y="1000"/>
                    <a:pt x="0" y="1015"/>
                  </a:cubicBezTo>
                  <a:cubicBezTo>
                    <a:pt x="0" y="1024"/>
                    <a:pt x="3" y="1032"/>
                    <a:pt x="8" y="1040"/>
                  </a:cubicBezTo>
                  <a:cubicBezTo>
                    <a:pt x="8" y="1040"/>
                    <a:pt x="9" y="1041"/>
                    <a:pt x="9" y="1041"/>
                  </a:cubicBezTo>
                  <a:cubicBezTo>
                    <a:pt x="10" y="1042"/>
                    <a:pt x="11" y="1044"/>
                    <a:pt x="12" y="1045"/>
                  </a:cubicBezTo>
                  <a:cubicBezTo>
                    <a:pt x="13" y="1046"/>
                    <a:pt x="13" y="1047"/>
                    <a:pt x="14" y="1048"/>
                  </a:cubicBezTo>
                  <a:cubicBezTo>
                    <a:pt x="18" y="1051"/>
                    <a:pt x="26" y="1060"/>
                    <a:pt x="39" y="1070"/>
                  </a:cubicBezTo>
                  <a:cubicBezTo>
                    <a:pt x="60" y="1089"/>
                    <a:pt x="99" y="1117"/>
                    <a:pt x="161" y="1144"/>
                  </a:cubicBezTo>
                  <a:cubicBezTo>
                    <a:pt x="289" y="1202"/>
                    <a:pt x="467" y="1239"/>
                    <a:pt x="676" y="1251"/>
                  </a:cubicBezTo>
                  <a:cubicBezTo>
                    <a:pt x="607" y="1209"/>
                    <a:pt x="546" y="1144"/>
                    <a:pt x="499" y="1061"/>
                  </a:cubicBezTo>
                  <a:close/>
                  <a:moveTo>
                    <a:pt x="1849" y="1288"/>
                  </a:moveTo>
                  <a:cubicBezTo>
                    <a:pt x="1823" y="1288"/>
                    <a:pt x="1784" y="1293"/>
                    <a:pt x="1726" y="1301"/>
                  </a:cubicBezTo>
                  <a:cubicBezTo>
                    <a:pt x="1717" y="1302"/>
                    <a:pt x="1708" y="1304"/>
                    <a:pt x="1699" y="1305"/>
                  </a:cubicBezTo>
                  <a:cubicBezTo>
                    <a:pt x="1673" y="1308"/>
                    <a:pt x="1642" y="1310"/>
                    <a:pt x="1601" y="1310"/>
                  </a:cubicBezTo>
                  <a:cubicBezTo>
                    <a:pt x="1575" y="1310"/>
                    <a:pt x="1549" y="1310"/>
                    <a:pt x="1521" y="1309"/>
                  </a:cubicBezTo>
                  <a:cubicBezTo>
                    <a:pt x="1519" y="1309"/>
                    <a:pt x="1519" y="1309"/>
                    <a:pt x="1519" y="1309"/>
                  </a:cubicBezTo>
                  <a:cubicBezTo>
                    <a:pt x="1492" y="1308"/>
                    <a:pt x="1462" y="1308"/>
                    <a:pt x="1432" y="1308"/>
                  </a:cubicBezTo>
                  <a:cubicBezTo>
                    <a:pt x="1370" y="1308"/>
                    <a:pt x="1289" y="1310"/>
                    <a:pt x="1218" y="1330"/>
                  </a:cubicBezTo>
                  <a:cubicBezTo>
                    <a:pt x="1215" y="1331"/>
                    <a:pt x="1212" y="1335"/>
                    <a:pt x="1212" y="1337"/>
                  </a:cubicBezTo>
                  <a:cubicBezTo>
                    <a:pt x="1213" y="1340"/>
                    <a:pt x="1217" y="1341"/>
                    <a:pt x="1221" y="1341"/>
                  </a:cubicBezTo>
                  <a:cubicBezTo>
                    <a:pt x="1222" y="1341"/>
                    <a:pt x="1223" y="1340"/>
                    <a:pt x="1224" y="1340"/>
                  </a:cubicBezTo>
                  <a:cubicBezTo>
                    <a:pt x="1253" y="1338"/>
                    <a:pt x="1280" y="1337"/>
                    <a:pt x="1305" y="1337"/>
                  </a:cubicBezTo>
                  <a:cubicBezTo>
                    <a:pt x="1398" y="1337"/>
                    <a:pt x="1462" y="1353"/>
                    <a:pt x="1523" y="1368"/>
                  </a:cubicBezTo>
                  <a:cubicBezTo>
                    <a:pt x="1580" y="1383"/>
                    <a:pt x="1635" y="1396"/>
                    <a:pt x="1711" y="1396"/>
                  </a:cubicBezTo>
                  <a:cubicBezTo>
                    <a:pt x="1791" y="1396"/>
                    <a:pt x="1855" y="1379"/>
                    <a:pt x="1881" y="1351"/>
                  </a:cubicBezTo>
                  <a:cubicBezTo>
                    <a:pt x="1890" y="1341"/>
                    <a:pt x="1894" y="1330"/>
                    <a:pt x="1893" y="1319"/>
                  </a:cubicBezTo>
                  <a:cubicBezTo>
                    <a:pt x="1891" y="1297"/>
                    <a:pt x="1884" y="1288"/>
                    <a:pt x="1849" y="1288"/>
                  </a:cubicBezTo>
                  <a:close/>
                  <a:moveTo>
                    <a:pt x="1091" y="1330"/>
                  </a:moveTo>
                  <a:cubicBezTo>
                    <a:pt x="1020" y="1310"/>
                    <a:pt x="939" y="1308"/>
                    <a:pt x="877" y="1308"/>
                  </a:cubicBezTo>
                  <a:cubicBezTo>
                    <a:pt x="877" y="1308"/>
                    <a:pt x="877" y="1308"/>
                    <a:pt x="877" y="1308"/>
                  </a:cubicBezTo>
                  <a:cubicBezTo>
                    <a:pt x="847" y="1308"/>
                    <a:pt x="817" y="1308"/>
                    <a:pt x="791" y="1309"/>
                  </a:cubicBezTo>
                  <a:cubicBezTo>
                    <a:pt x="788" y="1309"/>
                    <a:pt x="788" y="1309"/>
                    <a:pt x="788" y="1309"/>
                  </a:cubicBezTo>
                  <a:cubicBezTo>
                    <a:pt x="760" y="1310"/>
                    <a:pt x="734" y="1310"/>
                    <a:pt x="709" y="1310"/>
                  </a:cubicBezTo>
                  <a:cubicBezTo>
                    <a:pt x="667" y="1310"/>
                    <a:pt x="636" y="1308"/>
                    <a:pt x="611" y="1305"/>
                  </a:cubicBezTo>
                  <a:cubicBezTo>
                    <a:pt x="601" y="1304"/>
                    <a:pt x="592" y="1302"/>
                    <a:pt x="583" y="1301"/>
                  </a:cubicBezTo>
                  <a:cubicBezTo>
                    <a:pt x="525" y="1293"/>
                    <a:pt x="486" y="1288"/>
                    <a:pt x="460" y="1288"/>
                  </a:cubicBezTo>
                  <a:cubicBezTo>
                    <a:pt x="425" y="1288"/>
                    <a:pt x="418" y="1297"/>
                    <a:pt x="416" y="1319"/>
                  </a:cubicBezTo>
                  <a:cubicBezTo>
                    <a:pt x="415" y="1330"/>
                    <a:pt x="419" y="1341"/>
                    <a:pt x="428" y="1350"/>
                  </a:cubicBezTo>
                  <a:cubicBezTo>
                    <a:pt x="453" y="1379"/>
                    <a:pt x="519" y="1396"/>
                    <a:pt x="599" y="1396"/>
                  </a:cubicBezTo>
                  <a:cubicBezTo>
                    <a:pt x="675" y="1396"/>
                    <a:pt x="729" y="1383"/>
                    <a:pt x="787" y="1368"/>
                  </a:cubicBezTo>
                  <a:cubicBezTo>
                    <a:pt x="848" y="1353"/>
                    <a:pt x="911" y="1337"/>
                    <a:pt x="1004" y="1337"/>
                  </a:cubicBezTo>
                  <a:cubicBezTo>
                    <a:pt x="1030" y="1337"/>
                    <a:pt x="1057" y="1338"/>
                    <a:pt x="1085" y="1340"/>
                  </a:cubicBezTo>
                  <a:cubicBezTo>
                    <a:pt x="1086" y="1340"/>
                    <a:pt x="1087" y="1341"/>
                    <a:pt x="1088" y="1341"/>
                  </a:cubicBezTo>
                  <a:cubicBezTo>
                    <a:pt x="1092" y="1341"/>
                    <a:pt x="1097" y="1340"/>
                    <a:pt x="1097" y="1337"/>
                  </a:cubicBezTo>
                  <a:cubicBezTo>
                    <a:pt x="1097" y="1335"/>
                    <a:pt x="1095" y="1331"/>
                    <a:pt x="1091" y="13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grpSp>
      <p:sp>
        <p:nvSpPr>
          <p:cNvPr id="39"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16228" y="6188899"/>
            <a:ext cx="3343275" cy="365125"/>
          </a:xfrm>
          <a:prstGeom prst="rect">
            <a:avLst/>
          </a:prstGeom>
        </p:spPr>
        <p:txBody>
          <a:bodyPr vert="horz" lIns="0" tIns="0" rIns="0" bIns="0" rtlCol="0" anchor="b" anchorCtr="0"/>
          <a:lstStyle>
            <a:lvl1pPr algn="l">
              <a:defRPr sz="1200" b="0" i="0">
                <a:solidFill>
                  <a:schemeClr val="bg1"/>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2" name="Title 1">
            <a:extLst>
              <a:ext uri="{FF2B5EF4-FFF2-40B4-BE49-F238E27FC236}">
                <a16:creationId xmlns:a16="http://schemas.microsoft.com/office/drawing/2014/main" id="{230DD9A7-09FE-4E1B-A672-CED018A0372F}"/>
              </a:ext>
            </a:extLst>
          </p:cNvPr>
          <p:cNvSpPr>
            <a:spLocks noGrp="1"/>
          </p:cNvSpPr>
          <p:nvPr>
            <p:ph type="title" hasCustomPrompt="1"/>
          </p:nvPr>
        </p:nvSpPr>
        <p:spPr>
          <a:xfrm>
            <a:off x="316228" y="668773"/>
            <a:ext cx="4637507" cy="498470"/>
          </a:xfrm>
        </p:spPr>
        <p:txBody>
          <a:bodyPr>
            <a:noAutofit/>
          </a:bodyPr>
          <a:lstStyle>
            <a:lvl1pPr>
              <a:defRPr>
                <a:solidFill>
                  <a:schemeClr val="bg1"/>
                </a:solidFill>
              </a:defRPr>
            </a:lvl1pPr>
          </a:lstStyle>
          <a:p>
            <a:r>
              <a:rPr lang="en-US" dirty="0"/>
              <a:t>Agenda slide</a:t>
            </a:r>
            <a:endParaRPr lang="en-AU" dirty="0"/>
          </a:p>
        </p:txBody>
      </p:sp>
      <p:sp>
        <p:nvSpPr>
          <p:cNvPr id="32" name="Text Placeholder 2078">
            <a:extLst>
              <a:ext uri="{FF2B5EF4-FFF2-40B4-BE49-F238E27FC236}">
                <a16:creationId xmlns:a16="http://schemas.microsoft.com/office/drawing/2014/main" id="{6CEE090E-CCFD-D641-BC04-E336F151C887}"/>
              </a:ext>
            </a:extLst>
          </p:cNvPr>
          <p:cNvSpPr>
            <a:spLocks noGrp="1"/>
          </p:cNvSpPr>
          <p:nvPr>
            <p:ph type="body" sz="quarter" idx="15" hasCustomPrompt="1"/>
          </p:nvPr>
        </p:nvSpPr>
        <p:spPr>
          <a:xfrm>
            <a:off x="316228" y="1175566"/>
            <a:ext cx="4636034" cy="276999"/>
          </a:xfrm>
        </p:spPr>
        <p:txBody>
          <a:bodyPr wrap="square">
            <a:noAutofit/>
          </a:bodyPr>
          <a:lstStyle>
            <a:lvl1pPr>
              <a:defRPr sz="1800" b="0" i="0">
                <a:solidFill>
                  <a:schemeClr val="bg1"/>
                </a:solidFill>
                <a:latin typeface="Montserrat SemiBold" pitchFamily="2" charset="77"/>
              </a:defRPr>
            </a:lvl1pPr>
            <a:lvl2pPr marL="0" indent="0">
              <a:buNone/>
              <a:defRPr/>
            </a:lvl2pPr>
          </a:lstStyle>
          <a:p>
            <a:pPr lvl="0"/>
            <a:r>
              <a:rPr lang="en-US" dirty="0"/>
              <a:t>Subtitle goes here</a:t>
            </a:r>
          </a:p>
        </p:txBody>
      </p:sp>
      <p:sp>
        <p:nvSpPr>
          <p:cNvPr id="44" name="Content Placeholder 4"/>
          <p:cNvSpPr>
            <a:spLocks noGrp="1"/>
          </p:cNvSpPr>
          <p:nvPr>
            <p:ph sz="quarter" idx="18" hasCustomPrompt="1"/>
          </p:nvPr>
        </p:nvSpPr>
        <p:spPr>
          <a:xfrm>
            <a:off x="315913" y="1881188"/>
            <a:ext cx="9267825" cy="4030662"/>
          </a:xfrm>
        </p:spPr>
        <p:txBody>
          <a:bodyPr/>
          <a:lstStyle>
            <a:lvl1pPr marL="0" marR="0" indent="0" algn="l" defTabSz="914374" rtl="0" eaLnBrk="1" fontAlgn="auto" latinLnBrk="0" hangingPunct="1">
              <a:lnSpc>
                <a:spcPct val="120000"/>
              </a:lnSpc>
              <a:spcBef>
                <a:spcPts val="0"/>
              </a:spcBef>
              <a:spcAft>
                <a:spcPts val="800"/>
              </a:spcAft>
              <a:buClrTx/>
              <a:buSzTx/>
              <a:buFont typeface="Arial" charset="0"/>
              <a:buNone/>
              <a:tabLst/>
              <a:defRPr>
                <a:solidFill>
                  <a:schemeClr val="bg1"/>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bg1"/>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bg1"/>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bg1"/>
                </a:solidFill>
              </a:defRPr>
            </a:lvl4pPr>
            <a:lvl5pPr>
              <a:defRPr>
                <a:solidFill>
                  <a:schemeClr val="bg1"/>
                </a:solidFill>
              </a:defRPr>
            </a:lvl5pPr>
          </a:lstStyle>
          <a:p>
            <a:pPr lvl="0"/>
            <a:r>
              <a:rPr lang="en-US" dirty="0" smtClean="0"/>
              <a:t>Montserrat Medium Point Size 14</a:t>
            </a:r>
          </a:p>
          <a:p>
            <a:pPr lvl="1"/>
            <a:r>
              <a:rPr lang="en-US" dirty="0" smtClean="0"/>
              <a:t>Montserrat Medium Point Size 14</a:t>
            </a:r>
          </a:p>
          <a:p>
            <a:pPr lvl="2"/>
            <a:r>
              <a:rPr lang="en-US" dirty="0" smtClean="0"/>
              <a:t>Montserrat Medium Point Size 12</a:t>
            </a:r>
          </a:p>
          <a:p>
            <a:pPr lvl="3"/>
            <a:r>
              <a:rPr lang="en-US" dirty="0" smtClean="0"/>
              <a:t>Montserrat Light Point Size 12</a:t>
            </a:r>
          </a:p>
        </p:txBody>
      </p:sp>
      <p:grpSp>
        <p:nvGrpSpPr>
          <p:cNvPr id="18" name="Group 17">
            <a:extLst>
              <a:ext uri="{FF2B5EF4-FFF2-40B4-BE49-F238E27FC236}">
                <a16:creationId xmlns:a16="http://schemas.microsoft.com/office/drawing/2014/main" id="{77346632-EFE4-F840-8F92-83FA6363A404}"/>
              </a:ext>
            </a:extLst>
          </p:cNvPr>
          <p:cNvGrpSpPr/>
          <p:nvPr userDrawn="1"/>
        </p:nvGrpSpPr>
        <p:grpSpPr>
          <a:xfrm>
            <a:off x="337062" y="365496"/>
            <a:ext cx="2576121" cy="184666"/>
            <a:chOff x="446350" y="402893"/>
            <a:chExt cx="2780477" cy="203560"/>
          </a:xfrm>
        </p:grpSpPr>
        <p:cxnSp>
          <p:nvCxnSpPr>
            <p:cNvPr id="19" name="Straight Connector 18">
              <a:extLst>
                <a:ext uri="{FF2B5EF4-FFF2-40B4-BE49-F238E27FC236}">
                  <a16:creationId xmlns:a16="http://schemas.microsoft.com/office/drawing/2014/main" id="{BC913C52-0751-BC4D-A716-67C521725C4C}"/>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385F729-539D-F848-B304-C18B0623A65C}"/>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bg1"/>
                  </a:solidFill>
                  <a:latin typeface="Montserrat SemiBold" pitchFamily="2" charset="77"/>
                </a:rPr>
                <a:t>NSW Department of Education</a:t>
              </a:r>
            </a:p>
          </p:txBody>
        </p:sp>
      </p:gr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231658">
            <a:off x="5621845" y="5781660"/>
            <a:ext cx="3416076" cy="3372767"/>
          </a:xfrm>
          <a:prstGeom prst="rect">
            <a:avLst/>
          </a:prstGeom>
        </p:spPr>
      </p:pic>
      <p:pic>
        <p:nvPicPr>
          <p:cNvPr id="16" name="Picture 15"/>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682909" y="6188899"/>
            <a:ext cx="1175227" cy="1160807"/>
          </a:xfrm>
          <a:prstGeom prst="rect">
            <a:avLst/>
          </a:prstGeom>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518183" y="-777322"/>
            <a:ext cx="2128082" cy="2101314"/>
          </a:xfrm>
          <a:prstGeom prst="rect">
            <a:avLst/>
          </a:prstGeom>
        </p:spPr>
      </p:pic>
      <p:pic>
        <p:nvPicPr>
          <p:cNvPr id="21" name="Picture 2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50050" y="-2675411"/>
            <a:ext cx="3835859" cy="3787227"/>
          </a:xfrm>
          <a:prstGeom prst="rect">
            <a:avLst/>
          </a:prstGeom>
        </p:spPr>
      </p:pic>
    </p:spTree>
    <p:extLst>
      <p:ext uri="{BB962C8B-B14F-4D97-AF65-F5344CB8AC3E}">
        <p14:creationId xmlns:p14="http://schemas.microsoft.com/office/powerpoint/2010/main" val="2766815072"/>
      </p:ext>
    </p:extLst>
  </p:cSld>
  <p:clrMapOvr>
    <a:masterClrMapping/>
  </p:clrMapOvr>
  <p:transition>
    <p:fade/>
  </p:transition>
  <p:extLst mod="1">
    <p:ext uri="{DCECCB84-F9BA-43D5-87BE-67443E8EF086}">
      <p15:sldGuideLst xmlns:p15="http://schemas.microsoft.com/office/powerpoint/2012/main">
        <p15:guide id="1" orient="horz" pos="37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umn Content">
    <p:bg>
      <p:bgPr>
        <a:solidFill>
          <a:schemeClr val="bg1"/>
        </a:solidFill>
        <a:effectLst/>
      </p:bgPr>
    </p:bg>
    <p:spTree>
      <p:nvGrpSpPr>
        <p:cNvPr id="1" name=""/>
        <p:cNvGrpSpPr/>
        <p:nvPr/>
      </p:nvGrpSpPr>
      <p:grpSpPr>
        <a:xfrm>
          <a:off x="0" y="0"/>
          <a:ext cx="0" cy="0"/>
          <a:chOff x="0" y="0"/>
          <a:chExt cx="0" cy="0"/>
        </a:xfrm>
      </p:grpSpPr>
      <p:sp>
        <p:nvSpPr>
          <p:cNvPr id="15" name="Footer Placeholder 3">
            <a:extLst>
              <a:ext uri="{FF2B5EF4-FFF2-40B4-BE49-F238E27FC236}">
                <a16:creationId xmlns:a16="http://schemas.microsoft.com/office/drawing/2014/main" id="{2E84D184-0E36-4D4E-BB2E-2CD914E38942}"/>
              </a:ext>
            </a:extLst>
          </p:cNvPr>
          <p:cNvSpPr>
            <a:spLocks noGrp="1"/>
          </p:cNvSpPr>
          <p:nvPr>
            <p:ph type="ftr" sz="quarter" idx="3"/>
          </p:nvPr>
        </p:nvSpPr>
        <p:spPr>
          <a:xfrm>
            <a:off x="316228" y="6188899"/>
            <a:ext cx="3343275"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2" name="Title 1">
            <a:extLst>
              <a:ext uri="{FF2B5EF4-FFF2-40B4-BE49-F238E27FC236}">
                <a16:creationId xmlns:a16="http://schemas.microsoft.com/office/drawing/2014/main" id="{230DD9A7-09FE-4E1B-A672-CED018A0372F}"/>
              </a:ext>
            </a:extLst>
          </p:cNvPr>
          <p:cNvSpPr>
            <a:spLocks noGrp="1"/>
          </p:cNvSpPr>
          <p:nvPr>
            <p:ph type="title"/>
          </p:nvPr>
        </p:nvSpPr>
        <p:spPr/>
        <p:txBody>
          <a:bodyPr>
            <a:noAutofit/>
          </a:bodyPr>
          <a:lstStyle>
            <a:lvl1pPr>
              <a:defRPr>
                <a:solidFill>
                  <a:schemeClr val="tx2"/>
                </a:solidFill>
              </a:defRPr>
            </a:lvl1pPr>
          </a:lstStyle>
          <a:p>
            <a:r>
              <a:rPr lang="en-US" smtClean="0"/>
              <a:t>Click to edit Master title style</a:t>
            </a:r>
            <a:endParaRPr lang="en-AU" dirty="0"/>
          </a:p>
        </p:txBody>
      </p:sp>
      <p:sp>
        <p:nvSpPr>
          <p:cNvPr id="16"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16227" y="1175566"/>
            <a:ext cx="9290109" cy="276999"/>
          </a:xfrm>
        </p:spPr>
        <p:txBody>
          <a:bodyPr wrap="square">
            <a:noAutofit/>
          </a:bodyPr>
          <a:lstStyle>
            <a:lvl1pPr>
              <a:defRPr sz="18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1" name="Content Placeholder 10">
            <a:extLst>
              <a:ext uri="{FF2B5EF4-FFF2-40B4-BE49-F238E27FC236}">
                <a16:creationId xmlns:a16="http://schemas.microsoft.com/office/drawing/2014/main" id="{FD9F97E7-AF54-478A-8D95-C8620B9F3385}"/>
              </a:ext>
            </a:extLst>
          </p:cNvPr>
          <p:cNvSpPr>
            <a:spLocks noGrp="1"/>
          </p:cNvSpPr>
          <p:nvPr>
            <p:ph sz="quarter" idx="14" hasCustomPrompt="1"/>
          </p:nvPr>
        </p:nvSpPr>
        <p:spPr>
          <a:xfrm>
            <a:off x="316227" y="1881187"/>
            <a:ext cx="9268179"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grpSp>
        <p:nvGrpSpPr>
          <p:cNvPr id="32" name="Group 31">
            <a:extLst>
              <a:ext uri="{FF2B5EF4-FFF2-40B4-BE49-F238E27FC236}">
                <a16:creationId xmlns:a16="http://schemas.microsoft.com/office/drawing/2014/main" id="{29C2C0D5-A346-2643-9D8C-8C22D5D50C6E}"/>
              </a:ext>
            </a:extLst>
          </p:cNvPr>
          <p:cNvGrpSpPr/>
          <p:nvPr userDrawn="1"/>
        </p:nvGrpSpPr>
        <p:grpSpPr>
          <a:xfrm>
            <a:off x="337062" y="365496"/>
            <a:ext cx="2576121" cy="184666"/>
            <a:chOff x="446350" y="402893"/>
            <a:chExt cx="2780477" cy="203560"/>
          </a:xfrm>
        </p:grpSpPr>
        <p:cxnSp>
          <p:nvCxnSpPr>
            <p:cNvPr id="33" name="Straight Connector 32">
              <a:extLst>
                <a:ext uri="{FF2B5EF4-FFF2-40B4-BE49-F238E27FC236}">
                  <a16:creationId xmlns:a16="http://schemas.microsoft.com/office/drawing/2014/main" id="{AEFECAC3-BF7B-B746-B2D0-F554BFDC296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74AE827-7224-224D-825A-55775AA3B745}"/>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231658">
            <a:off x="5828843" y="5712680"/>
            <a:ext cx="3050081" cy="3011410"/>
          </a:xfrm>
          <a:prstGeom prst="rect">
            <a:avLst/>
          </a:prstGeom>
        </p:spPr>
      </p:pic>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62244" y="6102408"/>
            <a:ext cx="1976143" cy="1951286"/>
          </a:xfrm>
          <a:prstGeom prst="rect">
            <a:avLst/>
          </a:prstGeom>
        </p:spPr>
      </p:pic>
      <p:pic>
        <p:nvPicPr>
          <p:cNvPr id="28" name="Picture 2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7794" y="-2861078"/>
            <a:ext cx="3575178" cy="3529851"/>
          </a:xfrm>
          <a:prstGeom prst="rect">
            <a:avLst/>
          </a:prstGeom>
        </p:spPr>
      </p:pic>
    </p:spTree>
    <p:extLst>
      <p:ext uri="{BB962C8B-B14F-4D97-AF65-F5344CB8AC3E}">
        <p14:creationId xmlns:p14="http://schemas.microsoft.com/office/powerpoint/2010/main" val="2167686015"/>
      </p:ext>
    </p:extLst>
  </p:cSld>
  <p:clrMapOvr>
    <a:masterClrMapping/>
  </p:clrMapOvr>
  <p:transition>
    <p:fade/>
  </p:transition>
  <p:extLst mod="1">
    <p:ext uri="{DCECCB84-F9BA-43D5-87BE-67443E8EF086}">
      <p15:sldGuideLst xmlns:p15="http://schemas.microsoft.com/office/powerpoint/2012/main">
        <p15:guide id="1" orient="horz" pos="372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Slide">
    <p:bg>
      <p:bgPr>
        <a:solidFill>
          <a:schemeClr val="bg1"/>
        </a:solidFill>
        <a:effectLst/>
      </p:bgPr>
    </p:bg>
    <p:spTree>
      <p:nvGrpSpPr>
        <p:cNvPr id="1" name=""/>
        <p:cNvGrpSpPr/>
        <p:nvPr/>
      </p:nvGrpSpPr>
      <p:grpSpPr>
        <a:xfrm>
          <a:off x="0" y="0"/>
          <a:ext cx="0" cy="0"/>
          <a:chOff x="0" y="0"/>
          <a:chExt cx="0" cy="0"/>
        </a:xfrm>
      </p:grpSpPr>
      <p:sp>
        <p:nvSpPr>
          <p:cNvPr id="18" name="Footer Placeholder 3">
            <a:extLst>
              <a:ext uri="{FF2B5EF4-FFF2-40B4-BE49-F238E27FC236}">
                <a16:creationId xmlns:a16="http://schemas.microsoft.com/office/drawing/2014/main" id="{6D938D5A-7424-0143-BFE0-7A42485AF851}"/>
              </a:ext>
            </a:extLst>
          </p:cNvPr>
          <p:cNvSpPr>
            <a:spLocks noGrp="1"/>
          </p:cNvSpPr>
          <p:nvPr>
            <p:ph type="ftr" sz="quarter" idx="3"/>
          </p:nvPr>
        </p:nvSpPr>
        <p:spPr>
          <a:xfrm>
            <a:off x="316228" y="6188899"/>
            <a:ext cx="3343275"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2" name="Title 1">
            <a:extLst>
              <a:ext uri="{FF2B5EF4-FFF2-40B4-BE49-F238E27FC236}">
                <a16:creationId xmlns:a16="http://schemas.microsoft.com/office/drawing/2014/main" id="{230DD9A7-09FE-4E1B-A672-CED018A0372F}"/>
              </a:ext>
            </a:extLst>
          </p:cNvPr>
          <p:cNvSpPr>
            <a:spLocks noGrp="1"/>
          </p:cNvSpPr>
          <p:nvPr>
            <p:ph type="title"/>
          </p:nvPr>
        </p:nvSpPr>
        <p:spPr/>
        <p:txBody>
          <a:bodyPr>
            <a:noAutofit/>
          </a:bodyPr>
          <a:lstStyle>
            <a:lvl1pPr>
              <a:defRPr>
                <a:solidFill>
                  <a:schemeClr val="tx2"/>
                </a:solidFill>
              </a:defRPr>
            </a:lvl1pPr>
          </a:lstStyle>
          <a:p>
            <a:r>
              <a:rPr lang="en-US" smtClean="0"/>
              <a:t>Click to edit Master title style</a:t>
            </a:r>
            <a:endParaRPr lang="en-AU" dirty="0"/>
          </a:p>
        </p:txBody>
      </p:sp>
      <p:sp>
        <p:nvSpPr>
          <p:cNvPr id="20" name="Text Placeholder 2078">
            <a:extLst>
              <a:ext uri="{FF2B5EF4-FFF2-40B4-BE49-F238E27FC236}">
                <a16:creationId xmlns:a16="http://schemas.microsoft.com/office/drawing/2014/main" id="{7C970063-30E0-2145-B5EC-FC65EB533C0E}"/>
              </a:ext>
            </a:extLst>
          </p:cNvPr>
          <p:cNvSpPr>
            <a:spLocks noGrp="1"/>
          </p:cNvSpPr>
          <p:nvPr>
            <p:ph type="body" sz="quarter" idx="16" hasCustomPrompt="1"/>
          </p:nvPr>
        </p:nvSpPr>
        <p:spPr>
          <a:xfrm>
            <a:off x="316227" y="1175566"/>
            <a:ext cx="9290109" cy="276999"/>
          </a:xfrm>
        </p:spPr>
        <p:txBody>
          <a:bodyPr wrap="square">
            <a:noAutofit/>
          </a:bodyPr>
          <a:lstStyle>
            <a:lvl1pPr>
              <a:defRPr sz="18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1" name="Content Placeholder 10">
            <a:extLst>
              <a:ext uri="{FF2B5EF4-FFF2-40B4-BE49-F238E27FC236}">
                <a16:creationId xmlns:a16="http://schemas.microsoft.com/office/drawing/2014/main" id="{FD9F97E7-AF54-478A-8D95-C8620B9F3385}"/>
              </a:ext>
            </a:extLst>
          </p:cNvPr>
          <p:cNvSpPr>
            <a:spLocks noGrp="1"/>
          </p:cNvSpPr>
          <p:nvPr>
            <p:ph sz="quarter" idx="14" hasCustomPrompt="1"/>
          </p:nvPr>
        </p:nvSpPr>
        <p:spPr>
          <a:xfrm>
            <a:off x="316229" y="1881187"/>
            <a:ext cx="4470000"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sp>
        <p:nvSpPr>
          <p:cNvPr id="6" name="Content Placeholder 10">
            <a:extLst>
              <a:ext uri="{FF2B5EF4-FFF2-40B4-BE49-F238E27FC236}">
                <a16:creationId xmlns:a16="http://schemas.microsoft.com/office/drawing/2014/main" id="{01DDF432-B9B5-4DE1-B08C-F223EAD1B176}"/>
              </a:ext>
            </a:extLst>
          </p:cNvPr>
          <p:cNvSpPr>
            <a:spLocks noGrp="1"/>
          </p:cNvSpPr>
          <p:nvPr>
            <p:ph sz="quarter" idx="15" hasCustomPrompt="1"/>
          </p:nvPr>
        </p:nvSpPr>
        <p:spPr>
          <a:xfrm>
            <a:off x="5116998" y="1881187"/>
            <a:ext cx="4470000"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grpSp>
        <p:nvGrpSpPr>
          <p:cNvPr id="43" name="Group 42">
            <a:extLst>
              <a:ext uri="{FF2B5EF4-FFF2-40B4-BE49-F238E27FC236}">
                <a16:creationId xmlns:a16="http://schemas.microsoft.com/office/drawing/2014/main" id="{0C291F29-2F98-BD4D-B042-0C72D579864D}"/>
              </a:ext>
            </a:extLst>
          </p:cNvPr>
          <p:cNvGrpSpPr/>
          <p:nvPr userDrawn="1"/>
        </p:nvGrpSpPr>
        <p:grpSpPr>
          <a:xfrm>
            <a:off x="337062" y="365496"/>
            <a:ext cx="2576121" cy="184666"/>
            <a:chOff x="446350" y="402893"/>
            <a:chExt cx="2780477" cy="203560"/>
          </a:xfrm>
        </p:grpSpPr>
        <p:cxnSp>
          <p:nvCxnSpPr>
            <p:cNvPr id="44" name="Straight Connector 43">
              <a:extLst>
                <a:ext uri="{FF2B5EF4-FFF2-40B4-BE49-F238E27FC236}">
                  <a16:creationId xmlns:a16="http://schemas.microsoft.com/office/drawing/2014/main" id="{DEF174A2-A12A-574C-A29E-3FE1A83AA8A7}"/>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5A29AAED-C026-A74D-986A-D99794BFEDDD}"/>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7200" y="6136263"/>
            <a:ext cx="3127222" cy="3087886"/>
          </a:xfrm>
          <a:prstGeom prst="rect">
            <a:avLst/>
          </a:prstGeom>
        </p:spPr>
      </p:pic>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25517" y="-1479217"/>
            <a:ext cx="2570841" cy="2192687"/>
          </a:xfrm>
          <a:prstGeom prst="rect">
            <a:avLst/>
          </a:prstGeom>
        </p:spPr>
      </p:pic>
      <p:pic>
        <p:nvPicPr>
          <p:cNvPr id="25" name="Picture 2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231658">
            <a:off x="9717507" y="1796955"/>
            <a:ext cx="4255961" cy="4202003"/>
          </a:xfrm>
          <a:prstGeom prst="rect">
            <a:avLst/>
          </a:prstGeom>
        </p:spPr>
      </p:pic>
    </p:spTree>
    <p:extLst>
      <p:ext uri="{BB962C8B-B14F-4D97-AF65-F5344CB8AC3E}">
        <p14:creationId xmlns:p14="http://schemas.microsoft.com/office/powerpoint/2010/main" val="3458103310"/>
      </p:ext>
    </p:extLst>
  </p:cSld>
  <p:clrMapOvr>
    <a:masterClrMapping/>
  </p:clrMapOvr>
  <p:transition>
    <p:fade/>
  </p:transition>
  <p:extLst mod="1">
    <p:ext uri="{DCECCB84-F9BA-43D5-87BE-67443E8EF086}">
      <p15:sldGuideLst xmlns:p15="http://schemas.microsoft.com/office/powerpoint/2012/main">
        <p15:guide id="1" orient="horz" pos="37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mplate Instructions A">
    <p:bg>
      <p:bgPr>
        <a:solidFill>
          <a:schemeClr val="bg1"/>
        </a:solidFill>
        <a:effectLst/>
      </p:bgPr>
    </p:bg>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E0209DAC-2CDA-1542-A91A-6D9037024692}"/>
              </a:ext>
            </a:extLst>
          </p:cNvPr>
          <p:cNvSpPr>
            <a:spLocks noGrp="1"/>
          </p:cNvSpPr>
          <p:nvPr>
            <p:ph type="ftr" sz="quarter" idx="3"/>
          </p:nvPr>
        </p:nvSpPr>
        <p:spPr>
          <a:xfrm>
            <a:off x="316228" y="6188899"/>
            <a:ext cx="3343275"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2" name="Title 1">
            <a:extLst>
              <a:ext uri="{FF2B5EF4-FFF2-40B4-BE49-F238E27FC236}">
                <a16:creationId xmlns:a16="http://schemas.microsoft.com/office/drawing/2014/main" id="{230DD9A7-09FE-4E1B-A672-CED018A0372F}"/>
              </a:ext>
            </a:extLst>
          </p:cNvPr>
          <p:cNvSpPr>
            <a:spLocks noGrp="1"/>
          </p:cNvSpPr>
          <p:nvPr>
            <p:ph type="title"/>
          </p:nvPr>
        </p:nvSpPr>
        <p:spPr/>
        <p:txBody>
          <a:bodyPr>
            <a:noAutofit/>
          </a:bodyPr>
          <a:lstStyle>
            <a:lvl1pPr>
              <a:defRPr>
                <a:solidFill>
                  <a:srgbClr val="19233E"/>
                </a:solidFill>
              </a:defRPr>
            </a:lvl1pPr>
          </a:lstStyle>
          <a:p>
            <a:r>
              <a:rPr lang="en-US" smtClean="0"/>
              <a:t>Click to edit Master title style</a:t>
            </a:r>
            <a:endParaRPr lang="en-AU" dirty="0"/>
          </a:p>
        </p:txBody>
      </p:sp>
      <p:sp>
        <p:nvSpPr>
          <p:cNvPr id="12" name="Text Placeholder 2078">
            <a:extLst>
              <a:ext uri="{FF2B5EF4-FFF2-40B4-BE49-F238E27FC236}">
                <a16:creationId xmlns:a16="http://schemas.microsoft.com/office/drawing/2014/main" id="{9E9DA5A4-1A7E-2548-AD67-C81E6E9C254E}"/>
              </a:ext>
            </a:extLst>
          </p:cNvPr>
          <p:cNvSpPr>
            <a:spLocks noGrp="1"/>
          </p:cNvSpPr>
          <p:nvPr>
            <p:ph type="body" sz="quarter" idx="24" hasCustomPrompt="1"/>
          </p:nvPr>
        </p:nvSpPr>
        <p:spPr>
          <a:xfrm>
            <a:off x="316227" y="1175566"/>
            <a:ext cx="9290109" cy="276999"/>
          </a:xfrm>
        </p:spPr>
        <p:txBody>
          <a:bodyPr wrap="square">
            <a:noAutofit/>
          </a:bodyPr>
          <a:lstStyle>
            <a:lvl1pPr>
              <a:defRPr sz="18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1" name="Content Placeholder 10">
            <a:extLst>
              <a:ext uri="{FF2B5EF4-FFF2-40B4-BE49-F238E27FC236}">
                <a16:creationId xmlns:a16="http://schemas.microsoft.com/office/drawing/2014/main" id="{FD9F97E7-AF54-478A-8D95-C8620B9F3385}"/>
              </a:ext>
            </a:extLst>
          </p:cNvPr>
          <p:cNvSpPr>
            <a:spLocks noGrp="1"/>
          </p:cNvSpPr>
          <p:nvPr>
            <p:ph sz="quarter" idx="14" hasCustomPrompt="1"/>
          </p:nvPr>
        </p:nvSpPr>
        <p:spPr>
          <a:xfrm>
            <a:off x="316229" y="1881187"/>
            <a:ext cx="4470000"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rgbClr val="19233E"/>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rgbClr val="19233E"/>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rgbClr val="19233E"/>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rgbClr val="19233E"/>
                </a:solidFill>
              </a:defRPr>
            </a:lvl4pPr>
            <a:lvl5pPr>
              <a:defRPr>
                <a:solidFill>
                  <a:srgbClr val="19233E"/>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sp>
        <p:nvSpPr>
          <p:cNvPr id="6" name="Content Placeholder 10">
            <a:extLst>
              <a:ext uri="{FF2B5EF4-FFF2-40B4-BE49-F238E27FC236}">
                <a16:creationId xmlns:a16="http://schemas.microsoft.com/office/drawing/2014/main" id="{01DDF432-B9B5-4DE1-B08C-F223EAD1B176}"/>
              </a:ext>
            </a:extLst>
          </p:cNvPr>
          <p:cNvSpPr>
            <a:spLocks noGrp="1"/>
          </p:cNvSpPr>
          <p:nvPr>
            <p:ph sz="quarter" idx="15" hasCustomPrompt="1"/>
          </p:nvPr>
        </p:nvSpPr>
        <p:spPr>
          <a:xfrm>
            <a:off x="5116998" y="1881187"/>
            <a:ext cx="4470000"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rgbClr val="19233E"/>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rgbClr val="19233E"/>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rgbClr val="19233E"/>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rgbClr val="19233E"/>
                </a:solidFill>
              </a:defRPr>
            </a:lvl4pPr>
            <a:lvl5pPr>
              <a:defRPr>
                <a:solidFill>
                  <a:srgbClr val="19233E"/>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smtClean="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smtClean="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smtClean="0">
                <a:ln>
                  <a:noFill/>
                </a:ln>
                <a:solidFill>
                  <a:srgbClr val="000000"/>
                </a:solidFill>
                <a:effectLst/>
                <a:uLnTx/>
                <a:uFillTx/>
                <a:latin typeface="Montserrat Light" pitchFamily="2" charset="77"/>
                <a:ea typeface="+mn-ea"/>
                <a:cs typeface="+mn-cs"/>
              </a:rPr>
              <a:t>Montserrat Light Point Size 12</a:t>
            </a:r>
            <a:endPar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endParaRPr>
          </a:p>
        </p:txBody>
      </p:sp>
      <p:grpSp>
        <p:nvGrpSpPr>
          <p:cNvPr id="13" name="Group 12">
            <a:extLst>
              <a:ext uri="{FF2B5EF4-FFF2-40B4-BE49-F238E27FC236}">
                <a16:creationId xmlns:a16="http://schemas.microsoft.com/office/drawing/2014/main" id="{E4A2B057-D6A1-C14A-AAC3-464F4406A251}"/>
              </a:ext>
            </a:extLst>
          </p:cNvPr>
          <p:cNvGrpSpPr/>
          <p:nvPr userDrawn="1"/>
        </p:nvGrpSpPr>
        <p:grpSpPr>
          <a:xfrm>
            <a:off x="337062" y="365496"/>
            <a:ext cx="2576121" cy="184666"/>
            <a:chOff x="446350" y="402893"/>
            <a:chExt cx="2780477" cy="203560"/>
          </a:xfrm>
        </p:grpSpPr>
        <p:cxnSp>
          <p:nvCxnSpPr>
            <p:cNvPr id="14" name="Straight Connector 13">
              <a:extLst>
                <a:ext uri="{FF2B5EF4-FFF2-40B4-BE49-F238E27FC236}">
                  <a16:creationId xmlns:a16="http://schemas.microsoft.com/office/drawing/2014/main" id="{5F2D107B-3615-B049-BF4B-150EC0FCDA72}"/>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3A59B52-EAD6-654A-9660-263545E42B74}"/>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8076" y="6048758"/>
            <a:ext cx="1997843" cy="1972713"/>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22176" y="6048758"/>
            <a:ext cx="2344070" cy="2314351"/>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231658">
            <a:off x="8668633" y="-1974475"/>
            <a:ext cx="3062105" cy="3023283"/>
          </a:xfrm>
          <a:prstGeom prst="rect">
            <a:avLst/>
          </a:prstGeom>
        </p:spPr>
      </p:pic>
    </p:spTree>
    <p:extLst>
      <p:ext uri="{BB962C8B-B14F-4D97-AF65-F5344CB8AC3E}">
        <p14:creationId xmlns:p14="http://schemas.microsoft.com/office/powerpoint/2010/main" val="1279288669"/>
      </p:ext>
    </p:extLst>
  </p:cSld>
  <p:clrMapOvr>
    <a:masterClrMapping/>
  </p:clrMapOvr>
  <p:transition>
    <p:fade/>
  </p:transition>
  <p:extLst mod="1">
    <p:ext uri="{DCECCB84-F9BA-43D5-87BE-67443E8EF086}">
      <p15:sldGuideLst xmlns:p15="http://schemas.microsoft.com/office/powerpoint/2012/main">
        <p15:guide id="1" orient="horz" pos="3724">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39B51D2-7FE2-E74F-B12C-4953FC72FC52}"/>
              </a:ext>
            </a:extLst>
          </p:cNvPr>
          <p:cNvSpPr>
            <a:spLocks noGrp="1"/>
          </p:cNvSpPr>
          <p:nvPr>
            <p:ph type="ftr" sz="quarter" idx="3"/>
          </p:nvPr>
        </p:nvSpPr>
        <p:spPr>
          <a:xfrm>
            <a:off x="316228" y="6188899"/>
            <a:ext cx="3343275"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3" name="Text Placeholder 2"/>
          <p:cNvSpPr>
            <a:spLocks noGrp="1"/>
          </p:cNvSpPr>
          <p:nvPr>
            <p:ph type="body" idx="1"/>
          </p:nvPr>
        </p:nvSpPr>
        <p:spPr>
          <a:xfrm>
            <a:off x="316229" y="1689105"/>
            <a:ext cx="9273544" cy="4131467"/>
          </a:xfrm>
          <a:prstGeom prst="rect">
            <a:avLst/>
          </a:prstGeom>
        </p:spPr>
        <p:txBody>
          <a:bodyPr vert="horz" lIns="0" tIns="0" rIns="0" bIns="0" rtlCol="0">
            <a:noAutofit/>
          </a:bodyPr>
          <a:lstStyle/>
          <a:p>
            <a:pPr lvl="0"/>
            <a:r>
              <a:rPr lang="en-US" dirty="0"/>
              <a:t>Montserrat Medium Point Size 14</a:t>
            </a:r>
          </a:p>
          <a:p>
            <a:pPr lvl="1"/>
            <a:r>
              <a:rPr lang="en-US" dirty="0"/>
              <a:t>Montserrat Medium Point Size 14</a:t>
            </a:r>
          </a:p>
          <a:p>
            <a:pPr lvl="2"/>
            <a:r>
              <a:rPr lang="en-US" dirty="0"/>
              <a:t>Montserrat Medium Point Size 12</a:t>
            </a:r>
          </a:p>
          <a:p>
            <a:pPr lvl="3"/>
            <a:r>
              <a:rPr lang="en-US" dirty="0"/>
              <a:t>Montserrat Light Point Size 12</a:t>
            </a:r>
          </a:p>
        </p:txBody>
      </p:sp>
      <p:sp>
        <p:nvSpPr>
          <p:cNvPr id="2" name="Title Placeholder 1"/>
          <p:cNvSpPr>
            <a:spLocks noGrp="1"/>
          </p:cNvSpPr>
          <p:nvPr>
            <p:ph type="title"/>
          </p:nvPr>
        </p:nvSpPr>
        <p:spPr>
          <a:xfrm>
            <a:off x="316228" y="668773"/>
            <a:ext cx="9273546" cy="498470"/>
          </a:xfrm>
          <a:prstGeom prst="rect">
            <a:avLst/>
          </a:prstGeom>
        </p:spPr>
        <p:txBody>
          <a:bodyPr vert="horz" wrap="square" lIns="0" tIns="0" rIns="0" bIns="0" rtlCol="0" anchor="ctr">
            <a:noAutofit/>
          </a:bodyPr>
          <a:lstStyle/>
          <a:p>
            <a:r>
              <a:rPr lang="en-US" smtClean="0"/>
              <a:t>Click to edit Master title style</a:t>
            </a:r>
            <a:endParaRPr lang="en-US" dirty="0"/>
          </a:p>
        </p:txBody>
      </p:sp>
      <p:grpSp>
        <p:nvGrpSpPr>
          <p:cNvPr id="67" name="Group 4">
            <a:extLst>
              <a:ext uri="{FF2B5EF4-FFF2-40B4-BE49-F238E27FC236}">
                <a16:creationId xmlns:a16="http://schemas.microsoft.com/office/drawing/2014/main" id="{6E4C24B8-2CBA-4302-9AB2-514F77CF3D64}"/>
              </a:ext>
            </a:extLst>
          </p:cNvPr>
          <p:cNvGrpSpPr>
            <a:grpSpLocks noChangeAspect="1"/>
          </p:cNvGrpSpPr>
          <p:nvPr userDrawn="1"/>
        </p:nvGrpSpPr>
        <p:grpSpPr bwMode="auto">
          <a:xfrm>
            <a:off x="9177298" y="6128859"/>
            <a:ext cx="412476" cy="435982"/>
            <a:chOff x="1841" y="2"/>
            <a:chExt cx="4000" cy="4318"/>
          </a:xfrm>
        </p:grpSpPr>
        <p:sp>
          <p:nvSpPr>
            <p:cNvPr id="68" name="Freeform 5">
              <a:extLst>
                <a:ext uri="{FF2B5EF4-FFF2-40B4-BE49-F238E27FC236}">
                  <a16:creationId xmlns:a16="http://schemas.microsoft.com/office/drawing/2014/main" id="{480F538B-5591-4729-8C28-F988EAAEE320}"/>
                </a:ext>
              </a:extLst>
            </p:cNvPr>
            <p:cNvSpPr>
              <a:spLocks noEditPoints="1"/>
            </p:cNvSpPr>
            <p:nvPr/>
          </p:nvSpPr>
          <p:spPr bwMode="auto">
            <a:xfrm>
              <a:off x="1972" y="2556"/>
              <a:ext cx="3779" cy="1764"/>
            </a:xfrm>
            <a:custGeom>
              <a:avLst/>
              <a:gdLst>
                <a:gd name="T0" fmla="*/ 1845 w 2181"/>
                <a:gd name="T1" fmla="*/ 700 h 1019"/>
                <a:gd name="T2" fmla="*/ 2181 w 2181"/>
                <a:gd name="T3" fmla="*/ 15 h 1019"/>
                <a:gd name="T4" fmla="*/ 1814 w 2181"/>
                <a:gd name="T5" fmla="*/ 15 h 1019"/>
                <a:gd name="T6" fmla="*/ 1459 w 2181"/>
                <a:gd name="T7" fmla="*/ 15 h 1019"/>
                <a:gd name="T8" fmla="*/ 1634 w 2181"/>
                <a:gd name="T9" fmla="*/ 700 h 1019"/>
                <a:gd name="T10" fmla="*/ 701 w 2181"/>
                <a:gd name="T11" fmla="*/ 700 h 1019"/>
                <a:gd name="T12" fmla="*/ 547 w 2181"/>
                <a:gd name="T13" fmla="*/ 453 h 1019"/>
                <a:gd name="T14" fmla="*/ 16 w 2181"/>
                <a:gd name="T15" fmla="*/ 700 h 1019"/>
                <a:gd name="T16" fmla="*/ 108 w 2181"/>
                <a:gd name="T17" fmla="*/ 929 h 1019"/>
                <a:gd name="T18" fmla="*/ 111 w 2181"/>
                <a:gd name="T19" fmla="*/ 985 h 1019"/>
                <a:gd name="T20" fmla="*/ 108 w 2181"/>
                <a:gd name="T21" fmla="*/ 834 h 1019"/>
                <a:gd name="T22" fmla="*/ 109 w 2181"/>
                <a:gd name="T23" fmla="*/ 800 h 1019"/>
                <a:gd name="T24" fmla="*/ 110 w 2181"/>
                <a:gd name="T25" fmla="*/ 1019 h 1019"/>
                <a:gd name="T26" fmla="*/ 108 w 2181"/>
                <a:gd name="T27" fmla="*/ 897 h 1019"/>
                <a:gd name="T28" fmla="*/ 221 w 2181"/>
                <a:gd name="T29" fmla="*/ 909 h 1019"/>
                <a:gd name="T30" fmla="*/ 442 w 2181"/>
                <a:gd name="T31" fmla="*/ 909 h 1019"/>
                <a:gd name="T32" fmla="*/ 403 w 2181"/>
                <a:gd name="T33" fmla="*/ 910 h 1019"/>
                <a:gd name="T34" fmla="*/ 260 w 2181"/>
                <a:gd name="T35" fmla="*/ 909 h 1019"/>
                <a:gd name="T36" fmla="*/ 403 w 2181"/>
                <a:gd name="T37" fmla="*/ 910 h 1019"/>
                <a:gd name="T38" fmla="*/ 440 w 2181"/>
                <a:gd name="T39" fmla="*/ 803 h 1019"/>
                <a:gd name="T40" fmla="*/ 649 w 2181"/>
                <a:gd name="T41" fmla="*/ 803 h 1019"/>
                <a:gd name="T42" fmla="*/ 711 w 2181"/>
                <a:gd name="T43" fmla="*/ 925 h 1019"/>
                <a:gd name="T44" fmla="*/ 711 w 2181"/>
                <a:gd name="T45" fmla="*/ 892 h 1019"/>
                <a:gd name="T46" fmla="*/ 831 w 2181"/>
                <a:gd name="T47" fmla="*/ 803 h 1019"/>
                <a:gd name="T48" fmla="*/ 833 w 2181"/>
                <a:gd name="T49" fmla="*/ 1015 h 1019"/>
                <a:gd name="T50" fmla="*/ 711 w 2181"/>
                <a:gd name="T51" fmla="*/ 925 h 1019"/>
                <a:gd name="T52" fmla="*/ 1024 w 2181"/>
                <a:gd name="T53" fmla="*/ 825 h 1019"/>
                <a:gd name="T54" fmla="*/ 869 w 2181"/>
                <a:gd name="T55" fmla="*/ 1015 h 1019"/>
                <a:gd name="T56" fmla="*/ 952 w 2181"/>
                <a:gd name="T57" fmla="*/ 942 h 1019"/>
                <a:gd name="T58" fmla="*/ 991 w 2181"/>
                <a:gd name="T59" fmla="*/ 935 h 1019"/>
                <a:gd name="T60" fmla="*/ 906 w 2181"/>
                <a:gd name="T61" fmla="*/ 837 h 1019"/>
                <a:gd name="T62" fmla="*/ 1004 w 2181"/>
                <a:gd name="T63" fmla="*/ 873 h 1019"/>
                <a:gd name="T64" fmla="*/ 1223 w 2181"/>
                <a:gd name="T65" fmla="*/ 950 h 1019"/>
                <a:gd name="T66" fmla="*/ 1075 w 2181"/>
                <a:gd name="T67" fmla="*/ 1015 h 1019"/>
                <a:gd name="T68" fmla="*/ 1228 w 2181"/>
                <a:gd name="T69" fmla="*/ 1015 h 1019"/>
                <a:gd name="T70" fmla="*/ 1223 w 2181"/>
                <a:gd name="T71" fmla="*/ 803 h 1019"/>
                <a:gd name="T72" fmla="*/ 1337 w 2181"/>
                <a:gd name="T73" fmla="*/ 803 h 1019"/>
                <a:gd name="T74" fmla="*/ 1334 w 2181"/>
                <a:gd name="T75" fmla="*/ 1015 h 1019"/>
                <a:gd name="T76" fmla="*/ 1401 w 2181"/>
                <a:gd name="T77" fmla="*/ 963 h 1019"/>
                <a:gd name="T78" fmla="*/ 1505 w 2181"/>
                <a:gd name="T79" fmla="*/ 1015 h 1019"/>
                <a:gd name="T80" fmla="*/ 1401 w 2181"/>
                <a:gd name="T81" fmla="*/ 904 h 1019"/>
                <a:gd name="T82" fmla="*/ 1684 w 2181"/>
                <a:gd name="T83" fmla="*/ 892 h 1019"/>
                <a:gd name="T84" fmla="*/ 1698 w 2181"/>
                <a:gd name="T85" fmla="*/ 837 h 1019"/>
                <a:gd name="T86" fmla="*/ 1541 w 2181"/>
                <a:gd name="T87" fmla="*/ 1015 h 1019"/>
                <a:gd name="T88" fmla="*/ 1578 w 2181"/>
                <a:gd name="T89" fmla="*/ 982 h 1019"/>
                <a:gd name="T90" fmla="*/ 1771 w 2181"/>
                <a:gd name="T91" fmla="*/ 803 h 1019"/>
                <a:gd name="T92" fmla="*/ 1773 w 2181"/>
                <a:gd name="T93" fmla="*/ 1015 h 1019"/>
                <a:gd name="T94" fmla="*/ 1921 w 2181"/>
                <a:gd name="T95" fmla="*/ 1015 h 1019"/>
                <a:gd name="T96" fmla="*/ 1884 w 2181"/>
                <a:gd name="T97" fmla="*/ 950 h 1019"/>
                <a:gd name="T98" fmla="*/ 2018 w 2181"/>
                <a:gd name="T99" fmla="*/ 1015 h 1019"/>
                <a:gd name="T100" fmla="*/ 2122 w 2181"/>
                <a:gd name="T101" fmla="*/ 838 h 1019"/>
                <a:gd name="T102" fmla="*/ 1950 w 2181"/>
                <a:gd name="T103" fmla="*/ 838 h 1019"/>
                <a:gd name="T104" fmla="*/ 923 w 2181"/>
                <a:gd name="T105" fmla="*/ 196 h 1019"/>
                <a:gd name="T106" fmla="*/ 1272 w 2181"/>
                <a:gd name="T107" fmla="*/ 89 h 1019"/>
                <a:gd name="T108" fmla="*/ 771 w 2181"/>
                <a:gd name="T109" fmla="*/ 212 h 1019"/>
                <a:gd name="T110" fmla="*/ 1141 w 2181"/>
                <a:gd name="T111" fmla="*/ 515 h 1019"/>
                <a:gd name="T112" fmla="*/ 743 w 2181"/>
                <a:gd name="T113" fmla="*/ 605 h 1019"/>
                <a:gd name="T114" fmla="*/ 1293 w 2181"/>
                <a:gd name="T115" fmla="*/ 498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1" h="1019">
                  <a:moveTo>
                    <a:pt x="1634" y="700"/>
                  </a:moveTo>
                  <a:cubicBezTo>
                    <a:pt x="1739" y="267"/>
                    <a:pt x="1739" y="267"/>
                    <a:pt x="1739" y="267"/>
                  </a:cubicBezTo>
                  <a:cubicBezTo>
                    <a:pt x="1845" y="700"/>
                    <a:pt x="1845" y="700"/>
                    <a:pt x="1845" y="700"/>
                  </a:cubicBezTo>
                  <a:cubicBezTo>
                    <a:pt x="2000" y="700"/>
                    <a:pt x="2000" y="700"/>
                    <a:pt x="2000" y="700"/>
                  </a:cubicBezTo>
                  <a:cubicBezTo>
                    <a:pt x="2002" y="694"/>
                    <a:pt x="2002" y="694"/>
                    <a:pt x="2002" y="694"/>
                  </a:cubicBezTo>
                  <a:cubicBezTo>
                    <a:pt x="2181" y="15"/>
                    <a:pt x="2181" y="15"/>
                    <a:pt x="2181" y="15"/>
                  </a:cubicBezTo>
                  <a:cubicBezTo>
                    <a:pt x="2023" y="15"/>
                    <a:pt x="2023" y="15"/>
                    <a:pt x="2023" y="15"/>
                  </a:cubicBezTo>
                  <a:cubicBezTo>
                    <a:pt x="1921" y="454"/>
                    <a:pt x="1921" y="454"/>
                    <a:pt x="1921" y="454"/>
                  </a:cubicBezTo>
                  <a:cubicBezTo>
                    <a:pt x="1814" y="15"/>
                    <a:pt x="1814" y="15"/>
                    <a:pt x="1814" y="15"/>
                  </a:cubicBezTo>
                  <a:cubicBezTo>
                    <a:pt x="1666" y="15"/>
                    <a:pt x="1666" y="15"/>
                    <a:pt x="1666" y="15"/>
                  </a:cubicBezTo>
                  <a:cubicBezTo>
                    <a:pt x="1558" y="449"/>
                    <a:pt x="1558" y="449"/>
                    <a:pt x="1558" y="449"/>
                  </a:cubicBezTo>
                  <a:cubicBezTo>
                    <a:pt x="1459" y="15"/>
                    <a:pt x="1459" y="15"/>
                    <a:pt x="1459" y="15"/>
                  </a:cubicBezTo>
                  <a:cubicBezTo>
                    <a:pt x="1298" y="15"/>
                    <a:pt x="1298" y="15"/>
                    <a:pt x="1298" y="15"/>
                  </a:cubicBezTo>
                  <a:cubicBezTo>
                    <a:pt x="1476" y="700"/>
                    <a:pt x="1476" y="700"/>
                    <a:pt x="1476" y="700"/>
                  </a:cubicBezTo>
                  <a:lnTo>
                    <a:pt x="1634" y="700"/>
                  </a:lnTo>
                  <a:close/>
                  <a:moveTo>
                    <a:pt x="170" y="263"/>
                  </a:moveTo>
                  <a:cubicBezTo>
                    <a:pt x="542" y="700"/>
                    <a:pt x="542" y="700"/>
                    <a:pt x="542" y="700"/>
                  </a:cubicBezTo>
                  <a:cubicBezTo>
                    <a:pt x="701" y="700"/>
                    <a:pt x="701" y="700"/>
                    <a:pt x="701" y="700"/>
                  </a:cubicBezTo>
                  <a:cubicBezTo>
                    <a:pt x="701" y="15"/>
                    <a:pt x="701" y="15"/>
                    <a:pt x="701" y="15"/>
                  </a:cubicBezTo>
                  <a:cubicBezTo>
                    <a:pt x="547" y="15"/>
                    <a:pt x="547" y="15"/>
                    <a:pt x="547" y="15"/>
                  </a:cubicBezTo>
                  <a:cubicBezTo>
                    <a:pt x="547" y="453"/>
                    <a:pt x="547" y="453"/>
                    <a:pt x="547" y="453"/>
                  </a:cubicBezTo>
                  <a:cubicBezTo>
                    <a:pt x="174" y="15"/>
                    <a:pt x="174" y="15"/>
                    <a:pt x="174" y="15"/>
                  </a:cubicBezTo>
                  <a:cubicBezTo>
                    <a:pt x="16" y="15"/>
                    <a:pt x="16" y="15"/>
                    <a:pt x="16" y="15"/>
                  </a:cubicBezTo>
                  <a:cubicBezTo>
                    <a:pt x="16" y="700"/>
                    <a:pt x="16" y="700"/>
                    <a:pt x="16" y="700"/>
                  </a:cubicBezTo>
                  <a:cubicBezTo>
                    <a:pt x="170" y="700"/>
                    <a:pt x="170" y="700"/>
                    <a:pt x="170" y="700"/>
                  </a:cubicBezTo>
                  <a:lnTo>
                    <a:pt x="170" y="263"/>
                  </a:lnTo>
                  <a:close/>
                  <a:moveTo>
                    <a:pt x="108" y="929"/>
                  </a:moveTo>
                  <a:cubicBezTo>
                    <a:pt x="162" y="929"/>
                    <a:pt x="162" y="929"/>
                    <a:pt x="162" y="929"/>
                  </a:cubicBezTo>
                  <a:cubicBezTo>
                    <a:pt x="162" y="969"/>
                    <a:pt x="162" y="969"/>
                    <a:pt x="162" y="969"/>
                  </a:cubicBezTo>
                  <a:cubicBezTo>
                    <a:pt x="149" y="979"/>
                    <a:pt x="131" y="985"/>
                    <a:pt x="111" y="985"/>
                  </a:cubicBezTo>
                  <a:cubicBezTo>
                    <a:pt x="68" y="985"/>
                    <a:pt x="39" y="953"/>
                    <a:pt x="39" y="909"/>
                  </a:cubicBezTo>
                  <a:cubicBezTo>
                    <a:pt x="39" y="909"/>
                    <a:pt x="39" y="909"/>
                    <a:pt x="39" y="909"/>
                  </a:cubicBezTo>
                  <a:cubicBezTo>
                    <a:pt x="39" y="868"/>
                    <a:pt x="69" y="834"/>
                    <a:pt x="108" y="834"/>
                  </a:cubicBezTo>
                  <a:cubicBezTo>
                    <a:pt x="135" y="834"/>
                    <a:pt x="151" y="843"/>
                    <a:pt x="167" y="857"/>
                  </a:cubicBezTo>
                  <a:cubicBezTo>
                    <a:pt x="191" y="829"/>
                    <a:pt x="191" y="829"/>
                    <a:pt x="191" y="829"/>
                  </a:cubicBezTo>
                  <a:cubicBezTo>
                    <a:pt x="169" y="810"/>
                    <a:pt x="146" y="800"/>
                    <a:pt x="109" y="800"/>
                  </a:cubicBezTo>
                  <a:cubicBezTo>
                    <a:pt x="45" y="800"/>
                    <a:pt x="0" y="850"/>
                    <a:pt x="0" y="909"/>
                  </a:cubicBezTo>
                  <a:cubicBezTo>
                    <a:pt x="0" y="910"/>
                    <a:pt x="0" y="910"/>
                    <a:pt x="0" y="910"/>
                  </a:cubicBezTo>
                  <a:cubicBezTo>
                    <a:pt x="0" y="972"/>
                    <a:pt x="44" y="1019"/>
                    <a:pt x="110" y="1019"/>
                  </a:cubicBezTo>
                  <a:cubicBezTo>
                    <a:pt x="148" y="1019"/>
                    <a:pt x="177" y="1004"/>
                    <a:pt x="198" y="986"/>
                  </a:cubicBezTo>
                  <a:cubicBezTo>
                    <a:pt x="198" y="897"/>
                    <a:pt x="198" y="897"/>
                    <a:pt x="198" y="897"/>
                  </a:cubicBezTo>
                  <a:cubicBezTo>
                    <a:pt x="108" y="897"/>
                    <a:pt x="108" y="897"/>
                    <a:pt x="108" y="897"/>
                  </a:cubicBezTo>
                  <a:lnTo>
                    <a:pt x="108" y="929"/>
                  </a:lnTo>
                  <a:close/>
                  <a:moveTo>
                    <a:pt x="332" y="800"/>
                  </a:moveTo>
                  <a:cubicBezTo>
                    <a:pt x="267" y="800"/>
                    <a:pt x="221" y="850"/>
                    <a:pt x="221" y="909"/>
                  </a:cubicBezTo>
                  <a:cubicBezTo>
                    <a:pt x="221" y="910"/>
                    <a:pt x="221" y="910"/>
                    <a:pt x="221" y="910"/>
                  </a:cubicBezTo>
                  <a:cubicBezTo>
                    <a:pt x="221" y="970"/>
                    <a:pt x="266" y="1019"/>
                    <a:pt x="331" y="1019"/>
                  </a:cubicBezTo>
                  <a:cubicBezTo>
                    <a:pt x="396" y="1019"/>
                    <a:pt x="442" y="969"/>
                    <a:pt x="442" y="909"/>
                  </a:cubicBezTo>
                  <a:cubicBezTo>
                    <a:pt x="442" y="909"/>
                    <a:pt x="442" y="909"/>
                    <a:pt x="442" y="909"/>
                  </a:cubicBezTo>
                  <a:cubicBezTo>
                    <a:pt x="442" y="849"/>
                    <a:pt x="397" y="800"/>
                    <a:pt x="332" y="800"/>
                  </a:cubicBezTo>
                  <a:close/>
                  <a:moveTo>
                    <a:pt x="403" y="910"/>
                  </a:moveTo>
                  <a:cubicBezTo>
                    <a:pt x="403" y="951"/>
                    <a:pt x="374" y="985"/>
                    <a:pt x="332" y="985"/>
                  </a:cubicBezTo>
                  <a:cubicBezTo>
                    <a:pt x="290" y="985"/>
                    <a:pt x="260" y="950"/>
                    <a:pt x="260" y="909"/>
                  </a:cubicBezTo>
                  <a:cubicBezTo>
                    <a:pt x="260" y="909"/>
                    <a:pt x="260" y="909"/>
                    <a:pt x="260" y="909"/>
                  </a:cubicBezTo>
                  <a:cubicBezTo>
                    <a:pt x="260" y="867"/>
                    <a:pt x="289" y="834"/>
                    <a:pt x="331" y="834"/>
                  </a:cubicBezTo>
                  <a:cubicBezTo>
                    <a:pt x="373" y="834"/>
                    <a:pt x="403" y="868"/>
                    <a:pt x="403" y="909"/>
                  </a:cubicBezTo>
                  <a:lnTo>
                    <a:pt x="403" y="910"/>
                  </a:lnTo>
                  <a:close/>
                  <a:moveTo>
                    <a:pt x="545" y="966"/>
                  </a:moveTo>
                  <a:cubicBezTo>
                    <a:pt x="481" y="803"/>
                    <a:pt x="481" y="803"/>
                    <a:pt x="481" y="803"/>
                  </a:cubicBezTo>
                  <a:cubicBezTo>
                    <a:pt x="440" y="803"/>
                    <a:pt x="440" y="803"/>
                    <a:pt x="440" y="803"/>
                  </a:cubicBezTo>
                  <a:cubicBezTo>
                    <a:pt x="528" y="1017"/>
                    <a:pt x="528" y="1017"/>
                    <a:pt x="528" y="1017"/>
                  </a:cubicBezTo>
                  <a:cubicBezTo>
                    <a:pt x="560" y="1017"/>
                    <a:pt x="560" y="1017"/>
                    <a:pt x="560" y="1017"/>
                  </a:cubicBezTo>
                  <a:cubicBezTo>
                    <a:pt x="649" y="803"/>
                    <a:pt x="649" y="803"/>
                    <a:pt x="649" y="803"/>
                  </a:cubicBezTo>
                  <a:cubicBezTo>
                    <a:pt x="608" y="803"/>
                    <a:pt x="608" y="803"/>
                    <a:pt x="608" y="803"/>
                  </a:cubicBezTo>
                  <a:lnTo>
                    <a:pt x="545" y="966"/>
                  </a:lnTo>
                  <a:close/>
                  <a:moveTo>
                    <a:pt x="711" y="925"/>
                  </a:moveTo>
                  <a:cubicBezTo>
                    <a:pt x="817" y="925"/>
                    <a:pt x="817" y="925"/>
                    <a:pt x="817" y="925"/>
                  </a:cubicBezTo>
                  <a:cubicBezTo>
                    <a:pt x="817" y="892"/>
                    <a:pt x="817" y="892"/>
                    <a:pt x="817" y="892"/>
                  </a:cubicBezTo>
                  <a:cubicBezTo>
                    <a:pt x="711" y="892"/>
                    <a:pt x="711" y="892"/>
                    <a:pt x="711" y="892"/>
                  </a:cubicBezTo>
                  <a:cubicBezTo>
                    <a:pt x="711" y="837"/>
                    <a:pt x="711" y="837"/>
                    <a:pt x="711" y="837"/>
                  </a:cubicBezTo>
                  <a:cubicBezTo>
                    <a:pt x="831" y="837"/>
                    <a:pt x="831" y="837"/>
                    <a:pt x="831" y="837"/>
                  </a:cubicBezTo>
                  <a:cubicBezTo>
                    <a:pt x="831" y="803"/>
                    <a:pt x="831" y="803"/>
                    <a:pt x="831" y="803"/>
                  </a:cubicBezTo>
                  <a:cubicBezTo>
                    <a:pt x="674" y="803"/>
                    <a:pt x="674" y="803"/>
                    <a:pt x="674" y="803"/>
                  </a:cubicBezTo>
                  <a:cubicBezTo>
                    <a:pt x="674" y="1015"/>
                    <a:pt x="674" y="1015"/>
                    <a:pt x="674" y="1015"/>
                  </a:cubicBezTo>
                  <a:cubicBezTo>
                    <a:pt x="833" y="1015"/>
                    <a:pt x="833" y="1015"/>
                    <a:pt x="833" y="1015"/>
                  </a:cubicBezTo>
                  <a:cubicBezTo>
                    <a:pt x="833" y="982"/>
                    <a:pt x="833" y="982"/>
                    <a:pt x="833" y="982"/>
                  </a:cubicBezTo>
                  <a:cubicBezTo>
                    <a:pt x="711" y="982"/>
                    <a:pt x="711" y="982"/>
                    <a:pt x="711" y="982"/>
                  </a:cubicBezTo>
                  <a:lnTo>
                    <a:pt x="711" y="925"/>
                  </a:lnTo>
                  <a:close/>
                  <a:moveTo>
                    <a:pt x="1042" y="871"/>
                  </a:moveTo>
                  <a:cubicBezTo>
                    <a:pt x="1042" y="870"/>
                    <a:pt x="1042" y="870"/>
                    <a:pt x="1042" y="870"/>
                  </a:cubicBezTo>
                  <a:cubicBezTo>
                    <a:pt x="1042" y="852"/>
                    <a:pt x="1035" y="836"/>
                    <a:pt x="1024" y="825"/>
                  </a:cubicBezTo>
                  <a:cubicBezTo>
                    <a:pt x="1011" y="811"/>
                    <a:pt x="990" y="803"/>
                    <a:pt x="963" y="803"/>
                  </a:cubicBezTo>
                  <a:cubicBezTo>
                    <a:pt x="869" y="803"/>
                    <a:pt x="869" y="803"/>
                    <a:pt x="869" y="803"/>
                  </a:cubicBezTo>
                  <a:cubicBezTo>
                    <a:pt x="869" y="1015"/>
                    <a:pt x="869" y="1015"/>
                    <a:pt x="869" y="1015"/>
                  </a:cubicBezTo>
                  <a:cubicBezTo>
                    <a:pt x="906" y="1015"/>
                    <a:pt x="906" y="1015"/>
                    <a:pt x="906" y="1015"/>
                  </a:cubicBezTo>
                  <a:cubicBezTo>
                    <a:pt x="906" y="942"/>
                    <a:pt x="906" y="942"/>
                    <a:pt x="906" y="942"/>
                  </a:cubicBezTo>
                  <a:cubicBezTo>
                    <a:pt x="952" y="942"/>
                    <a:pt x="952" y="942"/>
                    <a:pt x="952" y="942"/>
                  </a:cubicBezTo>
                  <a:cubicBezTo>
                    <a:pt x="1005" y="1015"/>
                    <a:pt x="1005" y="1015"/>
                    <a:pt x="1005" y="1015"/>
                  </a:cubicBezTo>
                  <a:cubicBezTo>
                    <a:pt x="1048" y="1015"/>
                    <a:pt x="1048" y="1015"/>
                    <a:pt x="1048" y="1015"/>
                  </a:cubicBezTo>
                  <a:cubicBezTo>
                    <a:pt x="991" y="935"/>
                    <a:pt x="991" y="935"/>
                    <a:pt x="991" y="935"/>
                  </a:cubicBezTo>
                  <a:cubicBezTo>
                    <a:pt x="1021" y="927"/>
                    <a:pt x="1042" y="906"/>
                    <a:pt x="1042" y="871"/>
                  </a:cubicBezTo>
                  <a:close/>
                  <a:moveTo>
                    <a:pt x="906" y="908"/>
                  </a:moveTo>
                  <a:cubicBezTo>
                    <a:pt x="906" y="837"/>
                    <a:pt x="906" y="837"/>
                    <a:pt x="906" y="837"/>
                  </a:cubicBezTo>
                  <a:cubicBezTo>
                    <a:pt x="960" y="837"/>
                    <a:pt x="960" y="837"/>
                    <a:pt x="960" y="837"/>
                  </a:cubicBezTo>
                  <a:cubicBezTo>
                    <a:pt x="988" y="837"/>
                    <a:pt x="1004" y="850"/>
                    <a:pt x="1004" y="872"/>
                  </a:cubicBezTo>
                  <a:cubicBezTo>
                    <a:pt x="1004" y="873"/>
                    <a:pt x="1004" y="873"/>
                    <a:pt x="1004" y="873"/>
                  </a:cubicBezTo>
                  <a:cubicBezTo>
                    <a:pt x="1004" y="894"/>
                    <a:pt x="987" y="908"/>
                    <a:pt x="960" y="908"/>
                  </a:cubicBezTo>
                  <a:lnTo>
                    <a:pt x="906" y="908"/>
                  </a:lnTo>
                  <a:close/>
                  <a:moveTo>
                    <a:pt x="1223" y="950"/>
                  </a:moveTo>
                  <a:cubicBezTo>
                    <a:pt x="1109" y="803"/>
                    <a:pt x="1109" y="803"/>
                    <a:pt x="1109" y="803"/>
                  </a:cubicBezTo>
                  <a:cubicBezTo>
                    <a:pt x="1075" y="803"/>
                    <a:pt x="1075" y="803"/>
                    <a:pt x="1075" y="803"/>
                  </a:cubicBezTo>
                  <a:cubicBezTo>
                    <a:pt x="1075" y="1015"/>
                    <a:pt x="1075" y="1015"/>
                    <a:pt x="1075" y="1015"/>
                  </a:cubicBezTo>
                  <a:cubicBezTo>
                    <a:pt x="1111" y="1015"/>
                    <a:pt x="1111" y="1015"/>
                    <a:pt x="1111" y="1015"/>
                  </a:cubicBezTo>
                  <a:cubicBezTo>
                    <a:pt x="1111" y="864"/>
                    <a:pt x="1111" y="864"/>
                    <a:pt x="1111" y="864"/>
                  </a:cubicBezTo>
                  <a:cubicBezTo>
                    <a:pt x="1228" y="1015"/>
                    <a:pt x="1228" y="1015"/>
                    <a:pt x="1228" y="1015"/>
                  </a:cubicBezTo>
                  <a:cubicBezTo>
                    <a:pt x="1259" y="1015"/>
                    <a:pt x="1259" y="1015"/>
                    <a:pt x="1259" y="1015"/>
                  </a:cubicBezTo>
                  <a:cubicBezTo>
                    <a:pt x="1259" y="803"/>
                    <a:pt x="1259" y="803"/>
                    <a:pt x="1259" y="803"/>
                  </a:cubicBezTo>
                  <a:cubicBezTo>
                    <a:pt x="1223" y="803"/>
                    <a:pt x="1223" y="803"/>
                    <a:pt x="1223" y="803"/>
                  </a:cubicBezTo>
                  <a:lnTo>
                    <a:pt x="1223" y="950"/>
                  </a:lnTo>
                  <a:close/>
                  <a:moveTo>
                    <a:pt x="1401" y="904"/>
                  </a:moveTo>
                  <a:cubicBezTo>
                    <a:pt x="1337" y="803"/>
                    <a:pt x="1337" y="803"/>
                    <a:pt x="1337" y="803"/>
                  </a:cubicBezTo>
                  <a:cubicBezTo>
                    <a:pt x="1297" y="803"/>
                    <a:pt x="1297" y="803"/>
                    <a:pt x="1297" y="803"/>
                  </a:cubicBezTo>
                  <a:cubicBezTo>
                    <a:pt x="1297" y="1015"/>
                    <a:pt x="1297" y="1015"/>
                    <a:pt x="1297" y="1015"/>
                  </a:cubicBezTo>
                  <a:cubicBezTo>
                    <a:pt x="1334" y="1015"/>
                    <a:pt x="1334" y="1015"/>
                    <a:pt x="1334" y="1015"/>
                  </a:cubicBezTo>
                  <a:cubicBezTo>
                    <a:pt x="1334" y="864"/>
                    <a:pt x="1334" y="864"/>
                    <a:pt x="1334" y="864"/>
                  </a:cubicBezTo>
                  <a:cubicBezTo>
                    <a:pt x="1400" y="963"/>
                    <a:pt x="1400" y="963"/>
                    <a:pt x="1400" y="963"/>
                  </a:cubicBezTo>
                  <a:cubicBezTo>
                    <a:pt x="1401" y="963"/>
                    <a:pt x="1401" y="963"/>
                    <a:pt x="1401" y="963"/>
                  </a:cubicBezTo>
                  <a:cubicBezTo>
                    <a:pt x="1468" y="863"/>
                    <a:pt x="1468" y="863"/>
                    <a:pt x="1468" y="863"/>
                  </a:cubicBezTo>
                  <a:cubicBezTo>
                    <a:pt x="1468" y="1015"/>
                    <a:pt x="1468" y="1015"/>
                    <a:pt x="1468" y="1015"/>
                  </a:cubicBezTo>
                  <a:cubicBezTo>
                    <a:pt x="1505" y="1015"/>
                    <a:pt x="1505" y="1015"/>
                    <a:pt x="1505" y="1015"/>
                  </a:cubicBezTo>
                  <a:cubicBezTo>
                    <a:pt x="1505" y="803"/>
                    <a:pt x="1505" y="803"/>
                    <a:pt x="1505" y="803"/>
                  </a:cubicBezTo>
                  <a:cubicBezTo>
                    <a:pt x="1466" y="803"/>
                    <a:pt x="1466" y="803"/>
                    <a:pt x="1466" y="803"/>
                  </a:cubicBezTo>
                  <a:lnTo>
                    <a:pt x="1401" y="904"/>
                  </a:lnTo>
                  <a:close/>
                  <a:moveTo>
                    <a:pt x="1578" y="925"/>
                  </a:moveTo>
                  <a:cubicBezTo>
                    <a:pt x="1684" y="925"/>
                    <a:pt x="1684" y="925"/>
                    <a:pt x="1684" y="925"/>
                  </a:cubicBezTo>
                  <a:cubicBezTo>
                    <a:pt x="1684" y="892"/>
                    <a:pt x="1684" y="892"/>
                    <a:pt x="1684" y="892"/>
                  </a:cubicBezTo>
                  <a:cubicBezTo>
                    <a:pt x="1578" y="892"/>
                    <a:pt x="1578" y="892"/>
                    <a:pt x="1578" y="892"/>
                  </a:cubicBezTo>
                  <a:cubicBezTo>
                    <a:pt x="1578" y="837"/>
                    <a:pt x="1578" y="837"/>
                    <a:pt x="1578" y="837"/>
                  </a:cubicBezTo>
                  <a:cubicBezTo>
                    <a:pt x="1698" y="837"/>
                    <a:pt x="1698" y="837"/>
                    <a:pt x="1698" y="837"/>
                  </a:cubicBezTo>
                  <a:cubicBezTo>
                    <a:pt x="1698" y="803"/>
                    <a:pt x="1698" y="803"/>
                    <a:pt x="1698" y="803"/>
                  </a:cubicBezTo>
                  <a:cubicBezTo>
                    <a:pt x="1541" y="803"/>
                    <a:pt x="1541" y="803"/>
                    <a:pt x="1541" y="803"/>
                  </a:cubicBezTo>
                  <a:cubicBezTo>
                    <a:pt x="1541" y="1015"/>
                    <a:pt x="1541" y="1015"/>
                    <a:pt x="1541" y="1015"/>
                  </a:cubicBezTo>
                  <a:cubicBezTo>
                    <a:pt x="1700" y="1015"/>
                    <a:pt x="1700" y="1015"/>
                    <a:pt x="1700" y="1015"/>
                  </a:cubicBezTo>
                  <a:cubicBezTo>
                    <a:pt x="1700" y="982"/>
                    <a:pt x="1700" y="982"/>
                    <a:pt x="1700" y="982"/>
                  </a:cubicBezTo>
                  <a:cubicBezTo>
                    <a:pt x="1578" y="982"/>
                    <a:pt x="1578" y="982"/>
                    <a:pt x="1578" y="982"/>
                  </a:cubicBezTo>
                  <a:lnTo>
                    <a:pt x="1578" y="925"/>
                  </a:lnTo>
                  <a:close/>
                  <a:moveTo>
                    <a:pt x="1884" y="950"/>
                  </a:moveTo>
                  <a:cubicBezTo>
                    <a:pt x="1771" y="803"/>
                    <a:pt x="1771" y="803"/>
                    <a:pt x="1771" y="803"/>
                  </a:cubicBezTo>
                  <a:cubicBezTo>
                    <a:pt x="1736" y="803"/>
                    <a:pt x="1736" y="803"/>
                    <a:pt x="1736" y="803"/>
                  </a:cubicBezTo>
                  <a:cubicBezTo>
                    <a:pt x="1736" y="1015"/>
                    <a:pt x="1736" y="1015"/>
                    <a:pt x="1736" y="1015"/>
                  </a:cubicBezTo>
                  <a:cubicBezTo>
                    <a:pt x="1773" y="1015"/>
                    <a:pt x="1773" y="1015"/>
                    <a:pt x="1773" y="1015"/>
                  </a:cubicBezTo>
                  <a:cubicBezTo>
                    <a:pt x="1773" y="864"/>
                    <a:pt x="1773" y="864"/>
                    <a:pt x="1773" y="864"/>
                  </a:cubicBezTo>
                  <a:cubicBezTo>
                    <a:pt x="1890" y="1015"/>
                    <a:pt x="1890" y="1015"/>
                    <a:pt x="1890" y="1015"/>
                  </a:cubicBezTo>
                  <a:cubicBezTo>
                    <a:pt x="1921" y="1015"/>
                    <a:pt x="1921" y="1015"/>
                    <a:pt x="1921" y="1015"/>
                  </a:cubicBezTo>
                  <a:cubicBezTo>
                    <a:pt x="1921" y="803"/>
                    <a:pt x="1921" y="803"/>
                    <a:pt x="1921" y="803"/>
                  </a:cubicBezTo>
                  <a:cubicBezTo>
                    <a:pt x="1884" y="803"/>
                    <a:pt x="1884" y="803"/>
                    <a:pt x="1884" y="803"/>
                  </a:cubicBezTo>
                  <a:lnTo>
                    <a:pt x="1884" y="950"/>
                  </a:lnTo>
                  <a:close/>
                  <a:moveTo>
                    <a:pt x="1950" y="838"/>
                  </a:moveTo>
                  <a:cubicBezTo>
                    <a:pt x="2018" y="838"/>
                    <a:pt x="2018" y="838"/>
                    <a:pt x="2018" y="838"/>
                  </a:cubicBezTo>
                  <a:cubicBezTo>
                    <a:pt x="2018" y="1015"/>
                    <a:pt x="2018" y="1015"/>
                    <a:pt x="2018" y="1015"/>
                  </a:cubicBezTo>
                  <a:cubicBezTo>
                    <a:pt x="2055" y="1015"/>
                    <a:pt x="2055" y="1015"/>
                    <a:pt x="2055" y="1015"/>
                  </a:cubicBezTo>
                  <a:cubicBezTo>
                    <a:pt x="2055" y="838"/>
                    <a:pt x="2055" y="838"/>
                    <a:pt x="2055" y="838"/>
                  </a:cubicBezTo>
                  <a:cubicBezTo>
                    <a:pt x="2122" y="838"/>
                    <a:pt x="2122" y="838"/>
                    <a:pt x="2122" y="838"/>
                  </a:cubicBezTo>
                  <a:cubicBezTo>
                    <a:pt x="2122" y="803"/>
                    <a:pt x="2122" y="803"/>
                    <a:pt x="2122" y="803"/>
                  </a:cubicBezTo>
                  <a:cubicBezTo>
                    <a:pt x="1950" y="803"/>
                    <a:pt x="1950" y="803"/>
                    <a:pt x="1950" y="803"/>
                  </a:cubicBezTo>
                  <a:lnTo>
                    <a:pt x="1950" y="838"/>
                  </a:lnTo>
                  <a:close/>
                  <a:moveTo>
                    <a:pt x="1073" y="290"/>
                  </a:moveTo>
                  <a:cubicBezTo>
                    <a:pt x="952" y="259"/>
                    <a:pt x="923" y="244"/>
                    <a:pt x="923" y="198"/>
                  </a:cubicBezTo>
                  <a:cubicBezTo>
                    <a:pt x="923" y="196"/>
                    <a:pt x="923" y="196"/>
                    <a:pt x="923" y="196"/>
                  </a:cubicBezTo>
                  <a:cubicBezTo>
                    <a:pt x="923" y="162"/>
                    <a:pt x="953" y="136"/>
                    <a:pt x="1012" y="136"/>
                  </a:cubicBezTo>
                  <a:cubicBezTo>
                    <a:pt x="1071" y="136"/>
                    <a:pt x="1131" y="161"/>
                    <a:pt x="1193" y="204"/>
                  </a:cubicBezTo>
                  <a:cubicBezTo>
                    <a:pt x="1272" y="89"/>
                    <a:pt x="1272" y="89"/>
                    <a:pt x="1272" y="89"/>
                  </a:cubicBezTo>
                  <a:cubicBezTo>
                    <a:pt x="1202" y="32"/>
                    <a:pt x="1115" y="0"/>
                    <a:pt x="1014" y="0"/>
                  </a:cubicBezTo>
                  <a:cubicBezTo>
                    <a:pt x="872" y="0"/>
                    <a:pt x="771" y="84"/>
                    <a:pt x="771" y="210"/>
                  </a:cubicBezTo>
                  <a:cubicBezTo>
                    <a:pt x="771" y="212"/>
                    <a:pt x="771" y="212"/>
                    <a:pt x="771" y="212"/>
                  </a:cubicBezTo>
                  <a:cubicBezTo>
                    <a:pt x="771" y="350"/>
                    <a:pt x="861" y="389"/>
                    <a:pt x="1001" y="425"/>
                  </a:cubicBezTo>
                  <a:cubicBezTo>
                    <a:pt x="1118" y="455"/>
                    <a:pt x="1141" y="474"/>
                    <a:pt x="1141" y="513"/>
                  </a:cubicBezTo>
                  <a:cubicBezTo>
                    <a:pt x="1141" y="515"/>
                    <a:pt x="1141" y="515"/>
                    <a:pt x="1141" y="515"/>
                  </a:cubicBezTo>
                  <a:cubicBezTo>
                    <a:pt x="1141" y="556"/>
                    <a:pt x="1104" y="581"/>
                    <a:pt x="1041" y="581"/>
                  </a:cubicBezTo>
                  <a:cubicBezTo>
                    <a:pt x="961" y="581"/>
                    <a:pt x="896" y="548"/>
                    <a:pt x="833" y="496"/>
                  </a:cubicBezTo>
                  <a:cubicBezTo>
                    <a:pt x="743" y="605"/>
                    <a:pt x="743" y="605"/>
                    <a:pt x="743" y="605"/>
                  </a:cubicBezTo>
                  <a:cubicBezTo>
                    <a:pt x="826" y="679"/>
                    <a:pt x="933" y="716"/>
                    <a:pt x="1038" y="716"/>
                  </a:cubicBezTo>
                  <a:cubicBezTo>
                    <a:pt x="1188" y="716"/>
                    <a:pt x="1293" y="638"/>
                    <a:pt x="1293" y="500"/>
                  </a:cubicBezTo>
                  <a:cubicBezTo>
                    <a:pt x="1293" y="498"/>
                    <a:pt x="1293" y="498"/>
                    <a:pt x="1293" y="498"/>
                  </a:cubicBezTo>
                  <a:cubicBezTo>
                    <a:pt x="1293" y="377"/>
                    <a:pt x="1214" y="326"/>
                    <a:pt x="1073" y="290"/>
                  </a:cubicBezTo>
                  <a:close/>
                </a:path>
              </a:pathLst>
            </a:custGeom>
            <a:solidFill>
              <a:srgbClr val="1D32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sp>
          <p:nvSpPr>
            <p:cNvPr id="69" name="Freeform 6">
              <a:extLst>
                <a:ext uri="{FF2B5EF4-FFF2-40B4-BE49-F238E27FC236}">
                  <a16:creationId xmlns:a16="http://schemas.microsoft.com/office/drawing/2014/main" id="{00E546D3-8277-4394-A225-0C85C093F617}"/>
                </a:ext>
              </a:extLst>
            </p:cNvPr>
            <p:cNvSpPr>
              <a:spLocks noEditPoints="1"/>
            </p:cNvSpPr>
            <p:nvPr/>
          </p:nvSpPr>
          <p:spPr bwMode="auto">
            <a:xfrm>
              <a:off x="1841" y="2"/>
              <a:ext cx="4000" cy="2416"/>
            </a:xfrm>
            <a:custGeom>
              <a:avLst/>
              <a:gdLst>
                <a:gd name="T0" fmla="*/ 675 w 2309"/>
                <a:gd name="T1" fmla="*/ 743 h 1396"/>
                <a:gd name="T2" fmla="*/ 748 w 2309"/>
                <a:gd name="T3" fmla="*/ 341 h 1396"/>
                <a:gd name="T4" fmla="*/ 472 w 2309"/>
                <a:gd name="T5" fmla="*/ 195 h 1396"/>
                <a:gd name="T6" fmla="*/ 432 w 2309"/>
                <a:gd name="T7" fmla="*/ 217 h 1396"/>
                <a:gd name="T8" fmla="*/ 541 w 2309"/>
                <a:gd name="T9" fmla="*/ 1037 h 1396"/>
                <a:gd name="T10" fmla="*/ 1264 w 2309"/>
                <a:gd name="T11" fmla="*/ 1279 h 1396"/>
                <a:gd name="T12" fmla="*/ 1555 w 2309"/>
                <a:gd name="T13" fmla="*/ 429 h 1396"/>
                <a:gd name="T14" fmla="*/ 1526 w 2309"/>
                <a:gd name="T15" fmla="*/ 389 h 1396"/>
                <a:gd name="T16" fmla="*/ 1380 w 2309"/>
                <a:gd name="T17" fmla="*/ 527 h 1396"/>
                <a:gd name="T18" fmla="*/ 1152 w 2309"/>
                <a:gd name="T19" fmla="*/ 1207 h 1396"/>
                <a:gd name="T20" fmla="*/ 1131 w 2309"/>
                <a:gd name="T21" fmla="*/ 838 h 1396"/>
                <a:gd name="T22" fmla="*/ 786 w 2309"/>
                <a:gd name="T23" fmla="*/ 389 h 1396"/>
                <a:gd name="T24" fmla="*/ 755 w 2309"/>
                <a:gd name="T25" fmla="*/ 429 h 1396"/>
                <a:gd name="T26" fmla="*/ 766 w 2309"/>
                <a:gd name="T27" fmla="*/ 1046 h 1396"/>
                <a:gd name="T28" fmla="*/ 1103 w 2309"/>
                <a:gd name="T29" fmla="*/ 1270 h 1396"/>
                <a:gd name="T30" fmla="*/ 1081 w 2309"/>
                <a:gd name="T31" fmla="*/ 1095 h 1396"/>
                <a:gd name="T32" fmla="*/ 1159 w 2309"/>
                <a:gd name="T33" fmla="*/ 766 h 1396"/>
                <a:gd name="T34" fmla="*/ 1170 w 2309"/>
                <a:gd name="T35" fmla="*/ 12 h 1396"/>
                <a:gd name="T36" fmla="*/ 1127 w 2309"/>
                <a:gd name="T37" fmla="*/ 31 h 1396"/>
                <a:gd name="T38" fmla="*/ 932 w 2309"/>
                <a:gd name="T39" fmla="*/ 453 h 1396"/>
                <a:gd name="T40" fmla="*/ 1598 w 2309"/>
                <a:gd name="T41" fmla="*/ 392 h 1396"/>
                <a:gd name="T42" fmla="*/ 1592 w 2309"/>
                <a:gd name="T43" fmla="*/ 1061 h 1396"/>
                <a:gd name="T44" fmla="*/ 1892 w 2309"/>
                <a:gd name="T45" fmla="*/ 458 h 1396"/>
                <a:gd name="T46" fmla="*/ 1850 w 2309"/>
                <a:gd name="T47" fmla="*/ 192 h 1396"/>
                <a:gd name="T48" fmla="*/ 1837 w 2309"/>
                <a:gd name="T49" fmla="*/ 195 h 1396"/>
                <a:gd name="T50" fmla="*/ 1762 w 2309"/>
                <a:gd name="T51" fmla="*/ 228 h 1396"/>
                <a:gd name="T52" fmla="*/ 1586 w 2309"/>
                <a:gd name="T53" fmla="*/ 267 h 1396"/>
                <a:gd name="T54" fmla="*/ 1511 w 2309"/>
                <a:gd name="T55" fmla="*/ 52 h 1396"/>
                <a:gd name="T56" fmla="*/ 1506 w 2309"/>
                <a:gd name="T57" fmla="*/ 53 h 1396"/>
                <a:gd name="T58" fmla="*/ 1494 w 2309"/>
                <a:gd name="T59" fmla="*/ 58 h 1396"/>
                <a:gd name="T60" fmla="*/ 1408 w 2309"/>
                <a:gd name="T61" fmla="*/ 389 h 1396"/>
                <a:gd name="T62" fmla="*/ 884 w 2309"/>
                <a:gd name="T63" fmla="*/ 104 h 1396"/>
                <a:gd name="T64" fmla="*/ 815 w 2309"/>
                <a:gd name="T65" fmla="*/ 57 h 1396"/>
                <a:gd name="T66" fmla="*/ 803 w 2309"/>
                <a:gd name="T67" fmla="*/ 53 h 1396"/>
                <a:gd name="T68" fmla="*/ 772 w 2309"/>
                <a:gd name="T69" fmla="*/ 75 h 1396"/>
                <a:gd name="T70" fmla="*/ 988 w 2309"/>
                <a:gd name="T71" fmla="*/ 185 h 1396"/>
                <a:gd name="T72" fmla="*/ 219 w 2309"/>
                <a:gd name="T73" fmla="*/ 498 h 1396"/>
                <a:gd name="T74" fmla="*/ 107 w 2309"/>
                <a:gd name="T75" fmla="*/ 520 h 1396"/>
                <a:gd name="T76" fmla="*/ 388 w 2309"/>
                <a:gd name="T77" fmla="*/ 725 h 1396"/>
                <a:gd name="T78" fmla="*/ 2167 w 2309"/>
                <a:gd name="T79" fmla="*/ 499 h 1396"/>
                <a:gd name="T80" fmla="*/ 1941 w 2309"/>
                <a:gd name="T81" fmla="*/ 506 h 1396"/>
                <a:gd name="T82" fmla="*/ 2210 w 2309"/>
                <a:gd name="T83" fmla="*/ 546 h 1396"/>
                <a:gd name="T84" fmla="*/ 2274 w 2309"/>
                <a:gd name="T85" fmla="*/ 966 h 1396"/>
                <a:gd name="T86" fmla="*/ 2227 w 2309"/>
                <a:gd name="T87" fmla="*/ 935 h 1396"/>
                <a:gd name="T88" fmla="*/ 1811 w 2309"/>
                <a:gd name="T89" fmla="*/ 1061 h 1396"/>
                <a:gd name="T90" fmla="*/ 2301 w 2309"/>
                <a:gd name="T91" fmla="*/ 1040 h 1396"/>
                <a:gd name="T92" fmla="*/ 499 w 2309"/>
                <a:gd name="T93" fmla="*/ 1061 h 1396"/>
                <a:gd name="T94" fmla="*/ 18 w 2309"/>
                <a:gd name="T95" fmla="*/ 978 h 1396"/>
                <a:gd name="T96" fmla="*/ 9 w 2309"/>
                <a:gd name="T97" fmla="*/ 1041 h 1396"/>
                <a:gd name="T98" fmla="*/ 39 w 2309"/>
                <a:gd name="T99" fmla="*/ 1070 h 1396"/>
                <a:gd name="T100" fmla="*/ 499 w 2309"/>
                <a:gd name="T101" fmla="*/ 1061 h 1396"/>
                <a:gd name="T102" fmla="*/ 1699 w 2309"/>
                <a:gd name="T103" fmla="*/ 1305 h 1396"/>
                <a:gd name="T104" fmla="*/ 1519 w 2309"/>
                <a:gd name="T105" fmla="*/ 1309 h 1396"/>
                <a:gd name="T106" fmla="*/ 1212 w 2309"/>
                <a:gd name="T107" fmla="*/ 1337 h 1396"/>
                <a:gd name="T108" fmla="*/ 1305 w 2309"/>
                <a:gd name="T109" fmla="*/ 1337 h 1396"/>
                <a:gd name="T110" fmla="*/ 1881 w 2309"/>
                <a:gd name="T111" fmla="*/ 1351 h 1396"/>
                <a:gd name="T112" fmla="*/ 1091 w 2309"/>
                <a:gd name="T113" fmla="*/ 1330 h 1396"/>
                <a:gd name="T114" fmla="*/ 791 w 2309"/>
                <a:gd name="T115" fmla="*/ 1309 h 1396"/>
                <a:gd name="T116" fmla="*/ 611 w 2309"/>
                <a:gd name="T117" fmla="*/ 1305 h 1396"/>
                <a:gd name="T118" fmla="*/ 416 w 2309"/>
                <a:gd name="T119" fmla="*/ 1319 h 1396"/>
                <a:gd name="T120" fmla="*/ 787 w 2309"/>
                <a:gd name="T121" fmla="*/ 1368 h 1396"/>
                <a:gd name="T122" fmla="*/ 1088 w 2309"/>
                <a:gd name="T123" fmla="*/ 1341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9" h="1396">
                  <a:moveTo>
                    <a:pt x="855" y="1255"/>
                  </a:moveTo>
                  <a:cubicBezTo>
                    <a:pt x="807" y="1218"/>
                    <a:pt x="749" y="1157"/>
                    <a:pt x="719" y="1061"/>
                  </a:cubicBezTo>
                  <a:cubicBezTo>
                    <a:pt x="690" y="971"/>
                    <a:pt x="675" y="863"/>
                    <a:pt x="675" y="743"/>
                  </a:cubicBezTo>
                  <a:cubicBezTo>
                    <a:pt x="675" y="576"/>
                    <a:pt x="703" y="434"/>
                    <a:pt x="712" y="394"/>
                  </a:cubicBezTo>
                  <a:cubicBezTo>
                    <a:pt x="712" y="393"/>
                    <a:pt x="712" y="392"/>
                    <a:pt x="712" y="392"/>
                  </a:cubicBezTo>
                  <a:cubicBezTo>
                    <a:pt x="717" y="369"/>
                    <a:pt x="731" y="350"/>
                    <a:pt x="748" y="341"/>
                  </a:cubicBezTo>
                  <a:cubicBezTo>
                    <a:pt x="622" y="260"/>
                    <a:pt x="513" y="212"/>
                    <a:pt x="492" y="203"/>
                  </a:cubicBezTo>
                  <a:cubicBezTo>
                    <a:pt x="479" y="197"/>
                    <a:pt x="473" y="195"/>
                    <a:pt x="472" y="195"/>
                  </a:cubicBezTo>
                  <a:cubicBezTo>
                    <a:pt x="472" y="195"/>
                    <a:pt x="472" y="195"/>
                    <a:pt x="472" y="195"/>
                  </a:cubicBezTo>
                  <a:cubicBezTo>
                    <a:pt x="472" y="195"/>
                    <a:pt x="472" y="195"/>
                    <a:pt x="472" y="195"/>
                  </a:cubicBezTo>
                  <a:cubicBezTo>
                    <a:pt x="467" y="193"/>
                    <a:pt x="463" y="192"/>
                    <a:pt x="458" y="192"/>
                  </a:cubicBezTo>
                  <a:cubicBezTo>
                    <a:pt x="444" y="192"/>
                    <a:pt x="436" y="201"/>
                    <a:pt x="432" y="217"/>
                  </a:cubicBezTo>
                  <a:cubicBezTo>
                    <a:pt x="432" y="217"/>
                    <a:pt x="429" y="242"/>
                    <a:pt x="425" y="285"/>
                  </a:cubicBezTo>
                  <a:cubicBezTo>
                    <a:pt x="421" y="323"/>
                    <a:pt x="417" y="385"/>
                    <a:pt x="417" y="458"/>
                  </a:cubicBezTo>
                  <a:cubicBezTo>
                    <a:pt x="417" y="623"/>
                    <a:pt x="439" y="857"/>
                    <a:pt x="541" y="1037"/>
                  </a:cubicBezTo>
                  <a:cubicBezTo>
                    <a:pt x="620" y="1174"/>
                    <a:pt x="731" y="1251"/>
                    <a:pt x="855" y="1255"/>
                  </a:cubicBezTo>
                  <a:close/>
                  <a:moveTo>
                    <a:pt x="1263" y="1279"/>
                  </a:moveTo>
                  <a:cubicBezTo>
                    <a:pt x="1264" y="1279"/>
                    <a:pt x="1264" y="1279"/>
                    <a:pt x="1264" y="1279"/>
                  </a:cubicBezTo>
                  <a:cubicBezTo>
                    <a:pt x="1350" y="1279"/>
                    <a:pt x="1495" y="1207"/>
                    <a:pt x="1545" y="1046"/>
                  </a:cubicBezTo>
                  <a:cubicBezTo>
                    <a:pt x="1571" y="960"/>
                    <a:pt x="1585" y="858"/>
                    <a:pt x="1585" y="743"/>
                  </a:cubicBezTo>
                  <a:cubicBezTo>
                    <a:pt x="1585" y="600"/>
                    <a:pt x="1564" y="476"/>
                    <a:pt x="1555" y="429"/>
                  </a:cubicBezTo>
                  <a:cubicBezTo>
                    <a:pt x="1552" y="412"/>
                    <a:pt x="1550" y="402"/>
                    <a:pt x="1550" y="402"/>
                  </a:cubicBezTo>
                  <a:cubicBezTo>
                    <a:pt x="1548" y="394"/>
                    <a:pt x="1544" y="384"/>
                    <a:pt x="1536" y="384"/>
                  </a:cubicBezTo>
                  <a:cubicBezTo>
                    <a:pt x="1533" y="384"/>
                    <a:pt x="1530" y="386"/>
                    <a:pt x="1526" y="389"/>
                  </a:cubicBezTo>
                  <a:cubicBezTo>
                    <a:pt x="1526" y="389"/>
                    <a:pt x="1522" y="392"/>
                    <a:pt x="1515" y="398"/>
                  </a:cubicBezTo>
                  <a:cubicBezTo>
                    <a:pt x="1508" y="404"/>
                    <a:pt x="1497" y="412"/>
                    <a:pt x="1483" y="425"/>
                  </a:cubicBezTo>
                  <a:cubicBezTo>
                    <a:pt x="1464" y="442"/>
                    <a:pt x="1425" y="478"/>
                    <a:pt x="1380" y="527"/>
                  </a:cubicBezTo>
                  <a:cubicBezTo>
                    <a:pt x="1309" y="607"/>
                    <a:pt x="1214" y="732"/>
                    <a:pt x="1169" y="877"/>
                  </a:cubicBezTo>
                  <a:cubicBezTo>
                    <a:pt x="1144" y="962"/>
                    <a:pt x="1131" y="1035"/>
                    <a:pt x="1131" y="1095"/>
                  </a:cubicBezTo>
                  <a:cubicBezTo>
                    <a:pt x="1131" y="1139"/>
                    <a:pt x="1138" y="1177"/>
                    <a:pt x="1152" y="1207"/>
                  </a:cubicBezTo>
                  <a:cubicBezTo>
                    <a:pt x="1166" y="1237"/>
                    <a:pt x="1187" y="1257"/>
                    <a:pt x="1216" y="1271"/>
                  </a:cubicBezTo>
                  <a:cubicBezTo>
                    <a:pt x="1229" y="1276"/>
                    <a:pt x="1244" y="1279"/>
                    <a:pt x="1263" y="1279"/>
                  </a:cubicBezTo>
                  <a:close/>
                  <a:moveTo>
                    <a:pt x="1131" y="838"/>
                  </a:moveTo>
                  <a:cubicBezTo>
                    <a:pt x="1131" y="835"/>
                    <a:pt x="1133" y="832"/>
                    <a:pt x="1134" y="829"/>
                  </a:cubicBezTo>
                  <a:cubicBezTo>
                    <a:pt x="1039" y="594"/>
                    <a:pt x="822" y="418"/>
                    <a:pt x="798" y="398"/>
                  </a:cubicBezTo>
                  <a:cubicBezTo>
                    <a:pt x="790" y="392"/>
                    <a:pt x="786" y="389"/>
                    <a:pt x="786" y="389"/>
                  </a:cubicBezTo>
                  <a:cubicBezTo>
                    <a:pt x="782" y="386"/>
                    <a:pt x="778" y="384"/>
                    <a:pt x="775" y="384"/>
                  </a:cubicBezTo>
                  <a:cubicBezTo>
                    <a:pt x="767" y="384"/>
                    <a:pt x="763" y="394"/>
                    <a:pt x="760" y="403"/>
                  </a:cubicBezTo>
                  <a:cubicBezTo>
                    <a:pt x="760" y="404"/>
                    <a:pt x="758" y="414"/>
                    <a:pt x="755" y="429"/>
                  </a:cubicBezTo>
                  <a:cubicBezTo>
                    <a:pt x="752" y="441"/>
                    <a:pt x="748" y="467"/>
                    <a:pt x="743" y="503"/>
                  </a:cubicBezTo>
                  <a:cubicBezTo>
                    <a:pt x="734" y="559"/>
                    <a:pt x="725" y="647"/>
                    <a:pt x="725" y="743"/>
                  </a:cubicBezTo>
                  <a:cubicBezTo>
                    <a:pt x="725" y="860"/>
                    <a:pt x="738" y="962"/>
                    <a:pt x="766" y="1046"/>
                  </a:cubicBezTo>
                  <a:cubicBezTo>
                    <a:pt x="816" y="1207"/>
                    <a:pt x="964" y="1279"/>
                    <a:pt x="1053" y="1279"/>
                  </a:cubicBezTo>
                  <a:cubicBezTo>
                    <a:pt x="1054" y="1279"/>
                    <a:pt x="1054" y="1279"/>
                    <a:pt x="1054" y="1279"/>
                  </a:cubicBezTo>
                  <a:cubicBezTo>
                    <a:pt x="1073" y="1279"/>
                    <a:pt x="1089" y="1276"/>
                    <a:pt x="1103" y="1270"/>
                  </a:cubicBezTo>
                  <a:cubicBezTo>
                    <a:pt x="1110" y="1267"/>
                    <a:pt x="1117" y="1264"/>
                    <a:pt x="1125" y="1258"/>
                  </a:cubicBezTo>
                  <a:cubicBezTo>
                    <a:pt x="1119" y="1250"/>
                    <a:pt x="1113" y="1240"/>
                    <a:pt x="1108" y="1228"/>
                  </a:cubicBezTo>
                  <a:cubicBezTo>
                    <a:pt x="1090" y="1193"/>
                    <a:pt x="1082" y="1149"/>
                    <a:pt x="1081" y="1095"/>
                  </a:cubicBezTo>
                  <a:cubicBezTo>
                    <a:pt x="1082" y="1028"/>
                    <a:pt x="1095" y="950"/>
                    <a:pt x="1123" y="862"/>
                  </a:cubicBezTo>
                  <a:cubicBezTo>
                    <a:pt x="1125" y="855"/>
                    <a:pt x="1128" y="846"/>
                    <a:pt x="1131" y="838"/>
                  </a:cubicBezTo>
                  <a:close/>
                  <a:moveTo>
                    <a:pt x="1159" y="766"/>
                  </a:moveTo>
                  <a:cubicBezTo>
                    <a:pt x="1208" y="661"/>
                    <a:pt x="1281" y="558"/>
                    <a:pt x="1378" y="457"/>
                  </a:cubicBezTo>
                  <a:cubicBezTo>
                    <a:pt x="1312" y="256"/>
                    <a:pt x="1219" y="92"/>
                    <a:pt x="1182" y="31"/>
                  </a:cubicBezTo>
                  <a:cubicBezTo>
                    <a:pt x="1174" y="19"/>
                    <a:pt x="1170" y="12"/>
                    <a:pt x="1170" y="12"/>
                  </a:cubicBezTo>
                  <a:cubicBezTo>
                    <a:pt x="1163" y="1"/>
                    <a:pt x="1157" y="0"/>
                    <a:pt x="1155" y="0"/>
                  </a:cubicBezTo>
                  <a:cubicBezTo>
                    <a:pt x="1150" y="0"/>
                    <a:pt x="1144" y="4"/>
                    <a:pt x="1139" y="13"/>
                  </a:cubicBezTo>
                  <a:cubicBezTo>
                    <a:pt x="1139" y="13"/>
                    <a:pt x="1134" y="19"/>
                    <a:pt x="1127" y="31"/>
                  </a:cubicBezTo>
                  <a:cubicBezTo>
                    <a:pt x="1116" y="49"/>
                    <a:pt x="1106" y="67"/>
                    <a:pt x="1095" y="85"/>
                  </a:cubicBezTo>
                  <a:cubicBezTo>
                    <a:pt x="1072" y="127"/>
                    <a:pt x="1036" y="193"/>
                    <a:pt x="1000" y="277"/>
                  </a:cubicBezTo>
                  <a:cubicBezTo>
                    <a:pt x="975" y="334"/>
                    <a:pt x="952" y="393"/>
                    <a:pt x="932" y="453"/>
                  </a:cubicBezTo>
                  <a:cubicBezTo>
                    <a:pt x="1002" y="523"/>
                    <a:pt x="1097" y="633"/>
                    <a:pt x="1159" y="766"/>
                  </a:cubicBezTo>
                  <a:close/>
                  <a:moveTo>
                    <a:pt x="1562" y="341"/>
                  </a:moveTo>
                  <a:cubicBezTo>
                    <a:pt x="1580" y="350"/>
                    <a:pt x="1593" y="368"/>
                    <a:pt x="1598" y="392"/>
                  </a:cubicBezTo>
                  <a:cubicBezTo>
                    <a:pt x="1598" y="392"/>
                    <a:pt x="1599" y="393"/>
                    <a:pt x="1599" y="394"/>
                  </a:cubicBezTo>
                  <a:cubicBezTo>
                    <a:pt x="1607" y="434"/>
                    <a:pt x="1635" y="577"/>
                    <a:pt x="1635" y="743"/>
                  </a:cubicBezTo>
                  <a:cubicBezTo>
                    <a:pt x="1635" y="863"/>
                    <a:pt x="1620" y="970"/>
                    <a:pt x="1592" y="1061"/>
                  </a:cubicBezTo>
                  <a:cubicBezTo>
                    <a:pt x="1562" y="1157"/>
                    <a:pt x="1506" y="1218"/>
                    <a:pt x="1458" y="1255"/>
                  </a:cubicBezTo>
                  <a:cubicBezTo>
                    <a:pt x="1581" y="1249"/>
                    <a:pt x="1690" y="1172"/>
                    <a:pt x="1768" y="1037"/>
                  </a:cubicBezTo>
                  <a:cubicBezTo>
                    <a:pt x="1871" y="857"/>
                    <a:pt x="1892" y="623"/>
                    <a:pt x="1892" y="458"/>
                  </a:cubicBezTo>
                  <a:cubicBezTo>
                    <a:pt x="1892" y="400"/>
                    <a:pt x="1890" y="341"/>
                    <a:pt x="1884" y="284"/>
                  </a:cubicBezTo>
                  <a:cubicBezTo>
                    <a:pt x="1880" y="242"/>
                    <a:pt x="1877" y="217"/>
                    <a:pt x="1877" y="217"/>
                  </a:cubicBezTo>
                  <a:cubicBezTo>
                    <a:pt x="1874" y="201"/>
                    <a:pt x="1865" y="192"/>
                    <a:pt x="1850" y="192"/>
                  </a:cubicBezTo>
                  <a:cubicBezTo>
                    <a:pt x="1848" y="192"/>
                    <a:pt x="1843" y="192"/>
                    <a:pt x="1837" y="195"/>
                  </a:cubicBezTo>
                  <a:cubicBezTo>
                    <a:pt x="1837" y="195"/>
                    <a:pt x="1837" y="195"/>
                    <a:pt x="1837" y="195"/>
                  </a:cubicBezTo>
                  <a:cubicBezTo>
                    <a:pt x="1837" y="195"/>
                    <a:pt x="1837" y="195"/>
                    <a:pt x="1837" y="195"/>
                  </a:cubicBezTo>
                  <a:cubicBezTo>
                    <a:pt x="1837" y="195"/>
                    <a:pt x="1830" y="197"/>
                    <a:pt x="1818" y="203"/>
                  </a:cubicBezTo>
                  <a:cubicBezTo>
                    <a:pt x="1806" y="208"/>
                    <a:pt x="1790" y="215"/>
                    <a:pt x="1769" y="225"/>
                  </a:cubicBezTo>
                  <a:cubicBezTo>
                    <a:pt x="1762" y="228"/>
                    <a:pt x="1762" y="228"/>
                    <a:pt x="1762" y="228"/>
                  </a:cubicBezTo>
                  <a:cubicBezTo>
                    <a:pt x="1700" y="258"/>
                    <a:pt x="1639" y="292"/>
                    <a:pt x="1581" y="328"/>
                  </a:cubicBezTo>
                  <a:cubicBezTo>
                    <a:pt x="1575" y="332"/>
                    <a:pt x="1568" y="336"/>
                    <a:pt x="1562" y="341"/>
                  </a:cubicBezTo>
                  <a:close/>
                  <a:moveTo>
                    <a:pt x="1586" y="267"/>
                  </a:moveTo>
                  <a:cubicBezTo>
                    <a:pt x="1567" y="172"/>
                    <a:pt x="1546" y="101"/>
                    <a:pt x="1537" y="75"/>
                  </a:cubicBezTo>
                  <a:cubicBezTo>
                    <a:pt x="1537" y="74"/>
                    <a:pt x="1537" y="73"/>
                    <a:pt x="1536" y="73"/>
                  </a:cubicBezTo>
                  <a:cubicBezTo>
                    <a:pt x="1531" y="59"/>
                    <a:pt x="1523" y="52"/>
                    <a:pt x="1511" y="52"/>
                  </a:cubicBezTo>
                  <a:cubicBezTo>
                    <a:pt x="1510" y="52"/>
                    <a:pt x="1508" y="52"/>
                    <a:pt x="1506" y="53"/>
                  </a:cubicBezTo>
                  <a:cubicBezTo>
                    <a:pt x="1506" y="53"/>
                    <a:pt x="1506" y="53"/>
                    <a:pt x="1506" y="53"/>
                  </a:cubicBezTo>
                  <a:cubicBezTo>
                    <a:pt x="1506" y="53"/>
                    <a:pt x="1506" y="53"/>
                    <a:pt x="1506" y="53"/>
                  </a:cubicBezTo>
                  <a:cubicBezTo>
                    <a:pt x="1502" y="53"/>
                    <a:pt x="1498" y="55"/>
                    <a:pt x="1494" y="57"/>
                  </a:cubicBezTo>
                  <a:cubicBezTo>
                    <a:pt x="1494" y="57"/>
                    <a:pt x="1494" y="57"/>
                    <a:pt x="1494" y="57"/>
                  </a:cubicBezTo>
                  <a:cubicBezTo>
                    <a:pt x="1494" y="58"/>
                    <a:pt x="1494" y="58"/>
                    <a:pt x="1494" y="58"/>
                  </a:cubicBezTo>
                  <a:cubicBezTo>
                    <a:pt x="1494" y="58"/>
                    <a:pt x="1467" y="74"/>
                    <a:pt x="1425" y="104"/>
                  </a:cubicBezTo>
                  <a:cubicBezTo>
                    <a:pt x="1402" y="121"/>
                    <a:pt x="1366" y="148"/>
                    <a:pt x="1321" y="185"/>
                  </a:cubicBezTo>
                  <a:cubicBezTo>
                    <a:pt x="1354" y="252"/>
                    <a:pt x="1383" y="321"/>
                    <a:pt x="1408" y="389"/>
                  </a:cubicBezTo>
                  <a:cubicBezTo>
                    <a:pt x="1461" y="347"/>
                    <a:pt x="1519" y="307"/>
                    <a:pt x="1586" y="267"/>
                  </a:cubicBezTo>
                  <a:close/>
                  <a:moveTo>
                    <a:pt x="988" y="185"/>
                  </a:moveTo>
                  <a:cubicBezTo>
                    <a:pt x="953" y="156"/>
                    <a:pt x="918" y="128"/>
                    <a:pt x="884" y="104"/>
                  </a:cubicBezTo>
                  <a:cubicBezTo>
                    <a:pt x="843" y="74"/>
                    <a:pt x="816" y="58"/>
                    <a:pt x="815" y="58"/>
                  </a:cubicBezTo>
                  <a:cubicBezTo>
                    <a:pt x="815" y="57"/>
                    <a:pt x="815" y="57"/>
                    <a:pt x="815" y="57"/>
                  </a:cubicBezTo>
                  <a:cubicBezTo>
                    <a:pt x="815" y="57"/>
                    <a:pt x="815" y="57"/>
                    <a:pt x="815" y="57"/>
                  </a:cubicBezTo>
                  <a:cubicBezTo>
                    <a:pt x="811" y="55"/>
                    <a:pt x="807" y="53"/>
                    <a:pt x="804" y="53"/>
                  </a:cubicBezTo>
                  <a:cubicBezTo>
                    <a:pt x="803" y="53"/>
                    <a:pt x="803" y="53"/>
                    <a:pt x="803" y="53"/>
                  </a:cubicBezTo>
                  <a:cubicBezTo>
                    <a:pt x="803" y="53"/>
                    <a:pt x="803" y="53"/>
                    <a:pt x="803" y="53"/>
                  </a:cubicBezTo>
                  <a:cubicBezTo>
                    <a:pt x="801" y="52"/>
                    <a:pt x="800" y="52"/>
                    <a:pt x="798" y="52"/>
                  </a:cubicBezTo>
                  <a:cubicBezTo>
                    <a:pt x="787" y="52"/>
                    <a:pt x="778" y="59"/>
                    <a:pt x="773" y="73"/>
                  </a:cubicBezTo>
                  <a:cubicBezTo>
                    <a:pt x="773" y="73"/>
                    <a:pt x="773" y="74"/>
                    <a:pt x="772" y="75"/>
                  </a:cubicBezTo>
                  <a:cubicBezTo>
                    <a:pt x="764" y="101"/>
                    <a:pt x="742" y="172"/>
                    <a:pt x="724" y="267"/>
                  </a:cubicBezTo>
                  <a:cubicBezTo>
                    <a:pt x="790" y="307"/>
                    <a:pt x="848" y="347"/>
                    <a:pt x="902" y="389"/>
                  </a:cubicBezTo>
                  <a:cubicBezTo>
                    <a:pt x="925" y="323"/>
                    <a:pt x="954" y="254"/>
                    <a:pt x="988" y="185"/>
                  </a:cubicBezTo>
                  <a:close/>
                  <a:moveTo>
                    <a:pt x="388" y="725"/>
                  </a:moveTo>
                  <a:cubicBezTo>
                    <a:pt x="377" y="657"/>
                    <a:pt x="370" y="584"/>
                    <a:pt x="368" y="506"/>
                  </a:cubicBezTo>
                  <a:cubicBezTo>
                    <a:pt x="303" y="500"/>
                    <a:pt x="251" y="498"/>
                    <a:pt x="219" y="498"/>
                  </a:cubicBezTo>
                  <a:cubicBezTo>
                    <a:pt x="212" y="498"/>
                    <a:pt x="206" y="498"/>
                    <a:pt x="200" y="498"/>
                  </a:cubicBezTo>
                  <a:cubicBezTo>
                    <a:pt x="164" y="498"/>
                    <a:pt x="143" y="499"/>
                    <a:pt x="143" y="499"/>
                  </a:cubicBezTo>
                  <a:cubicBezTo>
                    <a:pt x="129" y="500"/>
                    <a:pt x="116" y="507"/>
                    <a:pt x="107" y="520"/>
                  </a:cubicBezTo>
                  <a:cubicBezTo>
                    <a:pt x="102" y="528"/>
                    <a:pt x="99" y="537"/>
                    <a:pt x="100" y="546"/>
                  </a:cubicBezTo>
                  <a:cubicBezTo>
                    <a:pt x="102" y="571"/>
                    <a:pt x="119" y="661"/>
                    <a:pt x="226" y="796"/>
                  </a:cubicBezTo>
                  <a:cubicBezTo>
                    <a:pt x="280" y="769"/>
                    <a:pt x="335" y="745"/>
                    <a:pt x="388" y="725"/>
                  </a:cubicBezTo>
                  <a:close/>
                  <a:moveTo>
                    <a:pt x="2210" y="546"/>
                  </a:moveTo>
                  <a:cubicBezTo>
                    <a:pt x="2211" y="538"/>
                    <a:pt x="2206" y="525"/>
                    <a:pt x="2203" y="520"/>
                  </a:cubicBezTo>
                  <a:cubicBezTo>
                    <a:pt x="2194" y="507"/>
                    <a:pt x="2181" y="500"/>
                    <a:pt x="2167" y="499"/>
                  </a:cubicBezTo>
                  <a:cubicBezTo>
                    <a:pt x="2166" y="499"/>
                    <a:pt x="2145" y="498"/>
                    <a:pt x="2110" y="498"/>
                  </a:cubicBezTo>
                  <a:cubicBezTo>
                    <a:pt x="2104" y="498"/>
                    <a:pt x="2097" y="498"/>
                    <a:pt x="2090" y="498"/>
                  </a:cubicBezTo>
                  <a:cubicBezTo>
                    <a:pt x="2058" y="498"/>
                    <a:pt x="2006" y="500"/>
                    <a:pt x="1941" y="506"/>
                  </a:cubicBezTo>
                  <a:cubicBezTo>
                    <a:pt x="1939" y="581"/>
                    <a:pt x="1933" y="654"/>
                    <a:pt x="1922" y="725"/>
                  </a:cubicBezTo>
                  <a:cubicBezTo>
                    <a:pt x="1974" y="745"/>
                    <a:pt x="2029" y="769"/>
                    <a:pt x="2084" y="796"/>
                  </a:cubicBezTo>
                  <a:cubicBezTo>
                    <a:pt x="2191" y="660"/>
                    <a:pt x="2207" y="571"/>
                    <a:pt x="2210" y="546"/>
                  </a:cubicBezTo>
                  <a:close/>
                  <a:moveTo>
                    <a:pt x="2291" y="978"/>
                  </a:moveTo>
                  <a:cubicBezTo>
                    <a:pt x="2291" y="978"/>
                    <a:pt x="2285" y="974"/>
                    <a:pt x="2274" y="966"/>
                  </a:cubicBezTo>
                  <a:cubicBezTo>
                    <a:pt x="2274" y="966"/>
                    <a:pt x="2274" y="966"/>
                    <a:pt x="2274" y="966"/>
                  </a:cubicBezTo>
                  <a:cubicBezTo>
                    <a:pt x="2274" y="966"/>
                    <a:pt x="2274" y="966"/>
                    <a:pt x="2274" y="966"/>
                  </a:cubicBezTo>
                  <a:cubicBezTo>
                    <a:pt x="2266" y="960"/>
                    <a:pt x="2254" y="952"/>
                    <a:pt x="2239" y="943"/>
                  </a:cubicBezTo>
                  <a:cubicBezTo>
                    <a:pt x="2236" y="940"/>
                    <a:pt x="2231" y="938"/>
                    <a:pt x="2227" y="935"/>
                  </a:cubicBezTo>
                  <a:cubicBezTo>
                    <a:pt x="2191" y="911"/>
                    <a:pt x="2132" y="876"/>
                    <a:pt x="2060" y="840"/>
                  </a:cubicBezTo>
                  <a:cubicBezTo>
                    <a:pt x="2011" y="815"/>
                    <a:pt x="1961" y="793"/>
                    <a:pt x="1913" y="775"/>
                  </a:cubicBezTo>
                  <a:cubicBezTo>
                    <a:pt x="1891" y="885"/>
                    <a:pt x="1857" y="981"/>
                    <a:pt x="1811" y="1061"/>
                  </a:cubicBezTo>
                  <a:cubicBezTo>
                    <a:pt x="1763" y="1145"/>
                    <a:pt x="1704" y="1209"/>
                    <a:pt x="1633" y="1251"/>
                  </a:cubicBezTo>
                  <a:cubicBezTo>
                    <a:pt x="2143" y="1223"/>
                    <a:pt x="2286" y="1059"/>
                    <a:pt x="2301" y="1040"/>
                  </a:cubicBezTo>
                  <a:cubicBezTo>
                    <a:pt x="2301" y="1040"/>
                    <a:pt x="2301" y="1040"/>
                    <a:pt x="2301" y="1040"/>
                  </a:cubicBezTo>
                  <a:cubicBezTo>
                    <a:pt x="2306" y="1032"/>
                    <a:pt x="2309" y="1024"/>
                    <a:pt x="2309" y="1015"/>
                  </a:cubicBezTo>
                  <a:cubicBezTo>
                    <a:pt x="2309" y="1000"/>
                    <a:pt x="2302" y="986"/>
                    <a:pt x="2291" y="978"/>
                  </a:cubicBezTo>
                  <a:close/>
                  <a:moveTo>
                    <a:pt x="499" y="1061"/>
                  </a:moveTo>
                  <a:cubicBezTo>
                    <a:pt x="453" y="981"/>
                    <a:pt x="419" y="885"/>
                    <a:pt x="397" y="775"/>
                  </a:cubicBezTo>
                  <a:cubicBezTo>
                    <a:pt x="225" y="840"/>
                    <a:pt x="87" y="930"/>
                    <a:pt x="35" y="966"/>
                  </a:cubicBezTo>
                  <a:cubicBezTo>
                    <a:pt x="24" y="974"/>
                    <a:pt x="19" y="978"/>
                    <a:pt x="18" y="978"/>
                  </a:cubicBezTo>
                  <a:cubicBezTo>
                    <a:pt x="7" y="986"/>
                    <a:pt x="0" y="1000"/>
                    <a:pt x="0" y="1015"/>
                  </a:cubicBezTo>
                  <a:cubicBezTo>
                    <a:pt x="0" y="1024"/>
                    <a:pt x="3" y="1032"/>
                    <a:pt x="8" y="1040"/>
                  </a:cubicBezTo>
                  <a:cubicBezTo>
                    <a:pt x="8" y="1040"/>
                    <a:pt x="9" y="1041"/>
                    <a:pt x="9" y="1041"/>
                  </a:cubicBezTo>
                  <a:cubicBezTo>
                    <a:pt x="10" y="1042"/>
                    <a:pt x="11" y="1044"/>
                    <a:pt x="12" y="1045"/>
                  </a:cubicBezTo>
                  <a:cubicBezTo>
                    <a:pt x="13" y="1046"/>
                    <a:pt x="13" y="1047"/>
                    <a:pt x="14" y="1048"/>
                  </a:cubicBezTo>
                  <a:cubicBezTo>
                    <a:pt x="18" y="1051"/>
                    <a:pt x="26" y="1060"/>
                    <a:pt x="39" y="1070"/>
                  </a:cubicBezTo>
                  <a:cubicBezTo>
                    <a:pt x="60" y="1089"/>
                    <a:pt x="99" y="1117"/>
                    <a:pt x="161" y="1144"/>
                  </a:cubicBezTo>
                  <a:cubicBezTo>
                    <a:pt x="289" y="1202"/>
                    <a:pt x="467" y="1239"/>
                    <a:pt x="676" y="1251"/>
                  </a:cubicBezTo>
                  <a:cubicBezTo>
                    <a:pt x="607" y="1209"/>
                    <a:pt x="546" y="1144"/>
                    <a:pt x="499" y="1061"/>
                  </a:cubicBezTo>
                  <a:close/>
                  <a:moveTo>
                    <a:pt x="1849" y="1288"/>
                  </a:moveTo>
                  <a:cubicBezTo>
                    <a:pt x="1823" y="1288"/>
                    <a:pt x="1784" y="1293"/>
                    <a:pt x="1726" y="1301"/>
                  </a:cubicBezTo>
                  <a:cubicBezTo>
                    <a:pt x="1717" y="1302"/>
                    <a:pt x="1708" y="1304"/>
                    <a:pt x="1699" y="1305"/>
                  </a:cubicBezTo>
                  <a:cubicBezTo>
                    <a:pt x="1673" y="1308"/>
                    <a:pt x="1642" y="1310"/>
                    <a:pt x="1601" y="1310"/>
                  </a:cubicBezTo>
                  <a:cubicBezTo>
                    <a:pt x="1575" y="1310"/>
                    <a:pt x="1549" y="1310"/>
                    <a:pt x="1521" y="1309"/>
                  </a:cubicBezTo>
                  <a:cubicBezTo>
                    <a:pt x="1519" y="1309"/>
                    <a:pt x="1519" y="1309"/>
                    <a:pt x="1519" y="1309"/>
                  </a:cubicBezTo>
                  <a:cubicBezTo>
                    <a:pt x="1492" y="1308"/>
                    <a:pt x="1462" y="1308"/>
                    <a:pt x="1432" y="1308"/>
                  </a:cubicBezTo>
                  <a:cubicBezTo>
                    <a:pt x="1370" y="1308"/>
                    <a:pt x="1289" y="1310"/>
                    <a:pt x="1218" y="1330"/>
                  </a:cubicBezTo>
                  <a:cubicBezTo>
                    <a:pt x="1215" y="1331"/>
                    <a:pt x="1212" y="1335"/>
                    <a:pt x="1212" y="1337"/>
                  </a:cubicBezTo>
                  <a:cubicBezTo>
                    <a:pt x="1213" y="1340"/>
                    <a:pt x="1217" y="1341"/>
                    <a:pt x="1221" y="1341"/>
                  </a:cubicBezTo>
                  <a:cubicBezTo>
                    <a:pt x="1222" y="1341"/>
                    <a:pt x="1223" y="1340"/>
                    <a:pt x="1224" y="1340"/>
                  </a:cubicBezTo>
                  <a:cubicBezTo>
                    <a:pt x="1253" y="1338"/>
                    <a:pt x="1280" y="1337"/>
                    <a:pt x="1305" y="1337"/>
                  </a:cubicBezTo>
                  <a:cubicBezTo>
                    <a:pt x="1398" y="1337"/>
                    <a:pt x="1462" y="1353"/>
                    <a:pt x="1523" y="1368"/>
                  </a:cubicBezTo>
                  <a:cubicBezTo>
                    <a:pt x="1580" y="1383"/>
                    <a:pt x="1635" y="1396"/>
                    <a:pt x="1711" y="1396"/>
                  </a:cubicBezTo>
                  <a:cubicBezTo>
                    <a:pt x="1791" y="1396"/>
                    <a:pt x="1855" y="1379"/>
                    <a:pt x="1881" y="1351"/>
                  </a:cubicBezTo>
                  <a:cubicBezTo>
                    <a:pt x="1890" y="1341"/>
                    <a:pt x="1894" y="1330"/>
                    <a:pt x="1893" y="1319"/>
                  </a:cubicBezTo>
                  <a:cubicBezTo>
                    <a:pt x="1891" y="1297"/>
                    <a:pt x="1884" y="1288"/>
                    <a:pt x="1849" y="1288"/>
                  </a:cubicBezTo>
                  <a:close/>
                  <a:moveTo>
                    <a:pt x="1091" y="1330"/>
                  </a:moveTo>
                  <a:cubicBezTo>
                    <a:pt x="1020" y="1310"/>
                    <a:pt x="939" y="1308"/>
                    <a:pt x="877" y="1308"/>
                  </a:cubicBezTo>
                  <a:cubicBezTo>
                    <a:pt x="877" y="1308"/>
                    <a:pt x="877" y="1308"/>
                    <a:pt x="877" y="1308"/>
                  </a:cubicBezTo>
                  <a:cubicBezTo>
                    <a:pt x="847" y="1308"/>
                    <a:pt x="817" y="1308"/>
                    <a:pt x="791" y="1309"/>
                  </a:cubicBezTo>
                  <a:cubicBezTo>
                    <a:pt x="788" y="1309"/>
                    <a:pt x="788" y="1309"/>
                    <a:pt x="788" y="1309"/>
                  </a:cubicBezTo>
                  <a:cubicBezTo>
                    <a:pt x="760" y="1310"/>
                    <a:pt x="734" y="1310"/>
                    <a:pt x="709" y="1310"/>
                  </a:cubicBezTo>
                  <a:cubicBezTo>
                    <a:pt x="667" y="1310"/>
                    <a:pt x="636" y="1308"/>
                    <a:pt x="611" y="1305"/>
                  </a:cubicBezTo>
                  <a:cubicBezTo>
                    <a:pt x="601" y="1304"/>
                    <a:pt x="592" y="1302"/>
                    <a:pt x="583" y="1301"/>
                  </a:cubicBezTo>
                  <a:cubicBezTo>
                    <a:pt x="525" y="1293"/>
                    <a:pt x="486" y="1288"/>
                    <a:pt x="460" y="1288"/>
                  </a:cubicBezTo>
                  <a:cubicBezTo>
                    <a:pt x="425" y="1288"/>
                    <a:pt x="418" y="1297"/>
                    <a:pt x="416" y="1319"/>
                  </a:cubicBezTo>
                  <a:cubicBezTo>
                    <a:pt x="415" y="1330"/>
                    <a:pt x="419" y="1341"/>
                    <a:pt x="428" y="1350"/>
                  </a:cubicBezTo>
                  <a:cubicBezTo>
                    <a:pt x="453" y="1379"/>
                    <a:pt x="519" y="1396"/>
                    <a:pt x="599" y="1396"/>
                  </a:cubicBezTo>
                  <a:cubicBezTo>
                    <a:pt x="675" y="1396"/>
                    <a:pt x="729" y="1383"/>
                    <a:pt x="787" y="1368"/>
                  </a:cubicBezTo>
                  <a:cubicBezTo>
                    <a:pt x="848" y="1353"/>
                    <a:pt x="911" y="1337"/>
                    <a:pt x="1004" y="1337"/>
                  </a:cubicBezTo>
                  <a:cubicBezTo>
                    <a:pt x="1030" y="1337"/>
                    <a:pt x="1057" y="1338"/>
                    <a:pt x="1085" y="1340"/>
                  </a:cubicBezTo>
                  <a:cubicBezTo>
                    <a:pt x="1086" y="1340"/>
                    <a:pt x="1087" y="1341"/>
                    <a:pt x="1088" y="1341"/>
                  </a:cubicBezTo>
                  <a:cubicBezTo>
                    <a:pt x="1092" y="1341"/>
                    <a:pt x="1097" y="1340"/>
                    <a:pt x="1097" y="1337"/>
                  </a:cubicBezTo>
                  <a:cubicBezTo>
                    <a:pt x="1097" y="1335"/>
                    <a:pt x="1095" y="1331"/>
                    <a:pt x="1091" y="1330"/>
                  </a:cubicBezTo>
                  <a:close/>
                </a:path>
              </a:pathLst>
            </a:custGeom>
            <a:solidFill>
              <a:srgbClr val="DD0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grpSp>
    </p:spTree>
    <p:extLst>
      <p:ext uri="{BB962C8B-B14F-4D97-AF65-F5344CB8AC3E}">
        <p14:creationId xmlns:p14="http://schemas.microsoft.com/office/powerpoint/2010/main" val="2180352252"/>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0" r:id="rId3"/>
    <p:sldLayoutId id="2147483671" r:id="rId4"/>
    <p:sldLayoutId id="2147483687" r:id="rId5"/>
  </p:sldLayoutIdLst>
  <p:transition>
    <p:fade/>
  </p:transition>
  <p:txStyles>
    <p:titleStyle>
      <a:lvl1pPr algn="l" defTabSz="914374" rtl="0" eaLnBrk="1" latinLnBrk="0" hangingPunct="1">
        <a:lnSpc>
          <a:spcPct val="90000"/>
        </a:lnSpc>
        <a:spcBef>
          <a:spcPct val="0"/>
        </a:spcBef>
        <a:buNone/>
        <a:defRPr sz="3599" b="1" i="0" u="none" kern="1200">
          <a:solidFill>
            <a:schemeClr val="tx2"/>
          </a:solidFill>
          <a:latin typeface="Montserrat" pitchFamily="2" charset="77"/>
          <a:ea typeface="+mj-ea"/>
          <a:cs typeface="+mj-cs"/>
        </a:defRPr>
      </a:lvl1pPr>
    </p:titleStyle>
    <p:bodyStyle>
      <a:lvl1pPr marL="0" indent="0" algn="l" defTabSz="914374" rtl="0" eaLnBrk="1" latinLnBrk="0" hangingPunct="1">
        <a:lnSpc>
          <a:spcPct val="120000"/>
        </a:lnSpc>
        <a:spcBef>
          <a:spcPts val="0"/>
        </a:spcBef>
        <a:spcAft>
          <a:spcPts val="800"/>
        </a:spcAft>
        <a:buFont typeface="Arial" panose="020B0604020202020204" pitchFamily="34" charset="0"/>
        <a:buNone/>
        <a:defRPr sz="1400" kern="1200">
          <a:solidFill>
            <a:schemeClr val="tx1"/>
          </a:solidFill>
          <a:latin typeface="Montserrat Medium" pitchFamily="2" charset="77"/>
          <a:ea typeface="+mn-ea"/>
          <a:cs typeface="+mn-cs"/>
        </a:defRPr>
      </a:lvl1pPr>
      <a:lvl2pPr marL="143996" indent="-143996" algn="l" defTabSz="914374" rtl="0" eaLnBrk="1" latinLnBrk="0" hangingPunct="1">
        <a:lnSpc>
          <a:spcPct val="120000"/>
        </a:lnSpc>
        <a:spcBef>
          <a:spcPts val="0"/>
        </a:spcBef>
        <a:spcAft>
          <a:spcPts val="800"/>
        </a:spcAft>
        <a:buFont typeface="Arial" panose="020B0604020202020204" pitchFamily="34" charset="0"/>
        <a:buChar char="•"/>
        <a:defRPr sz="1400" b="0" i="0" u="none" kern="1200">
          <a:solidFill>
            <a:schemeClr val="tx1"/>
          </a:solidFill>
          <a:latin typeface="Montserrat Medium" pitchFamily="2" charset="77"/>
          <a:ea typeface="+mn-ea"/>
          <a:cs typeface="+mn-cs"/>
        </a:defRPr>
      </a:lvl2pPr>
      <a:lvl3pPr marL="287991" indent="-143996" algn="l" defTabSz="914374" rtl="0" eaLnBrk="1" latinLnBrk="0" hangingPunct="1">
        <a:lnSpc>
          <a:spcPct val="120000"/>
        </a:lnSpc>
        <a:spcBef>
          <a:spcPts val="0"/>
        </a:spcBef>
        <a:spcAft>
          <a:spcPts val="800"/>
        </a:spcAft>
        <a:buFont typeface="Monaco" pitchFamily="2" charset="77"/>
        <a:buChar char="⎼"/>
        <a:defRPr sz="1200" kern="1200">
          <a:solidFill>
            <a:schemeClr val="tx1"/>
          </a:solidFill>
          <a:latin typeface="Montserrat Medium" pitchFamily="2" charset="77"/>
          <a:ea typeface="+mn-ea"/>
          <a:cs typeface="+mn-cs"/>
        </a:defRPr>
      </a:lvl3pPr>
      <a:lvl4pPr marL="431988" indent="-143996" algn="l" defTabSz="914374" rtl="0" eaLnBrk="1" latinLnBrk="0" hangingPunct="1">
        <a:lnSpc>
          <a:spcPct val="120000"/>
        </a:lnSpc>
        <a:spcBef>
          <a:spcPts val="0"/>
        </a:spcBef>
        <a:spcAft>
          <a:spcPts val="800"/>
        </a:spcAft>
        <a:buFont typeface="System Font Regular"/>
        <a:buChar char="»"/>
        <a:defRPr sz="1200" b="0" i="0" kern="1200">
          <a:solidFill>
            <a:schemeClr val="tx1"/>
          </a:solidFill>
          <a:latin typeface="Montserrat Light" pitchFamily="2" charset="77"/>
          <a:ea typeface="+mn-ea"/>
          <a:cs typeface="+mn-cs"/>
        </a:defRPr>
      </a:lvl4pPr>
      <a:lvl5pPr marL="575984" indent="-143996" algn="l" defTabSz="914374" rtl="0" eaLnBrk="1" latinLnBrk="0" hangingPunct="1">
        <a:lnSpc>
          <a:spcPct val="100000"/>
        </a:lnSpc>
        <a:spcBef>
          <a:spcPts val="0"/>
        </a:spcBef>
        <a:spcAft>
          <a:spcPts val="800"/>
        </a:spcAft>
        <a:buFont typeface="Arial" panose="020B0604020202020204" pitchFamily="34" charset="0"/>
        <a:buChar char="•"/>
        <a:defRPr sz="1000" b="0" i="0" kern="1200">
          <a:solidFill>
            <a:schemeClr val="tx1"/>
          </a:solidFill>
          <a:latin typeface="Montserrat Light" pitchFamily="2" charset="77"/>
          <a:ea typeface="+mn-ea"/>
          <a:cs typeface="+mn-cs"/>
        </a:defRPr>
      </a:lvl5pPr>
      <a:lvl6pPr marL="251452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15"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02"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89"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4" rtl="0" eaLnBrk="1" latinLnBrk="0" hangingPunct="1">
        <a:defRPr sz="1800" kern="1200">
          <a:solidFill>
            <a:schemeClr val="tx1"/>
          </a:solidFill>
          <a:latin typeface="+mn-lt"/>
          <a:ea typeface="+mn-ea"/>
          <a:cs typeface="+mn-cs"/>
        </a:defRPr>
      </a:lvl1pPr>
      <a:lvl2pPr marL="457187" algn="l" defTabSz="914374" rtl="0" eaLnBrk="1" latinLnBrk="0" hangingPunct="1">
        <a:defRPr sz="1800" kern="1200">
          <a:solidFill>
            <a:schemeClr val="tx1"/>
          </a:solidFill>
          <a:latin typeface="+mn-lt"/>
          <a:ea typeface="+mn-ea"/>
          <a:cs typeface="+mn-cs"/>
        </a:defRPr>
      </a:lvl2pPr>
      <a:lvl3pPr marL="914374" algn="l" defTabSz="914374" rtl="0" eaLnBrk="1" latinLnBrk="0" hangingPunct="1">
        <a:defRPr sz="1800" kern="1200">
          <a:solidFill>
            <a:schemeClr val="tx1"/>
          </a:solidFill>
          <a:latin typeface="+mn-lt"/>
          <a:ea typeface="+mn-ea"/>
          <a:cs typeface="+mn-cs"/>
        </a:defRPr>
      </a:lvl3pPr>
      <a:lvl4pPr marL="1371561" algn="l" defTabSz="914374" rtl="0" eaLnBrk="1" latinLnBrk="0" hangingPunct="1">
        <a:defRPr sz="1800" kern="1200">
          <a:solidFill>
            <a:schemeClr val="tx1"/>
          </a:solidFill>
          <a:latin typeface="+mn-lt"/>
          <a:ea typeface="+mn-ea"/>
          <a:cs typeface="+mn-cs"/>
        </a:defRPr>
      </a:lvl4pPr>
      <a:lvl5pPr marL="1828748" algn="l" defTabSz="914374" rtl="0" eaLnBrk="1" latinLnBrk="0" hangingPunct="1">
        <a:defRPr sz="1800" kern="1200">
          <a:solidFill>
            <a:schemeClr val="tx1"/>
          </a:solidFill>
          <a:latin typeface="+mn-lt"/>
          <a:ea typeface="+mn-ea"/>
          <a:cs typeface="+mn-cs"/>
        </a:defRPr>
      </a:lvl5pPr>
      <a:lvl6pPr marL="2285935" algn="l" defTabSz="914374" rtl="0" eaLnBrk="1" latinLnBrk="0" hangingPunct="1">
        <a:defRPr sz="1800" kern="1200">
          <a:solidFill>
            <a:schemeClr val="tx1"/>
          </a:solidFill>
          <a:latin typeface="+mn-lt"/>
          <a:ea typeface="+mn-ea"/>
          <a:cs typeface="+mn-cs"/>
        </a:defRPr>
      </a:lvl6pPr>
      <a:lvl7pPr marL="2743122" algn="l" defTabSz="914374" rtl="0" eaLnBrk="1" latinLnBrk="0" hangingPunct="1">
        <a:defRPr sz="1800" kern="1200">
          <a:solidFill>
            <a:schemeClr val="tx1"/>
          </a:solidFill>
          <a:latin typeface="+mn-lt"/>
          <a:ea typeface="+mn-ea"/>
          <a:cs typeface="+mn-cs"/>
        </a:defRPr>
      </a:lvl7pPr>
      <a:lvl8pPr marL="3200309" algn="l" defTabSz="914374" rtl="0" eaLnBrk="1" latinLnBrk="0" hangingPunct="1">
        <a:defRPr sz="1800" kern="1200">
          <a:solidFill>
            <a:schemeClr val="tx1"/>
          </a:solidFill>
          <a:latin typeface="+mn-lt"/>
          <a:ea typeface="+mn-ea"/>
          <a:cs typeface="+mn-cs"/>
        </a:defRPr>
      </a:lvl8pPr>
      <a:lvl9pPr marL="3657496" algn="l" defTabSz="91437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9" pos="199" userDrawn="1">
          <p15:clr>
            <a:srgbClr val="F26B43"/>
          </p15:clr>
        </p15:guide>
        <p15:guide id="20" pos="3120" userDrawn="1">
          <p15:clr>
            <a:srgbClr val="F26B43"/>
          </p15:clr>
        </p15:guide>
        <p15:guide id="21" pos="6041" userDrawn="1">
          <p15:clr>
            <a:srgbClr val="F26B43"/>
          </p15:clr>
        </p15:guide>
        <p15:guide id="22" orient="horz" pos="249" userDrawn="1">
          <p15:clr>
            <a:srgbClr val="F26B43"/>
          </p15:clr>
        </p15:guide>
        <p15:guide id="23" orient="horz" pos="4133" userDrawn="1">
          <p15:clr>
            <a:srgbClr val="F26B43"/>
          </p15:clr>
        </p15:guide>
        <p15:guide id="34" orient="horz" pos="663" userDrawn="1">
          <p15:clr>
            <a:srgbClr val="FBAE40"/>
          </p15:clr>
        </p15:guide>
        <p15:guide id="35" orient="horz" pos="867" userDrawn="1">
          <p15:clr>
            <a:srgbClr val="FBAE40"/>
          </p15:clr>
        </p15:guide>
        <p15:guide id="36" orient="horz" pos="1049" userDrawn="1">
          <p15:clr>
            <a:srgbClr val="FBAE40"/>
          </p15:clr>
        </p15:guide>
        <p15:guide id="37" pos="686" userDrawn="1">
          <p15:clr>
            <a:srgbClr val="FDE53C"/>
          </p15:clr>
        </p15:guide>
        <p15:guide id="38" pos="1172" userDrawn="1">
          <p15:clr>
            <a:srgbClr val="FDE53C"/>
          </p15:clr>
        </p15:guide>
        <p15:guide id="39" pos="1659" userDrawn="1">
          <p15:clr>
            <a:srgbClr val="FDE53C"/>
          </p15:clr>
        </p15:guide>
        <p15:guide id="40" pos="2146" userDrawn="1">
          <p15:clr>
            <a:srgbClr val="FDE53C"/>
          </p15:clr>
        </p15:guide>
        <p15:guide id="41" pos="2633" userDrawn="1">
          <p15:clr>
            <a:srgbClr val="FDE53C"/>
          </p15:clr>
        </p15:guide>
        <p15:guide id="42" pos="3606" userDrawn="1">
          <p15:clr>
            <a:srgbClr val="FDE53C"/>
          </p15:clr>
        </p15:guide>
        <p15:guide id="43" pos="4093" userDrawn="1">
          <p15:clr>
            <a:srgbClr val="FDE53C"/>
          </p15:clr>
        </p15:guide>
        <p15:guide id="44" pos="4580" userDrawn="1">
          <p15:clr>
            <a:srgbClr val="FDE53C"/>
          </p15:clr>
        </p15:guide>
        <p15:guide id="45" pos="5067" userDrawn="1">
          <p15:clr>
            <a:srgbClr val="FDE53C"/>
          </p15:clr>
        </p15:guide>
        <p15:guide id="46" pos="5553" userDrawn="1">
          <p15:clr>
            <a:srgbClr val="FDE53C"/>
          </p15:clr>
        </p15:guide>
        <p15:guide id="47" orient="horz" pos="1185" userDrawn="1">
          <p15:clr>
            <a:srgbClr val="FBAE4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tiny.cc/lowknz"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towardszero.nsw.gov.au/roadsafetyplan"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towardszero.nsw.gov.au/sites/default/files/2018-02/road-safety-plan.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towardszero.nsw.gov.au/roadsafetyplan"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Towards Zero and the Ottawa Charter</a:t>
            </a:r>
            <a:endParaRPr lang="en-US" dirty="0"/>
          </a:p>
        </p:txBody>
      </p:sp>
      <p:sp>
        <p:nvSpPr>
          <p:cNvPr id="5" name="Text Placeholder 4"/>
          <p:cNvSpPr>
            <a:spLocks noGrp="1"/>
          </p:cNvSpPr>
          <p:nvPr>
            <p:ph type="body" sz="quarter" idx="15"/>
          </p:nvPr>
        </p:nvSpPr>
        <p:spPr>
          <a:xfrm>
            <a:off x="316228" y="4048755"/>
            <a:ext cx="7695657" cy="276999"/>
          </a:xfrm>
        </p:spPr>
        <p:txBody>
          <a:bodyPr/>
          <a:lstStyle/>
          <a:p>
            <a:r>
              <a:rPr lang="en-US" dirty="0" smtClean="0"/>
              <a:t>PDHPE Stage 6 – HSC Core 1: Health Priorities in </a:t>
            </a:r>
            <a:r>
              <a:rPr lang="en-US" dirty="0"/>
              <a:t>A</a:t>
            </a:r>
            <a:r>
              <a:rPr lang="en-US" dirty="0" smtClean="0"/>
              <a:t>ustralia</a:t>
            </a:r>
            <a:endParaRPr lang="en-US" dirty="0"/>
          </a:p>
        </p:txBody>
      </p:sp>
    </p:spTree>
    <p:extLst>
      <p:ext uri="{BB962C8B-B14F-4D97-AF65-F5344CB8AC3E}">
        <p14:creationId xmlns:p14="http://schemas.microsoft.com/office/powerpoint/2010/main" val="152273737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228" y="668773"/>
            <a:ext cx="9273546" cy="53526"/>
          </a:xfrm>
        </p:spPr>
        <p:txBody>
          <a:bodyPr/>
          <a:lstStyle/>
          <a:p>
            <a:endParaRPr lang="en-AU" dirty="0"/>
          </a:p>
        </p:txBody>
      </p:sp>
      <p:sp>
        <p:nvSpPr>
          <p:cNvPr id="3" name="Text Placeholder 2"/>
          <p:cNvSpPr>
            <a:spLocks noGrp="1"/>
          </p:cNvSpPr>
          <p:nvPr>
            <p:ph type="body" sz="quarter" idx="15"/>
          </p:nvPr>
        </p:nvSpPr>
        <p:spPr>
          <a:xfrm>
            <a:off x="316227" y="860612"/>
            <a:ext cx="9290109" cy="368833"/>
          </a:xfrm>
        </p:spPr>
        <p:txBody>
          <a:bodyPr/>
          <a:lstStyle/>
          <a:p>
            <a:r>
              <a:rPr lang="en-AU" dirty="0" smtClean="0">
                <a:solidFill>
                  <a:srgbClr val="19233E"/>
                </a:solidFill>
              </a:rPr>
              <a:t>The Road Safety Plan 2021 and the Ottawa Charter</a:t>
            </a:r>
            <a:endParaRPr lang="en-AU" dirty="0">
              <a:solidFill>
                <a:srgbClr val="19233E"/>
              </a:solidFill>
            </a:endParaRPr>
          </a:p>
        </p:txBody>
      </p:sp>
      <p:graphicFrame>
        <p:nvGraphicFramePr>
          <p:cNvPr id="5" name="Content Placeholder 4"/>
          <p:cNvGraphicFramePr>
            <a:graphicFrameLocks noGrp="1"/>
          </p:cNvGraphicFramePr>
          <p:nvPr>
            <p:ph sz="quarter" idx="14"/>
            <p:extLst>
              <p:ext uri="{D42A27DB-BD31-4B8C-83A1-F6EECF244321}">
                <p14:modId xmlns:p14="http://schemas.microsoft.com/office/powerpoint/2010/main" val="1605405183"/>
              </p:ext>
            </p:extLst>
          </p:nvPr>
        </p:nvGraphicFramePr>
        <p:xfrm>
          <a:off x="315913" y="1229442"/>
          <a:ext cx="9267828" cy="5345666"/>
        </p:xfrm>
        <a:graphic>
          <a:graphicData uri="http://schemas.openxmlformats.org/drawingml/2006/table">
            <a:tbl>
              <a:tblPr firstRow="1" bandRow="1">
                <a:tableStyleId>{5C22544A-7EE6-4342-B048-85BDC9FD1C3A}</a:tableStyleId>
              </a:tblPr>
              <a:tblGrid>
                <a:gridCol w="1544638">
                  <a:extLst>
                    <a:ext uri="{9D8B030D-6E8A-4147-A177-3AD203B41FA5}">
                      <a16:colId xmlns:a16="http://schemas.microsoft.com/office/drawing/2014/main" val="2429201724"/>
                    </a:ext>
                  </a:extLst>
                </a:gridCol>
                <a:gridCol w="1544638">
                  <a:extLst>
                    <a:ext uri="{9D8B030D-6E8A-4147-A177-3AD203B41FA5}">
                      <a16:colId xmlns:a16="http://schemas.microsoft.com/office/drawing/2014/main" val="2755180249"/>
                    </a:ext>
                  </a:extLst>
                </a:gridCol>
                <a:gridCol w="1544638">
                  <a:extLst>
                    <a:ext uri="{9D8B030D-6E8A-4147-A177-3AD203B41FA5}">
                      <a16:colId xmlns:a16="http://schemas.microsoft.com/office/drawing/2014/main" val="3543444363"/>
                    </a:ext>
                  </a:extLst>
                </a:gridCol>
                <a:gridCol w="1544638">
                  <a:extLst>
                    <a:ext uri="{9D8B030D-6E8A-4147-A177-3AD203B41FA5}">
                      <a16:colId xmlns:a16="http://schemas.microsoft.com/office/drawing/2014/main" val="17718007"/>
                    </a:ext>
                  </a:extLst>
                </a:gridCol>
                <a:gridCol w="1544638">
                  <a:extLst>
                    <a:ext uri="{9D8B030D-6E8A-4147-A177-3AD203B41FA5}">
                      <a16:colId xmlns:a16="http://schemas.microsoft.com/office/drawing/2014/main" val="2644502253"/>
                    </a:ext>
                  </a:extLst>
                </a:gridCol>
                <a:gridCol w="1544638">
                  <a:extLst>
                    <a:ext uri="{9D8B030D-6E8A-4147-A177-3AD203B41FA5}">
                      <a16:colId xmlns:a16="http://schemas.microsoft.com/office/drawing/2014/main" val="932699928"/>
                    </a:ext>
                  </a:extLst>
                </a:gridCol>
              </a:tblGrid>
              <a:tr h="833091">
                <a:tc>
                  <a:txBody>
                    <a:bodyPr/>
                    <a:lstStyle/>
                    <a:p>
                      <a:endParaRPr lang="en-AU" dirty="0"/>
                    </a:p>
                  </a:txBody>
                  <a:tcPr/>
                </a:tc>
                <a:tc>
                  <a:txBody>
                    <a:bodyPr/>
                    <a:lstStyle/>
                    <a:p>
                      <a:r>
                        <a:rPr lang="en-AU" sz="1400" dirty="0" smtClean="0">
                          <a:solidFill>
                            <a:schemeClr val="bg1"/>
                          </a:solidFill>
                        </a:rPr>
                        <a:t>Build healthy public policy</a:t>
                      </a:r>
                      <a:endParaRPr lang="en-AU" sz="1400" dirty="0">
                        <a:solidFill>
                          <a:schemeClr val="bg1"/>
                        </a:solidFill>
                      </a:endParaRPr>
                    </a:p>
                  </a:txBody>
                  <a:tcPr/>
                </a:tc>
                <a:tc>
                  <a:txBody>
                    <a:bodyPr/>
                    <a:lstStyle/>
                    <a:p>
                      <a:r>
                        <a:rPr lang="en-AU" sz="1400" dirty="0" smtClean="0"/>
                        <a:t>Strengthen community action</a:t>
                      </a:r>
                      <a:endParaRPr lang="en-AU" sz="1400" dirty="0"/>
                    </a:p>
                  </a:txBody>
                  <a:tcPr/>
                </a:tc>
                <a:tc>
                  <a:txBody>
                    <a:bodyPr/>
                    <a:lstStyle/>
                    <a:p>
                      <a:pPr marL="0" marR="0" lvl="0" indent="0" algn="l" defTabSz="914374" rtl="0" eaLnBrk="1" fontAlgn="auto" latinLnBrk="0" hangingPunct="1">
                        <a:lnSpc>
                          <a:spcPct val="100000"/>
                        </a:lnSpc>
                        <a:spcBef>
                          <a:spcPts val="0"/>
                        </a:spcBef>
                        <a:spcAft>
                          <a:spcPts val="0"/>
                        </a:spcAft>
                        <a:buClrTx/>
                        <a:buSzTx/>
                        <a:buFontTx/>
                        <a:buNone/>
                        <a:tabLst/>
                        <a:defRPr/>
                      </a:pPr>
                      <a:r>
                        <a:rPr lang="en-AU" sz="1400" dirty="0" smtClean="0">
                          <a:solidFill>
                            <a:schemeClr val="bg1"/>
                          </a:solidFill>
                        </a:rPr>
                        <a:t>Develop</a:t>
                      </a:r>
                      <a:r>
                        <a:rPr lang="en-AU" sz="1400" baseline="0" dirty="0" smtClean="0">
                          <a:solidFill>
                            <a:schemeClr val="bg1"/>
                          </a:solidFill>
                        </a:rPr>
                        <a:t> </a:t>
                      </a:r>
                      <a:r>
                        <a:rPr lang="en-AU" sz="1400" dirty="0" smtClean="0">
                          <a:solidFill>
                            <a:schemeClr val="bg1"/>
                          </a:solidFill>
                        </a:rPr>
                        <a:t>personal skills</a:t>
                      </a:r>
                    </a:p>
                    <a:p>
                      <a:endParaRPr lang="en-AU" sz="1400" dirty="0"/>
                    </a:p>
                  </a:txBody>
                  <a:tcPr/>
                </a:tc>
                <a:tc>
                  <a:txBody>
                    <a:bodyPr/>
                    <a:lstStyle/>
                    <a:p>
                      <a:pPr marL="0" marR="0" lvl="0" indent="0" algn="l" defTabSz="914374" rtl="0" eaLnBrk="1" fontAlgn="auto" latinLnBrk="0" hangingPunct="1">
                        <a:lnSpc>
                          <a:spcPct val="100000"/>
                        </a:lnSpc>
                        <a:spcBef>
                          <a:spcPts val="0"/>
                        </a:spcBef>
                        <a:spcAft>
                          <a:spcPts val="0"/>
                        </a:spcAft>
                        <a:buClrTx/>
                        <a:buSzTx/>
                        <a:buFontTx/>
                        <a:buNone/>
                        <a:tabLst/>
                        <a:defRPr/>
                      </a:pPr>
                      <a:r>
                        <a:rPr lang="en-AU" sz="1400" dirty="0" smtClean="0"/>
                        <a:t>Create supportive environments</a:t>
                      </a:r>
                    </a:p>
                  </a:txBody>
                  <a:tcPr/>
                </a:tc>
                <a:tc>
                  <a:txBody>
                    <a:bodyPr/>
                    <a:lstStyle/>
                    <a:p>
                      <a:r>
                        <a:rPr lang="en-AU" sz="1400" dirty="0" smtClean="0"/>
                        <a:t>Reorient health services</a:t>
                      </a:r>
                      <a:endParaRPr lang="en-AU" sz="1400" dirty="0"/>
                    </a:p>
                  </a:txBody>
                  <a:tcPr/>
                </a:tc>
                <a:extLst>
                  <a:ext uri="{0D108BD9-81ED-4DB2-BD59-A6C34878D82A}">
                    <a16:rowId xmlns:a16="http://schemas.microsoft.com/office/drawing/2014/main" val="4019428774"/>
                  </a:ext>
                </a:extLst>
              </a:tr>
              <a:tr h="590106">
                <a:tc>
                  <a:txBody>
                    <a:bodyPr/>
                    <a:lstStyle/>
                    <a:p>
                      <a:r>
                        <a:rPr lang="en-AU" sz="1400" dirty="0" smtClean="0"/>
                        <a:t>Saving lives on country roads </a:t>
                      </a:r>
                      <a:endParaRPr lang="en-AU" sz="1400" dirty="0"/>
                    </a:p>
                  </a:txBody>
                  <a:tcPr/>
                </a:tc>
                <a:tc>
                  <a:txBody>
                    <a:bodyPr/>
                    <a:lstStyle/>
                    <a:p>
                      <a:endParaRPr lang="en-AU" sz="1400" dirty="0"/>
                    </a:p>
                  </a:txBody>
                  <a:tcPr/>
                </a:tc>
                <a:tc>
                  <a:txBody>
                    <a:bodyPr/>
                    <a:lstStyle/>
                    <a:p>
                      <a:endParaRPr lang="en-AU" sz="1400"/>
                    </a:p>
                  </a:txBody>
                  <a:tcPr/>
                </a:tc>
                <a:tc>
                  <a:txBody>
                    <a:bodyPr/>
                    <a:lstStyle/>
                    <a:p>
                      <a:endParaRPr lang="en-AU" sz="1400"/>
                    </a:p>
                  </a:txBody>
                  <a:tcPr/>
                </a:tc>
                <a:tc>
                  <a:txBody>
                    <a:bodyPr/>
                    <a:lstStyle/>
                    <a:p>
                      <a:endParaRPr lang="en-AU" sz="1400" dirty="0"/>
                    </a:p>
                  </a:txBody>
                  <a:tcPr/>
                </a:tc>
                <a:tc>
                  <a:txBody>
                    <a:bodyPr/>
                    <a:lstStyle/>
                    <a:p>
                      <a:endParaRPr lang="en-AU" sz="1400" dirty="0"/>
                    </a:p>
                  </a:txBody>
                  <a:tcPr/>
                </a:tc>
                <a:extLst>
                  <a:ext uri="{0D108BD9-81ED-4DB2-BD59-A6C34878D82A}">
                    <a16:rowId xmlns:a16="http://schemas.microsoft.com/office/drawing/2014/main" val="1323180074"/>
                  </a:ext>
                </a:extLst>
              </a:tr>
              <a:tr h="833091">
                <a:tc>
                  <a:txBody>
                    <a:bodyPr/>
                    <a:lstStyle/>
                    <a:p>
                      <a:r>
                        <a:rPr lang="en-AU" sz="1400" dirty="0" smtClean="0"/>
                        <a:t>Liveable and safe urban communities </a:t>
                      </a:r>
                      <a:endParaRPr lang="en-AU" sz="1400" dirty="0"/>
                    </a:p>
                  </a:txBody>
                  <a:tcPr/>
                </a:tc>
                <a:tc>
                  <a:txBody>
                    <a:bodyPr/>
                    <a:lstStyle/>
                    <a:p>
                      <a:endParaRPr lang="en-AU" sz="1400" dirty="0"/>
                    </a:p>
                  </a:txBody>
                  <a:tcPr/>
                </a:tc>
                <a:tc>
                  <a:txBody>
                    <a:bodyPr/>
                    <a:lstStyle/>
                    <a:p>
                      <a:endParaRPr lang="en-AU" sz="1400" dirty="0"/>
                    </a:p>
                  </a:txBody>
                  <a:tcPr/>
                </a:tc>
                <a:tc>
                  <a:txBody>
                    <a:bodyPr/>
                    <a:lstStyle/>
                    <a:p>
                      <a:endParaRPr lang="en-AU" sz="1400" dirty="0"/>
                    </a:p>
                  </a:txBody>
                  <a:tcPr/>
                </a:tc>
                <a:tc>
                  <a:txBody>
                    <a:bodyPr/>
                    <a:lstStyle/>
                    <a:p>
                      <a:endParaRPr lang="en-AU" sz="1400"/>
                    </a:p>
                  </a:txBody>
                  <a:tcPr/>
                </a:tc>
                <a:tc>
                  <a:txBody>
                    <a:bodyPr/>
                    <a:lstStyle/>
                    <a:p>
                      <a:endParaRPr lang="en-AU" sz="1400"/>
                    </a:p>
                  </a:txBody>
                  <a:tcPr/>
                </a:tc>
                <a:extLst>
                  <a:ext uri="{0D108BD9-81ED-4DB2-BD59-A6C34878D82A}">
                    <a16:rowId xmlns:a16="http://schemas.microsoft.com/office/drawing/2014/main" val="2235655590"/>
                  </a:ext>
                </a:extLst>
              </a:tr>
              <a:tr h="590106">
                <a:tc>
                  <a:txBody>
                    <a:bodyPr/>
                    <a:lstStyle/>
                    <a:p>
                      <a:r>
                        <a:rPr lang="en-AU" sz="1400" dirty="0" smtClean="0"/>
                        <a:t>Using the road safely </a:t>
                      </a:r>
                      <a:endParaRPr lang="en-AU" sz="1400" dirty="0"/>
                    </a:p>
                  </a:txBody>
                  <a:tcPr/>
                </a:tc>
                <a:tc>
                  <a:txBody>
                    <a:bodyPr/>
                    <a:lstStyle/>
                    <a:p>
                      <a:endParaRPr lang="en-AU" sz="1400"/>
                    </a:p>
                  </a:txBody>
                  <a:tcPr/>
                </a:tc>
                <a:tc>
                  <a:txBody>
                    <a:bodyPr/>
                    <a:lstStyle/>
                    <a:p>
                      <a:endParaRPr lang="en-AU" sz="1400" dirty="0"/>
                    </a:p>
                  </a:txBody>
                  <a:tcPr/>
                </a:tc>
                <a:tc>
                  <a:txBody>
                    <a:bodyPr/>
                    <a:lstStyle/>
                    <a:p>
                      <a:endParaRPr lang="en-AU" sz="1400" dirty="0"/>
                    </a:p>
                  </a:txBody>
                  <a:tcPr/>
                </a:tc>
                <a:tc>
                  <a:txBody>
                    <a:bodyPr/>
                    <a:lstStyle/>
                    <a:p>
                      <a:endParaRPr lang="en-AU" sz="1400"/>
                    </a:p>
                  </a:txBody>
                  <a:tcPr/>
                </a:tc>
                <a:tc>
                  <a:txBody>
                    <a:bodyPr/>
                    <a:lstStyle/>
                    <a:p>
                      <a:endParaRPr lang="en-AU" sz="1400"/>
                    </a:p>
                  </a:txBody>
                  <a:tcPr/>
                </a:tc>
                <a:extLst>
                  <a:ext uri="{0D108BD9-81ED-4DB2-BD59-A6C34878D82A}">
                    <a16:rowId xmlns:a16="http://schemas.microsoft.com/office/drawing/2014/main" val="3599044033"/>
                  </a:ext>
                </a:extLst>
              </a:tr>
              <a:tr h="1076075">
                <a:tc>
                  <a:txBody>
                    <a:bodyPr/>
                    <a:lstStyle/>
                    <a:p>
                      <a:r>
                        <a:rPr lang="en-AU" sz="1400" dirty="0" smtClean="0"/>
                        <a:t>Building a safer community culture </a:t>
                      </a:r>
                      <a:endParaRPr lang="en-AU" sz="1400" dirty="0"/>
                    </a:p>
                  </a:txBody>
                  <a:tcPr/>
                </a:tc>
                <a:tc>
                  <a:txBody>
                    <a:bodyPr/>
                    <a:lstStyle/>
                    <a:p>
                      <a:endParaRPr lang="en-AU" sz="1400" dirty="0"/>
                    </a:p>
                  </a:txBody>
                  <a:tcPr/>
                </a:tc>
                <a:tc>
                  <a:txBody>
                    <a:bodyPr/>
                    <a:lstStyle/>
                    <a:p>
                      <a:endParaRPr lang="en-AU" sz="1400" dirty="0"/>
                    </a:p>
                  </a:txBody>
                  <a:tcPr/>
                </a:tc>
                <a:tc>
                  <a:txBody>
                    <a:bodyPr/>
                    <a:lstStyle/>
                    <a:p>
                      <a:endParaRPr lang="en-AU" sz="1400" dirty="0"/>
                    </a:p>
                  </a:txBody>
                  <a:tcPr/>
                </a:tc>
                <a:tc>
                  <a:txBody>
                    <a:bodyPr/>
                    <a:lstStyle/>
                    <a:p>
                      <a:endParaRPr lang="en-AU" sz="1400" dirty="0"/>
                    </a:p>
                  </a:txBody>
                  <a:tcPr/>
                </a:tc>
                <a:tc>
                  <a:txBody>
                    <a:bodyPr/>
                    <a:lstStyle/>
                    <a:p>
                      <a:endParaRPr lang="en-AU" sz="1400" dirty="0"/>
                    </a:p>
                  </a:txBody>
                  <a:tcPr/>
                </a:tc>
                <a:extLst>
                  <a:ext uri="{0D108BD9-81ED-4DB2-BD59-A6C34878D82A}">
                    <a16:rowId xmlns:a16="http://schemas.microsoft.com/office/drawing/2014/main" val="1081942380"/>
                  </a:ext>
                </a:extLst>
              </a:tr>
              <a:tr h="833091">
                <a:tc>
                  <a:txBody>
                    <a:bodyPr/>
                    <a:lstStyle/>
                    <a:p>
                      <a:r>
                        <a:rPr lang="en-AU" sz="1400" dirty="0" smtClean="0"/>
                        <a:t>New</a:t>
                      </a:r>
                      <a:r>
                        <a:rPr lang="en-AU" sz="1400" baseline="0" dirty="0" smtClean="0"/>
                        <a:t> and proven vehicle technology </a:t>
                      </a:r>
                      <a:endParaRPr lang="en-AU" sz="1400" dirty="0"/>
                    </a:p>
                  </a:txBody>
                  <a:tcPr/>
                </a:tc>
                <a:tc>
                  <a:txBody>
                    <a:bodyPr/>
                    <a:lstStyle/>
                    <a:p>
                      <a:endParaRPr lang="en-AU" sz="1400" dirty="0"/>
                    </a:p>
                  </a:txBody>
                  <a:tcPr/>
                </a:tc>
                <a:tc>
                  <a:txBody>
                    <a:bodyPr/>
                    <a:lstStyle/>
                    <a:p>
                      <a:endParaRPr lang="en-AU" sz="1400"/>
                    </a:p>
                  </a:txBody>
                  <a:tcPr/>
                </a:tc>
                <a:tc>
                  <a:txBody>
                    <a:bodyPr/>
                    <a:lstStyle/>
                    <a:p>
                      <a:endParaRPr lang="en-AU" sz="1400"/>
                    </a:p>
                  </a:txBody>
                  <a:tcPr/>
                </a:tc>
                <a:tc>
                  <a:txBody>
                    <a:bodyPr/>
                    <a:lstStyle/>
                    <a:p>
                      <a:endParaRPr lang="en-AU" sz="1400" dirty="0"/>
                    </a:p>
                  </a:txBody>
                  <a:tcPr/>
                </a:tc>
                <a:tc>
                  <a:txBody>
                    <a:bodyPr/>
                    <a:lstStyle/>
                    <a:p>
                      <a:endParaRPr lang="en-AU" sz="1400" dirty="0"/>
                    </a:p>
                  </a:txBody>
                  <a:tcPr/>
                </a:tc>
                <a:extLst>
                  <a:ext uri="{0D108BD9-81ED-4DB2-BD59-A6C34878D82A}">
                    <a16:rowId xmlns:a16="http://schemas.microsoft.com/office/drawing/2014/main" val="454156350"/>
                  </a:ext>
                </a:extLst>
              </a:tr>
              <a:tr h="590106">
                <a:tc>
                  <a:txBody>
                    <a:bodyPr/>
                    <a:lstStyle/>
                    <a:p>
                      <a:r>
                        <a:rPr lang="en-AU" sz="1400" baseline="0" dirty="0" smtClean="0"/>
                        <a:t>Building a safe future </a:t>
                      </a:r>
                      <a:endParaRPr lang="en-AU" sz="1400" dirty="0"/>
                    </a:p>
                  </a:txBody>
                  <a:tcPr/>
                </a:tc>
                <a:tc>
                  <a:txBody>
                    <a:bodyPr/>
                    <a:lstStyle/>
                    <a:p>
                      <a:endParaRPr lang="en-AU" sz="1400" dirty="0"/>
                    </a:p>
                  </a:txBody>
                  <a:tcPr/>
                </a:tc>
                <a:tc>
                  <a:txBody>
                    <a:bodyPr/>
                    <a:lstStyle/>
                    <a:p>
                      <a:endParaRPr lang="en-AU" sz="1400" dirty="0"/>
                    </a:p>
                  </a:txBody>
                  <a:tcPr/>
                </a:tc>
                <a:tc>
                  <a:txBody>
                    <a:bodyPr/>
                    <a:lstStyle/>
                    <a:p>
                      <a:endParaRPr lang="en-AU" sz="1400" dirty="0"/>
                    </a:p>
                  </a:txBody>
                  <a:tcPr/>
                </a:tc>
                <a:tc>
                  <a:txBody>
                    <a:bodyPr/>
                    <a:lstStyle/>
                    <a:p>
                      <a:endParaRPr lang="en-AU" sz="1400" dirty="0"/>
                    </a:p>
                  </a:txBody>
                  <a:tcPr/>
                </a:tc>
                <a:tc>
                  <a:txBody>
                    <a:bodyPr/>
                    <a:lstStyle/>
                    <a:p>
                      <a:endParaRPr lang="en-AU" sz="1400" dirty="0"/>
                    </a:p>
                  </a:txBody>
                  <a:tcPr/>
                </a:tc>
                <a:extLst>
                  <a:ext uri="{0D108BD9-81ED-4DB2-BD59-A6C34878D82A}">
                    <a16:rowId xmlns:a16="http://schemas.microsoft.com/office/drawing/2014/main" val="1791946419"/>
                  </a:ext>
                </a:extLst>
              </a:tr>
            </a:tbl>
          </a:graphicData>
        </a:graphic>
      </p:graphicFrame>
    </p:spTree>
    <p:extLst>
      <p:ext uri="{BB962C8B-B14F-4D97-AF65-F5344CB8AC3E}">
        <p14:creationId xmlns:p14="http://schemas.microsoft.com/office/powerpoint/2010/main" val="169238749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228" y="668773"/>
            <a:ext cx="9273546" cy="960242"/>
          </a:xfrm>
        </p:spPr>
        <p:txBody>
          <a:bodyPr/>
          <a:lstStyle/>
          <a:p>
            <a:r>
              <a:rPr lang="en-AU" dirty="0" smtClean="0"/>
              <a:t/>
            </a:r>
            <a:br>
              <a:rPr lang="en-AU" dirty="0" smtClean="0"/>
            </a:br>
            <a:endParaRPr lang="en-AU" dirty="0"/>
          </a:p>
        </p:txBody>
      </p:sp>
      <p:sp>
        <p:nvSpPr>
          <p:cNvPr id="3" name="Text Placeholder 2"/>
          <p:cNvSpPr>
            <a:spLocks noGrp="1"/>
          </p:cNvSpPr>
          <p:nvPr>
            <p:ph type="body" sz="quarter" idx="15"/>
          </p:nvPr>
        </p:nvSpPr>
        <p:spPr>
          <a:xfrm flipV="1">
            <a:off x="316227" y="118054"/>
            <a:ext cx="9290109" cy="45719"/>
          </a:xfrm>
        </p:spPr>
        <p:txBody>
          <a:bodyPr/>
          <a:lstStyle/>
          <a:p>
            <a:endParaRPr lang="en-AU" dirty="0"/>
          </a:p>
        </p:txBody>
      </p:sp>
      <p:sp>
        <p:nvSpPr>
          <p:cNvPr id="4" name="Content Placeholder 3"/>
          <p:cNvSpPr>
            <a:spLocks noGrp="1"/>
          </p:cNvSpPr>
          <p:nvPr>
            <p:ph sz="quarter" idx="14"/>
          </p:nvPr>
        </p:nvSpPr>
        <p:spPr>
          <a:xfrm>
            <a:off x="316227" y="1452565"/>
            <a:ext cx="9268179" cy="4459255"/>
          </a:xfrm>
        </p:spPr>
        <p:txBody>
          <a:bodyPr/>
          <a:lstStyle/>
          <a:p>
            <a:r>
              <a:rPr lang="en-AU" sz="3600" b="1" dirty="0" smtClean="0"/>
              <a:t>ACTIVITY 8: Written response 2</a:t>
            </a:r>
            <a:endParaRPr lang="en-AU" sz="3600" dirty="0"/>
          </a:p>
          <a:p>
            <a:r>
              <a:rPr lang="en-AU" sz="3200" dirty="0" smtClean="0"/>
              <a:t>Critically </a:t>
            </a:r>
            <a:r>
              <a:rPr lang="en-AU" sz="3200" dirty="0"/>
              <a:t>analyse the importance of the five action areas of the Ottawa Charter as demonstrated </a:t>
            </a:r>
            <a:r>
              <a:rPr lang="en-AU" sz="3200" dirty="0" smtClean="0"/>
              <a:t>through road safety strategies to </a:t>
            </a:r>
            <a:r>
              <a:rPr lang="en-AU" sz="3200" dirty="0"/>
              <a:t>reduce the number of lives lost on </a:t>
            </a:r>
            <a:r>
              <a:rPr lang="en-AU" sz="3200" dirty="0" smtClean="0"/>
              <a:t>NSW roads. (8 marks)</a:t>
            </a:r>
            <a:endParaRPr lang="en-AU" sz="3200" dirty="0"/>
          </a:p>
          <a:p>
            <a:endParaRPr lang="en-AU" dirty="0"/>
          </a:p>
        </p:txBody>
      </p:sp>
    </p:spTree>
    <p:extLst>
      <p:ext uri="{BB962C8B-B14F-4D97-AF65-F5344CB8AC3E}">
        <p14:creationId xmlns:p14="http://schemas.microsoft.com/office/powerpoint/2010/main" val="18128825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syllabus</a:t>
            </a:r>
            <a:endParaRPr lang="en-US" dirty="0"/>
          </a:p>
        </p:txBody>
      </p:sp>
      <p:sp>
        <p:nvSpPr>
          <p:cNvPr id="3" name="Text Placeholder 2"/>
          <p:cNvSpPr>
            <a:spLocks noGrp="1"/>
          </p:cNvSpPr>
          <p:nvPr>
            <p:ph type="body" sz="quarter" idx="15"/>
          </p:nvPr>
        </p:nvSpPr>
        <p:spPr/>
        <p:txBody>
          <a:bodyPr/>
          <a:lstStyle/>
          <a:p>
            <a:endParaRPr lang="en-US" dirty="0"/>
          </a:p>
        </p:txBody>
      </p:sp>
      <p:pic>
        <p:nvPicPr>
          <p:cNvPr id="5" name="Content Placeholder 4"/>
          <p:cNvPicPr>
            <a:picLocks noGrp="1" noChangeAspect="1"/>
          </p:cNvPicPr>
          <p:nvPr>
            <p:ph sz="quarter" idx="18"/>
          </p:nvPr>
        </p:nvPicPr>
        <p:blipFill>
          <a:blip r:embed="rId3"/>
          <a:stretch>
            <a:fillRect/>
          </a:stretch>
        </p:blipFill>
        <p:spPr>
          <a:xfrm>
            <a:off x="1882736" y="1369438"/>
            <a:ext cx="5714583" cy="4809283"/>
          </a:xfrm>
          <a:prstGeom prst="rect">
            <a:avLst/>
          </a:prstGeom>
          <a:ln w="76200">
            <a:solidFill>
              <a:schemeClr val="tx1"/>
            </a:solidFill>
          </a:ln>
        </p:spPr>
      </p:pic>
      <p:sp>
        <p:nvSpPr>
          <p:cNvPr id="4" name="Oval 3"/>
          <p:cNvSpPr/>
          <p:nvPr/>
        </p:nvSpPr>
        <p:spPr>
          <a:xfrm>
            <a:off x="4734295" y="4682836"/>
            <a:ext cx="3143003" cy="1310245"/>
          </a:xfrm>
          <a:prstGeom prst="ellipse">
            <a:avLst/>
          </a:prstGeom>
          <a:noFill/>
          <a:ln w="76200">
            <a:solidFill>
              <a:srgbClr val="D70C3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smtClean="0"/>
          </a:p>
        </p:txBody>
      </p:sp>
    </p:spTree>
    <p:extLst>
      <p:ext uri="{BB962C8B-B14F-4D97-AF65-F5344CB8AC3E}">
        <p14:creationId xmlns:p14="http://schemas.microsoft.com/office/powerpoint/2010/main" val="128218041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7046" y="677096"/>
            <a:ext cx="9273546" cy="498470"/>
          </a:xfrm>
        </p:spPr>
        <p:txBody>
          <a:bodyPr/>
          <a:lstStyle/>
          <a:p>
            <a:r>
              <a:rPr lang="en-US" dirty="0" smtClean="0"/>
              <a:t>ACTIVITY 1. Things to consider…….</a:t>
            </a:r>
            <a:endParaRPr lang="en-US" dirty="0"/>
          </a:p>
        </p:txBody>
      </p:sp>
      <p:sp>
        <p:nvSpPr>
          <p:cNvPr id="2" name="Content Placeholder 1"/>
          <p:cNvSpPr>
            <a:spLocks noGrp="1"/>
          </p:cNvSpPr>
          <p:nvPr>
            <p:ph sz="quarter" idx="14"/>
          </p:nvPr>
        </p:nvSpPr>
        <p:spPr>
          <a:xfrm>
            <a:off x="316227" y="1628317"/>
            <a:ext cx="9268179" cy="4812943"/>
          </a:xfrm>
        </p:spPr>
        <p:txBody>
          <a:bodyPr/>
          <a:lstStyle/>
          <a:p>
            <a:r>
              <a:rPr lang="en-US" sz="2000" b="1" dirty="0" smtClean="0"/>
              <a:t>Critically analyse the importance of the five action areas of the Ottawa Charter through the study of TWO health promotion initiatives related to Australia's health priorities.</a:t>
            </a:r>
            <a:endParaRPr lang="en-US" sz="2000" b="1" dirty="0"/>
          </a:p>
          <a:p>
            <a:r>
              <a:rPr lang="en-US" sz="1800" dirty="0" smtClean="0"/>
              <a:t>Things to consider………</a:t>
            </a:r>
          </a:p>
          <a:p>
            <a:pPr marL="285750" indent="-285750">
              <a:buFont typeface="Arial" panose="020B0604020202020204" pitchFamily="34" charset="0"/>
              <a:buChar char="•"/>
            </a:pPr>
            <a:r>
              <a:rPr lang="en-US" sz="1800" dirty="0" smtClean="0"/>
              <a:t>What is the Ottawa Charter?</a:t>
            </a:r>
          </a:p>
          <a:p>
            <a:pPr marL="285750" indent="-285750">
              <a:buFont typeface="Arial" panose="020B0604020202020204" pitchFamily="34" charset="0"/>
              <a:buChar char="•"/>
            </a:pPr>
            <a:r>
              <a:rPr lang="en-US" sz="1800" dirty="0" smtClean="0"/>
              <a:t>List and define each of the five action areas.</a:t>
            </a:r>
          </a:p>
          <a:p>
            <a:pPr marL="285750" indent="-285750">
              <a:buFont typeface="Arial" panose="020B0604020202020204" pitchFamily="34" charset="0"/>
              <a:buChar char="•"/>
            </a:pPr>
            <a:r>
              <a:rPr lang="en-US" sz="1800" dirty="0" smtClean="0"/>
              <a:t>Define “critically </a:t>
            </a:r>
            <a:r>
              <a:rPr lang="en-US" sz="1800" dirty="0" err="1" smtClean="0"/>
              <a:t>analyse</a:t>
            </a:r>
            <a:r>
              <a:rPr lang="en-US" sz="1800" dirty="0" smtClean="0"/>
              <a:t>”.</a:t>
            </a:r>
          </a:p>
        </p:txBody>
      </p:sp>
    </p:spTree>
    <p:extLst>
      <p:ext uri="{BB962C8B-B14F-4D97-AF65-F5344CB8AC3E}">
        <p14:creationId xmlns:p14="http://schemas.microsoft.com/office/powerpoint/2010/main" val="141314986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228" y="668772"/>
            <a:ext cx="9273546" cy="884899"/>
          </a:xfrm>
        </p:spPr>
        <p:txBody>
          <a:bodyPr/>
          <a:lstStyle/>
          <a:p>
            <a:r>
              <a:rPr lang="en-AU" sz="3200" dirty="0" smtClean="0"/>
              <a:t>ACTIVITY 2. Why is road safety a priority health issue?</a:t>
            </a:r>
            <a:endParaRPr lang="en-AU" sz="3200" dirty="0"/>
          </a:p>
        </p:txBody>
      </p:sp>
      <p:sp>
        <p:nvSpPr>
          <p:cNvPr id="3" name="Text Placeholder 2"/>
          <p:cNvSpPr>
            <a:spLocks noGrp="1"/>
          </p:cNvSpPr>
          <p:nvPr>
            <p:ph type="body" sz="quarter" idx="15"/>
          </p:nvPr>
        </p:nvSpPr>
        <p:spPr>
          <a:xfrm>
            <a:off x="316228" y="-277700"/>
            <a:ext cx="9273546" cy="45719"/>
          </a:xfrm>
        </p:spPr>
        <p:txBody>
          <a:bodyPr>
            <a:normAutofit fontScale="25000" lnSpcReduction="20000"/>
          </a:bodyPr>
          <a:lstStyle/>
          <a:p>
            <a:endParaRPr lang="en-AU" dirty="0"/>
          </a:p>
        </p:txBody>
      </p:sp>
      <p:sp>
        <p:nvSpPr>
          <p:cNvPr id="4" name="Content Placeholder 3"/>
          <p:cNvSpPr>
            <a:spLocks noGrp="1"/>
          </p:cNvSpPr>
          <p:nvPr>
            <p:ph sz="quarter" idx="14"/>
          </p:nvPr>
        </p:nvSpPr>
        <p:spPr>
          <a:xfrm>
            <a:off x="338157" y="1553670"/>
            <a:ext cx="9268179" cy="5092789"/>
          </a:xfrm>
        </p:spPr>
        <p:txBody>
          <a:bodyPr/>
          <a:lstStyle/>
          <a:p>
            <a:pPr marL="285750" indent="-285750">
              <a:buFont typeface="Arial" panose="020B0604020202020204" pitchFamily="34" charset="0"/>
              <a:buChar char="•"/>
            </a:pPr>
            <a:r>
              <a:rPr lang="en-AU" sz="1800" dirty="0" smtClean="0"/>
              <a:t>Injury </a:t>
            </a:r>
            <a:r>
              <a:rPr lang="en-AU" sz="1800" dirty="0"/>
              <a:t>is a major contributor to mortality, morbidity and permanent disability in Australia. </a:t>
            </a:r>
            <a:endParaRPr lang="en-AU" sz="1800" dirty="0" smtClean="0"/>
          </a:p>
          <a:p>
            <a:pPr marL="285750" indent="-285750">
              <a:buFont typeface="Arial" panose="020B0604020202020204" pitchFamily="34" charset="0"/>
              <a:buChar char="•"/>
            </a:pPr>
            <a:r>
              <a:rPr lang="en-AU" sz="1800" dirty="0" smtClean="0"/>
              <a:t>Injury </a:t>
            </a:r>
            <a:r>
              <a:rPr lang="en-AU" sz="1800" dirty="0"/>
              <a:t>prevention and control is one of the eight priority areas identified as a national health priority for Australia. </a:t>
            </a:r>
            <a:endParaRPr lang="en-AU" sz="1800" dirty="0" smtClean="0"/>
          </a:p>
          <a:p>
            <a:pPr marL="285750" indent="-285750">
              <a:buFont typeface="Arial" panose="020B0604020202020204" pitchFamily="34" charset="0"/>
              <a:buChar char="•"/>
            </a:pPr>
            <a:r>
              <a:rPr lang="en-AU" sz="1800" dirty="0" smtClean="0"/>
              <a:t>Transport </a:t>
            </a:r>
            <a:r>
              <a:rPr lang="en-AU" sz="1800" dirty="0"/>
              <a:t>crashes are the third leading cause of death from injury in Australia. (AIHW, </a:t>
            </a:r>
            <a:r>
              <a:rPr lang="en-AU" sz="1800" dirty="0" smtClean="0"/>
              <a:t>2018)</a:t>
            </a:r>
          </a:p>
          <a:p>
            <a:pPr marL="285750" indent="-285750">
              <a:buFont typeface="Arial" panose="020B0604020202020204" pitchFamily="34" charset="0"/>
              <a:buChar char="•"/>
            </a:pPr>
            <a:r>
              <a:rPr lang="en-AU" sz="1800" dirty="0" smtClean="0"/>
              <a:t>The </a:t>
            </a:r>
            <a:r>
              <a:rPr lang="en-AU" sz="1800" dirty="0"/>
              <a:t>Australian Government shares responsibility for improving road safety across all levels of government. </a:t>
            </a:r>
            <a:endParaRPr lang="en-AU" sz="1800" dirty="0" smtClean="0"/>
          </a:p>
          <a:p>
            <a:pPr marL="285750" indent="-285750">
              <a:buFont typeface="Arial" panose="020B0604020202020204" pitchFamily="34" charset="0"/>
              <a:buChar char="•"/>
            </a:pPr>
            <a:r>
              <a:rPr lang="en-AU" sz="1800" dirty="0" smtClean="0"/>
              <a:t>Towards </a:t>
            </a:r>
            <a:r>
              <a:rPr lang="en-AU" sz="1800" dirty="0"/>
              <a:t>Zero is the NSW government’s commitment to push the number of deaths on state roads towards </a:t>
            </a:r>
            <a:r>
              <a:rPr lang="en-AU" sz="1800" dirty="0" smtClean="0"/>
              <a:t>zero by 2056.</a:t>
            </a:r>
          </a:p>
          <a:p>
            <a:pPr marL="285750" indent="-285750">
              <a:buFont typeface="Arial" panose="020B0604020202020204" pitchFamily="34" charset="0"/>
              <a:buChar char="•"/>
            </a:pPr>
            <a:r>
              <a:rPr lang="en-AU" sz="1800" dirty="0">
                <a:solidFill>
                  <a:schemeClr val="tx1"/>
                </a:solidFill>
              </a:rPr>
              <a:t>There has been a significant reduction in the death toll on NSW's roads in the last 60 years. This is due to a wide range of strategies and initiatives implemented since the 1960’s.</a:t>
            </a:r>
          </a:p>
          <a:p>
            <a:pPr marL="285750" indent="-285750">
              <a:buFont typeface="Arial" panose="020B0604020202020204" pitchFamily="34" charset="0"/>
              <a:buChar char="•"/>
            </a:pPr>
            <a:endParaRPr lang="en-AU" sz="1800" dirty="0"/>
          </a:p>
          <a:p>
            <a:r>
              <a:rPr lang="en-AU" sz="1800" dirty="0"/>
              <a:t> </a:t>
            </a:r>
            <a:endParaRPr lang="en-AU" b="1" i="1" dirty="0">
              <a:solidFill>
                <a:srgbClr val="FF0000"/>
              </a:solidFill>
            </a:endParaRPr>
          </a:p>
        </p:txBody>
      </p:sp>
    </p:spTree>
    <p:extLst>
      <p:ext uri="{BB962C8B-B14F-4D97-AF65-F5344CB8AC3E}">
        <p14:creationId xmlns:p14="http://schemas.microsoft.com/office/powerpoint/2010/main" val="33524839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227" y="767247"/>
            <a:ext cx="9416718" cy="498470"/>
          </a:xfrm>
        </p:spPr>
        <p:txBody>
          <a:bodyPr/>
          <a:lstStyle/>
          <a:p>
            <a:r>
              <a:rPr lang="en-AU" dirty="0" smtClean="0"/>
              <a:t>ACTIVITY 3. The trends….</a:t>
            </a:r>
            <a:endParaRPr lang="en-AU" dirty="0"/>
          </a:p>
        </p:txBody>
      </p:sp>
      <p:sp>
        <p:nvSpPr>
          <p:cNvPr id="9" name="Text Placeholder 8"/>
          <p:cNvSpPr>
            <a:spLocks noGrp="1"/>
          </p:cNvSpPr>
          <p:nvPr>
            <p:ph type="body" sz="quarter" idx="16"/>
          </p:nvPr>
        </p:nvSpPr>
        <p:spPr>
          <a:xfrm>
            <a:off x="316227" y="-295423"/>
            <a:ext cx="9290109" cy="70339"/>
          </a:xfrm>
        </p:spPr>
        <p:txBody>
          <a:bodyPr>
            <a:noAutofit/>
          </a:bodyPr>
          <a:lstStyle/>
          <a:p>
            <a:endParaRPr lang="en-AU" dirty="0"/>
          </a:p>
        </p:txBody>
      </p:sp>
      <p:pic>
        <p:nvPicPr>
          <p:cNvPr id="5" name="Content Placeholder 4">
            <a:hlinkClick r:id="rId3"/>
          </p:cNvPr>
          <p:cNvPicPr>
            <a:picLocks noGrp="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254755" y="1881186"/>
            <a:ext cx="5769528" cy="4441371"/>
          </a:xfrm>
        </p:spPr>
      </p:pic>
      <p:sp>
        <p:nvSpPr>
          <p:cNvPr id="3" name="Text Placeholder 2"/>
          <p:cNvSpPr>
            <a:spLocks noGrp="1"/>
          </p:cNvSpPr>
          <p:nvPr>
            <p:ph sz="quarter" idx="15"/>
          </p:nvPr>
        </p:nvSpPr>
        <p:spPr>
          <a:xfrm>
            <a:off x="6253089" y="1881186"/>
            <a:ext cx="3336685" cy="4618087"/>
          </a:xfrm>
        </p:spPr>
        <p:txBody>
          <a:bodyPr/>
          <a:lstStyle/>
          <a:p>
            <a:pPr marL="342900" indent="-342900">
              <a:lnSpc>
                <a:spcPct val="100000"/>
              </a:lnSpc>
              <a:buAutoNum type="arabicPeriod"/>
            </a:pPr>
            <a:r>
              <a:rPr lang="en-AU" sz="1800" dirty="0" smtClean="0"/>
              <a:t>Identify the initial trend you can see.</a:t>
            </a:r>
          </a:p>
          <a:p>
            <a:pPr marL="342900" indent="-342900">
              <a:lnSpc>
                <a:spcPct val="100000"/>
              </a:lnSpc>
              <a:buAutoNum type="arabicPeriod"/>
            </a:pPr>
            <a:r>
              <a:rPr lang="en-AU" sz="1800" dirty="0" smtClean="0"/>
              <a:t>List strategies that have been implemented since the 1960’s.</a:t>
            </a:r>
          </a:p>
          <a:p>
            <a:pPr marL="342900" indent="-342900">
              <a:lnSpc>
                <a:spcPct val="100000"/>
              </a:lnSpc>
              <a:buAutoNum type="arabicPeriod" startAt="3"/>
            </a:pPr>
            <a:r>
              <a:rPr lang="en-AU" sz="1800" dirty="0" smtClean="0"/>
              <a:t>Classify these strategies     according to the 5 action areas of the Ottawa Charter.</a:t>
            </a:r>
          </a:p>
          <a:p>
            <a:pPr>
              <a:lnSpc>
                <a:spcPct val="100000"/>
              </a:lnSpc>
              <a:spcAft>
                <a:spcPts val="0"/>
              </a:spcAft>
            </a:pPr>
            <a:r>
              <a:rPr lang="en-AU" sz="1800" dirty="0"/>
              <a:t>4</a:t>
            </a:r>
            <a:r>
              <a:rPr lang="en-AU" sz="1800" dirty="0" smtClean="0"/>
              <a:t>. What do you notice about      </a:t>
            </a:r>
          </a:p>
          <a:p>
            <a:pPr>
              <a:lnSpc>
                <a:spcPct val="100000"/>
              </a:lnSpc>
              <a:spcAft>
                <a:spcPts val="0"/>
              </a:spcAft>
            </a:pPr>
            <a:r>
              <a:rPr lang="en-AU" sz="1800" dirty="0"/>
              <a:t> </a:t>
            </a:r>
            <a:r>
              <a:rPr lang="en-AU" sz="1800" dirty="0" smtClean="0"/>
              <a:t>    initiatives from 1960 1980     </a:t>
            </a:r>
          </a:p>
          <a:p>
            <a:pPr>
              <a:lnSpc>
                <a:spcPct val="100000"/>
              </a:lnSpc>
              <a:spcAft>
                <a:spcPts val="0"/>
              </a:spcAft>
            </a:pPr>
            <a:r>
              <a:rPr lang="en-AU" sz="1800" dirty="0"/>
              <a:t> </a:t>
            </a:r>
            <a:r>
              <a:rPr lang="en-AU" sz="1800" dirty="0" smtClean="0"/>
              <a:t>    compared to 1990’s </a:t>
            </a:r>
          </a:p>
          <a:p>
            <a:pPr>
              <a:lnSpc>
                <a:spcPct val="100000"/>
              </a:lnSpc>
              <a:spcAft>
                <a:spcPts val="0"/>
              </a:spcAft>
            </a:pPr>
            <a:r>
              <a:rPr lang="en-AU" sz="1800" dirty="0"/>
              <a:t> </a:t>
            </a:r>
            <a:r>
              <a:rPr lang="en-AU" sz="1800" dirty="0" smtClean="0"/>
              <a:t>    onwards?</a:t>
            </a:r>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a:p>
        </p:txBody>
      </p:sp>
    </p:spTree>
    <p:extLst>
      <p:ext uri="{BB962C8B-B14F-4D97-AF65-F5344CB8AC3E}">
        <p14:creationId xmlns:p14="http://schemas.microsoft.com/office/powerpoint/2010/main" val="292795319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ACTIVITY 4: The Road </a:t>
            </a:r>
            <a:r>
              <a:rPr lang="en-AU" dirty="0"/>
              <a:t>S</a:t>
            </a:r>
            <a:r>
              <a:rPr lang="en-AU" dirty="0" smtClean="0"/>
              <a:t>afety Plan</a:t>
            </a:r>
            <a:endParaRPr lang="en-AU" dirty="0"/>
          </a:p>
        </p:txBody>
      </p:sp>
      <p:sp>
        <p:nvSpPr>
          <p:cNvPr id="6" name="Text Placeholder 5"/>
          <p:cNvSpPr>
            <a:spLocks noGrp="1"/>
          </p:cNvSpPr>
          <p:nvPr>
            <p:ph type="body" sz="quarter" idx="16"/>
          </p:nvPr>
        </p:nvSpPr>
        <p:spPr>
          <a:xfrm>
            <a:off x="316227" y="-379828"/>
            <a:ext cx="9290109" cy="84406"/>
          </a:xfrm>
        </p:spPr>
        <p:txBody>
          <a:bodyPr/>
          <a:lstStyle/>
          <a:p>
            <a:endParaRPr lang="en-AU"/>
          </a:p>
        </p:txBody>
      </p:sp>
      <p:sp>
        <p:nvSpPr>
          <p:cNvPr id="4" name="Content Placeholder 3"/>
          <p:cNvSpPr>
            <a:spLocks noGrp="1"/>
          </p:cNvSpPr>
          <p:nvPr>
            <p:ph sz="quarter" idx="14"/>
          </p:nvPr>
        </p:nvSpPr>
        <p:spPr>
          <a:xfrm>
            <a:off x="316227" y="1881187"/>
            <a:ext cx="3710207" cy="4030633"/>
          </a:xfrm>
        </p:spPr>
        <p:txBody>
          <a:bodyPr/>
          <a:lstStyle/>
          <a:p>
            <a:r>
              <a:rPr lang="en-AU" sz="1800" b="1" dirty="0" smtClean="0"/>
              <a:t>Visit </a:t>
            </a:r>
            <a:r>
              <a:rPr lang="en-AU" sz="1800" b="1" dirty="0"/>
              <a:t>the Towards Zero website </a:t>
            </a:r>
            <a:r>
              <a:rPr lang="en-AU" sz="1800" b="1" u="sng" dirty="0">
                <a:hlinkClick r:id="rId3"/>
              </a:rPr>
              <a:t>https://</a:t>
            </a:r>
            <a:r>
              <a:rPr lang="en-AU" sz="1800" b="1" u="sng" dirty="0" smtClean="0">
                <a:hlinkClick r:id="rId3"/>
              </a:rPr>
              <a:t>towardszero.nsw.gov.au/roadsafetyplan</a:t>
            </a:r>
            <a:endParaRPr lang="en-AU" sz="1800" b="1" u="sng" dirty="0" smtClean="0"/>
          </a:p>
          <a:p>
            <a:endParaRPr lang="en-AU" sz="1800" dirty="0" smtClean="0"/>
          </a:p>
          <a:p>
            <a:r>
              <a:rPr lang="en-AU" sz="1800" dirty="0" smtClean="0"/>
              <a:t>Scroll down the front page for key headings and download the Road Safety Plan to find answers to the following questions.</a:t>
            </a:r>
          </a:p>
          <a:p>
            <a:endParaRPr lang="en-AU" dirty="0"/>
          </a:p>
        </p:txBody>
      </p:sp>
      <p:sp>
        <p:nvSpPr>
          <p:cNvPr id="5" name="Content Placeholder 4"/>
          <p:cNvSpPr>
            <a:spLocks noGrp="1"/>
          </p:cNvSpPr>
          <p:nvPr>
            <p:ph sz="quarter" idx="15"/>
          </p:nvPr>
        </p:nvSpPr>
        <p:spPr>
          <a:xfrm>
            <a:off x="4272323" y="1965960"/>
            <a:ext cx="5314675" cy="4058322"/>
          </a:xfrm>
        </p:spPr>
        <p:txBody>
          <a:bodyPr/>
          <a:lstStyle/>
          <a:p>
            <a:pPr marL="342900" indent="-342900">
              <a:buAutoNum type="arabicPeriod"/>
            </a:pPr>
            <a:r>
              <a:rPr lang="en-AU" sz="1800" dirty="0" smtClean="0"/>
              <a:t>I</a:t>
            </a:r>
            <a:r>
              <a:rPr lang="en-AU" sz="1800" b="1" dirty="0" smtClean="0"/>
              <a:t>dentify </a:t>
            </a:r>
            <a:r>
              <a:rPr lang="en-AU" sz="1800" b="1" dirty="0"/>
              <a:t>NSW’s road safety targets</a:t>
            </a:r>
            <a:r>
              <a:rPr lang="en-AU" sz="1800" b="1" dirty="0" smtClean="0"/>
              <a:t>.</a:t>
            </a:r>
          </a:p>
          <a:p>
            <a:pPr marL="342900" indent="-342900">
              <a:buAutoNum type="arabicPeriod"/>
            </a:pPr>
            <a:r>
              <a:rPr lang="en-AU" sz="1800" b="1" dirty="0" smtClean="0"/>
              <a:t>Explain the road trauma challenge for NSW</a:t>
            </a:r>
            <a:endParaRPr lang="en-AU" sz="1800" b="1" dirty="0"/>
          </a:p>
          <a:p>
            <a:pPr lvl="0"/>
            <a:r>
              <a:rPr lang="en-AU" sz="1800" b="1" dirty="0" smtClean="0"/>
              <a:t>3.  </a:t>
            </a:r>
            <a:r>
              <a:rPr lang="en-AU" sz="1800" b="1" dirty="0"/>
              <a:t>Describe the Safe System approach.</a:t>
            </a:r>
          </a:p>
          <a:p>
            <a:pPr lvl="0"/>
            <a:r>
              <a:rPr lang="en-AU" sz="1800" b="1" dirty="0" smtClean="0"/>
              <a:t>4. Identify </a:t>
            </a:r>
            <a:r>
              <a:rPr lang="en-AU" sz="1800" b="1" dirty="0"/>
              <a:t>the six priority areas for action to reduce fatalities on NSW roads.</a:t>
            </a:r>
          </a:p>
          <a:p>
            <a:pPr lvl="0"/>
            <a:r>
              <a:rPr lang="en-AU" sz="1800" b="1" dirty="0" smtClean="0"/>
              <a:t>5. </a:t>
            </a:r>
            <a:r>
              <a:rPr lang="en-AU" sz="1800" b="1" dirty="0"/>
              <a:t>Explain the role of evidence in determining the NSW Road Safety Strategy.</a:t>
            </a:r>
          </a:p>
          <a:p>
            <a:pPr lvl="0"/>
            <a:r>
              <a:rPr lang="en-AU" sz="1800" b="1" dirty="0" smtClean="0"/>
              <a:t>6.  </a:t>
            </a:r>
            <a:r>
              <a:rPr lang="en-AU" sz="1800" b="1" dirty="0"/>
              <a:t>Outline the key partners in </a:t>
            </a:r>
            <a:r>
              <a:rPr lang="en-AU" sz="1800" b="1" dirty="0" smtClean="0"/>
              <a:t>the NSW Road Safety Strategy.</a:t>
            </a:r>
            <a:endParaRPr lang="en-AU" sz="1800" b="1" dirty="0"/>
          </a:p>
        </p:txBody>
      </p:sp>
    </p:spTree>
    <p:extLst>
      <p:ext uri="{BB962C8B-B14F-4D97-AF65-F5344CB8AC3E}">
        <p14:creationId xmlns:p14="http://schemas.microsoft.com/office/powerpoint/2010/main" val="279208253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ACTIVITY 5: Looking at the data</a:t>
            </a:r>
            <a:endParaRPr lang="en-AU" dirty="0"/>
          </a:p>
        </p:txBody>
      </p:sp>
      <p:sp>
        <p:nvSpPr>
          <p:cNvPr id="3" name="Text Placeholder 2"/>
          <p:cNvSpPr>
            <a:spLocks noGrp="1"/>
          </p:cNvSpPr>
          <p:nvPr>
            <p:ph type="body" sz="quarter" idx="15"/>
          </p:nvPr>
        </p:nvSpPr>
        <p:spPr>
          <a:xfrm>
            <a:off x="316227" y="-272955"/>
            <a:ext cx="9290109" cy="272956"/>
          </a:xfrm>
        </p:spPr>
        <p:txBody>
          <a:bodyPr/>
          <a:lstStyle/>
          <a:p>
            <a:endParaRPr lang="en-AU"/>
          </a:p>
        </p:txBody>
      </p:sp>
      <p:sp>
        <p:nvSpPr>
          <p:cNvPr id="4" name="Content Placeholder 3"/>
          <p:cNvSpPr>
            <a:spLocks noGrp="1"/>
          </p:cNvSpPr>
          <p:nvPr>
            <p:ph sz="quarter" idx="14"/>
          </p:nvPr>
        </p:nvSpPr>
        <p:spPr>
          <a:xfrm>
            <a:off x="327191" y="1960474"/>
            <a:ext cx="9268179" cy="3935978"/>
          </a:xfrm>
        </p:spPr>
        <p:txBody>
          <a:bodyPr/>
          <a:lstStyle/>
          <a:p>
            <a:r>
              <a:rPr lang="en-AU" sz="1800" b="1" dirty="0" smtClean="0"/>
              <a:t>Download the  </a:t>
            </a:r>
            <a:r>
              <a:rPr lang="en-AU" sz="1800" b="1" dirty="0"/>
              <a:t>the </a:t>
            </a:r>
            <a:r>
              <a:rPr lang="en-AU" sz="1800" b="1" u="sng" dirty="0">
                <a:hlinkClick r:id="rId3"/>
              </a:rPr>
              <a:t>Road Safety Plan 2021 </a:t>
            </a:r>
            <a:r>
              <a:rPr lang="en-AU" sz="1800" b="1" dirty="0"/>
              <a:t>p </a:t>
            </a:r>
            <a:r>
              <a:rPr lang="en-AU" sz="1800" b="1" dirty="0" smtClean="0"/>
              <a:t>8-9 to learn more.</a:t>
            </a:r>
            <a:endParaRPr lang="en-AU" sz="1800" b="1" dirty="0"/>
          </a:p>
          <a:p>
            <a:pPr lvl="0" fontAlgn="ctr"/>
            <a:r>
              <a:rPr lang="en-AU" sz="1800" dirty="0" smtClean="0"/>
              <a:t>1. Where </a:t>
            </a:r>
            <a:r>
              <a:rPr lang="en-AU" sz="1800" dirty="0"/>
              <a:t>do approximately two-thirds of fatalities in NSW occur every year?</a:t>
            </a:r>
          </a:p>
          <a:p>
            <a:pPr lvl="0" fontAlgn="ctr"/>
            <a:r>
              <a:rPr lang="en-AU" sz="1800" dirty="0"/>
              <a:t>2. </a:t>
            </a:r>
            <a:r>
              <a:rPr lang="en-AU" sz="1800" dirty="0" smtClean="0"/>
              <a:t>Compare the </a:t>
            </a:r>
            <a:r>
              <a:rPr lang="en-AU" sz="1800" dirty="0"/>
              <a:t>fatality rates of males and females on our </a:t>
            </a:r>
            <a:r>
              <a:rPr lang="en-AU" sz="1800" dirty="0" smtClean="0"/>
              <a:t>roads.</a:t>
            </a:r>
            <a:endParaRPr lang="en-AU" sz="1800" dirty="0"/>
          </a:p>
          <a:p>
            <a:pPr lvl="0" fontAlgn="ctr"/>
            <a:r>
              <a:rPr lang="en-AU" sz="1800" dirty="0"/>
              <a:t>3</a:t>
            </a:r>
            <a:r>
              <a:rPr lang="en-AU" sz="1800" dirty="0" smtClean="0"/>
              <a:t>. What are the main behavioural </a:t>
            </a:r>
            <a:r>
              <a:rPr lang="en-AU" sz="1800" dirty="0"/>
              <a:t>factors </a:t>
            </a:r>
            <a:r>
              <a:rPr lang="en-AU" sz="1800" dirty="0" smtClean="0"/>
              <a:t>linked </a:t>
            </a:r>
            <a:r>
              <a:rPr lang="en-AU" sz="1800" dirty="0"/>
              <a:t>to NSW road fatalities? </a:t>
            </a:r>
            <a:r>
              <a:rPr lang="en-AU" sz="1800" dirty="0" smtClean="0"/>
              <a:t>List them in order of impact.</a:t>
            </a:r>
            <a:endParaRPr lang="en-AU" sz="1800" dirty="0"/>
          </a:p>
          <a:p>
            <a:pPr lvl="0" fontAlgn="ctr"/>
            <a:r>
              <a:rPr lang="en-AU" sz="1800" dirty="0"/>
              <a:t>4</a:t>
            </a:r>
            <a:r>
              <a:rPr lang="en-AU" sz="1800" dirty="0" smtClean="0"/>
              <a:t>. Where </a:t>
            </a:r>
            <a:r>
              <a:rPr lang="en-AU" sz="1800" dirty="0"/>
              <a:t>do the majority of serious injuries occur in NSW</a:t>
            </a:r>
            <a:r>
              <a:rPr lang="en-AU" sz="1800" dirty="0" smtClean="0"/>
              <a:t>?</a:t>
            </a:r>
          </a:p>
          <a:p>
            <a:pPr lvl="0" fontAlgn="ctr"/>
            <a:endParaRPr lang="en-AU" sz="1800" dirty="0"/>
          </a:p>
          <a:p>
            <a:pPr lvl="0" fontAlgn="ctr"/>
            <a:r>
              <a:rPr lang="en-AU" sz="1800" dirty="0" smtClean="0"/>
              <a:t>Suggest possible reasons for these trends.</a:t>
            </a:r>
          </a:p>
          <a:p>
            <a:pPr lvl="0" fontAlgn="ctr"/>
            <a:r>
              <a:rPr lang="en-AU" sz="1800" dirty="0" smtClean="0"/>
              <a:t>Discuss as a class.</a:t>
            </a:r>
          </a:p>
          <a:p>
            <a:pPr fontAlgn="ctr"/>
            <a:endParaRPr lang="en-AU" sz="1800" dirty="0"/>
          </a:p>
          <a:p>
            <a:endParaRPr lang="en-AU" dirty="0"/>
          </a:p>
        </p:txBody>
      </p:sp>
    </p:spTree>
    <p:extLst>
      <p:ext uri="{BB962C8B-B14F-4D97-AF65-F5344CB8AC3E}">
        <p14:creationId xmlns:p14="http://schemas.microsoft.com/office/powerpoint/2010/main" val="281744116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228" y="-395786"/>
            <a:ext cx="9273546" cy="109183"/>
          </a:xfrm>
        </p:spPr>
        <p:txBody>
          <a:bodyPr/>
          <a:lstStyle/>
          <a:p>
            <a:endParaRPr lang="en-AU" dirty="0"/>
          </a:p>
        </p:txBody>
      </p:sp>
      <p:sp>
        <p:nvSpPr>
          <p:cNvPr id="3" name="Text Placeholder 2"/>
          <p:cNvSpPr>
            <a:spLocks noGrp="1"/>
          </p:cNvSpPr>
          <p:nvPr>
            <p:ph type="body" sz="quarter" idx="15"/>
          </p:nvPr>
        </p:nvSpPr>
        <p:spPr>
          <a:xfrm flipV="1">
            <a:off x="316227" y="-395786"/>
            <a:ext cx="9290109" cy="45719"/>
          </a:xfrm>
        </p:spPr>
        <p:txBody>
          <a:bodyPr/>
          <a:lstStyle/>
          <a:p>
            <a:endParaRPr lang="en-AU" dirty="0"/>
          </a:p>
        </p:txBody>
      </p:sp>
      <p:sp>
        <p:nvSpPr>
          <p:cNvPr id="4" name="Content Placeholder 3"/>
          <p:cNvSpPr>
            <a:spLocks noGrp="1"/>
          </p:cNvSpPr>
          <p:nvPr>
            <p:ph sz="quarter" idx="14"/>
          </p:nvPr>
        </p:nvSpPr>
        <p:spPr>
          <a:xfrm>
            <a:off x="316227" y="1310185"/>
            <a:ext cx="9268179" cy="4601635"/>
          </a:xfrm>
        </p:spPr>
        <p:txBody>
          <a:bodyPr/>
          <a:lstStyle/>
          <a:p>
            <a:r>
              <a:rPr lang="en-AU" sz="3600" b="1" dirty="0" smtClean="0"/>
              <a:t>ACTIVITY 6: Written response 1</a:t>
            </a:r>
            <a:endParaRPr lang="en-AU" sz="3600" dirty="0" smtClean="0"/>
          </a:p>
          <a:p>
            <a:endParaRPr lang="en-AU" sz="1800" dirty="0" smtClean="0"/>
          </a:p>
          <a:p>
            <a:r>
              <a:rPr lang="en-AU" sz="1800" dirty="0" smtClean="0"/>
              <a:t>Explain why reducing fatalities and serious injury on our roads is a priority health issue in NSW. (6 marks)</a:t>
            </a:r>
            <a:endParaRPr lang="en-AU" sz="1800" dirty="0"/>
          </a:p>
        </p:txBody>
      </p:sp>
    </p:spTree>
    <p:extLst>
      <p:ext uri="{BB962C8B-B14F-4D97-AF65-F5344CB8AC3E}">
        <p14:creationId xmlns:p14="http://schemas.microsoft.com/office/powerpoint/2010/main" val="234903334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a:r>
            <a:br>
              <a:rPr lang="en-AU" dirty="0" smtClean="0"/>
            </a:br>
            <a:r>
              <a:rPr lang="en-AU" dirty="0" smtClean="0"/>
              <a:t>ACTIVITY 7: The Road Safety Plan and the Ottawa Charter</a:t>
            </a:r>
            <a:endParaRPr lang="en-AU" dirty="0"/>
          </a:p>
        </p:txBody>
      </p:sp>
      <p:sp>
        <p:nvSpPr>
          <p:cNvPr id="8" name="Text Placeholder 7"/>
          <p:cNvSpPr>
            <a:spLocks noGrp="1"/>
          </p:cNvSpPr>
          <p:nvPr>
            <p:ph type="body" sz="quarter" idx="16"/>
          </p:nvPr>
        </p:nvSpPr>
        <p:spPr>
          <a:xfrm flipV="1">
            <a:off x="316227" y="-112542"/>
            <a:ext cx="9290109" cy="67371"/>
          </a:xfrm>
        </p:spPr>
        <p:txBody>
          <a:bodyPr/>
          <a:lstStyle/>
          <a:p>
            <a:endParaRPr lang="en-AU" dirty="0"/>
          </a:p>
        </p:txBody>
      </p:sp>
      <p:sp>
        <p:nvSpPr>
          <p:cNvPr id="4" name="Content Placeholder 3"/>
          <p:cNvSpPr>
            <a:spLocks noGrp="1"/>
          </p:cNvSpPr>
          <p:nvPr>
            <p:ph sz="quarter" idx="14"/>
          </p:nvPr>
        </p:nvSpPr>
        <p:spPr/>
        <p:txBody>
          <a:bodyPr/>
          <a:lstStyle/>
          <a:p>
            <a:endParaRPr lang="en-AU" sz="2000" b="1" dirty="0" smtClean="0"/>
          </a:p>
          <a:p>
            <a:endParaRPr lang="en-AU" sz="2000" b="1" dirty="0"/>
          </a:p>
        </p:txBody>
      </p:sp>
      <p:sp>
        <p:nvSpPr>
          <p:cNvPr id="7" name="Content Placeholder 6"/>
          <p:cNvSpPr>
            <a:spLocks noGrp="1"/>
          </p:cNvSpPr>
          <p:nvPr>
            <p:ph sz="quarter" idx="15"/>
          </p:nvPr>
        </p:nvSpPr>
        <p:spPr/>
        <p:txBody>
          <a:bodyPr/>
          <a:lstStyle/>
          <a:p>
            <a:endParaRPr lang="en-AU"/>
          </a:p>
        </p:txBody>
      </p:sp>
      <p:pic>
        <p:nvPicPr>
          <p:cNvPr id="1028" name="Picture 4" descr="NSW Government unveils Road Safety Plan | Three60 by eDrivi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227" y="1828800"/>
            <a:ext cx="3841759" cy="42492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5175069" y="1518635"/>
            <a:ext cx="4411929" cy="4559435"/>
          </a:xfrm>
          <a:prstGeom prst="rect">
            <a:avLst/>
          </a:prstGeom>
        </p:spPr>
      </p:pic>
    </p:spTree>
    <p:extLst>
      <p:ext uri="{BB962C8B-B14F-4D97-AF65-F5344CB8AC3E}">
        <p14:creationId xmlns:p14="http://schemas.microsoft.com/office/powerpoint/2010/main" val="3976533408"/>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Towards Zero and the Ottawa Charter&amp;quot;&quot;/&gt;&lt;property id=&quot;20307&quot; value=&quot;262&quot;/&gt;&lt;/object&gt;&lt;object type=&quot;3&quot; unique_id=&quot;10004&quot;&gt;&lt;property id=&quot;20148&quot; value=&quot;5&quot;/&gt;&lt;property id=&quot;20300&quot; value=&quot;Slide 2 - &amp;quot;The syllabus&amp;quot;&quot;/&gt;&lt;property id=&quot;20307&quot; value=&quot;263&quot;/&gt;&lt;/object&gt;&lt;object type=&quot;3&quot; unique_id=&quot;10005&quot;&gt;&lt;property id=&quot;20148&quot; value=&quot;5&quot;/&gt;&lt;property id=&quot;20300&quot; value=&quot;Slide 3 - &amp;quot;ACTIVITY 1. Things to consider…….&amp;quot;&quot;/&gt;&lt;property id=&quot;20307&quot; value=&quot;264&quot;/&gt;&lt;/object&gt;&lt;object type=&quot;3&quot; unique_id=&quot;10006&quot;&gt;&lt;property id=&quot;20148&quot; value=&quot;5&quot;/&gt;&lt;property id=&quot;20300&quot; value=&quot;Slide 4 - &amp;quot;ACTIVITY 2. Why is road safety a priority health issue?&amp;quot;&quot;/&gt;&lt;property id=&quot;20307&quot; value=&quot;270&quot;/&gt;&lt;/object&gt;&lt;object type=&quot;3&quot; unique_id=&quot;10007&quot;&gt;&lt;property id=&quot;20148&quot; value=&quot;5&quot;/&gt;&lt;property id=&quot;20300&quot; value=&quot;Slide 5 - &amp;quot;ACTIVITY 3. The trends….&amp;quot;&quot;/&gt;&lt;property id=&quot;20307&quot; value=&quot;271&quot;/&gt;&lt;/object&gt;&lt;object type=&quot;3&quot; unique_id=&quot;10008&quot;&gt;&lt;property id=&quot;20148&quot; value=&quot;5&quot;/&gt;&lt;property id=&quot;20300&quot; value=&quot;Slide 6 - &amp;quot;ACTIVITY 4: The Road Safety Plan&amp;quot;&quot;/&gt;&lt;property id=&quot;20307&quot; value=&quot;272&quot;/&gt;&lt;/object&gt;&lt;object type=&quot;3&quot; unique_id=&quot;10009&quot;&gt;&lt;property id=&quot;20148&quot; value=&quot;5&quot;/&gt;&lt;property id=&quot;20300&quot; value=&quot;Slide 7 - &amp;quot;ACTIVITY 5: Looking at the data&amp;quot;&quot;/&gt;&lt;property id=&quot;20307&quot; value=&quot;273&quot;/&gt;&lt;/object&gt;&lt;object type=&quot;3&quot; unique_id=&quot;10010&quot;&gt;&lt;property id=&quot;20148&quot; value=&quot;5&quot;/&gt;&lt;property id=&quot;20300&quot; value=&quot;Slide 8&quot;/&gt;&lt;property id=&quot;20307&quot; value=&quot;274&quot;/&gt;&lt;/object&gt;&lt;object type=&quot;3&quot; unique_id=&quot;10011&quot;&gt;&lt;property id=&quot;20148&quot; value=&quot;5&quot;/&gt;&lt;property id=&quot;20300&quot; value=&quot;Slide 9 - &amp;quot; ACTIVITY 7: The Road Safety Plan and the Ottawa Charter&amp;quot;&quot;/&gt;&lt;property id=&quot;20307&quot; value=&quot;275&quot;/&gt;&lt;/object&gt;&lt;object type=&quot;3&quot; unique_id=&quot;10012&quot;&gt;&lt;property id=&quot;20148&quot; value=&quot;5&quot;/&gt;&lt;property id=&quot;20300&quot; value=&quot;Slide 10&quot;/&gt;&lt;property id=&quot;20307&quot; value=&quot;281&quot;/&gt;&lt;/object&gt;&lt;object type=&quot;3&quot; unique_id=&quot;10013&quot;&gt;&lt;property id=&quot;20148&quot; value=&quot;5&quot;/&gt;&lt;property id=&quot;20300&quot; value=&quot;Slide 11 - &amp;quot; &amp;quot;&quot;/&gt;&lt;property id=&quot;20307&quot; value=&quot;267&quot;/&gt;&lt;/object&gt;&lt;/object&gt;&lt;object type=&quot;8&quot; unique_id=&quot;10026&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Department of Education Colour FA1">
      <a:dk1>
        <a:srgbClr val="000000"/>
      </a:dk1>
      <a:lt1>
        <a:srgbClr val="FFFFFF"/>
      </a:lt1>
      <a:dk2>
        <a:srgbClr val="19233E"/>
      </a:dk2>
      <a:lt2>
        <a:srgbClr val="E6E7EA"/>
      </a:lt2>
      <a:accent1>
        <a:srgbClr val="19233E"/>
      </a:accent1>
      <a:accent2>
        <a:srgbClr val="385E9D"/>
      </a:accent2>
      <a:accent3>
        <a:srgbClr val="6CACE4"/>
      </a:accent3>
      <a:accent4>
        <a:srgbClr val="C6DAE7"/>
      </a:accent4>
      <a:accent5>
        <a:srgbClr val="D70C3D"/>
      </a:accent5>
      <a:accent6>
        <a:srgbClr val="E56A54"/>
      </a:accent6>
      <a:hlink>
        <a:srgbClr val="D70C3D"/>
      </a:hlink>
      <a:folHlink>
        <a:srgbClr val="D70C3D"/>
      </a:folHlink>
    </a:clrScheme>
    <a:fontScheme name="Department of Education Font Collection FA1">
      <a:majorFont>
        <a:latin typeface="Montserrat"/>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Presentation1" id="{F927FD05-398D-45CC-A5C9-F70ED960A49F}" vid="{1975369C-170C-4F51-8172-669E23EF5F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2CC8D18CBB314DB54F7854E1A415D9" ma:contentTypeVersion="12" ma:contentTypeDescription="Create a new document." ma:contentTypeScope="" ma:versionID="9e810d24d6b8cc8f2fd879d94232c772">
  <xsd:schema xmlns:xsd="http://www.w3.org/2001/XMLSchema" xmlns:xs="http://www.w3.org/2001/XMLSchema" xmlns:p="http://schemas.microsoft.com/office/2006/metadata/properties" xmlns:ns2="ad9971e6-b4d7-44b1-8b80-6c0a026ff508" xmlns:ns3="e7cc8a24-d4c8-4b3e-890d-068a582ed19c" targetNamespace="http://schemas.microsoft.com/office/2006/metadata/properties" ma:root="true" ma:fieldsID="4e68d49926e26f18909aa9ec0e948d15" ns2:_="" ns3:_="">
    <xsd:import namespace="ad9971e6-b4d7-44b1-8b80-6c0a026ff508"/>
    <xsd:import namespace="e7cc8a24-d4c8-4b3e-890d-068a582ed1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9971e6-b4d7-44b1-8b80-6c0a026ff5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cc8a24-d4c8-4b3e-890d-068a582ed1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024AF4-A3A4-4363-843F-CDDDDA06D184}">
  <ds:schemaRefs>
    <ds:schemaRef ds:uri="http://purl.org/dc/elements/1.1/"/>
    <ds:schemaRef ds:uri="http://schemas.microsoft.com/office/2006/metadata/properties"/>
    <ds:schemaRef ds:uri="http://schemas.microsoft.com/office/2006/documentManagement/types"/>
    <ds:schemaRef ds:uri="673e062a-f683-4fd1-a17b-0909aec32993"/>
    <ds:schemaRef ds:uri="http://purl.org/dc/terms/"/>
    <ds:schemaRef ds:uri="http://schemas.openxmlformats.org/package/2006/metadata/core-properties"/>
    <ds:schemaRef ds:uri="http://purl.org/dc/dcmitype/"/>
    <ds:schemaRef ds:uri="http://schemas.microsoft.com/office/infopath/2007/PartnerControls"/>
    <ds:schemaRef ds:uri="65b29e31-89bf-4f14-b3fb-128f836376ae"/>
    <ds:schemaRef ds:uri="http://www.w3.org/XML/1998/namespace"/>
  </ds:schemaRefs>
</ds:datastoreItem>
</file>

<file path=customXml/itemProps2.xml><?xml version="1.0" encoding="utf-8"?>
<ds:datastoreItem xmlns:ds="http://schemas.openxmlformats.org/officeDocument/2006/customXml" ds:itemID="{23ECAC1E-9F52-4ED7-9FA9-F79C20B564A5}">
  <ds:schemaRefs>
    <ds:schemaRef ds:uri="http://schemas.microsoft.com/sharepoint/v3/contenttype/forms"/>
  </ds:schemaRefs>
</ds:datastoreItem>
</file>

<file path=customXml/itemProps3.xml><?xml version="1.0" encoding="utf-8"?>
<ds:datastoreItem xmlns:ds="http://schemas.openxmlformats.org/officeDocument/2006/customXml" ds:itemID="{8EE8F194-4B37-4345-BDAE-7D3A617C92B6}"/>
</file>

<file path=docProps/app.xml><?xml version="1.0" encoding="utf-8"?>
<Properties xmlns="http://schemas.openxmlformats.org/officeDocument/2006/extended-properties" xmlns:vt="http://schemas.openxmlformats.org/officeDocument/2006/docPropsVTypes">
  <Template>Road safety and the Ottawa Charter</Template>
  <TotalTime>0</TotalTime>
  <Words>2948</Words>
  <Application>Microsoft Office PowerPoint</Application>
  <PresentationFormat>A4 Paper (210x297 mm)</PresentationFormat>
  <Paragraphs>358</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Monaco</vt:lpstr>
      <vt:lpstr>Montserrat</vt:lpstr>
      <vt:lpstr>Montserrat Light</vt:lpstr>
      <vt:lpstr>Montserrat Medium</vt:lpstr>
      <vt:lpstr>Montserrat SemiBold</vt:lpstr>
      <vt:lpstr>System Font Regular</vt:lpstr>
      <vt:lpstr>Office Theme</vt:lpstr>
      <vt:lpstr>Towards Zero and the Ottawa Charter</vt:lpstr>
      <vt:lpstr>The syllabus</vt:lpstr>
      <vt:lpstr>ACTIVITY 1. Things to consider…….</vt:lpstr>
      <vt:lpstr>ACTIVITY 2. Why is road safety a priority health issue?</vt:lpstr>
      <vt:lpstr>ACTIVITY 3. The trends….</vt:lpstr>
      <vt:lpstr>ACTIVITY 4: The Road Safety Plan</vt:lpstr>
      <vt:lpstr>ACTIVITY 5: Looking at the data</vt:lpstr>
      <vt:lpstr>PowerPoint Presentation</vt:lpstr>
      <vt:lpstr> ACTIVITY 7: The Road Safety Plan and the Ottawa Charter</vt:lpstr>
      <vt:lpstr>PowerPoint Presentation</vt:lpstr>
      <vt:lpstr>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2019-04-17T05:14:13Z</dcterms:created>
  <dcterms:modified xsi:type="dcterms:W3CDTF">2020-06-10T05:50:28Z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0x010100802CC8D18CBB314DB54F7854E1A415D9</vt:lpwstr>
  </property>
</Properties>
</file>