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1"/>
  </p:notesMasterIdLst>
  <p:sldIdLst>
    <p:sldId id="26233" r:id="rId5"/>
    <p:sldId id="26231" r:id="rId6"/>
    <p:sldId id="26240" r:id="rId7"/>
    <p:sldId id="26245" r:id="rId8"/>
    <p:sldId id="26247" r:id="rId9"/>
    <p:sldId id="26235" r:id="rId10"/>
    <p:sldId id="26206" r:id="rId11"/>
    <p:sldId id="26216" r:id="rId12"/>
    <p:sldId id="26223" r:id="rId13"/>
    <p:sldId id="26236" r:id="rId14"/>
    <p:sldId id="26241" r:id="rId15"/>
    <p:sldId id="26217" r:id="rId16"/>
    <p:sldId id="26246" r:id="rId17"/>
    <p:sldId id="26232" r:id="rId18"/>
    <p:sldId id="26220" r:id="rId19"/>
    <p:sldId id="262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233"/>
            <p14:sldId id="26231"/>
            <p14:sldId id="26240"/>
            <p14:sldId id="26245"/>
            <p14:sldId id="26247"/>
            <p14:sldId id="26235"/>
            <p14:sldId id="26206"/>
            <p14:sldId id="26216"/>
            <p14:sldId id="26223"/>
            <p14:sldId id="26236"/>
            <p14:sldId id="26241"/>
            <p14:sldId id="26217"/>
            <p14:sldId id="26246"/>
            <p14:sldId id="26232"/>
            <p14:sldId id="26220"/>
            <p14:sldId id="2620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81A54D6-C98B-CA3A-B7FA-38836AB39839}" name="James Hoffman" initials="JH" userId="S::James.Hoffman5@det.nsw.edu.au::5622c683-d889-4c8c-98ae-9d9b64752f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72B"/>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D2AB48-F9AD-4F52-A7E3-0B559B4A470B}" v="288" dt="2023-06-15T06:21:41.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8" autoAdjust="0"/>
    <p:restoredTop sz="75088" autoAdjust="0"/>
  </p:normalViewPr>
  <p:slideViewPr>
    <p:cSldViewPr snapToGrid="0">
      <p:cViewPr varScale="1">
        <p:scale>
          <a:sx n="85" d="100"/>
          <a:sy n="85" d="100"/>
        </p:scale>
        <p:origin x="828" y="96"/>
      </p:cViewPr>
      <p:guideLst/>
    </p:cSldViewPr>
  </p:slideViewPr>
  <p:outlineViewPr>
    <p:cViewPr>
      <p:scale>
        <a:sx n="33" d="100"/>
        <a:sy n="33" d="100"/>
      </p:scale>
      <p:origin x="0" y="-80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C6CD5F66-FCD4-497B-A6FF-98D5D08D0114}"/>
    <pc:docChg chg="modSld">
      <pc:chgData name="Daisy Hong" userId="852f2fe8-ba51-4773-8c32-260fca1b2ee4" providerId="ADAL" clId="{C6CD5F66-FCD4-497B-A6FF-98D5D08D0114}" dt="2023-06-16T00:41:52.749" v="28" actId="962"/>
      <pc:docMkLst>
        <pc:docMk/>
      </pc:docMkLst>
      <pc:sldChg chg="modSp mod">
        <pc:chgData name="Daisy Hong" userId="852f2fe8-ba51-4773-8c32-260fca1b2ee4" providerId="ADAL" clId="{C6CD5F66-FCD4-497B-A6FF-98D5D08D0114}" dt="2023-06-16T00:26:31.040" v="1" actId="207"/>
        <pc:sldMkLst>
          <pc:docMk/>
          <pc:sldMk cId="2140178098" sldId="26220"/>
        </pc:sldMkLst>
        <pc:spChg chg="mod">
          <ac:chgData name="Daisy Hong" userId="852f2fe8-ba51-4773-8c32-260fca1b2ee4" providerId="ADAL" clId="{C6CD5F66-FCD4-497B-A6FF-98D5D08D0114}" dt="2023-06-16T00:26:31.040" v="1" actId="207"/>
          <ac:spMkLst>
            <pc:docMk/>
            <pc:sldMk cId="2140178098" sldId="26220"/>
            <ac:spMk id="10" creationId="{A486FCAA-3441-8D3D-82DE-41E735287629}"/>
          </ac:spMkLst>
        </pc:spChg>
      </pc:sldChg>
      <pc:sldChg chg="modSp mod">
        <pc:chgData name="Daisy Hong" userId="852f2fe8-ba51-4773-8c32-260fca1b2ee4" providerId="ADAL" clId="{C6CD5F66-FCD4-497B-A6FF-98D5D08D0114}" dt="2023-06-16T00:41:00.193" v="25" actId="13244"/>
        <pc:sldMkLst>
          <pc:docMk/>
          <pc:sldMk cId="2166101971" sldId="26232"/>
        </pc:sldMkLst>
        <pc:spChg chg="ord">
          <ac:chgData name="Daisy Hong" userId="852f2fe8-ba51-4773-8c32-260fca1b2ee4" providerId="ADAL" clId="{C6CD5F66-FCD4-497B-A6FF-98D5D08D0114}" dt="2023-06-16T00:40:33.609" v="23" actId="13244"/>
          <ac:spMkLst>
            <pc:docMk/>
            <pc:sldMk cId="2166101971" sldId="26232"/>
            <ac:spMk id="38" creationId="{254CE49D-7900-DA91-3EBC-0B8A7E1F5AF9}"/>
          </ac:spMkLst>
        </pc:spChg>
        <pc:grpChg chg="ord">
          <ac:chgData name="Daisy Hong" userId="852f2fe8-ba51-4773-8c32-260fca1b2ee4" providerId="ADAL" clId="{C6CD5F66-FCD4-497B-A6FF-98D5D08D0114}" dt="2023-06-16T00:40:35.553" v="24" actId="13244"/>
          <ac:grpSpMkLst>
            <pc:docMk/>
            <pc:sldMk cId="2166101971" sldId="26232"/>
            <ac:grpSpMk id="39" creationId="{B3C3017D-D4DF-F49D-EC9B-EE7D9D8D393B}"/>
          </ac:grpSpMkLst>
        </pc:grpChg>
        <pc:picChg chg="ord">
          <ac:chgData name="Daisy Hong" userId="852f2fe8-ba51-4773-8c32-260fca1b2ee4" providerId="ADAL" clId="{C6CD5F66-FCD4-497B-A6FF-98D5D08D0114}" dt="2023-06-16T00:41:00.193" v="25" actId="13244"/>
          <ac:picMkLst>
            <pc:docMk/>
            <pc:sldMk cId="2166101971" sldId="26232"/>
            <ac:picMk id="12" creationId="{8782E494-CE80-2984-9DA9-1283405A5A61}"/>
          </ac:picMkLst>
        </pc:picChg>
      </pc:sldChg>
      <pc:sldChg chg="modSp mod">
        <pc:chgData name="Daisy Hong" userId="852f2fe8-ba51-4773-8c32-260fca1b2ee4" providerId="ADAL" clId="{C6CD5F66-FCD4-497B-A6FF-98D5D08D0114}" dt="2023-06-16T00:34:15.249" v="6" actId="14100"/>
        <pc:sldMkLst>
          <pc:docMk/>
          <pc:sldMk cId="1636542466" sldId="26245"/>
        </pc:sldMkLst>
        <pc:spChg chg="mod">
          <ac:chgData name="Daisy Hong" userId="852f2fe8-ba51-4773-8c32-260fca1b2ee4" providerId="ADAL" clId="{C6CD5F66-FCD4-497B-A6FF-98D5D08D0114}" dt="2023-06-16T00:34:15.249" v="6" actId="14100"/>
          <ac:spMkLst>
            <pc:docMk/>
            <pc:sldMk cId="1636542466" sldId="26245"/>
            <ac:spMk id="10" creationId="{E8EB224F-1C35-58BF-0F3A-C715CCAA6C88}"/>
          </ac:spMkLst>
        </pc:spChg>
      </pc:sldChg>
      <pc:sldChg chg="modSp mod">
        <pc:chgData name="Daisy Hong" userId="852f2fe8-ba51-4773-8c32-260fca1b2ee4" providerId="ADAL" clId="{C6CD5F66-FCD4-497B-A6FF-98D5D08D0114}" dt="2023-06-16T00:41:52.749" v="28" actId="962"/>
        <pc:sldMkLst>
          <pc:docMk/>
          <pc:sldMk cId="4025850607" sldId="26246"/>
        </pc:sldMkLst>
        <pc:spChg chg="ord">
          <ac:chgData name="Daisy Hong" userId="852f2fe8-ba51-4773-8c32-260fca1b2ee4" providerId="ADAL" clId="{C6CD5F66-FCD4-497B-A6FF-98D5D08D0114}" dt="2023-06-16T00:37:47.626" v="13" actId="13244"/>
          <ac:spMkLst>
            <pc:docMk/>
            <pc:sldMk cId="4025850607" sldId="26246"/>
            <ac:spMk id="6" creationId="{E89980C9-9E07-5932-5C8B-CB58947A6CC5}"/>
          </ac:spMkLst>
        </pc:spChg>
        <pc:spChg chg="mod">
          <ac:chgData name="Daisy Hong" userId="852f2fe8-ba51-4773-8c32-260fca1b2ee4" providerId="ADAL" clId="{C6CD5F66-FCD4-497B-A6FF-98D5D08D0114}" dt="2023-06-16T00:26:42.155" v="4" actId="962"/>
          <ac:spMkLst>
            <pc:docMk/>
            <pc:sldMk cId="4025850607" sldId="26246"/>
            <ac:spMk id="7" creationId="{5A84814D-6567-2524-406E-40E8FABE9592}"/>
          </ac:spMkLst>
        </pc:spChg>
        <pc:spChg chg="ord">
          <ac:chgData name="Daisy Hong" userId="852f2fe8-ba51-4773-8c32-260fca1b2ee4" providerId="ADAL" clId="{C6CD5F66-FCD4-497B-A6FF-98D5D08D0114}" dt="2023-06-16T00:37:49.568" v="14" actId="13244"/>
          <ac:spMkLst>
            <pc:docMk/>
            <pc:sldMk cId="4025850607" sldId="26246"/>
            <ac:spMk id="9" creationId="{140B04DC-74F2-4A2E-AADD-B1702FD5AF08}"/>
          </ac:spMkLst>
        </pc:spChg>
        <pc:spChg chg="ord">
          <ac:chgData name="Daisy Hong" userId="852f2fe8-ba51-4773-8c32-260fca1b2ee4" providerId="ADAL" clId="{C6CD5F66-FCD4-497B-A6FF-98D5D08D0114}" dt="2023-06-16T00:39:53.160" v="21" actId="13244"/>
          <ac:spMkLst>
            <pc:docMk/>
            <pc:sldMk cId="4025850607" sldId="26246"/>
            <ac:spMk id="13" creationId="{45C8AFFA-6BF7-EE53-088A-628EA5D15B4E}"/>
          </ac:spMkLst>
        </pc:spChg>
        <pc:spChg chg="ord">
          <ac:chgData name="Daisy Hong" userId="852f2fe8-ba51-4773-8c32-260fca1b2ee4" providerId="ADAL" clId="{C6CD5F66-FCD4-497B-A6FF-98D5D08D0114}" dt="2023-06-16T00:39:58.170" v="22" actId="13244"/>
          <ac:spMkLst>
            <pc:docMk/>
            <pc:sldMk cId="4025850607" sldId="26246"/>
            <ac:spMk id="17" creationId="{A36057D3-AA33-4DBB-613F-B8F30F1EF6F1}"/>
          </ac:spMkLst>
        </pc:spChg>
        <pc:spChg chg="ord">
          <ac:chgData name="Daisy Hong" userId="852f2fe8-ba51-4773-8c32-260fca1b2ee4" providerId="ADAL" clId="{C6CD5F66-FCD4-497B-A6FF-98D5D08D0114}" dt="2023-06-16T00:38:25.030" v="20" actId="13244"/>
          <ac:spMkLst>
            <pc:docMk/>
            <pc:sldMk cId="4025850607" sldId="26246"/>
            <ac:spMk id="19" creationId="{7667D396-9044-6815-B1B4-6C2C60E683A2}"/>
          </ac:spMkLst>
        </pc:spChg>
        <pc:spChg chg="mod">
          <ac:chgData name="Daisy Hong" userId="852f2fe8-ba51-4773-8c32-260fca1b2ee4" providerId="ADAL" clId="{C6CD5F66-FCD4-497B-A6FF-98D5D08D0114}" dt="2023-06-16T00:31:54.647" v="5" actId="1036"/>
          <ac:spMkLst>
            <pc:docMk/>
            <pc:sldMk cId="4025850607" sldId="26246"/>
            <ac:spMk id="30" creationId="{0451C3FE-4985-2133-968E-82C3E1F7D8A2}"/>
          </ac:spMkLst>
        </pc:spChg>
        <pc:spChg chg="mod">
          <ac:chgData name="Daisy Hong" userId="852f2fe8-ba51-4773-8c32-260fca1b2ee4" providerId="ADAL" clId="{C6CD5F66-FCD4-497B-A6FF-98D5D08D0114}" dt="2023-06-16T00:41:52.749" v="28" actId="962"/>
          <ac:spMkLst>
            <pc:docMk/>
            <pc:sldMk cId="4025850607" sldId="26246"/>
            <ac:spMk id="40" creationId="{142D8AB8-2287-1CC5-BF73-F69711338C0D}"/>
          </ac:spMkLst>
        </pc:spChg>
        <pc:picChg chg="ord">
          <ac:chgData name="Daisy Hong" userId="852f2fe8-ba51-4773-8c32-260fca1b2ee4" providerId="ADAL" clId="{C6CD5F66-FCD4-497B-A6FF-98D5D08D0114}" dt="2023-06-16T00:37:45.375" v="12" actId="13244"/>
          <ac:picMkLst>
            <pc:docMk/>
            <pc:sldMk cId="4025850607" sldId="26246"/>
            <ac:picMk id="2" creationId="{1C262932-B609-7709-8D54-A3E53D782198}"/>
          </ac:picMkLst>
        </pc:picChg>
        <pc:picChg chg="ord">
          <ac:chgData name="Daisy Hong" userId="852f2fe8-ba51-4773-8c32-260fca1b2ee4" providerId="ADAL" clId="{C6CD5F66-FCD4-497B-A6FF-98D5D08D0114}" dt="2023-06-16T00:37:03.202" v="11" actId="13244"/>
          <ac:picMkLst>
            <pc:docMk/>
            <pc:sldMk cId="4025850607" sldId="26246"/>
            <ac:picMk id="5" creationId="{B115B0E3-F161-36CF-B46A-FA81559B43E3}"/>
          </ac:picMkLst>
        </pc:picChg>
        <pc:cxnChg chg="ord">
          <ac:chgData name="Daisy Hong" userId="852f2fe8-ba51-4773-8c32-260fca1b2ee4" providerId="ADAL" clId="{C6CD5F66-FCD4-497B-A6FF-98D5D08D0114}" dt="2023-06-16T00:36:56.376" v="10" actId="13244"/>
          <ac:cxnSpMkLst>
            <pc:docMk/>
            <pc:sldMk cId="4025850607" sldId="26246"/>
            <ac:cxnSpMk id="11" creationId="{720A2860-EF99-8CDD-6ED9-2A801AB6110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568F9-B4D0-4255-A3B5-C4E92B8E1C72}" type="datetimeFigureOut">
              <a:rPr lang="en-AU" smtClean="0"/>
              <a:t>16/06/2023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D6EBE-1F55-430E-9B27-5FC8EDE8ECE1}" type="slidenum">
              <a:rPr lang="en-AU" smtClean="0"/>
              <a:t>‹#›</a:t>
            </a:fld>
            <a:endParaRPr lang="en-AU" dirty="0"/>
          </a:p>
        </p:txBody>
      </p:sp>
    </p:spTree>
    <p:extLst>
      <p:ext uri="{BB962C8B-B14F-4D97-AF65-F5344CB8AC3E}">
        <p14:creationId xmlns:p14="http://schemas.microsoft.com/office/powerpoint/2010/main" val="215173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pps.powerapps.com/play/e/default-05a0e69a-418a-47c1-9c25-9387261bf991/a/026bb3dd-c521-4ea1-8efd-6b022fb6a644?tenantId=05a0e69a-418a-47c1-9c25-9387261bf99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br>
              <a:rPr lang="en-AU" sz="1200" b="0" i="1" u="none" strike="noStrike" kern="1200" dirty="0">
                <a:solidFill>
                  <a:schemeClr val="tx1"/>
                </a:solidFill>
                <a:effectLst/>
                <a:latin typeface="+mn-lt"/>
                <a:ea typeface="+mn-ea"/>
                <a:cs typeface="+mn-cs"/>
              </a:rPr>
            </a:br>
            <a:endParaRPr lang="en-AU" dirty="0"/>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3882569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12</a:t>
            </a:fld>
            <a:endParaRPr lang="en-AU" dirty="0"/>
          </a:p>
        </p:txBody>
      </p:sp>
    </p:spTree>
    <p:extLst>
      <p:ext uri="{BB962C8B-B14F-4D97-AF65-F5344CB8AC3E}">
        <p14:creationId xmlns:p14="http://schemas.microsoft.com/office/powerpoint/2010/main" val="306264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13</a:t>
            </a:fld>
            <a:endParaRPr lang="en-AU" dirty="0"/>
          </a:p>
        </p:txBody>
      </p:sp>
    </p:spTree>
    <p:extLst>
      <p:ext uri="{BB962C8B-B14F-4D97-AF65-F5344CB8AC3E}">
        <p14:creationId xmlns:p14="http://schemas.microsoft.com/office/powerpoint/2010/main" val="3955263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14</a:t>
            </a:fld>
            <a:endParaRPr lang="en-AU" dirty="0"/>
          </a:p>
        </p:txBody>
      </p:sp>
    </p:spTree>
    <p:extLst>
      <p:ext uri="{BB962C8B-B14F-4D97-AF65-F5344CB8AC3E}">
        <p14:creationId xmlns:p14="http://schemas.microsoft.com/office/powerpoint/2010/main" val="143273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B2D6EBE-1F55-430E-9B27-5FC8EDE8ECE1}" type="slidenum">
              <a:rPr lang="en-AU" smtClean="0"/>
              <a:t>2</a:t>
            </a:fld>
            <a:endParaRPr lang="en-AU" dirty="0"/>
          </a:p>
        </p:txBody>
      </p:sp>
    </p:spTree>
    <p:extLst>
      <p:ext uri="{BB962C8B-B14F-4D97-AF65-F5344CB8AC3E}">
        <p14:creationId xmlns:p14="http://schemas.microsoft.com/office/powerpoint/2010/main" val="1965715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B2D6EBE-1F55-430E-9B27-5FC8EDE8ECE1}" type="slidenum">
              <a:rPr lang="en-AU" smtClean="0"/>
              <a:t>4</a:t>
            </a:fld>
            <a:endParaRPr lang="en-AU" dirty="0"/>
          </a:p>
        </p:txBody>
      </p:sp>
    </p:spTree>
    <p:extLst>
      <p:ext uri="{BB962C8B-B14F-4D97-AF65-F5344CB8AC3E}">
        <p14:creationId xmlns:p14="http://schemas.microsoft.com/office/powerpoint/2010/main" val="79839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B2D6EBE-1F55-430E-9B27-5FC8EDE8ECE1}" type="slidenum">
              <a:rPr lang="en-AU" smtClean="0"/>
              <a:t>5</a:t>
            </a:fld>
            <a:endParaRPr lang="en-AU" dirty="0"/>
          </a:p>
        </p:txBody>
      </p:sp>
    </p:spTree>
    <p:extLst>
      <p:ext uri="{BB962C8B-B14F-4D97-AF65-F5344CB8AC3E}">
        <p14:creationId xmlns:p14="http://schemas.microsoft.com/office/powerpoint/2010/main" val="335133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B2D6EBE-1F55-430E-9B27-5FC8EDE8ECE1}" type="slidenum">
              <a:rPr lang="en-AU" smtClean="0"/>
              <a:t>6</a:t>
            </a:fld>
            <a:endParaRPr lang="en-AU" dirty="0"/>
          </a:p>
        </p:txBody>
      </p:sp>
    </p:spTree>
    <p:extLst>
      <p:ext uri="{BB962C8B-B14F-4D97-AF65-F5344CB8AC3E}">
        <p14:creationId xmlns:p14="http://schemas.microsoft.com/office/powerpoint/2010/main" val="2593461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mn-lt"/>
              </a:rPr>
              <a:t>Slide: </a:t>
            </a:r>
            <a:r>
              <a:rPr lang="en-AU" sz="1200" dirty="0">
                <a:latin typeface="+mn-lt"/>
              </a:rPr>
              <a:t>Assessment Practices – consistent teacher judgement</a:t>
            </a:r>
            <a:endParaRPr lang="en-AU" sz="1200" dirty="0">
              <a:latin typeface="+mn-lt"/>
              <a:cs typeface="Calibri"/>
            </a:endParaRPr>
          </a:p>
          <a:p>
            <a:r>
              <a:rPr lang="en-AU" sz="1200" b="1" dirty="0">
                <a:latin typeface="+mn-lt"/>
              </a:rPr>
              <a:t>Script:</a:t>
            </a:r>
            <a:endParaRPr lang="en-AU" sz="1200" b="1" dirty="0">
              <a:latin typeface="+mn-lt"/>
              <a:cs typeface="Calibri"/>
            </a:endParaRPr>
          </a:p>
          <a:p>
            <a:pPr marL="342900" lvl="0" indent="-342900">
              <a:lnSpc>
                <a:spcPct val="150000"/>
              </a:lnSpc>
              <a:spcBef>
                <a:spcPts val="500"/>
              </a:spcBef>
              <a:spcAft>
                <a:spcPts val="500"/>
              </a:spcAft>
              <a:buFont typeface="Symbol" panose="05050102010706020507" pitchFamily="18" charset="2"/>
              <a:buChar char=""/>
              <a:tabLst>
                <a:tab pos="228600" algn="l"/>
                <a:tab pos="457200" algn="l"/>
              </a:tabLst>
            </a:pPr>
            <a:r>
              <a:rPr lang="en-AU" sz="1200" u="none" strike="noStrike" dirty="0">
                <a:effectLst/>
                <a:latin typeface="+mn-lt"/>
                <a:ea typeface="Calibri" panose="020F0502020204030204" pitchFamily="34" charset="0"/>
              </a:rPr>
              <a:t>Consistent teacher judgement is a key aspect of professional practice in assessment.</a:t>
            </a:r>
          </a:p>
          <a:p>
            <a:pPr marL="342900" lvl="0" indent="-342900">
              <a:lnSpc>
                <a:spcPct val="150000"/>
              </a:lnSpc>
              <a:spcBef>
                <a:spcPts val="500"/>
              </a:spcBef>
              <a:spcAft>
                <a:spcPts val="500"/>
              </a:spcAft>
              <a:buFont typeface="Symbol" panose="05050102010706020507" pitchFamily="18" charset="2"/>
              <a:buChar char=""/>
              <a:tabLst>
                <a:tab pos="228600" algn="l"/>
                <a:tab pos="457200" algn="l"/>
              </a:tabLst>
            </a:pPr>
            <a:r>
              <a:rPr lang="en-AU" sz="1200" u="none" strike="noStrike" dirty="0">
                <a:effectLst/>
                <a:latin typeface="+mn-lt"/>
                <a:ea typeface="Calibri" panose="020F0502020204030204" pitchFamily="34" charset="0"/>
              </a:rPr>
              <a:t>While the processes to support consistent teacher judgement have not changed with curriculum reform, assessment should reflect the key intentions of the new curriculum, with a focus on ensuring every student:  </a:t>
            </a:r>
          </a:p>
          <a:p>
            <a:pPr marL="952485" lvl="1" indent="-342900">
              <a:lnSpc>
                <a:spcPct val="150000"/>
              </a:lnSpc>
              <a:spcBef>
                <a:spcPts val="500"/>
              </a:spcBef>
              <a:spcAft>
                <a:spcPts val="500"/>
              </a:spcAft>
              <a:buFont typeface="Courier New" panose="02070309020205020404" pitchFamily="49" charset="0"/>
              <a:buChar char="o"/>
              <a:tabLst>
                <a:tab pos="228600" algn="l"/>
                <a:tab pos="457200" algn="l"/>
              </a:tabLst>
            </a:pPr>
            <a:r>
              <a:rPr lang="en-AU" sz="1200" dirty="0">
                <a:effectLst/>
                <a:latin typeface="+mn-lt"/>
                <a:ea typeface="Calibri" panose="020F0502020204030204" pitchFamily="34" charset="0"/>
              </a:rPr>
              <a:t>learns with understanding  </a:t>
            </a:r>
          </a:p>
          <a:p>
            <a:pPr marL="952485" lvl="1" indent="-342900">
              <a:lnSpc>
                <a:spcPct val="150000"/>
              </a:lnSpc>
              <a:spcBef>
                <a:spcPts val="500"/>
              </a:spcBef>
              <a:spcAft>
                <a:spcPts val="500"/>
              </a:spcAft>
              <a:buFont typeface="Courier New" panose="02070309020205020404" pitchFamily="49" charset="0"/>
              <a:buChar char="o"/>
              <a:tabLst>
                <a:tab pos="228600" algn="l"/>
                <a:tab pos="457200" algn="l"/>
              </a:tabLst>
            </a:pPr>
            <a:r>
              <a:rPr lang="en-AU" sz="1200" dirty="0">
                <a:effectLst/>
                <a:latin typeface="+mn-lt"/>
                <a:ea typeface="Calibri" panose="020F0502020204030204" pitchFamily="34" charset="0"/>
              </a:rPr>
              <a:t>builds skills in applying knowledge, and</a:t>
            </a:r>
          </a:p>
          <a:p>
            <a:pPr marL="952485" lvl="1" indent="-342900">
              <a:lnSpc>
                <a:spcPct val="150000"/>
              </a:lnSpc>
              <a:spcBef>
                <a:spcPts val="500"/>
              </a:spcBef>
              <a:spcAft>
                <a:spcPts val="500"/>
              </a:spcAft>
              <a:buFont typeface="Courier New" panose="02070309020205020404" pitchFamily="49" charset="0"/>
              <a:buChar char="o"/>
              <a:tabLst>
                <a:tab pos="228600" algn="l"/>
                <a:tab pos="457200" algn="l"/>
              </a:tabLst>
            </a:pPr>
            <a:r>
              <a:rPr lang="en-AU" sz="1200" dirty="0">
                <a:effectLst/>
                <a:latin typeface="+mn-lt"/>
                <a:ea typeface="Calibri" panose="020F0502020204030204" pitchFamily="34" charset="0"/>
              </a:rPr>
              <a:t>makes excellent ongoing progress. Masters (2020)</a:t>
            </a:r>
          </a:p>
          <a:p>
            <a:pPr marL="342900" lvl="0" indent="-342900">
              <a:lnSpc>
                <a:spcPct val="150000"/>
              </a:lnSpc>
              <a:spcBef>
                <a:spcPts val="500"/>
              </a:spcBef>
              <a:spcAft>
                <a:spcPts val="500"/>
              </a:spcAft>
              <a:buFont typeface="Symbol" panose="05050102010706020507" pitchFamily="18" charset="2"/>
              <a:buChar char=""/>
              <a:tabLst>
                <a:tab pos="228600" algn="l"/>
                <a:tab pos="457200" algn="l"/>
              </a:tabLst>
            </a:pPr>
            <a:r>
              <a:rPr lang="en-AU" sz="1200" u="none" strike="noStrike" dirty="0">
                <a:effectLst/>
                <a:latin typeface="+mn-lt"/>
                <a:ea typeface="Calibri" panose="020F0502020204030204" pitchFamily="34" charset="0"/>
              </a:rPr>
              <a:t>The Assessment practices – consistent teacher judgement webpage provides advice for school leaders and teachers in designing, marking and moderating school-based assessment. </a:t>
            </a:r>
          </a:p>
          <a:p>
            <a:pPr marL="342900" lvl="0" indent="-342900">
              <a:lnSpc>
                <a:spcPct val="150000"/>
              </a:lnSpc>
              <a:spcBef>
                <a:spcPts val="500"/>
              </a:spcBef>
              <a:spcAft>
                <a:spcPts val="500"/>
              </a:spcAft>
              <a:buFont typeface="Symbol" panose="05050102010706020507" pitchFamily="18" charset="2"/>
              <a:buChar char=""/>
              <a:tabLst>
                <a:tab pos="228600" algn="l"/>
                <a:tab pos="457200" algn="l"/>
              </a:tabLst>
            </a:pPr>
            <a:r>
              <a:rPr lang="en-AU" sz="1200" u="none" strike="noStrike" dirty="0">
                <a:effectLst/>
                <a:latin typeface="+mn-lt"/>
                <a:ea typeface="Calibri" panose="020F0502020204030204" pitchFamily="34" charset="0"/>
              </a:rPr>
              <a:t>Advice includes strategies for developing effective consistent teacher judgement practices to support curriculum implementation.</a:t>
            </a:r>
          </a:p>
          <a:p>
            <a:pPr marL="342900" lvl="0" indent="-342900">
              <a:lnSpc>
                <a:spcPct val="150000"/>
              </a:lnSpc>
              <a:spcBef>
                <a:spcPts val="500"/>
              </a:spcBef>
              <a:spcAft>
                <a:spcPts val="500"/>
              </a:spcAft>
              <a:buFont typeface="Symbol" panose="05050102010706020507" pitchFamily="18" charset="2"/>
              <a:buChar char=""/>
              <a:tabLst>
                <a:tab pos="228600" algn="l"/>
                <a:tab pos="457200" algn="l"/>
              </a:tabLst>
            </a:pPr>
            <a:r>
              <a:rPr lang="en-AU" sz="1200" u="none" strike="noStrike" dirty="0">
                <a:effectLst/>
                <a:latin typeface="+mn-lt"/>
                <a:ea typeface="Calibri" panose="020F0502020204030204" pitchFamily="34" charset="0"/>
              </a:rPr>
              <a:t>The release of syllabuses provide schools with an opportunity to reflect on the effectiveness of existing school-based assessment practices. This advice can be used by schools to support assessment processes to enhance curriculum implementation. </a:t>
            </a:r>
          </a:p>
          <a:p>
            <a:pPr marL="342900" lvl="0" indent="-342900">
              <a:lnSpc>
                <a:spcPct val="150000"/>
              </a:lnSpc>
              <a:spcBef>
                <a:spcPts val="500"/>
              </a:spcBef>
              <a:spcAft>
                <a:spcPts val="500"/>
              </a:spcAft>
              <a:buFont typeface="Symbol" panose="05050102010706020507" pitchFamily="18" charset="2"/>
              <a:buChar char=""/>
              <a:tabLst>
                <a:tab pos="228600" algn="l"/>
                <a:tab pos="457200" algn="l"/>
              </a:tabLst>
            </a:pPr>
            <a:r>
              <a:rPr lang="en-AU" sz="1200" u="none" strike="noStrike" dirty="0">
                <a:effectLst/>
                <a:latin typeface="+mn-lt"/>
                <a:ea typeface="Calibri" panose="020F0502020204030204" pitchFamily="34" charset="0"/>
              </a:rPr>
              <a:t>Key considerations are highlighted for schools to reflect on their consistent teacher judgement and moderation practices. Please note: This is </a:t>
            </a:r>
            <a:r>
              <a:rPr lang="en-US" sz="1200" dirty="0">
                <a:latin typeface="+mn-lt"/>
              </a:rPr>
              <a:t>general assessment advice that applies to all KLAs.</a:t>
            </a:r>
            <a:endParaRPr lang="en-AU" sz="1200" dirty="0">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85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B2D6EBE-1F55-430E-9B27-5FC8EDE8ECE1}" type="slidenum">
              <a:rPr lang="en-AU" smtClean="0"/>
              <a:t>8</a:t>
            </a:fld>
            <a:endParaRPr lang="en-AU" dirty="0"/>
          </a:p>
        </p:txBody>
      </p:sp>
    </p:spTree>
    <p:extLst>
      <p:ext uri="{BB962C8B-B14F-4D97-AF65-F5344CB8AC3E}">
        <p14:creationId xmlns:p14="http://schemas.microsoft.com/office/powerpoint/2010/main" val="3565355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Search 'Supporting your child' to locate the guides.</a:t>
            </a:r>
            <a:endParaRPr lang="en-AU" dirty="0"/>
          </a:p>
        </p:txBody>
      </p:sp>
      <p:sp>
        <p:nvSpPr>
          <p:cNvPr id="4" name="Slide Number Placeholder 3"/>
          <p:cNvSpPr>
            <a:spLocks noGrp="1"/>
          </p:cNvSpPr>
          <p:nvPr>
            <p:ph type="sldNum" sz="quarter" idx="5"/>
          </p:nvPr>
        </p:nvSpPr>
        <p:spPr/>
        <p:txBody>
          <a:bodyPr/>
          <a:lstStyle/>
          <a:p>
            <a:fld id="{AB2D6EBE-1F55-430E-9B27-5FC8EDE8ECE1}" type="slidenum">
              <a:rPr lang="en-AU" smtClean="0"/>
              <a:t>10</a:t>
            </a:fld>
            <a:endParaRPr lang="en-AU" dirty="0"/>
          </a:p>
        </p:txBody>
      </p:sp>
    </p:spTree>
    <p:extLst>
      <p:ext uri="{BB962C8B-B14F-4D97-AF65-F5344CB8AC3E}">
        <p14:creationId xmlns:p14="http://schemas.microsoft.com/office/powerpoint/2010/main" val="203671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endParaRPr lang="en-US" dirty="0"/>
          </a:p>
          <a:p>
            <a:pPr marL="171450" indent="-171450">
              <a:buFont typeface="Arial,Sans-Serif"/>
              <a:buChar char="•"/>
            </a:pPr>
            <a:r>
              <a:rPr lang="en-AU" dirty="0"/>
              <a:t>The aim of the CRC is to provide consistent and equitable information and support to schools during curriculum reform. There is a local meeting once a term that is led by a school-based leader and supported by a mentor from the Curriculum and Reform Directorate and the Curriculum Advisor from Strategic Delivery. </a:t>
            </a:r>
            <a:endParaRPr lang="en-US" dirty="0"/>
          </a:p>
          <a:p>
            <a:pPr marL="171450" indent="-171450">
              <a:buFont typeface="Arial,Sans-Serif"/>
              <a:buChar char="•"/>
            </a:pPr>
            <a:r>
              <a:rPr lang="en-AU" dirty="0"/>
              <a:t>Simon Breakspear </a:t>
            </a:r>
            <a:r>
              <a:rPr lang="en-US" dirty="0"/>
              <a:t>is leading online professional learning once a term for all school coordinators to enhance curriculum leadership. Term 2 presentation discussed 'leadership of curriculum change'. Term 3 is on Wednesday 2 August 3:45-4:45pm and Term 4 presentation on Tuesday 31 October.</a:t>
            </a:r>
            <a:endParaRPr lang="en-US" dirty="0">
              <a:cs typeface="Calibri"/>
            </a:endParaRPr>
          </a:p>
          <a:p>
            <a:pPr marL="171450" indent="-171450">
              <a:buFont typeface="Arial,Sans-Serif"/>
              <a:buChar char="•"/>
            </a:pPr>
            <a:r>
              <a:rPr lang="en-US" dirty="0"/>
              <a:t>There is a CRC Microsoft Teams space that provides updates and resources for school coordinators.</a:t>
            </a:r>
            <a:endParaRPr lang="en-US" dirty="0">
              <a:cs typeface="Calibri"/>
            </a:endParaRPr>
          </a:p>
          <a:p>
            <a:pPr marL="171450" indent="-171450">
              <a:buFont typeface="Arial,Sans-Serif"/>
              <a:buChar char="•"/>
            </a:pPr>
            <a:r>
              <a:rPr lang="en-US" dirty="0"/>
              <a:t>Please share the </a:t>
            </a:r>
            <a:r>
              <a:rPr lang="en-US" dirty="0">
                <a:hlinkClick r:id="rId3"/>
              </a:rPr>
              <a:t>CRC school coordinator nomination form</a:t>
            </a:r>
            <a:r>
              <a:rPr lang="en-US" dirty="0"/>
              <a:t> with your school leaders or if you would like to nominate a school coordinator to represent a school. </a:t>
            </a:r>
            <a:endParaRPr lang="en-US" dirty="0">
              <a:cs typeface="Calibri"/>
            </a:endParaRPr>
          </a:p>
        </p:txBody>
      </p:sp>
      <p:sp>
        <p:nvSpPr>
          <p:cNvPr id="4" name="Slide Number Placeholder 3"/>
          <p:cNvSpPr>
            <a:spLocks noGrp="1"/>
          </p:cNvSpPr>
          <p:nvPr>
            <p:ph type="sldNum" sz="quarter" idx="5"/>
          </p:nvPr>
        </p:nvSpPr>
        <p:spPr/>
        <p:txBody>
          <a:bodyPr/>
          <a:lstStyle/>
          <a:p>
            <a:fld id="{AB2D6EBE-1F55-430E-9B27-5FC8EDE8ECE1}" type="slidenum">
              <a:rPr lang="en-AU" smtClean="0"/>
              <a:t>11</a:t>
            </a:fld>
            <a:endParaRPr lang="en-AU" dirty="0"/>
          </a:p>
        </p:txBody>
      </p:sp>
    </p:spTree>
    <p:extLst>
      <p:ext uri="{BB962C8B-B14F-4D97-AF65-F5344CB8AC3E}">
        <p14:creationId xmlns:p14="http://schemas.microsoft.com/office/powerpoint/2010/main" val="3133692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680054263"/>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8391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2364935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dirty="0"/>
              <a:t>Click icon to add picture</a:t>
            </a:r>
            <a:endParaRPr lang="en-AU" dirty="0"/>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834099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00946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1432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dirty="0"/>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dirty="0"/>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056372293"/>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857881061"/>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dirty="0"/>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Tree>
    <p:extLst>
      <p:ext uri="{BB962C8B-B14F-4D97-AF65-F5344CB8AC3E}">
        <p14:creationId xmlns:p14="http://schemas.microsoft.com/office/powerpoint/2010/main" val="457314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696837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53882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120050174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135003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62049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671629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3905857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dirty="0"/>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dirty="0"/>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dirty="0"/>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dirty="0"/>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99817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dirty="0"/>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dirty="0"/>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8541663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95762356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8262856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39266233"/>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034869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Tree>
    <p:extLst>
      <p:ext uri="{BB962C8B-B14F-4D97-AF65-F5344CB8AC3E}">
        <p14:creationId xmlns:p14="http://schemas.microsoft.com/office/powerpoint/2010/main" val="336019443"/>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40396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69659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721953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411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4423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24686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698174"/>
            <a:ext cx="5616000" cy="44218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698174"/>
            <a:ext cx="5616000" cy="44218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cxnSp>
        <p:nvCxnSpPr>
          <p:cNvPr id="2" name="Straight Connector 1">
            <a:extLst>
              <a:ext uri="{FF2B5EF4-FFF2-40B4-BE49-F238E27FC236}">
                <a16:creationId xmlns:a16="http://schemas.microsoft.com/office/drawing/2014/main" id="{5D5CA018-A469-331D-BCCF-2D8F690D649D}"/>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011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2987026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4030858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6985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384513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97933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60953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dirty="0"/>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18376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dirty="0"/>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31124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dirty="0"/>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4984380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59931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907611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485033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dirty="0"/>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846689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dirty="0"/>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dirty="0"/>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06690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25433358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8064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2612817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137016786"/>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952018673"/>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10683853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0016813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1907263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1"/>
            <a:endParaRPr lang="en-US"/>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349345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14819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69441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dirty="0"/>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Tree>
    <p:extLst>
      <p:ext uri="{BB962C8B-B14F-4D97-AF65-F5344CB8AC3E}">
        <p14:creationId xmlns:p14="http://schemas.microsoft.com/office/powerpoint/2010/main" val="15965124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36497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662358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dirty="0"/>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10593045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3268729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396851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947444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63915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dirty="0"/>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911383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dirty="0"/>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4749743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dirty="0"/>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17358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5708872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40433971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38142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754844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dirty="0"/>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035615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dirty="0"/>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dirty="0"/>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0946087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349361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1351556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84843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9565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287265889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79"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067053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710"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 id="2147483735" r:id="rId40"/>
    <p:sldLayoutId id="2147483736" r:id="rId41"/>
    <p:sldLayoutId id="2147483737" r:id="rId42"/>
    <p:sldLayoutId id="2147483738" r:id="rId43"/>
    <p:sldLayoutId id="2147483739" r:id="rId44"/>
    <p:sldLayoutId id="2147483740" r:id="rId45"/>
    <p:sldLayoutId id="2147483741" r:id="rId46"/>
    <p:sldLayoutId id="2147483742" r:id="rId47"/>
    <p:sldLayoutId id="2147483743" r:id="rId48"/>
    <p:sldLayoutId id="2147483744" r:id="rId49"/>
    <p:sldLayoutId id="2147483745" r:id="rId50"/>
    <p:sldLayoutId id="2147483746" r:id="rId51"/>
    <p:sldLayoutId id="2147483677" r:id="rId52"/>
    <p:sldLayoutId id="2147483678" r:id="rId53"/>
    <p:sldLayoutId id="2147483679" r:id="rId54"/>
    <p:sldLayoutId id="2147483680" r:id="rId55"/>
    <p:sldLayoutId id="2147483681" r:id="rId56"/>
    <p:sldLayoutId id="2147483682" r:id="rId57"/>
    <p:sldLayoutId id="2147483683" r:id="rId58"/>
    <p:sldLayoutId id="2147483684" r:id="rId59"/>
    <p:sldLayoutId id="2147483685" r:id="rId60"/>
    <p:sldLayoutId id="2147483686" r:id="rId61"/>
    <p:sldLayoutId id="2147483688" r:id="rId62"/>
    <p:sldLayoutId id="2147483689" r:id="rId63"/>
    <p:sldLayoutId id="2147483690" r:id="rId64"/>
    <p:sldLayoutId id="2147483691" r:id="rId65"/>
    <p:sldLayoutId id="2147483692" r:id="rId66"/>
    <p:sldLayoutId id="2147483693" r:id="rId67"/>
    <p:sldLayoutId id="2147483694" r:id="rId68"/>
    <p:sldLayoutId id="2147483695" r:id="rId69"/>
    <p:sldLayoutId id="2147483696" r:id="rId70"/>
    <p:sldLayoutId id="2147483697" r:id="rId71"/>
    <p:sldLayoutId id="2147483698" r:id="rId72"/>
    <p:sldLayoutId id="2147483699" r:id="rId73"/>
    <p:sldLayoutId id="2147483700" r:id="rId74"/>
    <p:sldLayoutId id="2147483701" r:id="rId75"/>
    <p:sldLayoutId id="2147483702" r:id="rId76"/>
    <p:sldLayoutId id="2147483703" r:id="rId77"/>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curriculum.nsw.edu.au/resources/teaching-resources"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apps.powerapps.com/play/e/default-05a0e69a-418a-47c1-9c25-9387261bf991/a/026bb3dd-c521-4ea1-8efd-6b022fb6a644?tenantId=05a0e69a-418a-47c1-9c25-9387261bf991"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8" Type="http://schemas.openxmlformats.org/officeDocument/2006/relationships/hyperlink" Target="https://aus01.safelinks.protection.outlook.com/?url=https%3A%2F%2Feducation.nsw.gov.au%2Fteaching-and-learning%2Fcurriculum%2Fliteracy-and-numeracy%2Fresources-for-schools%2Fplanning-literacy-and-numeracy-software&amp;data=05%7C01%7CJennifer.Starink%40det.nsw.edu.au%7C3c488e426ca045bf5c7008db04c462ec%7C05a0e69a418a47c19c259387261bf991%7C0%7C0%7C638109013785791076%7CUnknown%7CTWFpbGZsb3d8eyJWIjoiMC4wLjAwMDAiLCJQIjoiV2luMzIiLCJBTiI6Ik1haWwiLCJXVCI6Mn0%3D%7C3000%7C%7C%7C&amp;sdata=7eDqtYzmdEcW%2FvIr98CY9rUlM9KL0DRatNGqDgkQVDw%3D&amp;reserved=0" TargetMode="External"/><Relationship Id="rId3" Type="http://schemas.openxmlformats.org/officeDocument/2006/relationships/hyperlink" Target="https://aus01.safelinks.protection.outlook.com/?url=https%3A%2F%2Fdocs.google.com%2Fforms%2Fd%2Fe%2F1FAIpQLSdVK_i0OX9MfW_zBKbJ36egtQoNA6tsLdxh6p3uRscNPwyFig%2Fviewform%3FdeliveryName%3DDM10753&amp;data=05%7C01%7CJennifer.Starink%40det.nsw.edu.au%7C1a4a2c38a2d34c8c00cd08db65516a49%7C05a0e69a418a47c19c259387261bf991%7C0%7C0%7C638215172574491715%7CUnknown%7CTWFpbGZsb3d8eyJWIjoiMC4wLjAwMDAiLCJQIjoiV2luMzIiLCJBTiI6Ik1haWwiLCJXVCI6Mn0%3D%7C3000%7C%7C%7C&amp;sdata=I4JvNfUH%2FGw9cI08%2FznLzge5eouScTQD%2FGwWyzIvBK8%3D&amp;reserved=0" TargetMode="External"/><Relationship Id="rId7" Type="http://schemas.openxmlformats.org/officeDocument/2006/relationships/hyperlink" Target="https://aus01.safelinks.protection.outlook.com/?url=https%3A%2F%2Feducation.nsw.gov.au%2Fteaching-and-learning%2Fcurriculum%2Fliteracy-and-numeracy%2Fresources-for-schools%2Flearning-progressions&amp;data=05%7C01%7CJennifer.Starink%40det.nsw.edu.au%7C3c488e426ca045bf5c7008db04c462ec%7C05a0e69a418a47c19c259387261bf991%7C0%7C0%7C638109013785791076%7CUnknown%7CTWFpbGZsb3d8eyJWIjoiMC4wLjAwMDAiLCJQIjoiV2luMzIiLCJBTiI6Ik1haWwiLCJXVCI6Mn0%3D%7C3000%7C%7C%7C&amp;sdata=3EuqJ4KhagavxqeC%2FNFqX7onzgb6JHFFXVACFSbxU%2FM%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hyperlink" Target="https://teams.microsoft.com/l/team/19%3a25f15c444946478698aa09a497223ab6%40thread.tacv2/conversations?groupId=1b4d6e82-09f3-4598-ac69-8a47327eedc6&amp;tenantId=05a0e69a-418a-47c1-9c25-9387261bf991" TargetMode="External"/><Relationship Id="rId5" Type="http://schemas.openxmlformats.org/officeDocument/2006/relationships/hyperlink" Target="https://teams.microsoft.com/l/team/19%3a42316349d42e47178cba9da92ab992dd%40thread.tacv2/conversations?groupId=26306aea-e8d5-49fe-88fd-4da661f01fd5&amp;tenantId=05a0e69a-418a-47c1-9c25-9387261bf991" TargetMode="External"/><Relationship Id="rId4" Type="http://schemas.openxmlformats.org/officeDocument/2006/relationships/hyperlink" Target="https://teams.microsoft.com/l/team/19%3a5a12e7825bd64fa4ba8210a1cd058fa4%40thread.tacv2/conversations?groupId=0b112a0f-0453-4f38-951f-99fc9d864764&amp;tenantId=05a0e69a-418a-47c1-9c25-9387261bf991" TargetMode="External"/><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forms.office.com/Pages/ResponsePage.aspx?id=muagBYpBwUecJZOHJhv5kdYeYZGF8TZFivKIt6f9Cw5UM0k5WlhWNDU1RTFUSzFZRFcwU0IwOFJWVyQlQCN0PWcu" TargetMode="External"/><Relationship Id="rId2" Type="http://schemas.openxmlformats.org/officeDocument/2006/relationships/notesSlide" Target="../notesSlides/notesSlide11.xml"/><Relationship Id="rId1" Type="http://schemas.openxmlformats.org/officeDocument/2006/relationships/slideLayout" Target="../slideLayouts/slideLayout77.xml"/><Relationship Id="rId6" Type="http://schemas.openxmlformats.org/officeDocument/2006/relationships/image" Target="../media/image19.png"/><Relationship Id="rId5" Type="http://schemas.openxmlformats.org/officeDocument/2006/relationships/hyperlink" Target="https://apps.powerapps.com/play/e/default-05a0e69a-418a-47c1-9c25-9387261bf991/a/4dd9fff4-81ca-41c2-a96e-b9ad436f68ac?tenantId=05a0e69a-418a-47c1-9c25-9387261bf991&amp;source=portal&amp;hidenavbar=true&amp;Form=457"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app.education.nsw.gov.au/school-services-contacts/" TargetMode="External"/><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7.xml"/><Relationship Id="rId6" Type="http://schemas.openxmlformats.org/officeDocument/2006/relationships/hyperlink" Target="https://education.nsw.gov.au/teaching-and-learning/curriculum/professional-learning#Curriculum0" TargetMode="External"/><Relationship Id="rId5" Type="http://schemas.openxmlformats.org/officeDocument/2006/relationships/hyperlink" Target="https://bit.ly/3Olf9f7" TargetMode="External"/><Relationship Id="rId4" Type="http://schemas.openxmlformats.org/officeDocument/2006/relationships/hyperlink" Target="mailto:curriculum.portfolio@det.nsw.edu.au"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static1.squarespace.com/static/606d0efce3d8ab58471157c4/t/61b5cc262bf6940dee4500f0/1639304232373/Cultural+Context+in+Standardised+Tests+3.pdf"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education.nsw.gov.au/teaching-and-learning/curriculum/leading-curriculum-k-12/leading-curriculum-k-6/k-2-research-toolkit/text-based-protocols-for-leaders/challenging-assumption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hyperlink" Target="https://myplsso.education.nsw.gov.au/mylearning/catalogue/details/1def470e-42f5-ed11-ba76-0003ffd06f24" TargetMode="External"/><Relationship Id="rId13" Type="http://schemas.openxmlformats.org/officeDocument/2006/relationships/hyperlink" Target="https://education.nsw.gov.au/teaching-and-learning/curriculum/planning-programming-and-assessing-k-12/assessment-practices-consistent-teacher-judgement" TargetMode="External"/><Relationship Id="rId3" Type="http://schemas.openxmlformats.org/officeDocument/2006/relationships/hyperlink" Target="https://education.nsw.gov.au/teaching-and-learning/curriculum/mathematics/planning-programming-and-assessing-mathematics-k-6/mathematics-k-2-units" TargetMode="External"/><Relationship Id="rId7" Type="http://schemas.openxmlformats.org/officeDocument/2006/relationships/hyperlink" Target="https://education.nsw.gov.au/teaching-and-learning/curriculum/mathematics/planning-programming-and-assessing-mathematics-7-10" TargetMode="External"/><Relationship Id="rId12" Type="http://schemas.openxmlformats.org/officeDocument/2006/relationships/hyperlink" Target="https://education.nsw.gov.au/teaching-and-learning/curriculum/department-approved-courses/istem" TargetMode="External"/><Relationship Id="rId2" Type="http://schemas.openxmlformats.org/officeDocument/2006/relationships/hyperlink" Target="https://education.nsw.gov.au/teaching-and-learning/curriculum/english/planning-programming-and-assessing-english-k-6/english-k-2-units" TargetMode="External"/><Relationship Id="rId1" Type="http://schemas.openxmlformats.org/officeDocument/2006/relationships/slideLayout" Target="../slideLayouts/slideLayout27.xml"/><Relationship Id="rId6" Type="http://schemas.openxmlformats.org/officeDocument/2006/relationships/hyperlink" Target="https://education.nsw.gov.au/teaching-and-learning/curriculum/english/planning-programming-and-assessing-english-7-10" TargetMode="External"/><Relationship Id="rId11" Type="http://schemas.openxmlformats.org/officeDocument/2006/relationships/hyperlink" Target="https://education.nsw.gov.au/teaching-and-learning/curriculum/hsie/planning-programming-and-assessing-hsie-11-12/planning-programming-assessing-geography-11-12" TargetMode="External"/><Relationship Id="rId5" Type="http://schemas.openxmlformats.org/officeDocument/2006/relationships/hyperlink" Target="https://education.nsw.gov.au/teaching-and-learning/curriculum/mathematics/planning-programming-and-assessing-mathematics-k-6/mathematics-k-6-scope-and-sequences" TargetMode="External"/><Relationship Id="rId15" Type="http://schemas.openxmlformats.org/officeDocument/2006/relationships/hyperlink" Target="https://aus01.safelinks.protection.outlook.com/?url=https%3A%2F%2Fcurriculum.nsw.edu.au%2Fresources%2Fteaching-resources&amp;data=05%7C01%7Ccarolyn.amat%40det.nsw.edu.au%7C1e988ec694984643fd2c08db624fe57a%7C05a0e69a418a47c19c259387261bf991%7C0%7C0%7C638211867521430850%7CUnknown%7CTWFpbGZsb3d8eyJWIjoiMC4wLjAwMDAiLCJQIjoiV2luMzIiLCJBTiI6Ik1haWwiLCJXVCI6Mn0%3D%7C3000%7C%7C%7C&amp;sdata=pyKG6scACXp5Qfviz4M%2FptRbDior2XSSUXAPa5ifHwY%3D&amp;reserved=0" TargetMode="External"/><Relationship Id="rId10" Type="http://schemas.openxmlformats.org/officeDocument/2006/relationships/hyperlink" Target="https://education.nsw.gov.au/teaching-and-learning/curriculum/tas/planning-programming-and-assessing-tas-11-12" TargetMode="External"/><Relationship Id="rId4" Type="http://schemas.openxmlformats.org/officeDocument/2006/relationships/hyperlink" Target="https://education.nsw.gov.au/teaching-and-learning/curriculum/english/planning-programming-and-assessing-english-k-6/english-k-6-scope-and-sequences#Sample2" TargetMode="External"/><Relationship Id="rId9" Type="http://schemas.openxmlformats.org/officeDocument/2006/relationships/hyperlink" Target="https://education.nsw.gov.au/teaching-and-learning/curriculum/tas/planning-programming-and-assessing-tas-7-10" TargetMode="External"/><Relationship Id="rId14" Type="http://schemas.openxmlformats.org/officeDocument/2006/relationships/hyperlink" Target="https://education.nsw.gov.au/about-us/education-data-and-research/cese/publications/case-studies/K-2-curriculum-implementation"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ducation.nsw.gov.au/teaching-and-learning/curriculum/mathematics/planning-programming-and-assessing-mathematics-k-6/mathematics-k-6-scope-and-sequences" TargetMode="External"/><Relationship Id="rId3" Type="http://schemas.openxmlformats.org/officeDocument/2006/relationships/hyperlink" Target="https://education.nsw.gov.au/teaching-and-learning/curriculum/english/planning-programming-and-assessing-english-k-6/english-k-2-units" TargetMode="External"/><Relationship Id="rId7" Type="http://schemas.openxmlformats.org/officeDocument/2006/relationships/hyperlink" Target="https://education.nsw.gov.au/teaching-and-learning/curriculum/english/planning-programming-and-assessing-english-k-6/english-k-6-scope-and-sequences#Sample2"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hyperlink" Target="https://education.nsw.gov.au/teaching-and-learning/curriculum/professional-learning/mathematics-k-2" TargetMode="External"/><Relationship Id="rId5" Type="http://schemas.openxmlformats.org/officeDocument/2006/relationships/hyperlink" Target="https://education.nsw.gov.au/teaching-and-learning/curriculum/professional-learning/english-k-2" TargetMode="External"/><Relationship Id="rId10" Type="http://schemas.openxmlformats.org/officeDocument/2006/relationships/image" Target="../media/image6.png"/><Relationship Id="rId4" Type="http://schemas.openxmlformats.org/officeDocument/2006/relationships/hyperlink" Target="https://education.nsw.gov.au/teaching-and-learning/curriculum/mathematics/planning-programming-and-assessing-mathematics-k-6/mathematics-k-2-units" TargetMode="External"/><Relationship Id="rId9" Type="http://schemas.openxmlformats.org/officeDocument/2006/relationships/hyperlink" Target="https://education.nsw.gov.au/noticeboard/2023/06/eoi-curriculum-partnership-schools-rounds-3-and-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nsw.gov.au/noticeboard/2023/06/resources-to-implement-the-new-computing-technology-7-10-syllabus"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s://education.nsw.gov.au/teaching-and-learning/curriculum/department-approved-courses/istem" TargetMode="External"/><Relationship Id="rId3" Type="http://schemas.openxmlformats.org/officeDocument/2006/relationships/hyperlink" Target="https://education.nsw.gov.au/teaching-and-learning/curriculum/english/planning-programming-and-assessing-english-7-10" TargetMode="External"/><Relationship Id="rId7" Type="http://schemas.openxmlformats.org/officeDocument/2006/relationships/hyperlink" Target="https://myplsso.education.nsw.gov.au/mylearning/catalogue/index?menu=Home#/detail?page=1&amp;pageSize=10&amp;openSessionsOnly=false&amp;search=geography&amp;details=%2Fmylearning%2Fcatalogue%2Fdetails%2F3b9dc539-49cf-ed11-ba76-0003ffd0425a" TargetMode="External"/><Relationship Id="rId12" Type="http://schemas.openxmlformats.org/officeDocument/2006/relationships/hyperlink" Target="https://education.nsw.gov.au/teaching-and-learning/curriculum/statewide-staffrooms"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hyperlink" Target="https://education.nsw.gov.au/teaching-and-learning/curriculum/hsie/planning-programming-and-assessing-hsie-11-12/planning-programming-assessing-geography-11-12" TargetMode="External"/><Relationship Id="rId11" Type="http://schemas.openxmlformats.org/officeDocument/2006/relationships/hyperlink" Target="https://education.nsw.gov.au/teaching-and-learning/curriculum/tas/planning-programming-and-assessing-tas-11-12" TargetMode="External"/><Relationship Id="rId5" Type="http://schemas.openxmlformats.org/officeDocument/2006/relationships/hyperlink" Target="https://education.nsw.gov.au/teaching-and-learning/curriculum/mathematics/planning-programming-and-assessing-mathematics-7-10" TargetMode="External"/><Relationship Id="rId10" Type="http://schemas.openxmlformats.org/officeDocument/2006/relationships/hyperlink" Target="https://myplsso.education.nsw.gov.au/mylearning/catalogue/index?menu=Home#/detail?page=1&amp;pageSize=10&amp;openSessionsOnly=false&amp;search=computing&amp;details=%2Fmylearning%2Fcatalogue%2Fdetails%2Fb06747f6-5ced-ed11-ba76-0003ffd07994" TargetMode="External"/><Relationship Id="rId4" Type="http://schemas.openxmlformats.org/officeDocument/2006/relationships/hyperlink" Target="https://myplsso.education.nsw.gov.au/mylearning/catalogue/details/1def470e-42f5-ed11-ba76-0003ffd06f24" TargetMode="External"/><Relationship Id="rId9" Type="http://schemas.openxmlformats.org/officeDocument/2006/relationships/hyperlink" Target="https://education.nsw.gov.au/teaching-and-learning/curriculum/tas/planning-programming-and-assessing-tas-7-1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https://education.nsw.gov.au/teaching-and-learning/curriculum/planning-programming-and-assessing-k-12/assessment-practices-consistent-teacher-judgement" TargetMode="Externa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case-studies/K-2-curriculum-implementation"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forms.office.com/r/3RLXPErGrj" TargetMode="Externa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16B2403B-3D00-6C48-9C04-C5FE8C187D84}"/>
              </a:ext>
            </a:extLst>
          </p:cNvPr>
          <p:cNvSpPr>
            <a:spLocks noGrp="1"/>
          </p:cNvSpPr>
          <p:nvPr>
            <p:ph type="ctrTitle"/>
          </p:nvPr>
        </p:nvSpPr>
        <p:spPr>
          <a:xfrm>
            <a:off x="539999" y="2227908"/>
            <a:ext cx="6191997" cy="1920581"/>
          </a:xfrm>
        </p:spPr>
        <p:txBody>
          <a:bodyPr anchor="t">
            <a:normAutofit/>
          </a:bodyPr>
          <a:lstStyle/>
          <a:p>
            <a:r>
              <a:rPr lang="en-US" sz="4400" dirty="0"/>
              <a:t>Curriculum Reform update – DELs and principals</a:t>
            </a:r>
          </a:p>
        </p:txBody>
      </p:sp>
      <p:sp>
        <p:nvSpPr>
          <p:cNvPr id="9" name="Text Placeholder 8">
            <a:extLst>
              <a:ext uri="{FF2B5EF4-FFF2-40B4-BE49-F238E27FC236}">
                <a16:creationId xmlns:a16="http://schemas.microsoft.com/office/drawing/2014/main" id="{EA49D0CA-63AA-4296-A572-38C40C8D5572}"/>
              </a:ext>
            </a:extLst>
          </p:cNvPr>
          <p:cNvSpPr>
            <a:spLocks noGrp="1"/>
          </p:cNvSpPr>
          <p:nvPr>
            <p:ph type="body" sz="quarter" idx="10"/>
          </p:nvPr>
        </p:nvSpPr>
        <p:spPr>
          <a:xfrm>
            <a:off x="539999" y="4314392"/>
            <a:ext cx="6191996" cy="527116"/>
          </a:xfrm>
        </p:spPr>
        <p:txBody>
          <a:bodyPr/>
          <a:lstStyle/>
          <a:p>
            <a:r>
              <a:rPr lang="en-US" dirty="0"/>
              <a:t>Term 2, Week 8, 2023</a:t>
            </a:r>
          </a:p>
          <a:p>
            <a:endParaRPr lang="en-AU" dirty="0"/>
          </a:p>
        </p:txBody>
      </p:sp>
      <p:pic>
        <p:nvPicPr>
          <p:cNvPr id="18" name="Picture 17">
            <a:extLst>
              <a:ext uri="{FF2B5EF4-FFF2-40B4-BE49-F238E27FC236}">
                <a16:creationId xmlns:a16="http://schemas.microsoft.com/office/drawing/2014/main" id="{D4691517-19B2-C0D8-8DFC-0CD1896A908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230" r="9540"/>
          <a:stretch/>
        </p:blipFill>
        <p:spPr>
          <a:xfrm>
            <a:off x="7416799" y="1250137"/>
            <a:ext cx="4559301" cy="4357726"/>
          </a:xfrm>
          <a:prstGeom prst="rect">
            <a:avLst/>
          </a:prstGeom>
        </p:spPr>
      </p:pic>
    </p:spTree>
    <p:extLst>
      <p:ext uri="{BB962C8B-B14F-4D97-AF65-F5344CB8AC3E}">
        <p14:creationId xmlns:p14="http://schemas.microsoft.com/office/powerpoint/2010/main" val="3041297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B7C4-A46D-E9F8-B2C5-62CC6C30E47D}"/>
              </a:ext>
            </a:extLst>
          </p:cNvPr>
          <p:cNvSpPr>
            <a:spLocks noGrp="1"/>
          </p:cNvSpPr>
          <p:nvPr>
            <p:ph type="title"/>
          </p:nvPr>
        </p:nvSpPr>
        <p:spPr/>
        <p:txBody>
          <a:bodyPr/>
          <a:lstStyle/>
          <a:p>
            <a:r>
              <a:rPr lang="en-AU" dirty="0"/>
              <a:t>Latest news from NESA</a:t>
            </a:r>
          </a:p>
        </p:txBody>
      </p:sp>
      <p:sp>
        <p:nvSpPr>
          <p:cNvPr id="9" name="Content Placeholder 8">
            <a:extLst>
              <a:ext uri="{FF2B5EF4-FFF2-40B4-BE49-F238E27FC236}">
                <a16:creationId xmlns:a16="http://schemas.microsoft.com/office/drawing/2014/main" id="{9E0C7D89-C46B-EA5C-961F-E6C2F4E4953D}"/>
              </a:ext>
            </a:extLst>
          </p:cNvPr>
          <p:cNvSpPr>
            <a:spLocks noGrp="1"/>
          </p:cNvSpPr>
          <p:nvPr>
            <p:ph idx="1"/>
          </p:nvPr>
        </p:nvSpPr>
        <p:spPr/>
        <p:txBody>
          <a:bodyPr/>
          <a:lstStyle/>
          <a:p>
            <a:pPr>
              <a:spcAft>
                <a:spcPts val="600"/>
              </a:spcAft>
            </a:pPr>
            <a:r>
              <a:rPr lang="en-AU" sz="1800" dirty="0"/>
              <a:t>NESA is currently updating the Curriculum Reform timeline.</a:t>
            </a:r>
          </a:p>
          <a:p>
            <a:pPr>
              <a:spcAft>
                <a:spcPts val="600"/>
              </a:spcAft>
            </a:pPr>
            <a:r>
              <a:rPr lang="en-AU" sz="1800" b="1" dirty="0">
                <a:latin typeface="+mj-lt"/>
              </a:rPr>
              <a:t>New: </a:t>
            </a:r>
            <a:r>
              <a:rPr lang="en-AU" sz="1800" dirty="0"/>
              <a:t>'</a:t>
            </a:r>
            <a:r>
              <a:rPr lang="en-AU" sz="1800" dirty="0">
                <a:ea typeface="+mn-lt"/>
                <a:cs typeface="+mn-lt"/>
              </a:rPr>
              <a:t>Supporting your Child' parent and carer guides are on the NSW Curriculum website (NESA's digital curriculum). Available through the </a:t>
            </a:r>
            <a:r>
              <a:rPr lang="en-AU" sz="1800" dirty="0">
                <a:ea typeface="+mn-lt"/>
                <a:cs typeface="+mn-lt"/>
                <a:hlinkClick r:id="rId3"/>
              </a:rPr>
              <a:t>Teaching resources tab</a:t>
            </a:r>
            <a:r>
              <a:rPr lang="en-AU" sz="1800" dirty="0">
                <a:ea typeface="+mn-lt"/>
                <a:cs typeface="+mn-lt"/>
              </a:rPr>
              <a:t>, as downloadable documents.</a:t>
            </a:r>
            <a:endParaRPr lang="en-AU" sz="1800" dirty="0"/>
          </a:p>
          <a:p>
            <a:pPr marL="285750" indent="-285750">
              <a:spcAft>
                <a:spcPts val="600"/>
              </a:spcAft>
              <a:buFont typeface="Arial"/>
              <a:buChar char="•"/>
            </a:pPr>
            <a:r>
              <a:rPr lang="en-AU" sz="1700" dirty="0">
                <a:ea typeface="+mn-lt"/>
                <a:cs typeface="+mn-lt"/>
              </a:rPr>
              <a:t>Supporting your child: Parent and carer guide – English Kindergarten</a:t>
            </a:r>
            <a:endParaRPr lang="en-AU" sz="1700" dirty="0"/>
          </a:p>
          <a:p>
            <a:pPr marL="285750" indent="-285750">
              <a:spcAft>
                <a:spcPts val="600"/>
              </a:spcAft>
              <a:buFont typeface="Arial"/>
              <a:buChar char="•"/>
            </a:pPr>
            <a:r>
              <a:rPr lang="en-AU" sz="1700" dirty="0">
                <a:ea typeface="+mn-lt"/>
                <a:cs typeface="+mn-lt"/>
              </a:rPr>
              <a:t>Supporting your child: Parent and carer guide – English 1- 2</a:t>
            </a:r>
            <a:endParaRPr lang="en-AU" sz="1700" dirty="0"/>
          </a:p>
          <a:p>
            <a:pPr marL="285750" indent="-285750">
              <a:spcAft>
                <a:spcPts val="600"/>
              </a:spcAft>
              <a:buFont typeface="Arial"/>
              <a:buChar char="•"/>
            </a:pPr>
            <a:r>
              <a:rPr lang="en-AU" sz="1700" dirty="0">
                <a:ea typeface="+mn-lt"/>
                <a:cs typeface="+mn-lt"/>
              </a:rPr>
              <a:t>Supporting your child: Parent and carer guide – English 3-6</a:t>
            </a:r>
            <a:endParaRPr lang="en-AU" sz="1700" dirty="0"/>
          </a:p>
          <a:p>
            <a:pPr marL="285750" indent="-285750">
              <a:spcAft>
                <a:spcPts val="600"/>
              </a:spcAft>
              <a:buFont typeface="Arial"/>
              <a:buChar char="•"/>
            </a:pPr>
            <a:r>
              <a:rPr lang="en-AU" sz="1700" dirty="0">
                <a:ea typeface="+mn-lt"/>
                <a:cs typeface="+mn-lt"/>
              </a:rPr>
              <a:t>Supporting your child: Parent and carer guide – Mathematics Kindergarten</a:t>
            </a:r>
            <a:endParaRPr lang="en-AU" sz="1700" dirty="0"/>
          </a:p>
          <a:p>
            <a:pPr marL="285750" indent="-285750">
              <a:spcAft>
                <a:spcPts val="600"/>
              </a:spcAft>
              <a:buFont typeface="Arial"/>
              <a:buChar char="•"/>
            </a:pPr>
            <a:r>
              <a:rPr lang="en-AU" sz="1700" dirty="0">
                <a:ea typeface="+mn-lt"/>
                <a:cs typeface="+mn-lt"/>
              </a:rPr>
              <a:t>Supporting your child: Parent and carer guide – Mathematics 1-2</a:t>
            </a:r>
            <a:endParaRPr lang="en-AU" sz="1700" dirty="0"/>
          </a:p>
          <a:p>
            <a:pPr marL="285750" indent="-285750">
              <a:spcAft>
                <a:spcPts val="600"/>
              </a:spcAft>
              <a:buFont typeface="Arial"/>
              <a:buChar char="•"/>
            </a:pPr>
            <a:r>
              <a:rPr lang="en-AU" sz="1700" dirty="0">
                <a:ea typeface="+mn-lt"/>
                <a:cs typeface="+mn-lt"/>
              </a:rPr>
              <a:t>Supporting your child: Parent and carer guide – Mathematics 3-6</a:t>
            </a:r>
            <a:endParaRPr lang="en-AU" sz="1700" dirty="0"/>
          </a:p>
          <a:p>
            <a:pPr marL="285750" indent="-285750">
              <a:spcAft>
                <a:spcPts val="600"/>
              </a:spcAft>
              <a:buFont typeface="Arial"/>
              <a:buChar char="•"/>
            </a:pPr>
            <a:r>
              <a:rPr lang="en-AU" sz="1700" dirty="0"/>
              <a:t>Supporting your child: Parent and carer guide – Aboriginal Languages K-10</a:t>
            </a:r>
          </a:p>
        </p:txBody>
      </p:sp>
      <p:sp>
        <p:nvSpPr>
          <p:cNvPr id="4" name="Slide Number Placeholder 3">
            <a:extLst>
              <a:ext uri="{FF2B5EF4-FFF2-40B4-BE49-F238E27FC236}">
                <a16:creationId xmlns:a16="http://schemas.microsoft.com/office/drawing/2014/main" id="{60704DA1-BF5D-3CBB-8EF2-7E1969D07A3A}"/>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5" name="Text Placeholder 4">
            <a:extLst>
              <a:ext uri="{FF2B5EF4-FFF2-40B4-BE49-F238E27FC236}">
                <a16:creationId xmlns:a16="http://schemas.microsoft.com/office/drawing/2014/main" id="{65144371-8253-D37B-041A-D00BE326652F}"/>
              </a:ext>
            </a:extLst>
          </p:cNvPr>
          <p:cNvSpPr>
            <a:spLocks noGrp="1"/>
          </p:cNvSpPr>
          <p:nvPr>
            <p:ph type="body" sz="quarter" idx="18"/>
          </p:nvPr>
        </p:nvSpPr>
        <p:spPr/>
        <p:txBody>
          <a:bodyPr/>
          <a:lstStyle/>
          <a:p>
            <a:r>
              <a:rPr lang="en-AU" dirty="0"/>
              <a:t>Primary and Secondary</a:t>
            </a:r>
          </a:p>
        </p:txBody>
      </p:sp>
      <p:pic>
        <p:nvPicPr>
          <p:cNvPr id="11" name="Picture 10">
            <a:extLst>
              <a:ext uri="{FF2B5EF4-FFF2-40B4-BE49-F238E27FC236}">
                <a16:creationId xmlns:a16="http://schemas.microsoft.com/office/drawing/2014/main" id="{F431783A-0B59-9D18-990F-25486061DF7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5920" y="4247143"/>
            <a:ext cx="2748080" cy="1981714"/>
          </a:xfrm>
          <a:prstGeom prst="rect">
            <a:avLst/>
          </a:prstGeom>
        </p:spPr>
      </p:pic>
    </p:spTree>
    <p:extLst>
      <p:ext uri="{BB962C8B-B14F-4D97-AF65-F5344CB8AC3E}">
        <p14:creationId xmlns:p14="http://schemas.microsoft.com/office/powerpoint/2010/main" val="159216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B7C4-A46D-E9F8-B2C5-62CC6C30E47D}"/>
              </a:ext>
            </a:extLst>
          </p:cNvPr>
          <p:cNvSpPr>
            <a:spLocks noGrp="1"/>
          </p:cNvSpPr>
          <p:nvPr>
            <p:ph type="title"/>
          </p:nvPr>
        </p:nvSpPr>
        <p:spPr/>
        <p:txBody>
          <a:bodyPr/>
          <a:lstStyle/>
          <a:p>
            <a:r>
              <a:rPr lang="en-AU" dirty="0"/>
              <a:t>Curriculum Reform Communities (CRC)</a:t>
            </a:r>
          </a:p>
        </p:txBody>
      </p:sp>
      <p:sp>
        <p:nvSpPr>
          <p:cNvPr id="5" name="Content Placeholder 4">
            <a:extLst>
              <a:ext uri="{FF2B5EF4-FFF2-40B4-BE49-F238E27FC236}">
                <a16:creationId xmlns:a16="http://schemas.microsoft.com/office/drawing/2014/main" id="{99C36CA0-7280-C1FD-DEC9-35D9DE7F1F0E}"/>
              </a:ext>
            </a:extLst>
          </p:cNvPr>
          <p:cNvSpPr>
            <a:spLocks noGrp="1"/>
          </p:cNvSpPr>
          <p:nvPr>
            <p:ph idx="1"/>
          </p:nvPr>
        </p:nvSpPr>
        <p:spPr/>
        <p:txBody>
          <a:bodyPr/>
          <a:lstStyle/>
          <a:p>
            <a:pPr marL="285750" indent="-285750">
              <a:spcAft>
                <a:spcPts val="600"/>
              </a:spcAft>
              <a:buChar char="•"/>
            </a:pPr>
            <a:r>
              <a:rPr lang="en-AU" sz="1800" dirty="0"/>
              <a:t>The CRC are supporting schools with the implementation of new syllabuses and the development of school contextualised curriculum. </a:t>
            </a:r>
            <a:endParaRPr lang="en-US" sz="1800" dirty="0"/>
          </a:p>
          <a:p>
            <a:pPr marL="285750" indent="-285750">
              <a:spcAft>
                <a:spcPts val="600"/>
              </a:spcAft>
              <a:buFont typeface="Arial" panose="020B0604020202020204" pitchFamily="34" charset="0"/>
              <a:buChar char="•"/>
            </a:pPr>
            <a:r>
              <a:rPr lang="en-AU" sz="1800" dirty="0"/>
              <a:t>There are 71 CRC locations across the state. Over 1500 schools are a part of a CRC and there are over 1700 members in the CRC MS Team space.</a:t>
            </a:r>
          </a:p>
          <a:p>
            <a:pPr marL="285750" indent="-285750">
              <a:spcAft>
                <a:spcPts val="600"/>
              </a:spcAft>
              <a:buChar char="•"/>
            </a:pPr>
            <a:r>
              <a:rPr lang="en-AU" sz="1800" dirty="0"/>
              <a:t>Each CRC has a school-based leader and a curriculum advisor who acts as a mentor to support the CRC leader.</a:t>
            </a:r>
          </a:p>
          <a:p>
            <a:pPr marL="285750" indent="-285750">
              <a:spcAft>
                <a:spcPts val="600"/>
              </a:spcAft>
              <a:buChar char="•"/>
            </a:pPr>
            <a:r>
              <a:rPr lang="en-AU" sz="1800" dirty="0"/>
              <a:t>Simon Breakspear is leading professional learning for all school coordinators to enhance curriculum leadership.</a:t>
            </a:r>
          </a:p>
          <a:p>
            <a:pPr marL="285750" indent="-285750">
              <a:spcAft>
                <a:spcPts val="600"/>
              </a:spcAft>
              <a:buChar char="•"/>
            </a:pPr>
            <a:r>
              <a:rPr lang="en-AU" sz="1800" dirty="0"/>
              <a:t>Share the </a:t>
            </a:r>
            <a:r>
              <a:rPr lang="en-AU" sz="1800" dirty="0">
                <a:solidFill>
                  <a:srgbClr val="146CFD"/>
                </a:solidFill>
                <a:hlinkClick r:id="rId3"/>
              </a:rPr>
              <a:t>CRC school coordinator nomination form</a:t>
            </a:r>
            <a:r>
              <a:rPr lang="en-AU" sz="1800" dirty="0"/>
              <a:t> with school leaders or nominate a school coordinator to represent a school. </a:t>
            </a:r>
          </a:p>
        </p:txBody>
      </p:sp>
      <p:sp>
        <p:nvSpPr>
          <p:cNvPr id="4" name="Slide Number Placeholder 3">
            <a:extLst>
              <a:ext uri="{FF2B5EF4-FFF2-40B4-BE49-F238E27FC236}">
                <a16:creationId xmlns:a16="http://schemas.microsoft.com/office/drawing/2014/main" id="{60704DA1-BF5D-3CBB-8EF2-7E1969D07A3A}"/>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202504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3CC3B-F649-3A77-51B9-F8FD011A8B3F}"/>
              </a:ext>
            </a:extLst>
          </p:cNvPr>
          <p:cNvSpPr>
            <a:spLocks noGrp="1"/>
          </p:cNvSpPr>
          <p:nvPr>
            <p:ph type="title"/>
          </p:nvPr>
        </p:nvSpPr>
        <p:spPr/>
        <p:txBody>
          <a:bodyPr/>
          <a:lstStyle/>
          <a:p>
            <a:r>
              <a:rPr lang="en-AU" dirty="0"/>
              <a:t>Literacy and numeracy – support available</a:t>
            </a:r>
          </a:p>
        </p:txBody>
      </p:sp>
      <p:sp>
        <p:nvSpPr>
          <p:cNvPr id="7" name="Text Placeholder 4">
            <a:extLst>
              <a:ext uri="{FF2B5EF4-FFF2-40B4-BE49-F238E27FC236}">
                <a16:creationId xmlns:a16="http://schemas.microsoft.com/office/drawing/2014/main" id="{0EE07CA9-37C3-2E5C-4979-AB0C707CD85E}"/>
              </a:ext>
            </a:extLst>
          </p:cNvPr>
          <p:cNvSpPr txBox="1">
            <a:spLocks/>
          </p:cNvSpPr>
          <p:nvPr/>
        </p:nvSpPr>
        <p:spPr>
          <a:xfrm>
            <a:off x="360000" y="836663"/>
            <a:ext cx="10511543" cy="45719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accent2"/>
                </a:solidFill>
                <a:latin typeface="+mj-lt"/>
              </a:rPr>
              <a:t>National Literacy and Numeracy Learning Progressions and PLAN2</a:t>
            </a:r>
          </a:p>
        </p:txBody>
      </p:sp>
      <p:sp>
        <p:nvSpPr>
          <p:cNvPr id="8" name="Text Placeholder 4">
            <a:extLst>
              <a:ext uri="{FF2B5EF4-FFF2-40B4-BE49-F238E27FC236}">
                <a16:creationId xmlns:a16="http://schemas.microsoft.com/office/drawing/2014/main" id="{C78399FF-B121-1306-DDE0-7AEF8DEAEA58}"/>
              </a:ext>
            </a:extLst>
          </p:cNvPr>
          <p:cNvSpPr txBox="1">
            <a:spLocks/>
          </p:cNvSpPr>
          <p:nvPr/>
        </p:nvSpPr>
        <p:spPr>
          <a:xfrm>
            <a:off x="360000" y="1698173"/>
            <a:ext cx="5634400" cy="454297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30000"/>
              </a:lnSpc>
              <a:spcAft>
                <a:spcPts val="600"/>
              </a:spcAft>
              <a:buFont typeface="Arial" panose="020B0604020202020204" pitchFamily="34" charset="0"/>
              <a:buChar char="•"/>
            </a:pPr>
            <a:r>
              <a:rPr lang="en-US" sz="1750" dirty="0">
                <a:ea typeface="+mn-lt"/>
                <a:cs typeface="+mn-lt"/>
              </a:rPr>
              <a:t>The Term 2 Literacy and Numeracy newsletter will be released to subscribers in Week 8. </a:t>
            </a:r>
            <a:r>
              <a:rPr lang="en-US" sz="1750" dirty="0">
                <a:ea typeface="+mn-lt"/>
                <a:cs typeface="+mn-lt"/>
                <a:hlinkClick r:id="rId3"/>
              </a:rPr>
              <a:t>Subscribe to the newsletter</a:t>
            </a:r>
            <a:r>
              <a:rPr lang="en-US" sz="1750" dirty="0">
                <a:ea typeface="+mn-lt"/>
                <a:cs typeface="+mn-lt"/>
              </a:rPr>
              <a:t>. </a:t>
            </a:r>
          </a:p>
          <a:p>
            <a:pPr marL="285750" indent="-285750">
              <a:lnSpc>
                <a:spcPct val="130000"/>
              </a:lnSpc>
              <a:spcAft>
                <a:spcPts val="600"/>
              </a:spcAft>
              <a:buFont typeface="Arial" panose="020B0604020202020204" pitchFamily="34" charset="0"/>
              <a:buChar char="•"/>
            </a:pPr>
            <a:r>
              <a:rPr lang="en-US" sz="1750" dirty="0">
                <a:ea typeface="+mn-lt"/>
                <a:cs typeface="+mn-lt"/>
              </a:rPr>
              <a:t>Join the </a:t>
            </a:r>
            <a:r>
              <a:rPr lang="en-US" sz="1750" dirty="0">
                <a:ea typeface="+mn-lt"/>
                <a:cs typeface="+mn-lt"/>
                <a:hlinkClick r:id="rId4"/>
              </a:rPr>
              <a:t>PLAN2 Bitesize Team</a:t>
            </a:r>
            <a:r>
              <a:rPr lang="en-US" sz="1750" dirty="0">
                <a:ea typeface="+mn-lt"/>
                <a:cs typeface="+mn-lt"/>
              </a:rPr>
              <a:t> for ongoing professional learning and support with PLAN2. Sessions are held every Monday from 3:30-4:00pm. Session topics for this term will include:</a:t>
            </a:r>
            <a:endParaRPr lang="en-US" sz="1750" dirty="0"/>
          </a:p>
          <a:p>
            <a:pPr marL="645750" lvl="4" indent="-285750">
              <a:lnSpc>
                <a:spcPct val="130000"/>
              </a:lnSpc>
            </a:pPr>
            <a:r>
              <a:rPr lang="en-US" sz="1550" dirty="0">
                <a:ea typeface="+mn-lt"/>
                <a:cs typeface="+mn-lt"/>
              </a:rPr>
              <a:t>creating areas of focus for the new curriculum</a:t>
            </a:r>
            <a:endParaRPr lang="en-US" sz="1550" dirty="0"/>
          </a:p>
          <a:p>
            <a:pPr marL="645750" lvl="4" indent="-285750">
              <a:lnSpc>
                <a:spcPct val="130000"/>
              </a:lnSpc>
            </a:pPr>
            <a:r>
              <a:rPr lang="en-US" sz="1750" dirty="0">
                <a:ea typeface="+mn-lt"/>
                <a:cs typeface="+mn-lt"/>
              </a:rPr>
              <a:t>creating high school subject classes and custom groups</a:t>
            </a:r>
          </a:p>
          <a:p>
            <a:pPr marL="645750" lvl="4" indent="-285750">
              <a:lnSpc>
                <a:spcPct val="130000"/>
              </a:lnSpc>
            </a:pPr>
            <a:r>
              <a:rPr lang="en-US" sz="1750" dirty="0">
                <a:ea typeface="+mn-lt"/>
                <a:cs typeface="+mn-lt"/>
              </a:rPr>
              <a:t>using DoE Areas of focus templates </a:t>
            </a:r>
            <a:endParaRPr lang="en-US" sz="1750" dirty="0"/>
          </a:p>
          <a:p>
            <a:pPr marL="645750" lvl="4" indent="-285750">
              <a:lnSpc>
                <a:spcPct val="130000"/>
              </a:lnSpc>
            </a:pPr>
            <a:r>
              <a:rPr lang="en-US" sz="1750" dirty="0">
                <a:ea typeface="+mn-lt"/>
                <a:cs typeface="+mn-lt"/>
              </a:rPr>
              <a:t>measuring progress using the progressions</a:t>
            </a:r>
            <a:endParaRPr lang="en-US" sz="1750" dirty="0"/>
          </a:p>
        </p:txBody>
      </p:sp>
      <p:sp>
        <p:nvSpPr>
          <p:cNvPr id="5" name="Text Placeholder 4">
            <a:extLst>
              <a:ext uri="{FF2B5EF4-FFF2-40B4-BE49-F238E27FC236}">
                <a16:creationId xmlns:a16="http://schemas.microsoft.com/office/drawing/2014/main" id="{EC6344FE-30F7-02DB-2A3B-93FEAF7FDCEE}"/>
              </a:ext>
            </a:extLst>
          </p:cNvPr>
          <p:cNvSpPr>
            <a:spLocks noGrp="1"/>
          </p:cNvSpPr>
          <p:nvPr>
            <p:ph sz="half" idx="2"/>
          </p:nvPr>
        </p:nvSpPr>
        <p:spPr>
          <a:xfrm>
            <a:off x="6342742" y="1698174"/>
            <a:ext cx="5501257" cy="4421826"/>
          </a:xfrm>
        </p:spPr>
        <p:txBody>
          <a:bodyPr/>
          <a:lstStyle/>
          <a:p>
            <a:pPr marL="285750" indent="-285750">
              <a:lnSpc>
                <a:spcPct val="130000"/>
              </a:lnSpc>
              <a:spcAft>
                <a:spcPts val="600"/>
              </a:spcAft>
              <a:buFont typeface="Arial" panose="020B0604020202020204" pitchFamily="34" charset="0"/>
              <a:buChar char="•"/>
            </a:pPr>
            <a:r>
              <a:rPr lang="en-US" sz="1750" dirty="0">
                <a:ea typeface="+mn-lt"/>
                <a:cs typeface="+mn-lt"/>
              </a:rPr>
              <a:t>Visit the </a:t>
            </a:r>
            <a:r>
              <a:rPr lang="en-US" sz="1750" dirty="0">
                <a:ea typeface="+mn-lt"/>
                <a:cs typeface="+mn-lt"/>
                <a:hlinkClick r:id="rId5"/>
              </a:rPr>
              <a:t>Literacy Statewide staffroom</a:t>
            </a:r>
            <a:r>
              <a:rPr lang="en-US" sz="1750" dirty="0">
                <a:ea typeface="+mn-lt"/>
                <a:cs typeface="+mn-lt"/>
              </a:rPr>
              <a:t> or the </a:t>
            </a:r>
            <a:r>
              <a:rPr lang="en-US" sz="1750" dirty="0">
                <a:ea typeface="+mn-lt"/>
                <a:cs typeface="+mn-lt"/>
                <a:hlinkClick r:id="rId6"/>
              </a:rPr>
              <a:t>Numeracy Statewide staffroom</a:t>
            </a:r>
            <a:r>
              <a:rPr lang="en-US" sz="1750" dirty="0">
                <a:ea typeface="+mn-lt"/>
                <a:cs typeface="+mn-lt"/>
              </a:rPr>
              <a:t> to engage with live and recorded professional learning sessions, resources and advice.</a:t>
            </a:r>
            <a:endParaRPr lang="en-US" sz="1750" dirty="0"/>
          </a:p>
          <a:p>
            <a:pPr marL="285750" indent="-285750">
              <a:lnSpc>
                <a:spcPct val="130000"/>
              </a:lnSpc>
              <a:spcAft>
                <a:spcPts val="600"/>
              </a:spcAft>
              <a:buFont typeface="Arial" panose="020B0604020202020204" pitchFamily="34" charset="0"/>
              <a:buChar char="•"/>
            </a:pPr>
            <a:r>
              <a:rPr lang="en-US" sz="1750" dirty="0">
                <a:ea typeface="+mn-lt"/>
                <a:cs typeface="+mn-lt"/>
              </a:rPr>
              <a:t>For more information on the update to v3, visit the department’s </a:t>
            </a:r>
            <a:r>
              <a:rPr lang="en-US" sz="1750" dirty="0">
                <a:ea typeface="+mn-lt"/>
                <a:cs typeface="+mn-lt"/>
                <a:hlinkClick r:id="rId7"/>
              </a:rPr>
              <a:t>Literacy and Numeracy Learning Progressions webpage</a:t>
            </a:r>
            <a:r>
              <a:rPr lang="en-US" sz="1750" dirty="0">
                <a:ea typeface="+mn-lt"/>
                <a:cs typeface="+mn-lt"/>
              </a:rPr>
              <a:t> and </a:t>
            </a:r>
            <a:r>
              <a:rPr lang="en-US" sz="1750" dirty="0">
                <a:ea typeface="+mn-lt"/>
                <a:cs typeface="+mn-lt"/>
                <a:hlinkClick r:id="rId8"/>
              </a:rPr>
              <a:t>About PLAN2 webpage</a:t>
            </a:r>
            <a:r>
              <a:rPr lang="en-US" sz="1750" dirty="0">
                <a:ea typeface="+mn-lt"/>
                <a:cs typeface="+mn-lt"/>
              </a:rPr>
              <a:t>.  </a:t>
            </a:r>
            <a:endParaRPr lang="en-US" sz="1750" dirty="0"/>
          </a:p>
        </p:txBody>
      </p:sp>
      <p:pic>
        <p:nvPicPr>
          <p:cNvPr id="10" name="Picture 9">
            <a:extLst>
              <a:ext uri="{FF2B5EF4-FFF2-40B4-BE49-F238E27FC236}">
                <a16:creationId xmlns:a16="http://schemas.microsoft.com/office/drawing/2014/main" id="{21F154C9-D784-118B-D583-1D398755A9F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90182" y="4484394"/>
            <a:ext cx="2459190" cy="1833606"/>
          </a:xfrm>
          <a:prstGeom prst="rect">
            <a:avLst/>
          </a:prstGeom>
        </p:spPr>
      </p:pic>
      <p:sp>
        <p:nvSpPr>
          <p:cNvPr id="4" name="Slide Number Placeholder 3">
            <a:extLst>
              <a:ext uri="{FF2B5EF4-FFF2-40B4-BE49-F238E27FC236}">
                <a16:creationId xmlns:a16="http://schemas.microsoft.com/office/drawing/2014/main" id="{F7F0232D-D216-6A50-FC82-57521FE8FBE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400475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5">
            <a:extLst>
              <a:ext uri="{FF2B5EF4-FFF2-40B4-BE49-F238E27FC236}">
                <a16:creationId xmlns:a16="http://schemas.microsoft.com/office/drawing/2014/main" id="{0451C3FE-4985-2133-968E-82C3E1F7D8A2}"/>
              </a:ext>
            </a:extLst>
          </p:cNvPr>
          <p:cNvSpPr txBox="1">
            <a:spLocks noGrp="1"/>
          </p:cNvSpPr>
          <p:nvPr>
            <p:ph type="title" idx="4294967295"/>
          </p:nvPr>
        </p:nvSpPr>
        <p:spPr>
          <a:xfrm>
            <a:off x="315157" y="224880"/>
            <a:ext cx="10923143" cy="931618"/>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marL="0" indent="0" algn="l" defTabSz="685812" rtl="0" eaLnBrk="1" latinLnBrk="0" hangingPunct="1">
              <a:lnSpc>
                <a:spcPct val="150000"/>
              </a:lnSpc>
              <a:spcBef>
                <a:spcPts val="0"/>
              </a:spcBef>
              <a:spcAft>
                <a:spcPts val="600"/>
              </a:spcAft>
              <a:buFont typeface="Arial" panose="020B0604020202020204" pitchFamily="34" charset="0"/>
              <a:buNone/>
              <a:defRPr sz="2000" b="1" i="0" kern="1200">
                <a:solidFill>
                  <a:schemeClr val="tx2"/>
                </a:solidFill>
                <a:latin typeface="Public Sans" pitchFamily="2" charset="0"/>
                <a:ea typeface="+mn-ea"/>
                <a:cs typeface="+mn-cs"/>
              </a:defRPr>
            </a:lvl1pPr>
            <a:lvl2pPr marL="0" indent="0" algn="l" defTabSz="685812" rtl="0" eaLnBrk="1" latinLnBrk="0" hangingPunct="1">
              <a:lnSpc>
                <a:spcPct val="150000"/>
              </a:lnSpc>
              <a:spcBef>
                <a:spcPts val="0"/>
              </a:spcBef>
              <a:spcAft>
                <a:spcPts val="600"/>
              </a:spcAft>
              <a:buClrTx/>
              <a:buFont typeface="Montserrat Medium" panose="00000600000000000000" pitchFamily="2" charset="0"/>
              <a:buNone/>
              <a:defRPr sz="1600" b="1" i="0" kern="1200">
                <a:solidFill>
                  <a:schemeClr val="tx2"/>
                </a:solidFill>
                <a:latin typeface="Public Sans SemiBold" pitchFamily="2" charset="77"/>
                <a:ea typeface="+mn-ea"/>
                <a:cs typeface="+mn-cs"/>
              </a:defRPr>
            </a:lvl2pPr>
            <a:lvl3pPr marL="541349" indent="-177804" algn="l" defTabSz="685812" rtl="0" eaLnBrk="1" latinLnBrk="0" hangingPunct="1">
              <a:lnSpc>
                <a:spcPct val="150000"/>
              </a:lnSpc>
              <a:spcBef>
                <a:spcPts val="0"/>
              </a:spcBef>
              <a:spcAft>
                <a:spcPts val="600"/>
              </a:spcAft>
              <a:buClrTx/>
              <a:buFont typeface="Montserrat Medium" panose="00000600000000000000" pitchFamily="2" charset="0"/>
              <a:buChar char="»"/>
              <a:tabLst/>
              <a:defRPr sz="1600" b="1" i="0" kern="1200">
                <a:solidFill>
                  <a:schemeClr val="tx2"/>
                </a:solidFill>
                <a:latin typeface="Public Sans" pitchFamily="2" charset="77"/>
                <a:ea typeface="+mn-ea"/>
                <a:cs typeface="+mn-cs"/>
              </a:defRPr>
            </a:lvl3pPr>
            <a:lvl4pPr marL="719152" indent="-185742" algn="l" defTabSz="685812"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Public Sans Medium" pitchFamily="2" charset="77"/>
                <a:ea typeface="+mn-ea"/>
                <a:cs typeface="+mn-cs"/>
              </a:defRPr>
            </a:lvl4pPr>
            <a:lvl5pPr marL="896956" indent="-177804" algn="l" defTabSz="685812"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Public Sans Medium" pitchFamily="2" charset="77"/>
                <a:ea typeface="+mn-ea"/>
                <a:cs typeface="+mn-cs"/>
              </a:defRPr>
            </a:lvl5pPr>
            <a:lvl6pPr marL="1885981"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8"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12"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2800" b="0" i="0" u="none" strike="noStrike" kern="1200" cap="none" spc="0" normalizeH="0" baseline="0" noProof="0" dirty="0">
                <a:ln>
                  <a:noFill/>
                </a:ln>
                <a:solidFill>
                  <a:srgbClr val="002664"/>
                </a:solidFill>
                <a:effectLst/>
                <a:uLnTx/>
                <a:uFillTx/>
                <a:latin typeface="+mj-lt"/>
                <a:ea typeface="+mj-ea"/>
                <a:cs typeface="+mj-cs"/>
              </a:rPr>
              <a:t>Strategic Delivery: </a:t>
            </a:r>
            <a:br>
              <a:rPr kumimoji="0" lang="en-AU" sz="2800" b="0" i="0" u="none" strike="noStrike" kern="1200" cap="none" spc="0" normalizeH="0" baseline="0" noProof="0" dirty="0">
                <a:ln>
                  <a:noFill/>
                </a:ln>
                <a:solidFill>
                  <a:srgbClr val="002664"/>
                </a:solidFill>
                <a:effectLst/>
                <a:uLnTx/>
                <a:uFillTx/>
                <a:latin typeface="+mn-lt"/>
                <a:ea typeface="+mn-ea"/>
                <a:cs typeface="+mn-cs"/>
              </a:rPr>
            </a:br>
            <a:r>
              <a:rPr kumimoji="0" lang="en-AU" sz="2800" b="1" i="0" u="none" strike="noStrike" kern="1200" cap="none" spc="0" normalizeH="0" baseline="0" noProof="0" dirty="0">
                <a:ln>
                  <a:noFill/>
                </a:ln>
                <a:solidFill>
                  <a:srgbClr val="002664"/>
                </a:solidFill>
                <a:effectLst/>
                <a:uLnTx/>
                <a:uFillTx/>
                <a:latin typeface="Public Sans Black"/>
                <a:ea typeface="+mn-ea"/>
                <a:cs typeface="+mn-cs"/>
              </a:rPr>
              <a:t>Curriculum Implementation Professional Learning </a:t>
            </a:r>
          </a:p>
        </p:txBody>
      </p:sp>
      <p:sp>
        <p:nvSpPr>
          <p:cNvPr id="3" name="Rectangle 2">
            <a:extLst>
              <a:ext uri="{FF2B5EF4-FFF2-40B4-BE49-F238E27FC236}">
                <a16:creationId xmlns:a16="http://schemas.microsoft.com/office/drawing/2014/main" id="{C92C2E9A-5A9D-65E5-2BFA-60CF2F23FE54}"/>
              </a:ext>
            </a:extLst>
          </p:cNvPr>
          <p:cNvSpPr/>
          <p:nvPr/>
        </p:nvSpPr>
        <p:spPr>
          <a:xfrm>
            <a:off x="144568" y="1190748"/>
            <a:ext cx="11719749" cy="777389"/>
          </a:xfrm>
          <a:prstGeom prst="rect">
            <a:avLst/>
          </a:prstGeom>
          <a:noFill/>
          <a:ln w="12700" cap="flat" cmpd="sng" algn="ctr">
            <a:noFill/>
            <a:prstDash val="solid"/>
            <a:miter lim="800000"/>
          </a:ln>
          <a:effectLst/>
        </p:spPr>
        <p:txBody>
          <a:bodyPr lIns="144000" tIns="144000" rIns="144000" bIns="144000" rtlCol="0" anchor="t"/>
          <a:lstStyle/>
          <a:p>
            <a:pPr defTabSz="914400">
              <a:defRPr/>
            </a:pPr>
            <a:r>
              <a:rPr kumimoji="0" lang="en-AU" sz="1600" b="1" i="0" strike="noStrike" kern="0" cap="none" spc="0" normalizeH="0" baseline="0" noProof="0" dirty="0">
                <a:ln>
                  <a:noFill/>
                </a:ln>
                <a:solidFill>
                  <a:schemeClr val="accent1"/>
                </a:solidFill>
                <a:effectLst/>
                <a:uLnTx/>
                <a:uFillTx/>
                <a:latin typeface="Public Sans"/>
              </a:rPr>
              <a:t>Upcoming sessions</a:t>
            </a:r>
            <a:r>
              <a:rPr kumimoji="0" lang="en-AU" sz="1600" b="1" i="0" strike="noStrike" kern="0" cap="none" spc="0" normalizeH="0" baseline="0" noProof="0" dirty="0">
                <a:ln>
                  <a:noFill/>
                </a:ln>
                <a:solidFill>
                  <a:srgbClr val="146CFD"/>
                </a:solidFill>
                <a:effectLst/>
                <a:uLnTx/>
                <a:uFillTx/>
                <a:latin typeface="Public Sans"/>
              </a:rPr>
              <a:t> </a:t>
            </a:r>
            <a:r>
              <a:rPr kumimoji="0" lang="en-AU" sz="1600" b="1" i="0" u="none" strike="noStrike" kern="0" cap="none" spc="0" normalizeH="0" baseline="0" noProof="0" dirty="0">
                <a:ln>
                  <a:noFill/>
                </a:ln>
                <a:solidFill>
                  <a:srgbClr val="202D60"/>
                </a:solidFill>
                <a:effectLst/>
                <a:uLnTx/>
                <a:uFillTx/>
                <a:latin typeface="Public Sans"/>
              </a:rPr>
              <a:t>for Semester 2 of Curriculum Implementation Professional Learning </a:t>
            </a:r>
            <a:r>
              <a:rPr lang="en-AU" sz="1600" b="1" kern="0" dirty="0">
                <a:solidFill>
                  <a:srgbClr val="202D60"/>
                </a:solidFill>
                <a:latin typeface="Public Sans"/>
              </a:rPr>
              <a:t>for K-2 English and</a:t>
            </a:r>
            <a:r>
              <a:rPr kumimoji="0" lang="en-AU" sz="1600" b="1" i="0" u="none" strike="noStrike" kern="0" cap="none" spc="0" normalizeH="0" baseline="0" noProof="0" dirty="0">
                <a:ln>
                  <a:noFill/>
                </a:ln>
                <a:solidFill>
                  <a:srgbClr val="202D60"/>
                </a:solidFill>
                <a:effectLst/>
                <a:uLnTx/>
                <a:uFillTx/>
                <a:latin typeface="Public Sans"/>
              </a:rPr>
              <a:t> </a:t>
            </a:r>
            <a:r>
              <a:rPr lang="en-AU" sz="1600" b="1" kern="0" dirty="0">
                <a:solidFill>
                  <a:srgbClr val="202D60"/>
                </a:solidFill>
                <a:latin typeface="Public Sans"/>
              </a:rPr>
              <a:t>Mathematics </a:t>
            </a:r>
            <a:r>
              <a:rPr kumimoji="0" lang="en-AU" sz="1600" b="1" i="0" u="none" strike="noStrike" kern="0" cap="none" spc="0" normalizeH="0" baseline="0" noProof="0" dirty="0">
                <a:ln>
                  <a:noFill/>
                </a:ln>
                <a:solidFill>
                  <a:srgbClr val="202D60"/>
                </a:solidFill>
                <a:effectLst/>
                <a:uLnTx/>
                <a:uFillTx/>
                <a:latin typeface="Public Sans"/>
              </a:rPr>
              <a:t>are now available:</a:t>
            </a:r>
          </a:p>
        </p:txBody>
      </p:sp>
      <p:cxnSp>
        <p:nvCxnSpPr>
          <p:cNvPr id="36" name="Straight Connector 35">
            <a:extLst>
              <a:ext uri="{FF2B5EF4-FFF2-40B4-BE49-F238E27FC236}">
                <a16:creationId xmlns:a16="http://schemas.microsoft.com/office/drawing/2014/main" id="{51BDE5A7-D2FE-509B-85E2-133903B06F1C}"/>
              </a:ext>
              <a:ext uri="{C183D7F6-B498-43B3-948B-1728B52AA6E4}">
                <adec:decorative xmlns:adec="http://schemas.microsoft.com/office/drawing/2017/decorative" val="1"/>
              </a:ext>
            </a:extLst>
          </p:cNvPr>
          <p:cNvCxnSpPr>
            <a:cxnSpLocks/>
          </p:cNvCxnSpPr>
          <p:nvPr/>
        </p:nvCxnSpPr>
        <p:spPr>
          <a:xfrm flipH="1">
            <a:off x="1505555" y="2190762"/>
            <a:ext cx="5455809" cy="0"/>
          </a:xfrm>
          <a:prstGeom prst="line">
            <a:avLst/>
          </a:prstGeom>
          <a:ln w="31750" cap="rnd">
            <a:solidFill>
              <a:srgbClr val="202D60"/>
            </a:soli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494353-50A5-CE62-9FD3-C02BD6FCEB3A}"/>
              </a:ext>
              <a:ext uri="{C183D7F6-B498-43B3-948B-1728B52AA6E4}">
                <adec:decorative xmlns:adec="http://schemas.microsoft.com/office/drawing/2017/decorative" val="1"/>
              </a:ext>
            </a:extLst>
          </p:cNvPr>
          <p:cNvCxnSpPr>
            <a:cxnSpLocks/>
          </p:cNvCxnSpPr>
          <p:nvPr/>
        </p:nvCxnSpPr>
        <p:spPr>
          <a:xfrm flipV="1">
            <a:off x="3877717" y="2162231"/>
            <a:ext cx="0" cy="312731"/>
          </a:xfrm>
          <a:prstGeom prst="line">
            <a:avLst/>
          </a:prstGeom>
          <a:ln w="31750" cap="rnd">
            <a:solidFill>
              <a:srgbClr val="202D60"/>
            </a:soli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376F410-D2D3-4DC4-0D69-ED2F34531457}"/>
              </a:ext>
              <a:ext uri="{C183D7F6-B498-43B3-948B-1728B52AA6E4}">
                <adec:decorative xmlns:adec="http://schemas.microsoft.com/office/drawing/2017/decorative" val="1"/>
              </a:ext>
            </a:extLst>
          </p:cNvPr>
          <p:cNvCxnSpPr>
            <a:cxnSpLocks/>
          </p:cNvCxnSpPr>
          <p:nvPr/>
        </p:nvCxnSpPr>
        <p:spPr>
          <a:xfrm flipV="1">
            <a:off x="5446279" y="2145222"/>
            <a:ext cx="0" cy="312731"/>
          </a:xfrm>
          <a:prstGeom prst="line">
            <a:avLst/>
          </a:prstGeom>
          <a:ln w="31750" cap="rnd">
            <a:solidFill>
              <a:srgbClr val="202D60"/>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D469D1F-A0EB-1F2E-E3A4-D03E1532EB47}"/>
              </a:ext>
              <a:ext uri="{C183D7F6-B498-43B3-948B-1728B52AA6E4}">
                <adec:decorative xmlns:adec="http://schemas.microsoft.com/office/drawing/2017/decorative" val="1"/>
              </a:ext>
            </a:extLst>
          </p:cNvPr>
          <p:cNvCxnSpPr>
            <a:cxnSpLocks/>
          </p:cNvCxnSpPr>
          <p:nvPr/>
        </p:nvCxnSpPr>
        <p:spPr>
          <a:xfrm flipV="1">
            <a:off x="7005925" y="2179460"/>
            <a:ext cx="0" cy="312731"/>
          </a:xfrm>
          <a:prstGeom prst="line">
            <a:avLst/>
          </a:prstGeom>
          <a:ln w="31750" cap="rnd">
            <a:solidFill>
              <a:srgbClr val="202D60"/>
            </a:solidFill>
            <a:prstDash val="sysDot"/>
            <a:round/>
          </a:ln>
        </p:spPr>
        <p:style>
          <a:lnRef idx="1">
            <a:schemeClr val="accent1"/>
          </a:lnRef>
          <a:fillRef idx="0">
            <a:schemeClr val="accent1"/>
          </a:fillRef>
          <a:effectRef idx="0">
            <a:schemeClr val="accent1"/>
          </a:effectRef>
          <a:fontRef idx="minor">
            <a:schemeClr val="tx1"/>
          </a:fontRef>
        </p:style>
      </p:cxnSp>
      <p:pic>
        <p:nvPicPr>
          <p:cNvPr id="2" name="Picture 1">
            <a:hlinkClick r:id="rId3"/>
            <a:extLst>
              <a:ext uri="{FF2B5EF4-FFF2-40B4-BE49-F238E27FC236}">
                <a16:creationId xmlns:a16="http://schemas.microsoft.com/office/drawing/2014/main" id="{1C262932-B609-7709-8D54-A3E53D782198}"/>
              </a:ext>
              <a:ext uri="{C183D7F6-B498-43B3-948B-1728B52AA6E4}">
                <adec:decorative xmlns:adec="http://schemas.microsoft.com/office/drawing/2017/decorative" val="1"/>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501831">
            <a:off x="8276890" y="2486729"/>
            <a:ext cx="604274" cy="546608"/>
          </a:xfrm>
          <a:prstGeom prst="rect">
            <a:avLst/>
          </a:prstGeom>
        </p:spPr>
      </p:pic>
      <p:sp>
        <p:nvSpPr>
          <p:cNvPr id="6" name="Oval 5">
            <a:extLst>
              <a:ext uri="{FF2B5EF4-FFF2-40B4-BE49-F238E27FC236}">
                <a16:creationId xmlns:a16="http://schemas.microsoft.com/office/drawing/2014/main" id="{E89980C9-9E07-5932-5C8B-CB58947A6CC5}"/>
              </a:ext>
              <a:ext uri="{C183D7F6-B498-43B3-948B-1728B52AA6E4}">
                <adec:decorative xmlns:adec="http://schemas.microsoft.com/office/drawing/2017/decorative" val="1"/>
              </a:ext>
            </a:extLst>
          </p:cNvPr>
          <p:cNvSpPr/>
          <p:nvPr/>
        </p:nvSpPr>
        <p:spPr>
          <a:xfrm>
            <a:off x="10005876" y="4453765"/>
            <a:ext cx="754915" cy="754915"/>
          </a:xfrm>
          <a:prstGeom prst="ellipse">
            <a:avLst/>
          </a:prstGeom>
          <a:solidFill>
            <a:srgbClr val="CDD3D6"/>
          </a:solidFill>
          <a:ln w="282575"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400" b="1" i="0" u="none" strike="noStrike" kern="0" cap="none" spc="0" normalizeH="0" baseline="0" noProof="0" dirty="0">
              <a:ln>
                <a:noFill/>
              </a:ln>
              <a:solidFill>
                <a:srgbClr val="202D60"/>
              </a:solidFill>
              <a:effectLst/>
              <a:uLnTx/>
              <a:uFillTx/>
              <a:latin typeface="Montserrat" panose="00000500000000000000" pitchFamily="2" charset="0"/>
            </a:endParaRPr>
          </a:p>
        </p:txBody>
      </p:sp>
      <p:sp>
        <p:nvSpPr>
          <p:cNvPr id="9" name="Oval 8">
            <a:extLst>
              <a:ext uri="{FF2B5EF4-FFF2-40B4-BE49-F238E27FC236}">
                <a16:creationId xmlns:a16="http://schemas.microsoft.com/office/drawing/2014/main" id="{140B04DC-74F2-4A2E-AADD-B1702FD5AF08}"/>
              </a:ext>
              <a:ext uri="{C183D7F6-B498-43B3-948B-1728B52AA6E4}">
                <adec:decorative xmlns:adec="http://schemas.microsoft.com/office/drawing/2017/decorative" val="1"/>
              </a:ext>
            </a:extLst>
          </p:cNvPr>
          <p:cNvSpPr/>
          <p:nvPr/>
        </p:nvSpPr>
        <p:spPr>
          <a:xfrm>
            <a:off x="10884705" y="3808506"/>
            <a:ext cx="1067168" cy="1067168"/>
          </a:xfrm>
          <a:prstGeom prst="ellipse">
            <a:avLst/>
          </a:prstGeom>
          <a:solidFill>
            <a:srgbClr val="CBEDFD"/>
          </a:solidFill>
          <a:ln w="282575" cap="flat" cmpd="sng" algn="ctr">
            <a:solidFill>
              <a:srgbClr val="CBEDFD"/>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400" b="1" i="0" u="none" strike="noStrike" kern="0" cap="none" spc="0" normalizeH="0" baseline="0" noProof="0" dirty="0">
              <a:ln>
                <a:noFill/>
              </a:ln>
              <a:solidFill>
                <a:srgbClr val="202D60"/>
              </a:solidFill>
              <a:effectLst/>
              <a:uLnTx/>
              <a:uFillTx/>
              <a:latin typeface="Montserrat" panose="00000500000000000000" pitchFamily="2" charset="0"/>
            </a:endParaRPr>
          </a:p>
        </p:txBody>
      </p:sp>
      <p:sp>
        <p:nvSpPr>
          <p:cNvPr id="40" name="Rectangle: Rounded Corners 39">
            <a:extLst>
              <a:ext uri="{FF2B5EF4-FFF2-40B4-BE49-F238E27FC236}">
                <a16:creationId xmlns:a16="http://schemas.microsoft.com/office/drawing/2014/main" id="{142D8AB8-2287-1CC5-BF73-F69711338C0D}"/>
              </a:ext>
              <a:ext uri="{C183D7F6-B498-43B3-948B-1728B52AA6E4}">
                <adec:decorative xmlns:adec="http://schemas.microsoft.com/office/drawing/2017/decorative" val="0"/>
              </a:ext>
            </a:extLst>
          </p:cNvPr>
          <p:cNvSpPr/>
          <p:nvPr/>
        </p:nvSpPr>
        <p:spPr>
          <a:xfrm>
            <a:off x="217198" y="2057850"/>
            <a:ext cx="2745007" cy="2595721"/>
          </a:xfrm>
          <a:prstGeom prst="roundRect">
            <a:avLst>
              <a:gd name="adj" fmla="val 7354"/>
            </a:avLst>
          </a:prstGeom>
          <a:solidFill>
            <a:srgbClr val="CDD3D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72000" rtlCol="0" anchor="ctr"/>
          <a:lstStyle/>
          <a:p>
            <a:r>
              <a:rPr lang="en-AU" sz="1300" dirty="0">
                <a:solidFill>
                  <a:srgbClr val="202D60"/>
                </a:solidFill>
                <a:latin typeface="+mj-lt"/>
              </a:rPr>
              <a:t>Fourteen hours of professional learning focusing on </a:t>
            </a:r>
            <a:r>
              <a:rPr lang="en-AU" sz="1300" b="1" dirty="0">
                <a:solidFill>
                  <a:srgbClr val="202D60"/>
                </a:solidFill>
                <a:latin typeface="+mj-lt"/>
              </a:rPr>
              <a:t>improving student learning outcomes  </a:t>
            </a:r>
            <a:r>
              <a:rPr lang="en-AU" sz="1300" dirty="0">
                <a:solidFill>
                  <a:srgbClr val="202D60"/>
                </a:solidFill>
                <a:latin typeface="+mj-lt"/>
              </a:rPr>
              <a:t>by:</a:t>
            </a:r>
            <a:endParaRPr lang="en-US" sz="1300" dirty="0">
              <a:latin typeface="+mj-lt"/>
            </a:endParaRPr>
          </a:p>
          <a:p>
            <a:pPr marL="285750" indent="-285750">
              <a:buFont typeface="Arial" panose="020B0604020202020204" pitchFamily="34" charset="0"/>
              <a:buChar char="•"/>
            </a:pPr>
            <a:r>
              <a:rPr lang="en-AU" sz="1300" dirty="0">
                <a:solidFill>
                  <a:srgbClr val="202D60"/>
                </a:solidFill>
                <a:latin typeface="+mj-lt"/>
              </a:rPr>
              <a:t>unpacking new elements of the syllabus</a:t>
            </a:r>
            <a:endParaRPr lang="en-AU" sz="1300" dirty="0">
              <a:solidFill>
                <a:srgbClr val="FFFFFF"/>
              </a:solidFill>
              <a:latin typeface="+mj-lt"/>
            </a:endParaRPr>
          </a:p>
          <a:p>
            <a:pPr marL="285750" indent="-285750">
              <a:buFont typeface="Arial" panose="020B0604020202020204" pitchFamily="34" charset="0"/>
              <a:buChar char="•"/>
            </a:pPr>
            <a:r>
              <a:rPr lang="en-AU" sz="1300" dirty="0">
                <a:solidFill>
                  <a:srgbClr val="202D60"/>
                </a:solidFill>
                <a:latin typeface="+mj-lt"/>
              </a:rPr>
              <a:t>embedding a different </a:t>
            </a:r>
            <a:r>
              <a:rPr lang="en-AU" sz="1300" b="1" dirty="0">
                <a:solidFill>
                  <a:srgbClr val="202D60"/>
                </a:solidFill>
                <a:latin typeface="+mj-lt"/>
              </a:rPr>
              <a:t>high impact teaching and assessment strategy </a:t>
            </a:r>
            <a:r>
              <a:rPr lang="en-AU" sz="1300" dirty="0">
                <a:solidFill>
                  <a:srgbClr val="202D60"/>
                </a:solidFill>
                <a:latin typeface="+mj-lt"/>
              </a:rPr>
              <a:t>each cycle</a:t>
            </a:r>
          </a:p>
          <a:p>
            <a:pPr marL="285750" indent="-285750">
              <a:buFont typeface="Arial" panose="020B0604020202020204" pitchFamily="34" charset="0"/>
              <a:buChar char="•"/>
            </a:pPr>
            <a:r>
              <a:rPr lang="en-AU" sz="1300" dirty="0">
                <a:solidFill>
                  <a:srgbClr val="202D60"/>
                </a:solidFill>
                <a:latin typeface="+mj-lt"/>
              </a:rPr>
              <a:t>implementing an</a:t>
            </a:r>
            <a:r>
              <a:rPr lang="en-AU" sz="1300" b="1" dirty="0">
                <a:solidFill>
                  <a:srgbClr val="202D60"/>
                </a:solidFill>
                <a:latin typeface="+mj-lt"/>
              </a:rPr>
              <a:t> inquiry cycle</a:t>
            </a:r>
          </a:p>
        </p:txBody>
      </p:sp>
      <p:sp>
        <p:nvSpPr>
          <p:cNvPr id="28" name="Rectangle: Rounded Corners 27">
            <a:extLst>
              <a:ext uri="{FF2B5EF4-FFF2-40B4-BE49-F238E27FC236}">
                <a16:creationId xmlns:a16="http://schemas.microsoft.com/office/drawing/2014/main" id="{5F317CEF-57FF-4D1D-96AE-01A68F5685A0}"/>
              </a:ext>
            </a:extLst>
          </p:cNvPr>
          <p:cNvSpPr/>
          <p:nvPr/>
        </p:nvSpPr>
        <p:spPr>
          <a:xfrm>
            <a:off x="3135373" y="2437614"/>
            <a:ext cx="1484688" cy="399633"/>
          </a:xfrm>
          <a:prstGeom prst="roundRect">
            <a:avLst>
              <a:gd name="adj" fmla="val 13223"/>
            </a:avLst>
          </a:prstGeom>
          <a:solidFill>
            <a:srgbClr val="202D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45717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j-lt"/>
                <a:ea typeface="+mn-ea"/>
                <a:cs typeface="Arial"/>
              </a:rPr>
              <a:t>Session 1</a:t>
            </a:r>
          </a:p>
        </p:txBody>
      </p:sp>
      <p:sp>
        <p:nvSpPr>
          <p:cNvPr id="27" name="Rectangle: Rounded Corners 26">
            <a:extLst>
              <a:ext uri="{FF2B5EF4-FFF2-40B4-BE49-F238E27FC236}">
                <a16:creationId xmlns:a16="http://schemas.microsoft.com/office/drawing/2014/main" id="{F9288EE0-748D-BB05-D94F-D7458ED7BF18}"/>
              </a:ext>
            </a:extLst>
          </p:cNvPr>
          <p:cNvSpPr/>
          <p:nvPr/>
        </p:nvSpPr>
        <p:spPr>
          <a:xfrm>
            <a:off x="3159695" y="2921276"/>
            <a:ext cx="1445997" cy="1171299"/>
          </a:xfrm>
          <a:prstGeom prst="roundRect">
            <a:avLst>
              <a:gd name="adj" fmla="val 3763"/>
            </a:avLst>
          </a:prstGeom>
          <a:solidFill>
            <a:srgbClr val="CDD3D6"/>
          </a:solidFill>
          <a:ln w="57150" cap="flat" cmpd="sng" algn="ctr">
            <a:solidFill>
              <a:srgbClr val="CDD3D6"/>
            </a:solidFill>
            <a:prstDash val="solid"/>
            <a:miter lim="800000"/>
          </a:ln>
          <a:effectLst/>
        </p:spPr>
        <p:txBody>
          <a:bodyPr rtlCol="0" anchor="ctr"/>
          <a:lstStyle/>
          <a:p>
            <a:pPr marL="0" marR="0" lvl="0" indent="0" defTabSz="91440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AU" sz="1200" b="0" i="0" u="none" strike="noStrike" kern="0" cap="none" spc="0" normalizeH="0" baseline="0" noProof="0" dirty="0">
                <a:ln>
                  <a:noFill/>
                </a:ln>
                <a:solidFill>
                  <a:srgbClr val="202D60"/>
                </a:solidFill>
                <a:effectLst/>
                <a:uLnTx/>
                <a:uFillTx/>
                <a:latin typeface="Public Sans"/>
                <a:ea typeface="Calibri" panose="020F0502020204030204" pitchFamily="34" charset="0"/>
                <a:cs typeface="Times New Roman"/>
              </a:rPr>
              <a:t>State-wide online full day facilitated professional learning</a:t>
            </a:r>
            <a:endParaRPr kumimoji="0" lang="en-AU" sz="1200" b="0" i="0" u="none" strike="noStrike" kern="0" cap="none" spc="0" normalizeH="0" baseline="0" noProof="0" dirty="0">
              <a:ln>
                <a:noFill/>
              </a:ln>
              <a:solidFill>
                <a:srgbClr val="202D60"/>
              </a:solidFill>
              <a:effectLst/>
              <a:uLnTx/>
              <a:uFillTx/>
              <a:latin typeface="Public Sans" panose="020B060402020202020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6DA1523E-8271-33E0-6B3D-731172CC243B}"/>
              </a:ext>
            </a:extLst>
          </p:cNvPr>
          <p:cNvSpPr/>
          <p:nvPr/>
        </p:nvSpPr>
        <p:spPr>
          <a:xfrm>
            <a:off x="3159695" y="4200133"/>
            <a:ext cx="1452886" cy="392251"/>
          </a:xfrm>
          <a:prstGeom prst="roundRect">
            <a:avLst>
              <a:gd name="adj" fmla="val 3112"/>
            </a:avLst>
          </a:prstGeom>
          <a:solidFill>
            <a:srgbClr val="146CFD"/>
          </a:solidFill>
          <a:ln w="57150" cap="flat" cmpd="sng" algn="ctr">
            <a:solidFill>
              <a:srgbClr val="146CFD"/>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100" i="0" u="none" strike="noStrike" kern="0" cap="none" spc="0" normalizeH="0" baseline="0" noProof="0" dirty="0">
                <a:ln>
                  <a:noFill/>
                </a:ln>
                <a:solidFill>
                  <a:schemeClr val="bg1"/>
                </a:solidFill>
                <a:effectLst/>
                <a:uLnTx/>
                <a:uFillTx/>
                <a:latin typeface="Public Sans" pitchFamily="2" charset="0"/>
                <a:ea typeface="+mn-ea"/>
                <a:cs typeface="+mn-cs"/>
              </a:rPr>
              <a:t>Term 3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100" i="0" u="none" strike="noStrike" kern="0" cap="none" spc="0" normalizeH="0" baseline="0" noProof="0" dirty="0">
                <a:ln>
                  <a:noFill/>
                </a:ln>
                <a:solidFill>
                  <a:schemeClr val="bg1"/>
                </a:solidFill>
                <a:effectLst/>
                <a:uLnTx/>
                <a:uFillTx/>
                <a:latin typeface="Public Sans" pitchFamily="2" charset="0"/>
                <a:ea typeface="+mn-ea"/>
                <a:cs typeface="+mn-cs"/>
              </a:rPr>
              <a:t>Weeks 4, 5, 6 or 7</a:t>
            </a:r>
          </a:p>
        </p:txBody>
      </p:sp>
      <p:sp>
        <p:nvSpPr>
          <p:cNvPr id="32" name="Rectangle: Rounded Corners 31">
            <a:extLst>
              <a:ext uri="{FF2B5EF4-FFF2-40B4-BE49-F238E27FC236}">
                <a16:creationId xmlns:a16="http://schemas.microsoft.com/office/drawing/2014/main" id="{E9EDE558-01EB-05B0-3A34-4835D3E904D6}"/>
              </a:ext>
            </a:extLst>
          </p:cNvPr>
          <p:cNvSpPr/>
          <p:nvPr/>
        </p:nvSpPr>
        <p:spPr>
          <a:xfrm>
            <a:off x="4703935" y="2437614"/>
            <a:ext cx="1484688" cy="399633"/>
          </a:xfrm>
          <a:prstGeom prst="roundRect">
            <a:avLst>
              <a:gd name="adj" fmla="val 13223"/>
            </a:avLst>
          </a:prstGeom>
          <a:solidFill>
            <a:srgbClr val="202D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45717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j-lt"/>
                <a:ea typeface="+mn-ea"/>
                <a:cs typeface="Arial"/>
              </a:rPr>
              <a:t>Session 2</a:t>
            </a:r>
          </a:p>
        </p:txBody>
      </p:sp>
      <p:sp>
        <p:nvSpPr>
          <p:cNvPr id="31" name="Rectangle: Rounded Corners 30">
            <a:extLst>
              <a:ext uri="{FF2B5EF4-FFF2-40B4-BE49-F238E27FC236}">
                <a16:creationId xmlns:a16="http://schemas.microsoft.com/office/drawing/2014/main" id="{230EDBEE-6FE9-A8BE-3105-5AB480C5E16A}"/>
              </a:ext>
            </a:extLst>
          </p:cNvPr>
          <p:cNvSpPr/>
          <p:nvPr/>
        </p:nvSpPr>
        <p:spPr>
          <a:xfrm>
            <a:off x="4728257" y="2921276"/>
            <a:ext cx="1452886" cy="1171299"/>
          </a:xfrm>
          <a:prstGeom prst="roundRect">
            <a:avLst>
              <a:gd name="adj" fmla="val 3763"/>
            </a:avLst>
          </a:prstGeom>
          <a:solidFill>
            <a:srgbClr val="CDD3D6"/>
          </a:solidFill>
          <a:ln w="57150" cap="flat" cmpd="sng" algn="ctr">
            <a:solidFill>
              <a:srgbClr val="CDD3D6"/>
            </a:solidFill>
            <a:prstDash val="solid"/>
            <a:miter lim="800000"/>
          </a:ln>
          <a:effectLst/>
        </p:spPr>
        <p:txBody>
          <a:bodyPr rtlCol="0" anchor="ctr"/>
          <a:lstStyle/>
          <a:p>
            <a:pPr marL="0" marR="0" lvl="0" indent="0" defTabSz="91440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AU" sz="1200" b="0" i="0" u="none" strike="noStrike" kern="0" cap="none" spc="0" normalizeH="0" baseline="0" noProof="0" dirty="0">
                <a:ln>
                  <a:noFill/>
                </a:ln>
                <a:solidFill>
                  <a:srgbClr val="202D60"/>
                </a:solidFill>
                <a:effectLst/>
                <a:uLnTx/>
                <a:uFillTx/>
                <a:latin typeface="Public Sans"/>
                <a:ea typeface="Calibri" panose="020F0502020204030204" pitchFamily="34" charset="0"/>
                <a:cs typeface="Times New Roman"/>
              </a:rPr>
              <a:t>2-hour afternoon workshop in </a:t>
            </a:r>
            <a:br>
              <a:rPr kumimoji="0" lang="en-AU" sz="1200" b="0" i="0" u="none" strike="noStrike" kern="0" cap="none" spc="0" normalizeH="0" baseline="0" noProof="0" dirty="0">
                <a:ln>
                  <a:noFill/>
                </a:ln>
                <a:solidFill>
                  <a:srgbClr val="202D60"/>
                </a:solidFill>
                <a:effectLst/>
                <a:uLnTx/>
                <a:uFillTx/>
                <a:latin typeface="Public Sans"/>
                <a:ea typeface="Calibri" panose="020F0502020204030204" pitchFamily="34" charset="0"/>
                <a:cs typeface="Times New Roman"/>
              </a:rPr>
            </a:br>
            <a:r>
              <a:rPr kumimoji="0" lang="en-AU" sz="1200" b="0" i="0" u="none" strike="noStrike" kern="0" cap="none" spc="0" normalizeH="0" baseline="0" noProof="0" dirty="0">
                <a:ln>
                  <a:noFill/>
                </a:ln>
                <a:solidFill>
                  <a:srgbClr val="202D60"/>
                </a:solidFill>
                <a:effectLst/>
                <a:uLnTx/>
                <a:uFillTx/>
                <a:latin typeface="Public Sans"/>
                <a:ea typeface="Calibri" panose="020F0502020204030204" pitchFamily="34" charset="0"/>
                <a:cs typeface="Times New Roman"/>
              </a:rPr>
              <a:t>local offices face-to-face or online</a:t>
            </a:r>
          </a:p>
        </p:txBody>
      </p:sp>
      <p:sp>
        <p:nvSpPr>
          <p:cNvPr id="29" name="Rectangle: Rounded Corners 28">
            <a:extLst>
              <a:ext uri="{FF2B5EF4-FFF2-40B4-BE49-F238E27FC236}">
                <a16:creationId xmlns:a16="http://schemas.microsoft.com/office/drawing/2014/main" id="{6050BD35-96C5-9D3C-A464-5581AB7F4198}"/>
              </a:ext>
            </a:extLst>
          </p:cNvPr>
          <p:cNvSpPr/>
          <p:nvPr/>
        </p:nvSpPr>
        <p:spPr>
          <a:xfrm>
            <a:off x="4728257" y="4200133"/>
            <a:ext cx="1452886" cy="392251"/>
          </a:xfrm>
          <a:prstGeom prst="roundRect">
            <a:avLst>
              <a:gd name="adj" fmla="val 3112"/>
            </a:avLst>
          </a:prstGeom>
          <a:solidFill>
            <a:srgbClr val="146CFD"/>
          </a:solidFill>
          <a:ln w="57150" cap="flat" cmpd="sng" algn="ctr">
            <a:solidFill>
              <a:srgbClr val="146CFD"/>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100" i="0" u="none" strike="noStrike" kern="0" cap="none" spc="0" normalizeH="0" baseline="0" noProof="0" dirty="0">
                <a:ln>
                  <a:noFill/>
                </a:ln>
                <a:solidFill>
                  <a:schemeClr val="bg1"/>
                </a:solidFill>
                <a:effectLst/>
                <a:uLnTx/>
                <a:uFillTx/>
                <a:latin typeface="Public Sans" pitchFamily="2" charset="0"/>
                <a:ea typeface="+mn-ea"/>
                <a:cs typeface="+mn-cs"/>
              </a:rPr>
              <a:t>Term 3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100" i="0" u="none" strike="noStrike" kern="0" cap="none" spc="0" normalizeH="0" baseline="0" noProof="0" dirty="0">
                <a:ln>
                  <a:noFill/>
                </a:ln>
                <a:solidFill>
                  <a:schemeClr val="bg1"/>
                </a:solidFill>
                <a:effectLst/>
                <a:uLnTx/>
                <a:uFillTx/>
                <a:latin typeface="Public Sans" pitchFamily="2" charset="0"/>
                <a:ea typeface="+mn-ea"/>
                <a:cs typeface="+mn-cs"/>
              </a:rPr>
              <a:t>Weeks 6, 7 or 9</a:t>
            </a:r>
          </a:p>
        </p:txBody>
      </p:sp>
      <p:sp>
        <p:nvSpPr>
          <p:cNvPr id="35" name="Rectangle: Rounded Corners 34">
            <a:extLst>
              <a:ext uri="{FF2B5EF4-FFF2-40B4-BE49-F238E27FC236}">
                <a16:creationId xmlns:a16="http://schemas.microsoft.com/office/drawing/2014/main" id="{FC512B4C-04BD-14C9-27F4-2BAF439983BC}"/>
              </a:ext>
            </a:extLst>
          </p:cNvPr>
          <p:cNvSpPr/>
          <p:nvPr/>
        </p:nvSpPr>
        <p:spPr>
          <a:xfrm>
            <a:off x="6263581" y="2437614"/>
            <a:ext cx="1484688" cy="399633"/>
          </a:xfrm>
          <a:prstGeom prst="roundRect">
            <a:avLst>
              <a:gd name="adj" fmla="val 13223"/>
            </a:avLst>
          </a:prstGeom>
          <a:solidFill>
            <a:srgbClr val="202D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45717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j-lt"/>
                <a:ea typeface="+mn-ea"/>
                <a:cs typeface="Arial"/>
              </a:rPr>
              <a:t>Session 3</a:t>
            </a:r>
          </a:p>
        </p:txBody>
      </p:sp>
      <p:sp>
        <p:nvSpPr>
          <p:cNvPr id="34" name="Rectangle: Rounded Corners 33">
            <a:extLst>
              <a:ext uri="{FF2B5EF4-FFF2-40B4-BE49-F238E27FC236}">
                <a16:creationId xmlns:a16="http://schemas.microsoft.com/office/drawing/2014/main" id="{88EDE9E7-A295-FB47-3874-8F8341A1425A}"/>
              </a:ext>
            </a:extLst>
          </p:cNvPr>
          <p:cNvSpPr/>
          <p:nvPr/>
        </p:nvSpPr>
        <p:spPr>
          <a:xfrm>
            <a:off x="6287903" y="2922408"/>
            <a:ext cx="1452886" cy="1171299"/>
          </a:xfrm>
          <a:prstGeom prst="roundRect">
            <a:avLst>
              <a:gd name="adj" fmla="val 3763"/>
            </a:avLst>
          </a:prstGeom>
          <a:solidFill>
            <a:srgbClr val="CDD3D6"/>
          </a:solidFill>
          <a:ln w="57150" cap="flat" cmpd="sng" algn="ctr">
            <a:solidFill>
              <a:srgbClr val="CDD3D6"/>
            </a:solidFill>
            <a:prstDash val="solid"/>
            <a:miter lim="800000"/>
          </a:ln>
          <a:effectLst/>
        </p:spPr>
        <p:txBody>
          <a:bodyPr rtlCol="0" anchor="ctr"/>
          <a:lstStyle/>
          <a:p>
            <a:pPr marL="0" marR="0" lvl="0" indent="0" defTabSz="91440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AU" sz="1200" b="0" i="0" u="none" strike="noStrike" kern="0" cap="none" spc="0" normalizeH="0" baseline="0" noProof="0" dirty="0">
                <a:ln>
                  <a:noFill/>
                </a:ln>
                <a:solidFill>
                  <a:srgbClr val="202D60"/>
                </a:solidFill>
                <a:effectLst/>
                <a:uLnTx/>
                <a:uFillTx/>
                <a:latin typeface="Public Sans"/>
                <a:ea typeface="Calibri" panose="020F0502020204030204" pitchFamily="34" charset="0"/>
                <a:cs typeface="Times New Roman"/>
              </a:rPr>
              <a:t>State-wide online full day facilitated professional learning</a:t>
            </a:r>
            <a:endParaRPr kumimoji="0" lang="en-AU" sz="1200" b="0" i="0" u="none" strike="noStrike" kern="0" cap="none" spc="0" normalizeH="0" baseline="0" noProof="0" dirty="0">
              <a:ln>
                <a:noFill/>
              </a:ln>
              <a:solidFill>
                <a:srgbClr val="202D60"/>
              </a:solidFill>
              <a:effectLst/>
              <a:uLnTx/>
              <a:uFillTx/>
              <a:latin typeface="Public Sans" panose="020B0604020202020204" charset="0"/>
              <a:ea typeface="Calibri" panose="020F0502020204030204" pitchFamily="34" charset="0"/>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830F3E56-EC6B-B6D6-C501-4E2A76DDEF2A}"/>
              </a:ext>
            </a:extLst>
          </p:cNvPr>
          <p:cNvSpPr/>
          <p:nvPr/>
        </p:nvSpPr>
        <p:spPr>
          <a:xfrm>
            <a:off x="6287903" y="4200133"/>
            <a:ext cx="1452886" cy="392251"/>
          </a:xfrm>
          <a:prstGeom prst="roundRect">
            <a:avLst>
              <a:gd name="adj" fmla="val 3112"/>
            </a:avLst>
          </a:prstGeom>
          <a:solidFill>
            <a:srgbClr val="146CFD"/>
          </a:solidFill>
          <a:ln w="57150" cap="flat" cmpd="sng" algn="ctr">
            <a:solidFill>
              <a:srgbClr val="146CFD"/>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100" i="0" u="none" strike="noStrike" kern="0" cap="none" spc="0" normalizeH="0" baseline="0" noProof="0" dirty="0">
                <a:ln>
                  <a:noFill/>
                </a:ln>
                <a:solidFill>
                  <a:schemeClr val="bg1"/>
                </a:solidFill>
                <a:effectLst/>
                <a:uLnTx/>
                <a:uFillTx/>
                <a:latin typeface="Public Sans" pitchFamily="2" charset="0"/>
                <a:ea typeface="+mn-ea"/>
                <a:cs typeface="+mn-cs"/>
              </a:rPr>
              <a:t>Term 4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1100" i="0" u="none" strike="noStrike" kern="0" cap="none" spc="0" normalizeH="0" baseline="0" noProof="0" dirty="0">
                <a:ln>
                  <a:noFill/>
                </a:ln>
                <a:solidFill>
                  <a:schemeClr val="bg1"/>
                </a:solidFill>
                <a:effectLst/>
                <a:uLnTx/>
                <a:uFillTx/>
                <a:latin typeface="Public Sans" pitchFamily="2" charset="0"/>
                <a:ea typeface="+mn-ea"/>
                <a:cs typeface="+mn-cs"/>
              </a:rPr>
              <a:t>Weeks 4, 5, 6 or 7</a:t>
            </a:r>
          </a:p>
        </p:txBody>
      </p:sp>
      <p:sp>
        <p:nvSpPr>
          <p:cNvPr id="7" name="Rectangle: Rounded Corners 6">
            <a:extLst>
              <a:ext uri="{FF2B5EF4-FFF2-40B4-BE49-F238E27FC236}">
                <a16:creationId xmlns:a16="http://schemas.microsoft.com/office/drawing/2014/main" id="{5A84814D-6567-2524-406E-40E8FABE9592}"/>
              </a:ext>
              <a:ext uri="{C183D7F6-B498-43B3-948B-1728B52AA6E4}">
                <adec:decorative xmlns:adec="http://schemas.microsoft.com/office/drawing/2017/decorative" val="0"/>
              </a:ext>
            </a:extLst>
          </p:cNvPr>
          <p:cNvSpPr/>
          <p:nvPr/>
        </p:nvSpPr>
        <p:spPr>
          <a:xfrm>
            <a:off x="8085097" y="2040034"/>
            <a:ext cx="3803143" cy="1440000"/>
          </a:xfrm>
          <a:prstGeom prst="roundRect">
            <a:avLst/>
          </a:prstGeom>
          <a:solidFill>
            <a:schemeClr val="accent2"/>
          </a:solidFill>
          <a:ln w="28575" cap="flat" cmpd="sng" algn="ctr">
            <a:noFill/>
            <a:prstDash val="solid"/>
            <a:miter lim="800000"/>
          </a:ln>
          <a:effectLst/>
        </p:spPr>
        <p:txBody>
          <a:bodyPr lIns="792000" tIns="108000" rIns="72000" bIns="108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schemeClr val="bg1"/>
                </a:solidFill>
                <a:effectLst/>
                <a:uLnTx/>
                <a:uFillTx/>
                <a:latin typeface="Public Sans" panose="020B060402020202020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Register your interest in attending Curriculum Implementation Professional Learning</a:t>
            </a:r>
            <a:endParaRPr kumimoji="0" lang="en-US" sz="1500" b="1" i="0" u="none" strike="noStrike" kern="0" cap="none" spc="0" normalizeH="0" baseline="0" noProof="0" dirty="0">
              <a:ln>
                <a:noFill/>
              </a:ln>
              <a:solidFill>
                <a:schemeClr val="bg1"/>
              </a:solidFill>
              <a:effectLst/>
              <a:uLnTx/>
              <a:uFillTx/>
              <a:latin typeface="Public Sans" panose="020B0604020202020204" charset="0"/>
              <a:ea typeface="+mn-ea"/>
              <a:cs typeface="Arial" panose="020B0604020202020204" pitchFamily="34" charset="0"/>
              <a:hlinkClick r:id="rId5">
                <a:extLst>
                  <a:ext uri="{A12FA001-AC4F-418D-AE19-62706E023703}">
                    <ahyp:hlinkClr xmlns:ahyp="http://schemas.microsoft.com/office/drawing/2018/hyperlinkcolor" val="tx"/>
                  </a:ext>
                </a:extLst>
              </a:hlinkClick>
            </a:endParaRPr>
          </a:p>
        </p:txBody>
      </p:sp>
      <p:sp>
        <p:nvSpPr>
          <p:cNvPr id="10" name="TextBox 9">
            <a:extLst>
              <a:ext uri="{FF2B5EF4-FFF2-40B4-BE49-F238E27FC236}">
                <a16:creationId xmlns:a16="http://schemas.microsoft.com/office/drawing/2014/main" id="{3977965C-0035-0DC2-FF69-B29A7DAB3A76}"/>
              </a:ext>
            </a:extLst>
          </p:cNvPr>
          <p:cNvSpPr txBox="1"/>
          <p:nvPr/>
        </p:nvSpPr>
        <p:spPr>
          <a:xfrm>
            <a:off x="9205066" y="3685927"/>
            <a:ext cx="1679640" cy="276001"/>
          </a:xfrm>
          <a:prstGeom prst="rect">
            <a:avLst/>
          </a:prstGeom>
          <a:noFill/>
        </p:spPr>
        <p:txBody>
          <a:bodyPr wrap="square" lIns="0" tIns="0" rIns="0" bIns="0" rtlCol="0">
            <a:noAutofit/>
          </a:bodyPr>
          <a:lstStyle/>
          <a:p>
            <a:r>
              <a:rPr lang="en-GB" sz="1300" b="1" dirty="0">
                <a:solidFill>
                  <a:srgbClr val="202D60"/>
                </a:solidFill>
                <a:latin typeface="Public Sans" panose="020B0604020202020204" charset="0"/>
                <a:cs typeface="Arial" panose="020B0604020202020204" pitchFamily="34" charset="0"/>
              </a:rPr>
              <a:t>or scan the QR code</a:t>
            </a:r>
            <a:endParaRPr lang="en-AU" sz="1300" dirty="0">
              <a:solidFill>
                <a:srgbClr val="202D60"/>
              </a:solidFill>
              <a:latin typeface="Calibri" panose="020F0502020204030204"/>
            </a:endParaRPr>
          </a:p>
        </p:txBody>
      </p:sp>
      <p:cxnSp>
        <p:nvCxnSpPr>
          <p:cNvPr id="11" name="Connector: Curved 10">
            <a:extLst>
              <a:ext uri="{FF2B5EF4-FFF2-40B4-BE49-F238E27FC236}">
                <a16:creationId xmlns:a16="http://schemas.microsoft.com/office/drawing/2014/main" id="{720A2860-EF99-8CDD-6ED9-2A801AB6110C}"/>
              </a:ext>
              <a:ext uri="{C183D7F6-B498-43B3-948B-1728B52AA6E4}">
                <adec:decorative xmlns:adec="http://schemas.microsoft.com/office/drawing/2017/decorative" val="1"/>
              </a:ext>
            </a:extLst>
          </p:cNvPr>
          <p:cNvCxnSpPr>
            <a:cxnSpLocks/>
          </p:cNvCxnSpPr>
          <p:nvPr/>
        </p:nvCxnSpPr>
        <p:spPr>
          <a:xfrm rot="10800000" flipV="1">
            <a:off x="9201827" y="4032649"/>
            <a:ext cx="463675" cy="418698"/>
          </a:xfrm>
          <a:prstGeom prst="curvedConnector3">
            <a:avLst>
              <a:gd name="adj1" fmla="val 50000"/>
            </a:avLst>
          </a:prstGeom>
          <a:noFill/>
          <a:ln w="28575" cap="flat" cmpd="sng" algn="ctr">
            <a:solidFill>
              <a:srgbClr val="002664"/>
            </a:solidFill>
            <a:prstDash val="solid"/>
            <a:miter lim="800000"/>
            <a:tailEnd type="triangle"/>
          </a:ln>
          <a:effectLst/>
        </p:spPr>
      </p:cxnSp>
      <p:pic>
        <p:nvPicPr>
          <p:cNvPr id="5" name="Picture 4" descr="QR code to register interest in attending Curriculum Implementation Professional Learning.">
            <a:extLst>
              <a:ext uri="{FF2B5EF4-FFF2-40B4-BE49-F238E27FC236}">
                <a16:creationId xmlns:a16="http://schemas.microsoft.com/office/drawing/2014/main" id="{B115B0E3-F161-36CF-B46A-FA81559B43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7091" y="3545707"/>
            <a:ext cx="1067167" cy="1067167"/>
          </a:xfrm>
          <a:prstGeom prst="rect">
            <a:avLst/>
          </a:prstGeom>
          <a:ln>
            <a:noFill/>
          </a:ln>
        </p:spPr>
      </p:pic>
      <p:sp>
        <p:nvSpPr>
          <p:cNvPr id="20" name="TextBox 19">
            <a:extLst>
              <a:ext uri="{FF2B5EF4-FFF2-40B4-BE49-F238E27FC236}">
                <a16:creationId xmlns:a16="http://schemas.microsoft.com/office/drawing/2014/main" id="{3FB0956C-9591-6035-D724-902F39F52B33}"/>
              </a:ext>
            </a:extLst>
          </p:cNvPr>
          <p:cNvSpPr txBox="1"/>
          <p:nvPr/>
        </p:nvSpPr>
        <p:spPr>
          <a:xfrm>
            <a:off x="315157" y="5140662"/>
            <a:ext cx="8943143" cy="314861"/>
          </a:xfrm>
          <a:prstGeom prst="rect">
            <a:avLst/>
          </a:prstGeom>
          <a:noFill/>
        </p:spPr>
        <p:txBody>
          <a:bodyPr wrap="square" lIns="0" tIns="0" rIns="0" bIns="0" rtlCol="0" anchor="t">
            <a:noAutofit/>
          </a:bodyPr>
          <a:lstStyle/>
          <a:p>
            <a:r>
              <a:rPr lang="en-AU" sz="1600" b="1" dirty="0">
                <a:solidFill>
                  <a:srgbClr val="002664"/>
                </a:solidFill>
                <a:latin typeface="Public Sans"/>
              </a:rPr>
              <a:t>Here is some</a:t>
            </a:r>
            <a:r>
              <a:rPr lang="en-AU" sz="1600" b="1" dirty="0">
                <a:solidFill>
                  <a:schemeClr val="accent1"/>
                </a:solidFill>
                <a:latin typeface="Public Sans"/>
              </a:rPr>
              <a:t> feedback</a:t>
            </a:r>
            <a:r>
              <a:rPr lang="en-AU" sz="1600" b="1" dirty="0">
                <a:solidFill>
                  <a:srgbClr val="002664"/>
                </a:solidFill>
                <a:latin typeface="Public Sans"/>
              </a:rPr>
              <a:t> from our most recent Session 3 participants: </a:t>
            </a:r>
          </a:p>
        </p:txBody>
      </p:sp>
      <p:sp>
        <p:nvSpPr>
          <p:cNvPr id="12" name="Rectangle: Rounded Corners 11">
            <a:extLst>
              <a:ext uri="{FF2B5EF4-FFF2-40B4-BE49-F238E27FC236}">
                <a16:creationId xmlns:a16="http://schemas.microsoft.com/office/drawing/2014/main" id="{BE4F187F-7755-2146-E3FA-E448569FA2A9}"/>
              </a:ext>
            </a:extLst>
          </p:cNvPr>
          <p:cNvSpPr/>
          <p:nvPr/>
        </p:nvSpPr>
        <p:spPr>
          <a:xfrm>
            <a:off x="444265" y="5645124"/>
            <a:ext cx="3600000" cy="796616"/>
          </a:xfrm>
          <a:prstGeom prst="roundRect">
            <a:avLst/>
          </a:prstGeom>
          <a:solidFill>
            <a:srgbClr val="CBEDFD"/>
          </a:solidFill>
          <a:ln w="12700" cap="flat" cmpd="sng" algn="ctr">
            <a:noFill/>
            <a:prstDash val="solid"/>
            <a:miter lim="800000"/>
          </a:ln>
          <a:effectLst/>
        </p:spPr>
        <p:txBody>
          <a:bodyPr lIns="324000" rIns="180000" rtlCol="0" anchor="ctr"/>
          <a:lstStyle/>
          <a:p>
            <a:pPr marL="0" marR="0" lvl="0" indent="0" defTabSz="914400" eaLnBrk="1" fontAlgn="auto" latinLnBrk="0" hangingPunct="1">
              <a:lnSpc>
                <a:spcPct val="100000"/>
              </a:lnSpc>
              <a:spcBef>
                <a:spcPts val="0"/>
              </a:spcBef>
              <a:spcAft>
                <a:spcPts val="500"/>
              </a:spcAft>
              <a:buClrTx/>
              <a:buSzTx/>
              <a:buFontTx/>
              <a:buNone/>
              <a:tabLst/>
              <a:defRPr/>
            </a:pPr>
            <a:r>
              <a:rPr kumimoji="0" lang="en-US" sz="1100" b="0" i="0" u="none" strike="noStrike" kern="0" cap="none" spc="0" normalizeH="0" baseline="0" noProof="0" dirty="0">
                <a:ln>
                  <a:noFill/>
                </a:ln>
                <a:solidFill>
                  <a:srgbClr val="002664"/>
                </a:solidFill>
                <a:effectLst/>
                <a:uLnTx/>
                <a:uFillTx/>
                <a:latin typeface="Public Sans"/>
                <a:ea typeface="+mn-lt"/>
                <a:cs typeface="+mn-lt"/>
              </a:rPr>
              <a:t>Fabulous PL. Professional, efficient and informative.</a:t>
            </a:r>
            <a:endParaRPr kumimoji="0" lang="en-AU" sz="1100" b="0" i="0" u="none" strike="noStrike" kern="0" cap="none" spc="0" normalizeH="0" baseline="0" noProof="0" dirty="0">
              <a:ln>
                <a:noFill/>
              </a:ln>
              <a:solidFill>
                <a:srgbClr val="002664"/>
              </a:solidFill>
              <a:effectLst/>
              <a:uLnTx/>
              <a:uFillTx/>
              <a:latin typeface="Public Sans"/>
              <a:ea typeface="+mn-lt"/>
              <a:cs typeface="+mn-lt"/>
            </a:endParaRPr>
          </a:p>
        </p:txBody>
      </p:sp>
      <p:sp>
        <p:nvSpPr>
          <p:cNvPr id="13" name="Oval 12">
            <a:extLst>
              <a:ext uri="{FF2B5EF4-FFF2-40B4-BE49-F238E27FC236}">
                <a16:creationId xmlns:a16="http://schemas.microsoft.com/office/drawing/2014/main" id="{45C8AFFA-6BF7-EE53-088A-628EA5D15B4E}"/>
              </a:ext>
              <a:ext uri="{C183D7F6-B498-43B3-948B-1728B52AA6E4}">
                <adec:decorative xmlns:adec="http://schemas.microsoft.com/office/drawing/2017/decorative" val="1"/>
              </a:ext>
            </a:extLst>
          </p:cNvPr>
          <p:cNvSpPr/>
          <p:nvPr/>
        </p:nvSpPr>
        <p:spPr>
          <a:xfrm>
            <a:off x="200857" y="5809432"/>
            <a:ext cx="468000" cy="468000"/>
          </a:xfrm>
          <a:prstGeom prst="ellipse">
            <a:avLst/>
          </a:prstGeom>
          <a:solidFill>
            <a:srgbClr val="002664"/>
          </a:solidFill>
          <a:ln w="53975" cap="rnd" cmpd="sng" algn="ctr">
            <a:solidFill>
              <a:srgbClr val="FFFFFF"/>
            </a:solidFill>
            <a:prstDash val="solid"/>
            <a:round/>
          </a:ln>
          <a:effectLst/>
        </p:spPr>
        <p:txBody>
          <a:bodyPr tIns="72000"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a:t>
            </a:r>
            <a:endParaRPr kumimoji="0" lang="en-US" sz="24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4" name="Rectangle: Rounded Corners 13">
            <a:extLst>
              <a:ext uri="{FF2B5EF4-FFF2-40B4-BE49-F238E27FC236}">
                <a16:creationId xmlns:a16="http://schemas.microsoft.com/office/drawing/2014/main" id="{0FCC3533-8082-AB2C-3C11-65E0CB2B596F}"/>
              </a:ext>
            </a:extLst>
          </p:cNvPr>
          <p:cNvSpPr/>
          <p:nvPr/>
        </p:nvSpPr>
        <p:spPr>
          <a:xfrm>
            <a:off x="4400068" y="5632350"/>
            <a:ext cx="3600000" cy="822165"/>
          </a:xfrm>
          <a:prstGeom prst="roundRect">
            <a:avLst/>
          </a:prstGeom>
          <a:solidFill>
            <a:srgbClr val="CBEDFD"/>
          </a:solidFill>
          <a:ln w="12700" cap="flat" cmpd="sng" algn="ctr">
            <a:noFill/>
            <a:prstDash val="solid"/>
            <a:miter lim="800000"/>
          </a:ln>
          <a:effectLst/>
        </p:spPr>
        <p:txBody>
          <a:bodyPr lIns="324000" rIns="180000" rtlCol="0" anchor="ctr"/>
          <a:lstStyle/>
          <a:p>
            <a:pPr marL="0" marR="0" lvl="0" indent="0" defTabSz="914400" eaLnBrk="1" fontAlgn="auto" latinLnBrk="0" hangingPunct="1">
              <a:lnSpc>
                <a:spcPct val="100000"/>
              </a:lnSpc>
              <a:spcBef>
                <a:spcPts val="0"/>
              </a:spcBef>
              <a:spcAft>
                <a:spcPts val="500"/>
              </a:spcAft>
              <a:buClrTx/>
              <a:buSzTx/>
              <a:buFontTx/>
              <a:buNone/>
              <a:tabLst/>
              <a:defRPr/>
            </a:pPr>
            <a:r>
              <a:rPr kumimoji="0" lang="en-AU" sz="1100" b="0" i="0" u="none" strike="noStrike" kern="0" cap="none" spc="0" normalizeH="0" baseline="0" noProof="0" dirty="0">
                <a:ln>
                  <a:noFill/>
                </a:ln>
                <a:solidFill>
                  <a:srgbClr val="002664"/>
                </a:solidFill>
                <a:effectLst/>
                <a:uLnTx/>
                <a:uFillTx/>
                <a:latin typeface="Public Sans"/>
                <a:ea typeface="+mn-lt"/>
                <a:cs typeface="+mn-lt"/>
              </a:rPr>
              <a:t>I enjoyed all aspects of the sessions each introducing us to new people, strategies and ideas. </a:t>
            </a:r>
          </a:p>
        </p:txBody>
      </p:sp>
      <p:sp>
        <p:nvSpPr>
          <p:cNvPr id="17" name="Oval 16">
            <a:extLst>
              <a:ext uri="{FF2B5EF4-FFF2-40B4-BE49-F238E27FC236}">
                <a16:creationId xmlns:a16="http://schemas.microsoft.com/office/drawing/2014/main" id="{A36057D3-AA33-4DBB-613F-B8F30F1EF6F1}"/>
              </a:ext>
              <a:ext uri="{C183D7F6-B498-43B3-948B-1728B52AA6E4}">
                <adec:decorative xmlns:adec="http://schemas.microsoft.com/office/drawing/2017/decorative" val="1"/>
              </a:ext>
            </a:extLst>
          </p:cNvPr>
          <p:cNvSpPr/>
          <p:nvPr/>
        </p:nvSpPr>
        <p:spPr>
          <a:xfrm>
            <a:off x="4156660" y="5809432"/>
            <a:ext cx="468000" cy="468000"/>
          </a:xfrm>
          <a:prstGeom prst="ellipse">
            <a:avLst/>
          </a:prstGeom>
          <a:solidFill>
            <a:srgbClr val="002664"/>
          </a:solidFill>
          <a:ln w="53975" cap="rnd" cmpd="sng" algn="ctr">
            <a:solidFill>
              <a:srgbClr val="FFFFFF"/>
            </a:solidFill>
            <a:prstDash val="solid"/>
            <a:round/>
          </a:ln>
          <a:effectLst/>
        </p:spPr>
        <p:txBody>
          <a:bodyPr tIns="72000"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a:t>
            </a:r>
            <a:endParaRPr kumimoji="0" lang="en-US" sz="24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angle: Rounded Corners 15">
            <a:extLst>
              <a:ext uri="{FF2B5EF4-FFF2-40B4-BE49-F238E27FC236}">
                <a16:creationId xmlns:a16="http://schemas.microsoft.com/office/drawing/2014/main" id="{F979BD7D-D6A4-EC45-278B-7F60F6CAE2C2}"/>
              </a:ext>
            </a:extLst>
          </p:cNvPr>
          <p:cNvSpPr/>
          <p:nvPr/>
        </p:nvSpPr>
        <p:spPr>
          <a:xfrm>
            <a:off x="8355873" y="5632350"/>
            <a:ext cx="3600000" cy="822165"/>
          </a:xfrm>
          <a:prstGeom prst="roundRect">
            <a:avLst/>
          </a:prstGeom>
          <a:solidFill>
            <a:srgbClr val="CBEDFD"/>
          </a:solidFill>
          <a:ln w="12700" cap="flat" cmpd="sng" algn="ctr">
            <a:noFill/>
            <a:prstDash val="solid"/>
            <a:miter lim="800000"/>
          </a:ln>
          <a:effectLst/>
        </p:spPr>
        <p:txBody>
          <a:bodyPr lIns="324000" rIns="180000" rtlCol="0" anchor="ctr"/>
          <a:lstStyle/>
          <a:p>
            <a:pPr marL="0" marR="0" lvl="0" indent="0" defTabSz="914400" eaLnBrk="1" fontAlgn="auto" latinLnBrk="0" hangingPunct="1">
              <a:lnSpc>
                <a:spcPct val="100000"/>
              </a:lnSpc>
              <a:spcBef>
                <a:spcPts val="0"/>
              </a:spcBef>
              <a:spcAft>
                <a:spcPts val="500"/>
              </a:spcAft>
              <a:buClrTx/>
              <a:buSzTx/>
              <a:buFontTx/>
              <a:buNone/>
              <a:tabLst/>
              <a:defRPr/>
            </a:pPr>
            <a:r>
              <a:rPr kumimoji="0" lang="en-AU" sz="1100" b="0" i="0" u="none" strike="noStrike" kern="0" cap="none" spc="0" normalizeH="0" baseline="0" noProof="0" dirty="0">
                <a:ln>
                  <a:noFill/>
                </a:ln>
                <a:solidFill>
                  <a:srgbClr val="002664"/>
                </a:solidFill>
                <a:effectLst/>
                <a:uLnTx/>
                <a:uFillTx/>
                <a:latin typeface="Public Sans"/>
                <a:ea typeface="+mn-lt"/>
                <a:cs typeface="+mn-lt"/>
              </a:rPr>
              <a:t>The ability to work through the inquiry cycle in a meaningful way was extremely beneficial as one could engage with each component in a real-world context.</a:t>
            </a:r>
          </a:p>
        </p:txBody>
      </p:sp>
      <p:sp>
        <p:nvSpPr>
          <p:cNvPr id="19" name="Oval 18">
            <a:extLst>
              <a:ext uri="{FF2B5EF4-FFF2-40B4-BE49-F238E27FC236}">
                <a16:creationId xmlns:a16="http://schemas.microsoft.com/office/drawing/2014/main" id="{7667D396-9044-6815-B1B4-6C2C60E683A2}"/>
              </a:ext>
              <a:ext uri="{C183D7F6-B498-43B3-948B-1728B52AA6E4}">
                <adec:decorative xmlns:adec="http://schemas.microsoft.com/office/drawing/2017/decorative" val="1"/>
              </a:ext>
            </a:extLst>
          </p:cNvPr>
          <p:cNvSpPr/>
          <p:nvPr/>
        </p:nvSpPr>
        <p:spPr>
          <a:xfrm>
            <a:off x="8112463" y="5809432"/>
            <a:ext cx="468000" cy="468000"/>
          </a:xfrm>
          <a:prstGeom prst="ellipse">
            <a:avLst/>
          </a:prstGeom>
          <a:solidFill>
            <a:srgbClr val="002664"/>
          </a:solidFill>
          <a:ln w="53975" cap="rnd" cmpd="sng" algn="ctr">
            <a:solidFill>
              <a:srgbClr val="FFFFFF"/>
            </a:solidFill>
            <a:prstDash val="solid"/>
            <a:round/>
          </a:ln>
          <a:effectLst/>
        </p:spPr>
        <p:txBody>
          <a:bodyPr tIns="72000"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a:t>
            </a:r>
            <a:endParaRPr kumimoji="0" lang="en-US" sz="24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4025850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527895-553B-3ED0-3ED3-A83280FC97F5}"/>
              </a:ext>
            </a:extLst>
          </p:cNvPr>
          <p:cNvSpPr txBox="1">
            <a:spLocks noGrp="1"/>
          </p:cNvSpPr>
          <p:nvPr>
            <p:ph type="title" idx="4294967295"/>
          </p:nvPr>
        </p:nvSpPr>
        <p:spPr>
          <a:xfrm>
            <a:off x="224201" y="217973"/>
            <a:ext cx="11099800" cy="5762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i="0" kern="1200">
                <a:solidFill>
                  <a:schemeClr val="tx2"/>
                </a:solidFill>
                <a:latin typeface="Public Sans ExtraBold" pitchFamily="2" charset="77"/>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2664"/>
                </a:solidFill>
                <a:effectLst/>
                <a:uLnTx/>
                <a:uFillTx/>
                <a:latin typeface="Public Sans "/>
                <a:ea typeface="+mj-ea"/>
                <a:cs typeface="+mj-cs"/>
              </a:rPr>
              <a:t>Strategic Delivery: </a:t>
            </a:r>
            <a:br>
              <a:rPr kumimoji="0" lang="en-US" sz="2800" b="0" i="0" u="none" strike="noStrike" kern="1200" cap="none" spc="0" normalizeH="0" baseline="0" noProof="0" dirty="0">
                <a:ln>
                  <a:noFill/>
                </a:ln>
                <a:solidFill>
                  <a:srgbClr val="002664"/>
                </a:solidFill>
                <a:effectLst/>
                <a:uLnTx/>
                <a:uFillTx/>
                <a:latin typeface="Public Sans "/>
                <a:ea typeface="+mj-ea"/>
                <a:cs typeface="+mj-cs"/>
              </a:rPr>
            </a:br>
            <a:r>
              <a:rPr kumimoji="0" lang="en-US" sz="2800" b="1" i="0" u="none" strike="noStrike" kern="1200" cap="none" spc="0" normalizeH="0" baseline="0" noProof="0" dirty="0">
                <a:ln>
                  <a:noFill/>
                </a:ln>
                <a:solidFill>
                  <a:srgbClr val="002664"/>
                </a:solidFill>
                <a:effectLst/>
                <a:uLnTx/>
                <a:uFillTx/>
                <a:latin typeface="Public Sans Black"/>
                <a:ea typeface="+mj-ea"/>
                <a:cs typeface="+mj-cs"/>
              </a:rPr>
              <a:t>Support for syllabus implementation local network support</a:t>
            </a:r>
            <a:endParaRPr kumimoji="0" lang="en-US" sz="2800" b="1" i="0" u="none" strike="noStrike" kern="1200" cap="none" spc="0" normalizeH="0" baseline="0" noProof="0" dirty="0">
              <a:ln>
                <a:noFill/>
              </a:ln>
              <a:solidFill>
                <a:srgbClr val="146CFD"/>
              </a:solidFill>
              <a:effectLst/>
              <a:uLnTx/>
              <a:uFillTx/>
              <a:latin typeface="Public Sans Black" pitchFamily="2" charset="0"/>
              <a:ea typeface="+mj-ea"/>
              <a:cs typeface="+mj-cs"/>
            </a:endParaRPr>
          </a:p>
        </p:txBody>
      </p:sp>
      <p:sp>
        <p:nvSpPr>
          <p:cNvPr id="27" name="Rectangle 26">
            <a:extLst>
              <a:ext uri="{FF2B5EF4-FFF2-40B4-BE49-F238E27FC236}">
                <a16:creationId xmlns:a16="http://schemas.microsoft.com/office/drawing/2014/main" id="{9386AEE2-1FF5-7752-CA39-E0EEA8315985}"/>
              </a:ext>
            </a:extLst>
          </p:cNvPr>
          <p:cNvSpPr/>
          <p:nvPr/>
        </p:nvSpPr>
        <p:spPr>
          <a:xfrm>
            <a:off x="193212" y="1115482"/>
            <a:ext cx="4521666" cy="467764"/>
          </a:xfrm>
          <a:prstGeom prst="rect">
            <a:avLst/>
          </a:prstGeom>
          <a:noFill/>
          <a:ln w="12700" cap="flat" cmpd="sng" algn="ctr">
            <a:noFill/>
            <a:prstDash val="solid"/>
            <a:miter lim="800000"/>
          </a:ln>
          <a:effectLst/>
        </p:spPr>
        <p:txBody>
          <a:bodyPr lIns="144000" tIns="144000" rIns="144000" bIns="144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600" b="1" i="0" strike="noStrike" kern="0" cap="none" spc="0" normalizeH="0" baseline="0" noProof="0" dirty="0">
                <a:ln>
                  <a:noFill/>
                </a:ln>
                <a:solidFill>
                  <a:srgbClr val="202D60"/>
                </a:solidFill>
                <a:effectLst/>
                <a:uLnTx/>
                <a:uFillTx/>
                <a:latin typeface="Public Sans" pitchFamily="2" charset="0"/>
                <a:ea typeface="+mn-ea"/>
                <a:cs typeface="+mn-cs"/>
              </a:rPr>
              <a:t>Secondary support </a:t>
            </a:r>
          </a:p>
        </p:txBody>
      </p:sp>
      <p:sp>
        <p:nvSpPr>
          <p:cNvPr id="29" name="Rectangle: Rounded Corners 28">
            <a:extLst>
              <a:ext uri="{FF2B5EF4-FFF2-40B4-BE49-F238E27FC236}">
                <a16:creationId xmlns:a16="http://schemas.microsoft.com/office/drawing/2014/main" id="{97B1C9FF-27E9-A42B-2467-F7ABBA8A8D72}"/>
              </a:ext>
            </a:extLst>
          </p:cNvPr>
          <p:cNvSpPr/>
          <p:nvPr/>
        </p:nvSpPr>
        <p:spPr>
          <a:xfrm>
            <a:off x="282514" y="1574327"/>
            <a:ext cx="2569674" cy="354383"/>
          </a:xfrm>
          <a:prstGeom prst="roundRect">
            <a:avLst>
              <a:gd name="adj" fmla="val 17750"/>
            </a:avLst>
          </a:prstGeom>
          <a:solidFill>
            <a:srgbClr val="202D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bg1"/>
                </a:solidFill>
                <a:effectLst/>
                <a:uLnTx/>
                <a:uFillTx/>
                <a:latin typeface="+mj-lt"/>
                <a:cs typeface="Arial"/>
              </a:rPr>
              <a:t>Principal</a:t>
            </a:r>
            <a:r>
              <a:rPr lang="en-US" sz="1300" b="1" dirty="0">
                <a:solidFill>
                  <a:schemeClr val="bg1"/>
                </a:solidFill>
                <a:latin typeface="+mj-lt"/>
                <a:cs typeface="Arial"/>
              </a:rPr>
              <a:t>/Deputy</a:t>
            </a:r>
            <a:r>
              <a:rPr kumimoji="0" lang="en-US" sz="1300" b="1" i="0" u="none" strike="noStrike" kern="1200" cap="none" spc="0" normalizeH="0" baseline="0" noProof="0" dirty="0">
                <a:ln>
                  <a:noFill/>
                </a:ln>
                <a:solidFill>
                  <a:schemeClr val="bg1"/>
                </a:solidFill>
                <a:effectLst/>
                <a:uLnTx/>
                <a:uFillTx/>
                <a:latin typeface="+mj-lt"/>
                <a:cs typeface="Arial"/>
              </a:rPr>
              <a:t> sessions</a:t>
            </a:r>
          </a:p>
        </p:txBody>
      </p:sp>
      <p:sp>
        <p:nvSpPr>
          <p:cNvPr id="2" name="Rectangle: Rounded Corners 1">
            <a:extLst>
              <a:ext uri="{FF2B5EF4-FFF2-40B4-BE49-F238E27FC236}">
                <a16:creationId xmlns:a16="http://schemas.microsoft.com/office/drawing/2014/main" id="{7BE39483-54FB-60B9-158D-3B6870EFBE06}"/>
              </a:ext>
            </a:extLst>
          </p:cNvPr>
          <p:cNvSpPr/>
          <p:nvPr/>
        </p:nvSpPr>
        <p:spPr>
          <a:xfrm>
            <a:off x="282513" y="2020996"/>
            <a:ext cx="2569674" cy="2560371"/>
          </a:xfrm>
          <a:prstGeom prst="roundRect">
            <a:avLst>
              <a:gd name="adj" fmla="val 3763"/>
            </a:avLst>
          </a:prstGeom>
          <a:solidFill>
            <a:srgbClr val="CDD3D6"/>
          </a:solidFill>
          <a:ln w="57150" cap="flat" cmpd="sng" algn="ctr">
            <a:noFill/>
            <a:prstDash val="solid"/>
            <a:miter lim="800000"/>
          </a:ln>
          <a:effectLst/>
        </p:spPr>
        <p:txBody>
          <a:bodyPr lIns="144000" tIns="72000" rIns="36000" bIns="45720" rtlCol="0" anchor="t"/>
          <a:lstStyle/>
          <a:p>
            <a:pPr defTabSz="914400">
              <a:lnSpc>
                <a:spcPct val="107000"/>
              </a:lnSpc>
              <a:spcAft>
                <a:spcPts val="800"/>
              </a:spcAft>
              <a:defRPr/>
            </a:pPr>
            <a:r>
              <a:rPr kumimoji="0" lang="en-AU" sz="1300" b="0" i="0" u="none" strike="noStrike" kern="0" cap="none" spc="0" normalizeH="0" baseline="0" noProof="0" dirty="0">
                <a:ln>
                  <a:noFill/>
                </a:ln>
                <a:solidFill>
                  <a:srgbClr val="202D60"/>
                </a:solidFill>
                <a:effectLst/>
                <a:uLnTx/>
                <a:uFillTx/>
                <a:latin typeface="Public Sans"/>
                <a:ea typeface="Calibri"/>
                <a:cs typeface="Times New Roman"/>
              </a:rPr>
              <a:t>Focus on </a:t>
            </a:r>
            <a:r>
              <a:rPr lang="en-AU" sz="1300" kern="0" dirty="0">
                <a:solidFill>
                  <a:srgbClr val="202D60"/>
                </a:solidFill>
                <a:latin typeface="Public Sans"/>
                <a:ea typeface="Calibri"/>
                <a:cs typeface="Times New Roman"/>
              </a:rPr>
              <a:t>collaboration around </a:t>
            </a:r>
            <a:r>
              <a:rPr kumimoji="0" lang="en-AU" sz="1300" b="0" i="0" u="none" strike="noStrike" kern="0" cap="none" spc="0" normalizeH="0" baseline="0" noProof="0" dirty="0">
                <a:ln>
                  <a:noFill/>
                </a:ln>
                <a:solidFill>
                  <a:srgbClr val="202D60"/>
                </a:solidFill>
                <a:effectLst/>
                <a:uLnTx/>
                <a:uFillTx/>
                <a:latin typeface="Public Sans"/>
                <a:ea typeface="Calibri"/>
                <a:cs typeface="Times New Roman"/>
              </a:rPr>
              <a:t> syllabus implementation and </a:t>
            </a:r>
            <a:r>
              <a:rPr lang="en-AU" sz="1300" kern="0" dirty="0">
                <a:solidFill>
                  <a:srgbClr val="202D60"/>
                </a:solidFill>
                <a:latin typeface="Public Sans"/>
                <a:ea typeface="Calibri"/>
                <a:cs typeface="Times New Roman"/>
              </a:rPr>
              <a:t>evaluation of</a:t>
            </a:r>
            <a:r>
              <a:rPr kumimoji="0" lang="en-AU" sz="1300" b="0" i="0" u="none" strike="noStrike" kern="0" cap="none" spc="0" normalizeH="0" baseline="0" noProof="0" dirty="0">
                <a:ln>
                  <a:noFill/>
                </a:ln>
                <a:solidFill>
                  <a:srgbClr val="202D60"/>
                </a:solidFill>
                <a:effectLst/>
                <a:uLnTx/>
                <a:uFillTx/>
                <a:latin typeface="Public Sans"/>
                <a:ea typeface="Calibri"/>
                <a:cs typeface="Times New Roman"/>
              </a:rPr>
              <a:t> school implementation. Principals </a:t>
            </a:r>
            <a:r>
              <a:rPr lang="en-AU" sz="1300" kern="0" dirty="0">
                <a:solidFill>
                  <a:srgbClr val="202D60"/>
                </a:solidFill>
                <a:latin typeface="Public Sans"/>
                <a:ea typeface="Calibri"/>
                <a:cs typeface="Times New Roman"/>
              </a:rPr>
              <a:t>are </a:t>
            </a:r>
            <a:r>
              <a:rPr kumimoji="0" lang="en-AU" sz="1300" b="0" i="0" u="none" strike="noStrike" kern="0" cap="none" spc="0" normalizeH="0" baseline="0" noProof="0" dirty="0">
                <a:ln>
                  <a:noFill/>
                </a:ln>
                <a:solidFill>
                  <a:srgbClr val="202D60"/>
                </a:solidFill>
                <a:effectLst/>
                <a:uLnTx/>
                <a:uFillTx/>
                <a:latin typeface="Public Sans"/>
                <a:ea typeface="Calibri"/>
                <a:cs typeface="Times New Roman"/>
              </a:rPr>
              <a:t>supported to enable the effective implementation of the syllabuses across curriculum areas.</a:t>
            </a:r>
          </a:p>
        </p:txBody>
      </p:sp>
      <p:sp>
        <p:nvSpPr>
          <p:cNvPr id="36" name="Rectangle: Rounded Corners 35">
            <a:extLst>
              <a:ext uri="{FF2B5EF4-FFF2-40B4-BE49-F238E27FC236}">
                <a16:creationId xmlns:a16="http://schemas.microsoft.com/office/drawing/2014/main" id="{D18CE19F-9041-43FA-4A46-F993DC1E57B3}"/>
              </a:ext>
            </a:extLst>
          </p:cNvPr>
          <p:cNvSpPr/>
          <p:nvPr/>
        </p:nvSpPr>
        <p:spPr>
          <a:xfrm>
            <a:off x="3067353" y="1574327"/>
            <a:ext cx="2569674" cy="354383"/>
          </a:xfrm>
          <a:prstGeom prst="roundRect">
            <a:avLst>
              <a:gd name="adj" fmla="val 13223"/>
            </a:avLst>
          </a:prstGeom>
          <a:solidFill>
            <a:srgbClr val="202D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173" rtl="0" eaLnBrk="1" fontAlgn="auto" latinLnBrk="0" hangingPunct="1">
              <a:lnSpc>
                <a:spcPct val="100000"/>
              </a:lnSpc>
              <a:spcBef>
                <a:spcPts val="0"/>
              </a:spcBef>
              <a:spcAft>
                <a:spcPts val="0"/>
              </a:spcAft>
              <a:buClrTx/>
              <a:buSzTx/>
              <a:buFontTx/>
              <a:buNone/>
              <a:tabLst/>
              <a:defRPr/>
            </a:pPr>
            <a:r>
              <a:rPr lang="en-AU" sz="1300" b="1" dirty="0">
                <a:latin typeface="+mj-lt"/>
              </a:rPr>
              <a:t>Curriculum Leader sessions</a:t>
            </a:r>
            <a:endParaRPr kumimoji="0" lang="en-US" sz="1300" b="1" i="0" u="none" strike="noStrike" kern="1200" cap="none" spc="0" normalizeH="0" baseline="0" noProof="0" dirty="0">
              <a:ln>
                <a:noFill/>
              </a:ln>
              <a:solidFill>
                <a:schemeClr val="bg1"/>
              </a:solidFill>
              <a:effectLst/>
              <a:uLnTx/>
              <a:uFillTx/>
              <a:latin typeface="+mj-lt"/>
              <a:cs typeface="Arial"/>
            </a:endParaRPr>
          </a:p>
        </p:txBody>
      </p:sp>
      <p:sp>
        <p:nvSpPr>
          <p:cNvPr id="4" name="Rectangle: Rounded Corners 3">
            <a:extLst>
              <a:ext uri="{FF2B5EF4-FFF2-40B4-BE49-F238E27FC236}">
                <a16:creationId xmlns:a16="http://schemas.microsoft.com/office/drawing/2014/main" id="{9F9A8773-417E-1E22-A4AF-1EFE9698AD2D}"/>
              </a:ext>
            </a:extLst>
          </p:cNvPr>
          <p:cNvSpPr/>
          <p:nvPr/>
        </p:nvSpPr>
        <p:spPr>
          <a:xfrm>
            <a:off x="3067352" y="2020996"/>
            <a:ext cx="2569674" cy="2560371"/>
          </a:xfrm>
          <a:prstGeom prst="roundRect">
            <a:avLst>
              <a:gd name="adj" fmla="val 3763"/>
            </a:avLst>
          </a:prstGeom>
          <a:solidFill>
            <a:srgbClr val="CDD3D6"/>
          </a:solidFill>
          <a:ln w="57150" cap="flat" cmpd="sng" algn="ctr">
            <a:noFill/>
            <a:prstDash val="solid"/>
            <a:miter lim="800000"/>
          </a:ln>
          <a:effectLst/>
        </p:spPr>
        <p:txBody>
          <a:bodyPr lIns="144000" tIns="72000" rIns="36000" bIns="45720" rtlCol="0" anchor="t"/>
          <a:lstStyle/>
          <a:p>
            <a:pPr defTabSz="914400">
              <a:lnSpc>
                <a:spcPct val="107000"/>
              </a:lnSpc>
              <a:spcAft>
                <a:spcPts val="800"/>
              </a:spcAft>
              <a:defRPr/>
            </a:pPr>
            <a:r>
              <a:rPr kumimoji="0" lang="en-AU" sz="1300" b="0" i="0" u="none" strike="noStrike" kern="0" cap="none" spc="0" normalizeH="0" baseline="0" noProof="0" dirty="0">
                <a:ln>
                  <a:noFill/>
                </a:ln>
                <a:solidFill>
                  <a:srgbClr val="202D60"/>
                </a:solidFill>
                <a:effectLst/>
                <a:uLnTx/>
                <a:uFillTx/>
                <a:latin typeface="Public Sans"/>
                <a:ea typeface="Calibri"/>
                <a:cs typeface="Times New Roman"/>
              </a:rPr>
              <a:t>Focus on engagement with the syllabus, implementation of scope and sequences as well as programming, including effective assessment practices.</a:t>
            </a:r>
            <a:r>
              <a:rPr lang="en-AU" sz="1300" kern="0" dirty="0">
                <a:solidFill>
                  <a:srgbClr val="202D60"/>
                </a:solidFill>
                <a:latin typeface="Public Sans"/>
                <a:ea typeface="Calibri"/>
                <a:cs typeface="Times New Roman"/>
              </a:rPr>
              <a:t> Designed for Head Teachers and Deputy Principals leading curriculum implementation for 7-10 English and Mathematics syllabuses.</a:t>
            </a:r>
            <a:endParaRPr kumimoji="0" lang="en-AU" sz="1300" b="0" i="0" u="none" strike="noStrike" kern="0" cap="none" spc="0" normalizeH="0" baseline="0" noProof="0" dirty="0">
              <a:ln>
                <a:noFill/>
              </a:ln>
              <a:solidFill>
                <a:srgbClr val="202D60"/>
              </a:solidFill>
              <a:effectLst/>
              <a:uLnTx/>
              <a:uFillTx/>
              <a:latin typeface="Public Sans"/>
              <a:ea typeface="Calibri"/>
              <a:cs typeface="Times New Roman"/>
            </a:endParaRPr>
          </a:p>
        </p:txBody>
      </p:sp>
      <p:sp>
        <p:nvSpPr>
          <p:cNvPr id="28" name="Rectangle 27">
            <a:extLst>
              <a:ext uri="{FF2B5EF4-FFF2-40B4-BE49-F238E27FC236}">
                <a16:creationId xmlns:a16="http://schemas.microsoft.com/office/drawing/2014/main" id="{116A4F75-7F71-B050-7070-01FAB2A02BA4}"/>
              </a:ext>
            </a:extLst>
          </p:cNvPr>
          <p:cNvSpPr/>
          <p:nvPr/>
        </p:nvSpPr>
        <p:spPr>
          <a:xfrm>
            <a:off x="5741303" y="1137249"/>
            <a:ext cx="3048298" cy="467764"/>
          </a:xfrm>
          <a:prstGeom prst="rect">
            <a:avLst/>
          </a:prstGeom>
          <a:noFill/>
          <a:ln w="12700" cap="flat" cmpd="sng" algn="ctr">
            <a:noFill/>
            <a:prstDash val="solid"/>
            <a:miter lim="800000"/>
          </a:ln>
          <a:effectLst/>
        </p:spPr>
        <p:txBody>
          <a:bodyPr lIns="144000" tIns="144000" rIns="144000" bIns="144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600" b="1" i="0" strike="noStrike" kern="0" cap="none" spc="0" normalizeH="0" baseline="0" noProof="0" dirty="0">
                <a:ln>
                  <a:noFill/>
                </a:ln>
                <a:solidFill>
                  <a:srgbClr val="146CFD"/>
                </a:solidFill>
                <a:effectLst/>
                <a:uLnTx/>
                <a:uFillTx/>
                <a:latin typeface="Public Sans" pitchFamily="2" charset="0"/>
                <a:ea typeface="+mn-ea"/>
                <a:cs typeface="+mn-cs"/>
              </a:rPr>
              <a:t>Primary support</a:t>
            </a:r>
          </a:p>
        </p:txBody>
      </p:sp>
      <p:sp>
        <p:nvSpPr>
          <p:cNvPr id="11" name="Rectangle: Rounded Corners 10">
            <a:extLst>
              <a:ext uri="{FF2B5EF4-FFF2-40B4-BE49-F238E27FC236}">
                <a16:creationId xmlns:a16="http://schemas.microsoft.com/office/drawing/2014/main" id="{29D9C03E-B388-620E-D720-3FE4CCB79A4A}"/>
              </a:ext>
            </a:extLst>
          </p:cNvPr>
          <p:cNvSpPr/>
          <p:nvPr/>
        </p:nvSpPr>
        <p:spPr>
          <a:xfrm>
            <a:off x="5852192" y="1574327"/>
            <a:ext cx="6119926" cy="354383"/>
          </a:xfrm>
          <a:prstGeom prst="roundRect">
            <a:avLst>
              <a:gd name="adj" fmla="val 13223"/>
            </a:avLst>
          </a:prstGeom>
          <a:solidFill>
            <a:srgbClr val="146C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300" b="1" i="0" u="none" strike="noStrike" kern="0" cap="none" spc="0" normalizeH="0" baseline="0" noProof="0" dirty="0">
                <a:ln>
                  <a:noFill/>
                </a:ln>
                <a:solidFill>
                  <a:srgbClr val="FFFFFF"/>
                </a:solidFill>
                <a:effectLst/>
                <a:uLnTx/>
                <a:uFillTx/>
                <a:latin typeface="+mj-lt"/>
              </a:rPr>
              <a:t>7 workshops available</a:t>
            </a:r>
          </a:p>
        </p:txBody>
      </p:sp>
      <p:sp>
        <p:nvSpPr>
          <p:cNvPr id="20" name="TextBox 19">
            <a:extLst>
              <a:ext uri="{FF2B5EF4-FFF2-40B4-BE49-F238E27FC236}">
                <a16:creationId xmlns:a16="http://schemas.microsoft.com/office/drawing/2014/main" id="{DB527517-43F6-FB22-27DF-6FB81BBA3138}"/>
              </a:ext>
            </a:extLst>
          </p:cNvPr>
          <p:cNvSpPr txBox="1"/>
          <p:nvPr/>
        </p:nvSpPr>
        <p:spPr>
          <a:xfrm>
            <a:off x="5841318" y="2021381"/>
            <a:ext cx="6130800" cy="2559600"/>
          </a:xfrm>
          <a:prstGeom prst="roundRect">
            <a:avLst>
              <a:gd name="adj" fmla="val 3043"/>
            </a:avLst>
          </a:prstGeom>
          <a:solidFill>
            <a:srgbClr val="CDD3D6"/>
          </a:solidFill>
        </p:spPr>
        <p:txBody>
          <a:bodyPr wrap="square">
            <a:noAutofit/>
          </a:bodyPr>
          <a:lstStyle/>
          <a:p>
            <a:pPr marL="0" marR="0" lvl="0" indent="0" algn="l" defTabSz="457173" rtl="0" eaLnBrk="1" fontAlgn="auto" latinLnBrk="0" hangingPunct="1">
              <a:lnSpc>
                <a:spcPct val="100000"/>
              </a:lnSpc>
              <a:spcAft>
                <a:spcPts val="1200"/>
              </a:spcAft>
              <a:buClrTx/>
              <a:buSzTx/>
              <a:buFontTx/>
              <a:buNone/>
              <a:tabLst/>
              <a:defRPr/>
            </a:pPr>
            <a:r>
              <a:rPr kumimoji="0" lang="en-AU" sz="1300" b="0" i="0" u="none" strike="noStrike" kern="1200" cap="none" spc="0" normalizeH="0" baseline="0" noProof="0" dirty="0">
                <a:ln>
                  <a:noFill/>
                </a:ln>
                <a:solidFill>
                  <a:srgbClr val="202D60"/>
                </a:solidFill>
                <a:effectLst/>
                <a:uLnTx/>
                <a:uFillTx/>
                <a:latin typeface="+mj-lt"/>
                <a:ea typeface="+mn-ea"/>
                <a:cs typeface="+mn-cs"/>
              </a:rPr>
              <a:t>Current workshops available to support implementation of the </a:t>
            </a:r>
            <a:br>
              <a:rPr kumimoji="0" lang="en-AU" sz="1300" b="0" i="0" u="none" strike="noStrike" kern="1200" cap="none" spc="0" normalizeH="0" baseline="0" noProof="0" dirty="0">
                <a:ln>
                  <a:noFill/>
                </a:ln>
                <a:solidFill>
                  <a:srgbClr val="202D60"/>
                </a:solidFill>
                <a:effectLst/>
                <a:uLnTx/>
                <a:uFillTx/>
                <a:latin typeface="+mj-lt"/>
                <a:ea typeface="+mn-ea"/>
                <a:cs typeface="+mn-cs"/>
              </a:rPr>
            </a:br>
            <a:r>
              <a:rPr kumimoji="0" lang="en-AU" sz="1300" b="0" i="0" u="none" strike="noStrike" kern="1200" cap="none" spc="0" normalizeH="0" baseline="0" noProof="0" dirty="0">
                <a:ln>
                  <a:noFill/>
                </a:ln>
                <a:solidFill>
                  <a:srgbClr val="202D60"/>
                </a:solidFill>
                <a:effectLst/>
                <a:uLnTx/>
                <a:uFillTx/>
                <a:latin typeface="+mj-lt"/>
                <a:ea typeface="+mn-ea"/>
                <a:cs typeface="+mn-cs"/>
              </a:rPr>
              <a:t>K-2 English and Mathematics syllabuses:</a:t>
            </a:r>
          </a:p>
          <a:p>
            <a:pPr marL="171450" marR="0" lvl="0" indent="-171450" algn="l" defTabSz="45717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AU" sz="1300" b="0" i="0" u="none" strike="noStrike" kern="1200" cap="none" spc="0" normalizeH="0" baseline="0" noProof="0" dirty="0">
                <a:ln>
                  <a:noFill/>
                </a:ln>
                <a:solidFill>
                  <a:srgbClr val="202D60"/>
                </a:solidFill>
                <a:effectLst/>
                <a:uLnTx/>
                <a:uFillTx/>
                <a:latin typeface="+mj-lt"/>
                <a:ea typeface="+mn-ea"/>
                <a:cs typeface="+mn-cs"/>
              </a:rPr>
              <a:t>K-2 Syllabus Implementation Support English</a:t>
            </a:r>
            <a:endParaRPr kumimoji="0" lang="en-AU" sz="1300" b="0" i="0" u="none" strike="noStrike" kern="1200" cap="none" spc="0" normalizeH="0" baseline="0" noProof="0" dirty="0">
              <a:ln>
                <a:noFill/>
              </a:ln>
              <a:solidFill>
                <a:srgbClr val="22272B"/>
              </a:solidFill>
              <a:effectLst/>
              <a:uLnTx/>
              <a:uFillTx/>
              <a:latin typeface="+mj-lt"/>
              <a:ea typeface="+mn-ea"/>
              <a:cs typeface="+mn-cs"/>
            </a:endParaRPr>
          </a:p>
          <a:p>
            <a:pPr marL="171450" marR="0" lvl="0" indent="-171450" algn="l" defTabSz="45717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AU" sz="1300" b="0" i="0" u="none" strike="noStrike" kern="1200" cap="none" spc="0" normalizeH="0" baseline="0" noProof="0" dirty="0">
                <a:ln>
                  <a:noFill/>
                </a:ln>
                <a:solidFill>
                  <a:srgbClr val="202D60"/>
                </a:solidFill>
                <a:effectLst/>
                <a:uLnTx/>
                <a:uFillTx/>
                <a:latin typeface="+mj-lt"/>
                <a:ea typeface="+mn-ea"/>
                <a:cs typeface="+mn-cs"/>
              </a:rPr>
              <a:t>K-2 Syllabus Implementation Support Mathematics</a:t>
            </a:r>
          </a:p>
          <a:p>
            <a:pPr marL="171450" marR="0" lvl="0" indent="-171450" algn="l" defTabSz="45717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AU" sz="1300" b="0" i="0" u="none" strike="noStrike" kern="1200" cap="none" spc="0" normalizeH="0" baseline="0" noProof="0" dirty="0">
                <a:ln>
                  <a:noFill/>
                </a:ln>
                <a:solidFill>
                  <a:srgbClr val="202D60"/>
                </a:solidFill>
                <a:effectLst/>
                <a:uLnTx/>
                <a:uFillTx/>
                <a:latin typeface="+mj-lt"/>
                <a:ea typeface="+mn-ea"/>
                <a:cs typeface="+mn-cs"/>
              </a:rPr>
              <a:t>K-2 Mathematics Adapting Units workshop</a:t>
            </a:r>
          </a:p>
          <a:p>
            <a:pPr marL="171450" marR="0" lvl="0" indent="-171450" algn="l" defTabSz="45717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AU" sz="1300" b="0" i="0" u="none" strike="noStrike" kern="1200" cap="none" spc="0" normalizeH="0" baseline="0" noProof="0" dirty="0">
                <a:ln>
                  <a:noFill/>
                </a:ln>
                <a:solidFill>
                  <a:srgbClr val="202D60"/>
                </a:solidFill>
                <a:effectLst/>
                <a:uLnTx/>
                <a:uFillTx/>
                <a:latin typeface="+mj-lt"/>
                <a:ea typeface="+mn-ea"/>
                <a:cs typeface="+mn-cs"/>
              </a:rPr>
              <a:t>K-2 Mathematics Adapting Units workshop for small schools</a:t>
            </a:r>
          </a:p>
          <a:p>
            <a:pPr marL="171450" marR="0" lvl="0" indent="-171450" algn="l" defTabSz="45717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AU" sz="1300" b="0" i="0" u="none" strike="noStrike" kern="1200" cap="none" spc="0" normalizeH="0" baseline="0" noProof="0" dirty="0">
                <a:ln>
                  <a:noFill/>
                </a:ln>
                <a:solidFill>
                  <a:srgbClr val="202D60"/>
                </a:solidFill>
                <a:effectLst/>
                <a:uLnTx/>
                <a:uFillTx/>
                <a:latin typeface="+mj-lt"/>
                <a:ea typeface="+mn-ea"/>
                <a:cs typeface="+mn-cs"/>
              </a:rPr>
              <a:t>K- 2 English Contextualising Component A workshop</a:t>
            </a:r>
          </a:p>
          <a:p>
            <a:pPr marL="171450" marR="0" lvl="0" indent="-171450" algn="l" defTabSz="457173"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AU" sz="1300" b="0" i="0" u="none" strike="noStrike" kern="1200" cap="none" spc="0" normalizeH="0" baseline="0" noProof="0" dirty="0">
                <a:ln>
                  <a:noFill/>
                </a:ln>
                <a:solidFill>
                  <a:srgbClr val="202D60"/>
                </a:solidFill>
                <a:effectLst/>
                <a:uLnTx/>
                <a:uFillTx/>
                <a:latin typeface="+mj-lt"/>
                <a:ea typeface="+mn-ea"/>
                <a:cs typeface="+mn-cs"/>
              </a:rPr>
              <a:t>K-2 English Adapting Component B workshop</a:t>
            </a:r>
          </a:p>
          <a:p>
            <a:pPr marL="171450" marR="0" lvl="0" indent="-171450" algn="l" defTabSz="45717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300" b="0" i="0" u="none" strike="noStrike" kern="1200" cap="none" spc="0" normalizeH="0" baseline="0" noProof="0" dirty="0">
                <a:ln>
                  <a:noFill/>
                </a:ln>
                <a:solidFill>
                  <a:srgbClr val="202D60"/>
                </a:solidFill>
                <a:effectLst/>
                <a:uLnTx/>
                <a:uFillTx/>
                <a:latin typeface="+mj-lt"/>
                <a:ea typeface="+mn-ea"/>
                <a:cs typeface="+mn-cs"/>
              </a:rPr>
              <a:t>K-2 English Adapting Component B workshop for small schools</a:t>
            </a:r>
          </a:p>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dirty="0">
                <a:ln>
                  <a:noFill/>
                </a:ln>
                <a:solidFill>
                  <a:srgbClr val="202D60"/>
                </a:solidFill>
                <a:effectLst/>
                <a:uLnTx/>
                <a:uFillTx/>
                <a:latin typeface="+mj-lt"/>
                <a:ea typeface="+mn-ea"/>
                <a:cs typeface="+mn-cs"/>
              </a:rPr>
              <a:t>3-6 Syllabus engagement workshops available from Term 3</a:t>
            </a:r>
          </a:p>
        </p:txBody>
      </p:sp>
      <p:sp useBgFill="1">
        <p:nvSpPr>
          <p:cNvPr id="35" name="Oval 34">
            <a:extLst>
              <a:ext uri="{FF2B5EF4-FFF2-40B4-BE49-F238E27FC236}">
                <a16:creationId xmlns:a16="http://schemas.microsoft.com/office/drawing/2014/main" id="{F4854D7C-4205-DD18-909A-5D2716F84FBE}"/>
              </a:ext>
            </a:extLst>
          </p:cNvPr>
          <p:cNvSpPr/>
          <p:nvPr/>
        </p:nvSpPr>
        <p:spPr>
          <a:xfrm>
            <a:off x="10853719" y="1375562"/>
            <a:ext cx="1203946" cy="1176486"/>
          </a:xfrm>
          <a:prstGeom prst="ellipse">
            <a:avLst/>
          </a:prstGeom>
          <a:ln w="57150" cap="flat" cmpd="sng" algn="ctr">
            <a:solidFill>
              <a:srgbClr val="146CFD"/>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50" b="1" i="0" u="none" strike="noStrike" kern="0" cap="none" spc="0" normalizeH="0" baseline="0" noProof="0" dirty="0">
                <a:ln>
                  <a:noFill/>
                </a:ln>
                <a:solidFill>
                  <a:srgbClr val="146CFD"/>
                </a:solidFill>
                <a:effectLst/>
                <a:uLnTx/>
                <a:uFillTx/>
                <a:latin typeface="+mj-lt"/>
              </a:rPr>
              <a:t>More coming up in Term 3</a:t>
            </a:r>
          </a:p>
        </p:txBody>
      </p:sp>
      <p:grpSp>
        <p:nvGrpSpPr>
          <p:cNvPr id="39" name="Group 38" descr="Speak with your Director, Educational Leadership or your local Learning, Teaching and Leading Coordinator. You can also email curriculum.portfolio@det.nsw.edu.au">
            <a:extLst>
              <a:ext uri="{FF2B5EF4-FFF2-40B4-BE49-F238E27FC236}">
                <a16:creationId xmlns:a16="http://schemas.microsoft.com/office/drawing/2014/main" id="{B3C3017D-D4DF-F49D-EC9B-EE7D9D8D393B}"/>
              </a:ext>
            </a:extLst>
          </p:cNvPr>
          <p:cNvGrpSpPr/>
          <p:nvPr/>
        </p:nvGrpSpPr>
        <p:grpSpPr>
          <a:xfrm>
            <a:off x="1776617" y="4753879"/>
            <a:ext cx="8638767" cy="598270"/>
            <a:chOff x="3116045" y="5943770"/>
            <a:chExt cx="9534356" cy="611561"/>
          </a:xfrm>
        </p:grpSpPr>
        <p:sp>
          <p:nvSpPr>
            <p:cNvPr id="41" name="Rectangle: Rounded Corners 40">
              <a:extLst>
                <a:ext uri="{FF2B5EF4-FFF2-40B4-BE49-F238E27FC236}">
                  <a16:creationId xmlns:a16="http://schemas.microsoft.com/office/drawing/2014/main" id="{B2EED783-7E0F-7B72-A1D9-FF22B9A38EDB}"/>
                </a:ext>
              </a:extLst>
            </p:cNvPr>
            <p:cNvSpPr/>
            <p:nvPr/>
          </p:nvSpPr>
          <p:spPr>
            <a:xfrm>
              <a:off x="3116045" y="5943770"/>
              <a:ext cx="4668263" cy="611561"/>
            </a:xfrm>
            <a:prstGeom prst="roundRect">
              <a:avLst/>
            </a:prstGeom>
            <a:solidFill>
              <a:srgbClr val="CBEDFD"/>
            </a:solidFill>
            <a:ln>
              <a:no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0000" tIns="0" rIns="0" bIns="0" numCol="1" spcCol="0" rtlCol="0" fromWordArt="0" anchor="ctr" anchorCtr="0" forceAA="0" compatLnSpc="1">
              <a:prstTxWarp prst="textNoShape">
                <a:avLst/>
              </a:prstTxWarp>
              <a:noAutofit/>
            </a:bodyPr>
            <a:lstStyle/>
            <a:p>
              <a:pPr marL="0" marR="0" lvl="0" indent="0" algn="ctr" defTabSz="685798" rtl="0" eaLnBrk="1" fontAlgn="auto" latinLnBrk="0" hangingPunct="1">
                <a:lnSpc>
                  <a:spcPct val="13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2664"/>
                  </a:solidFill>
                  <a:effectLst/>
                  <a:uLnTx/>
                  <a:uFillTx/>
                  <a:latin typeface="Public Sans" panose="020B0604020202020204" charset="0"/>
                  <a:ea typeface="Calibri" panose="020F0502020204030204" pitchFamily="34" charset="0"/>
                  <a:cs typeface="Arial" panose="020B0604020202020204" pitchFamily="34" charset="0"/>
                </a:rPr>
                <a:t>Speak with your local </a:t>
              </a:r>
              <a:r>
                <a:rPr lang="en-US" sz="1200" b="1" dirty="0">
                  <a:solidFill>
                    <a:srgbClr val="002664"/>
                  </a:solidFill>
                  <a:latin typeface="Public Sans" panose="020B060402020202020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Learning, </a:t>
              </a:r>
              <a:br>
                <a:rPr lang="en-US" sz="1200" b="1" dirty="0">
                  <a:solidFill>
                    <a:srgbClr val="002664"/>
                  </a:solidFill>
                  <a:latin typeface="Public Sans" panose="020B060402020202020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br>
              <a:r>
                <a:rPr lang="en-US" sz="1200" b="1" dirty="0">
                  <a:solidFill>
                    <a:srgbClr val="002664"/>
                  </a:solidFill>
                  <a:latin typeface="Public Sans" panose="020B060402020202020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Teaching and Leading Coordinator</a:t>
              </a:r>
              <a:endParaRPr kumimoji="0" lang="en-AU" sz="1200" b="1" i="0" u="none" strike="noStrike" kern="1200" cap="none" spc="0" normalizeH="0" baseline="0" noProof="0" dirty="0">
                <a:ln>
                  <a:noFill/>
                </a:ln>
                <a:solidFill>
                  <a:srgbClr val="002664"/>
                </a:solidFill>
                <a:effectLst/>
                <a:uLnTx/>
                <a:uFillTx/>
                <a:latin typeface="Public Sans" panose="020B0604020202020204" charset="0"/>
                <a:ea typeface="Calibri" panose="020F0502020204030204" pitchFamily="34" charset="0"/>
                <a:cs typeface="Arial" panose="020B0604020202020204" pitchFamily="34" charset="0"/>
              </a:endParaRPr>
            </a:p>
          </p:txBody>
        </p:sp>
        <p:sp>
          <p:nvSpPr>
            <p:cNvPr id="42" name="Rectangle: Rounded Corners 41">
              <a:extLst>
                <a:ext uri="{FF2B5EF4-FFF2-40B4-BE49-F238E27FC236}">
                  <a16:creationId xmlns:a16="http://schemas.microsoft.com/office/drawing/2014/main" id="{DB4F791C-16E2-DE4F-1967-EE7C2FF9B609}"/>
                </a:ext>
              </a:extLst>
            </p:cNvPr>
            <p:cNvSpPr/>
            <p:nvPr/>
          </p:nvSpPr>
          <p:spPr>
            <a:xfrm>
              <a:off x="7982137" y="5943770"/>
              <a:ext cx="4668264" cy="611561"/>
            </a:xfrm>
            <a:prstGeom prst="roundRect">
              <a:avLst/>
            </a:prstGeom>
            <a:solidFill>
              <a:srgbClr val="CBEDFD"/>
            </a:solidFill>
            <a:ln>
              <a:no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798" rtl="0" eaLnBrk="1" fontAlgn="auto" latinLnBrk="0" hangingPunct="1">
                <a:lnSpc>
                  <a:spcPct val="130000"/>
                </a:lnSpc>
                <a:spcBef>
                  <a:spcPts val="0"/>
                </a:spcBef>
                <a:buClrTx/>
                <a:buSzTx/>
                <a:buFontTx/>
                <a:buNone/>
                <a:tabLst/>
                <a:defRPr/>
              </a:pPr>
              <a:r>
                <a:rPr kumimoji="0" lang="en-US" sz="1200" i="0" u="none" strike="noStrike" kern="1200" cap="none" spc="0" normalizeH="0" baseline="0" noProof="0" dirty="0">
                  <a:ln>
                    <a:noFill/>
                  </a:ln>
                  <a:solidFill>
                    <a:srgbClr val="002664"/>
                  </a:solidFill>
                  <a:effectLst/>
                  <a:uLnTx/>
                  <a:uFillTx/>
                  <a:latin typeface="Public Sans" panose="020B0604020202020204" charset="0"/>
                  <a:ea typeface="Calibri" panose="020F0502020204030204" pitchFamily="34" charset="0"/>
                  <a:cs typeface="Arial" panose="020B0604020202020204" pitchFamily="34" charset="0"/>
                </a:rPr>
                <a:t>Email</a:t>
              </a:r>
              <a:r>
                <a:rPr kumimoji="0" lang="en-US" sz="1200" b="1" i="0" u="none" strike="noStrike" kern="1200" cap="none" spc="0" normalizeH="0" baseline="0" noProof="0" dirty="0">
                  <a:ln>
                    <a:noFill/>
                  </a:ln>
                  <a:solidFill>
                    <a:srgbClr val="002664"/>
                  </a:solidFill>
                  <a:effectLst/>
                  <a:uLnTx/>
                  <a:uFillTx/>
                  <a:latin typeface="Public Sans" panose="020B0604020202020204" charset="0"/>
                  <a:ea typeface="Calibri" panose="020F0502020204030204" pitchFamily="34" charset="0"/>
                  <a:cs typeface="Arial" panose="020B0604020202020204" pitchFamily="34" charset="0"/>
                </a:rPr>
                <a:t> </a:t>
              </a:r>
            </a:p>
            <a:p>
              <a:pPr marL="0" marR="0" lvl="0" indent="0" algn="ctr" defTabSz="685798" rtl="0" eaLnBrk="1" fontAlgn="auto" latinLnBrk="0" hangingPunct="1">
                <a:lnSpc>
                  <a:spcPct val="130000"/>
                </a:lnSpc>
                <a:spcBef>
                  <a:spcPts val="0"/>
                </a:spcBef>
                <a:buClrTx/>
                <a:buSzTx/>
                <a:buFontTx/>
                <a:buNone/>
                <a:tabLst/>
                <a:defRPr/>
              </a:pPr>
              <a:r>
                <a:rPr kumimoji="0" lang="en-US" sz="1200" b="1" i="0" u="sng" strike="noStrike" kern="1200" cap="none" spc="0" normalizeH="0" baseline="0" noProof="0" dirty="0">
                  <a:ln>
                    <a:noFill/>
                  </a:ln>
                  <a:solidFill>
                    <a:srgbClr val="002664"/>
                  </a:solidFill>
                  <a:effectLst/>
                  <a:uLnTx/>
                  <a:uFillTx/>
                  <a:latin typeface="Public Sans" panose="020B060402020202020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curriculum.portfolio</a:t>
              </a:r>
              <a:r>
                <a:rPr kumimoji="0" lang="en-US" sz="1200" b="1" i="0" u="sng" strike="noStrike" kern="1200" cap="none" spc="0" normalizeH="0" baseline="0" noProof="0" dirty="0">
                  <a:ln>
                    <a:noFill/>
                  </a:ln>
                  <a:solidFill>
                    <a:srgbClr val="002664"/>
                  </a:solidFill>
                  <a:effectLst/>
                  <a:uLnTx/>
                  <a:uFillTx/>
                  <a:latin typeface="Public Sans" panose="020B0604020202020204" charset="0"/>
                  <a:ea typeface="Calibri" panose="020F050202020403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@det.nsw.edu.au</a:t>
              </a:r>
              <a:r>
                <a:rPr kumimoji="0" lang="en-US" sz="1200" b="1" i="0" u="none" strike="noStrike" kern="1200" cap="none" spc="0" normalizeH="0" baseline="0" noProof="0" dirty="0">
                  <a:ln>
                    <a:noFill/>
                  </a:ln>
                  <a:solidFill>
                    <a:srgbClr val="002664"/>
                  </a:solidFill>
                  <a:effectLst/>
                  <a:uLnTx/>
                  <a:uFillTx/>
                  <a:latin typeface="Public Sans" panose="020B0604020202020204" charset="0"/>
                  <a:ea typeface="Calibri" panose="020F0502020204030204" pitchFamily="34" charset="0"/>
                  <a:cs typeface="Arial" panose="020B0604020202020204" pitchFamily="34" charset="0"/>
                </a:rPr>
                <a:t> </a:t>
              </a:r>
              <a:endParaRPr kumimoji="0" lang="en-AU" sz="1200" b="1" i="0" u="none" strike="noStrike" kern="1200" cap="none" spc="0" normalizeH="0" baseline="0" noProof="0" dirty="0">
                <a:ln>
                  <a:noFill/>
                </a:ln>
                <a:solidFill>
                  <a:srgbClr val="002664"/>
                </a:solidFill>
                <a:effectLst/>
                <a:uLnTx/>
                <a:uFillTx/>
                <a:latin typeface="Public Sans" panose="020B0604020202020204" charset="0"/>
                <a:ea typeface="Calibri" panose="020F0502020204030204" pitchFamily="34" charset="0"/>
                <a:cs typeface="Arial" panose="020B0604020202020204" pitchFamily="34" charset="0"/>
              </a:endParaRPr>
            </a:p>
          </p:txBody>
        </p:sp>
        <p:sp>
          <p:nvSpPr>
            <p:cNvPr id="44" name="Oval 43">
              <a:extLst>
                <a:ext uri="{FF2B5EF4-FFF2-40B4-BE49-F238E27FC236}">
                  <a16:creationId xmlns:a16="http://schemas.microsoft.com/office/drawing/2014/main" id="{2A577D4B-A646-2B63-D048-F36476782E70}"/>
                </a:ext>
              </a:extLst>
            </p:cNvPr>
            <p:cNvSpPr/>
            <p:nvPr/>
          </p:nvSpPr>
          <p:spPr>
            <a:xfrm>
              <a:off x="7714149" y="6101630"/>
              <a:ext cx="317857" cy="295843"/>
            </a:xfrm>
            <a:prstGeom prst="ellipse">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bg1"/>
                  </a:solidFill>
                  <a:effectLst/>
                  <a:uLnTx/>
                  <a:uFillTx/>
                  <a:latin typeface="Public Sans" panose="020B0604020202020204" charset="0"/>
                  <a:ea typeface="+mn-ea"/>
                  <a:cs typeface="Arial" panose="020B0604020202020204" pitchFamily="34" charset="0"/>
                </a:rPr>
                <a:t>or</a:t>
              </a:r>
            </a:p>
          </p:txBody>
        </p:sp>
      </p:grpSp>
      <p:sp>
        <p:nvSpPr>
          <p:cNvPr id="38" name="Oval 37">
            <a:extLst>
              <a:ext uri="{FF2B5EF4-FFF2-40B4-BE49-F238E27FC236}">
                <a16:creationId xmlns:a16="http://schemas.microsoft.com/office/drawing/2014/main" id="{254CE49D-7900-DA91-3EBC-0B8A7E1F5AF9}"/>
              </a:ext>
            </a:extLst>
          </p:cNvPr>
          <p:cNvSpPr/>
          <p:nvPr/>
        </p:nvSpPr>
        <p:spPr>
          <a:xfrm>
            <a:off x="1546391" y="4635693"/>
            <a:ext cx="790486" cy="790486"/>
          </a:xfrm>
          <a:prstGeom prst="ellipse">
            <a:avLst/>
          </a:prstGeom>
          <a:solidFill>
            <a:srgbClr val="8CE0FF"/>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1100" b="1" kern="0" dirty="0">
                <a:solidFill>
                  <a:srgbClr val="202D60"/>
                </a:solidFill>
                <a:latin typeface="+mj-lt"/>
              </a:rPr>
              <a:t>How to enrol</a:t>
            </a:r>
            <a:endParaRPr kumimoji="0" lang="en-AU" sz="1100" b="1" i="0" u="none" strike="noStrike" kern="0" cap="none" spc="0" normalizeH="0" baseline="0" noProof="0" dirty="0">
              <a:ln>
                <a:noFill/>
              </a:ln>
              <a:solidFill>
                <a:srgbClr val="202D60"/>
              </a:solidFill>
              <a:effectLst/>
              <a:uLnTx/>
              <a:uFillTx/>
              <a:latin typeface="+mj-lt"/>
            </a:endParaRPr>
          </a:p>
        </p:txBody>
      </p:sp>
      <p:sp>
        <p:nvSpPr>
          <p:cNvPr id="37" name="Rectangle 36">
            <a:extLst>
              <a:ext uri="{FF2B5EF4-FFF2-40B4-BE49-F238E27FC236}">
                <a16:creationId xmlns:a16="http://schemas.microsoft.com/office/drawing/2014/main" id="{C78E3BAD-4FDC-C1B1-5B75-019C8FFAE4AC}"/>
              </a:ext>
              <a:ext uri="{C183D7F6-B498-43B3-948B-1728B52AA6E4}">
                <adec:decorative xmlns:adec="http://schemas.microsoft.com/office/drawing/2017/decorative" val="1"/>
              </a:ext>
            </a:extLst>
          </p:cNvPr>
          <p:cNvSpPr/>
          <p:nvPr/>
        </p:nvSpPr>
        <p:spPr>
          <a:xfrm>
            <a:off x="0" y="5504067"/>
            <a:ext cx="12192000" cy="1353933"/>
          </a:xfrm>
          <a:prstGeom prst="rect">
            <a:avLst/>
          </a:prstGeom>
          <a:solidFill>
            <a:srgbClr val="FFE6E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D7153A"/>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5820A8F2-AA26-AA8B-87F3-0CCA58A6385A}"/>
              </a:ext>
            </a:extLst>
          </p:cNvPr>
          <p:cNvSpPr/>
          <p:nvPr/>
        </p:nvSpPr>
        <p:spPr>
          <a:xfrm>
            <a:off x="150231" y="5606371"/>
            <a:ext cx="1070115" cy="1070115"/>
          </a:xfrm>
          <a:prstGeom prst="ellipse">
            <a:avLst/>
          </a:prstGeom>
          <a:solidFill>
            <a:srgbClr val="D7153A"/>
          </a:solidFill>
          <a:ln w="38100">
            <a:solidFill>
              <a:srgbClr val="D7153A"/>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hlinkClick r:id="rId5">
                  <a:extLst>
                    <a:ext uri="{A12FA001-AC4F-418D-AE19-62706E023703}">
                      <ahyp:hlinkClr xmlns:ahyp="http://schemas.microsoft.com/office/drawing/2018/hyperlinkcolor" val="tx"/>
                    </a:ext>
                  </a:extLst>
                </a:hlinkClick>
              </a:rPr>
              <a:t>Now</a:t>
            </a:r>
            <a:r>
              <a:rPr kumimoji="0" lang="en-AU" sz="1000" b="1" i="0" u="none" strike="noStrike" kern="0" cap="none" spc="0" normalizeH="0" baseline="0" noProof="0" dirty="0">
                <a:ln>
                  <a:noFill/>
                </a:ln>
                <a:solidFill>
                  <a:schemeClr val="bg1"/>
                </a:solidFill>
                <a:effectLst/>
                <a:uLnTx/>
                <a:uFillTx/>
                <a:latin typeface="Montserrat" panose="00000500000000000000" pitchFamily="2" charset="0"/>
                <a:hlinkClick r:id="rId5">
                  <a:extLst>
                    <a:ext uri="{A12FA001-AC4F-418D-AE19-62706E023703}">
                      <ahyp:hlinkClr xmlns:ahyp="http://schemas.microsoft.com/office/drawing/2018/hyperlinkcolor" val="tx"/>
                    </a:ext>
                  </a:extLst>
                </a:hlinkClick>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dirty="0">
                <a:ln>
                  <a:noFill/>
                </a:ln>
                <a:solidFill>
                  <a:schemeClr val="bg1"/>
                </a:solidFill>
                <a:effectLst/>
                <a:uLnTx/>
                <a:uFillTx/>
                <a:latin typeface="+mj-lt"/>
                <a:hlinkClick r:id="rId5">
                  <a:extLst>
                    <a:ext uri="{A12FA001-AC4F-418D-AE19-62706E023703}">
                      <ahyp:hlinkClr xmlns:ahyp="http://schemas.microsoft.com/office/drawing/2018/hyperlinkcolor" val="tx"/>
                    </a:ext>
                  </a:extLst>
                </a:hlinkClick>
              </a:rPr>
              <a:t>live on the website</a:t>
            </a:r>
            <a:endParaRPr kumimoji="0" lang="en-AU" sz="1000" b="1" i="0" u="none" strike="noStrike" kern="0" cap="none" spc="0" normalizeH="0" baseline="0" noProof="0" dirty="0">
              <a:ln>
                <a:noFill/>
              </a:ln>
              <a:solidFill>
                <a:schemeClr val="bg1"/>
              </a:solidFill>
              <a:effectLst/>
              <a:uLnTx/>
              <a:uFillTx/>
              <a:latin typeface="+mj-lt"/>
            </a:endParaRPr>
          </a:p>
        </p:txBody>
      </p:sp>
      <p:sp>
        <p:nvSpPr>
          <p:cNvPr id="46" name="Rectangle 45">
            <a:extLst>
              <a:ext uri="{FF2B5EF4-FFF2-40B4-BE49-F238E27FC236}">
                <a16:creationId xmlns:a16="http://schemas.microsoft.com/office/drawing/2014/main" id="{09A589D8-7D6E-BC51-8545-C85C98CF60CC}"/>
              </a:ext>
            </a:extLst>
          </p:cNvPr>
          <p:cNvSpPr/>
          <p:nvPr/>
        </p:nvSpPr>
        <p:spPr>
          <a:xfrm>
            <a:off x="1370576" y="5638879"/>
            <a:ext cx="8100724" cy="50255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srgbClr val="202D60"/>
                </a:solidFill>
                <a:effectLst/>
                <a:uLnTx/>
                <a:uFillTx/>
                <a:latin typeface="Public Sans" pitchFamily="2" charset="0"/>
                <a:ea typeface="+mn-ea"/>
                <a:cs typeface="+mn-cs"/>
              </a:rPr>
              <a:t>Information </a:t>
            </a:r>
            <a:r>
              <a:rPr lang="en-AU" sz="1200" kern="0" dirty="0">
                <a:solidFill>
                  <a:srgbClr val="202D60"/>
                </a:solidFill>
                <a:latin typeface="Public Sans" pitchFamily="2" charset="0"/>
              </a:rPr>
              <a:t>about </a:t>
            </a:r>
            <a:r>
              <a:rPr kumimoji="0" lang="en-AU" sz="1200" b="0" i="0" u="none" strike="noStrike" kern="0" cap="none" spc="0" normalizeH="0" baseline="0" noProof="0" dirty="0">
                <a:ln>
                  <a:noFill/>
                </a:ln>
                <a:solidFill>
                  <a:srgbClr val="202D60"/>
                </a:solidFill>
                <a:effectLst/>
                <a:uLnTx/>
                <a:uFillTx/>
                <a:latin typeface="Public Sans" pitchFamily="2" charset="0"/>
                <a:ea typeface="+mn-ea"/>
                <a:cs typeface="+mn-cs"/>
              </a:rPr>
              <a:t>curriculum implementation professional learning </a:t>
            </a:r>
            <a:r>
              <a:rPr kumimoji="0" lang="en-AU" sz="1200" b="1" i="0" u="none" strike="noStrike" kern="0" cap="none" spc="0" normalizeH="0" baseline="0" noProof="0" dirty="0">
                <a:ln>
                  <a:noFill/>
                </a:ln>
                <a:solidFill>
                  <a:srgbClr val="202D60"/>
                </a:solidFill>
                <a:effectLst/>
                <a:uLnTx/>
                <a:uFillTx/>
                <a:latin typeface="Public Sans" pitchFamily="2" charset="0"/>
                <a:ea typeface="+mn-ea"/>
                <a:cs typeface="+mn-cs"/>
              </a:rPr>
              <a:t>is now live on the website. </a:t>
            </a:r>
            <a:br>
              <a:rPr kumimoji="0" lang="en-AU" sz="1200" b="1" i="0" u="none" strike="noStrike" kern="0" cap="none" spc="0" normalizeH="0" baseline="0" noProof="0" dirty="0">
                <a:ln>
                  <a:noFill/>
                </a:ln>
                <a:solidFill>
                  <a:srgbClr val="202D60"/>
                </a:solidFill>
                <a:effectLst/>
                <a:uLnTx/>
                <a:uFillTx/>
                <a:latin typeface="Public Sans" pitchFamily="2" charset="0"/>
                <a:ea typeface="+mn-ea"/>
                <a:cs typeface="+mn-cs"/>
              </a:rPr>
            </a:br>
            <a:r>
              <a:rPr kumimoji="0" lang="en-AU" sz="1200" b="0" i="0" u="none" strike="noStrike" kern="0" cap="none" spc="0" normalizeH="0" baseline="0" noProof="0" dirty="0">
                <a:ln>
                  <a:noFill/>
                </a:ln>
                <a:solidFill>
                  <a:srgbClr val="202D60"/>
                </a:solidFill>
                <a:effectLst/>
                <a:uLnTx/>
                <a:uFillTx/>
                <a:latin typeface="Public Sans" pitchFamily="2" charset="0"/>
                <a:ea typeface="+mn-ea"/>
                <a:cs typeface="+mn-cs"/>
              </a:rPr>
              <a:t>Here you can find details about topics including: </a:t>
            </a:r>
          </a:p>
        </p:txBody>
      </p:sp>
      <p:sp>
        <p:nvSpPr>
          <p:cNvPr id="10" name="TextBox 9">
            <a:extLst>
              <a:ext uri="{FF2B5EF4-FFF2-40B4-BE49-F238E27FC236}">
                <a16:creationId xmlns:a16="http://schemas.microsoft.com/office/drawing/2014/main" id="{7F8C3FFD-1D4D-6646-752C-D13555CB9B32}"/>
              </a:ext>
            </a:extLst>
          </p:cNvPr>
          <p:cNvSpPr txBox="1"/>
          <p:nvPr/>
        </p:nvSpPr>
        <p:spPr>
          <a:xfrm>
            <a:off x="1387146" y="6107526"/>
            <a:ext cx="7556438" cy="627718"/>
          </a:xfrm>
          <a:prstGeom prst="rect">
            <a:avLst/>
          </a:prstGeom>
          <a:noFill/>
        </p:spPr>
        <p:txBody>
          <a:bodyPr wrap="square" numCol="2">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0" cap="none" spc="0" normalizeH="0" baseline="0" noProof="0" dirty="0">
                <a:ln>
                  <a:noFill/>
                </a:ln>
                <a:solidFill>
                  <a:srgbClr val="202D60"/>
                </a:solidFill>
                <a:effectLst/>
                <a:uLnTx/>
                <a:uFillTx/>
                <a:latin typeface="Public Sans" pitchFamily="2" charset="0"/>
                <a:ea typeface="+mn-ea"/>
                <a:cs typeface="+mn-cs"/>
              </a:rPr>
              <a:t>Dates of Curriculum Implementation </a:t>
            </a:r>
            <a:br>
              <a:rPr kumimoji="0" lang="en-AU" sz="1200" b="0" i="0" u="none" strike="noStrike" kern="0" cap="none" spc="0" normalizeH="0" baseline="0" noProof="0" dirty="0">
                <a:ln>
                  <a:noFill/>
                </a:ln>
                <a:solidFill>
                  <a:srgbClr val="202D60"/>
                </a:solidFill>
                <a:effectLst/>
                <a:uLnTx/>
                <a:uFillTx/>
                <a:latin typeface="Public Sans" pitchFamily="2" charset="0"/>
                <a:ea typeface="+mn-ea"/>
                <a:cs typeface="+mn-cs"/>
              </a:rPr>
            </a:br>
            <a:r>
              <a:rPr kumimoji="0" lang="en-AU" sz="1200" b="0" i="0" u="none" strike="noStrike" kern="0" cap="none" spc="0" normalizeH="0" baseline="0" noProof="0" dirty="0">
                <a:ln>
                  <a:noFill/>
                </a:ln>
                <a:solidFill>
                  <a:srgbClr val="202D60"/>
                </a:solidFill>
                <a:effectLst/>
                <a:uLnTx/>
                <a:uFillTx/>
                <a:latin typeface="Public Sans" pitchFamily="2" charset="0"/>
                <a:ea typeface="+mn-ea"/>
                <a:cs typeface="+mn-cs"/>
              </a:rPr>
              <a:t>Professional Learning  sessions (1, 2 and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0" cap="none" spc="0" normalizeH="0" baseline="0" noProof="0" dirty="0">
                <a:ln>
                  <a:noFill/>
                </a:ln>
                <a:solidFill>
                  <a:srgbClr val="202D60"/>
                </a:solidFill>
                <a:effectLst/>
                <a:uLnTx/>
                <a:uFillTx/>
                <a:latin typeface="Public Sans" pitchFamily="2" charset="0"/>
                <a:ea typeface="+mn-ea"/>
                <a:cs typeface="+mn-cs"/>
              </a:rPr>
              <a:t>How to register your interest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0" cap="none" spc="0" normalizeH="0" baseline="0" noProof="0" dirty="0">
                <a:ln>
                  <a:noFill/>
                </a:ln>
                <a:solidFill>
                  <a:srgbClr val="202D60"/>
                </a:solidFill>
                <a:effectLst/>
                <a:uLnTx/>
                <a:uFillTx/>
                <a:latin typeface="Public Sans" pitchFamily="2" charset="0"/>
                <a:ea typeface="+mn-ea"/>
                <a:cs typeface="+mn-cs"/>
              </a:rPr>
              <a:t>Local network support for curriculum implementation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0" cap="none" spc="0" normalizeH="0" baseline="0" noProof="0" dirty="0">
                <a:ln>
                  <a:noFill/>
                </a:ln>
                <a:solidFill>
                  <a:srgbClr val="202D60"/>
                </a:solidFill>
                <a:effectLst/>
                <a:uLnTx/>
                <a:uFillTx/>
                <a:latin typeface="Public Sans" pitchFamily="2" charset="0"/>
                <a:ea typeface="+mn-ea"/>
                <a:cs typeface="+mn-cs"/>
              </a:rPr>
              <a:t>How to book a network workshop</a:t>
            </a:r>
          </a:p>
        </p:txBody>
      </p:sp>
      <p:grpSp>
        <p:nvGrpSpPr>
          <p:cNvPr id="8" name="Group 7" descr="Access the &#10;website here&#10;https://bit.ly/3Olf9f7">
            <a:extLst>
              <a:ext uri="{FF2B5EF4-FFF2-40B4-BE49-F238E27FC236}">
                <a16:creationId xmlns:a16="http://schemas.microsoft.com/office/drawing/2014/main" id="{36B3E78F-0733-F734-2455-A7468C8C49AB}"/>
              </a:ext>
              <a:ext uri="{C183D7F6-B498-43B3-948B-1728B52AA6E4}">
                <adec:decorative xmlns:adec="http://schemas.microsoft.com/office/drawing/2017/decorative" val="0"/>
              </a:ext>
            </a:extLst>
          </p:cNvPr>
          <p:cNvGrpSpPr/>
          <p:nvPr/>
        </p:nvGrpSpPr>
        <p:grpSpPr>
          <a:xfrm>
            <a:off x="8460670" y="5803719"/>
            <a:ext cx="2344184" cy="833549"/>
            <a:chOff x="7945425" y="5908623"/>
            <a:chExt cx="2538988" cy="879837"/>
          </a:xfrm>
        </p:grpSpPr>
        <p:sp>
          <p:nvSpPr>
            <p:cNvPr id="48" name="Rectangle: Rounded Corners 47" descr="Access the &#10;website here&#10;https://bit.ly/3Olf9f7">
              <a:hlinkClick r:id="rId6"/>
              <a:extLst>
                <a:ext uri="{FF2B5EF4-FFF2-40B4-BE49-F238E27FC236}">
                  <a16:creationId xmlns:a16="http://schemas.microsoft.com/office/drawing/2014/main" id="{A753F9CB-497E-9FB3-00F9-BD1BA29E4FEC}"/>
                </a:ext>
              </a:extLst>
            </p:cNvPr>
            <p:cNvSpPr/>
            <p:nvPr/>
          </p:nvSpPr>
          <p:spPr>
            <a:xfrm>
              <a:off x="7945425" y="5908623"/>
              <a:ext cx="2538988" cy="879837"/>
            </a:xfrm>
            <a:prstGeom prst="roundRect">
              <a:avLst/>
            </a:prstGeom>
            <a:solidFill>
              <a:srgbClr val="D7153A"/>
            </a:solidFill>
            <a:ln w="12700" cap="flat" cmpd="sng" algn="ctr">
              <a:solidFill>
                <a:srgbClr val="D7153A"/>
              </a:solidFill>
              <a:prstDash val="solid"/>
              <a:miter lim="800000"/>
            </a:ln>
            <a:effectLst/>
          </p:spPr>
          <p:txBody>
            <a:bodyPr lIns="612000" tIns="72000" bIns="72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schemeClr val="bg1"/>
                  </a:solidFill>
                  <a:effectLst/>
                  <a:uLnTx/>
                  <a:uFillTx/>
                  <a:latin typeface="Public Sans" pitchFamily="2" charset="0"/>
                  <a:ea typeface="+mn-ea"/>
                  <a:cs typeface="+mn-cs"/>
                </a:rPr>
                <a:t>Access the </a:t>
              </a:r>
              <a:br>
                <a:rPr kumimoji="0" lang="en-AU" sz="1200" b="0" i="0" u="none" strike="noStrike" kern="0" cap="none" spc="0" normalizeH="0" baseline="0" noProof="0" dirty="0">
                  <a:ln>
                    <a:noFill/>
                  </a:ln>
                  <a:solidFill>
                    <a:schemeClr val="bg1"/>
                  </a:solidFill>
                  <a:effectLst/>
                  <a:uLnTx/>
                  <a:uFillTx/>
                  <a:latin typeface="Public Sans" pitchFamily="2" charset="0"/>
                  <a:ea typeface="+mn-ea"/>
                  <a:cs typeface="+mn-cs"/>
                </a:rPr>
              </a:br>
              <a:r>
                <a:rPr kumimoji="0" lang="en-AU" sz="1200" b="0" i="0" u="none" strike="noStrike" kern="0" cap="none" spc="0" normalizeH="0" baseline="0" noProof="0" dirty="0">
                  <a:ln>
                    <a:noFill/>
                  </a:ln>
                  <a:solidFill>
                    <a:schemeClr val="bg1"/>
                  </a:solidFill>
                  <a:effectLst/>
                  <a:uLnTx/>
                  <a:uFillTx/>
                  <a:latin typeface="Public Sans" pitchFamily="2" charset="0"/>
                  <a:ea typeface="+mn-ea"/>
                  <a:cs typeface="+mn-cs"/>
                </a:rPr>
                <a:t>website here</a:t>
              </a:r>
              <a:br>
                <a:rPr kumimoji="0" lang="en-AU" sz="1200" b="0" i="0" u="none" strike="noStrike" kern="0" cap="none" spc="0" normalizeH="0" baseline="0" noProof="0" dirty="0">
                  <a:ln>
                    <a:noFill/>
                  </a:ln>
                  <a:solidFill>
                    <a:schemeClr val="bg1"/>
                  </a:solidFill>
                  <a:effectLst/>
                  <a:uLnTx/>
                  <a:uFillTx/>
                  <a:latin typeface="Public Sans" pitchFamily="2" charset="0"/>
                  <a:ea typeface="+mn-ea"/>
                  <a:cs typeface="+mn-cs"/>
                </a:rPr>
              </a:br>
              <a:r>
                <a:rPr kumimoji="0" lang="en-AU" sz="1200" b="0" i="0" u="none" strike="noStrike" kern="0" cap="none" spc="0" normalizeH="0" baseline="0" noProof="0" dirty="0">
                  <a:ln>
                    <a:noFill/>
                  </a:ln>
                  <a:solidFill>
                    <a:schemeClr val="bg1"/>
                  </a:solidFill>
                  <a:effectLst/>
                  <a:uLnTx/>
                  <a:uFillTx/>
                  <a:latin typeface="Public Sans" pitchFamily="2" charset="0"/>
                  <a:ea typeface="+mn-ea"/>
                  <a:cs typeface="+mn-cs"/>
                  <a:hlinkClick r:id="rId5">
                    <a:extLst>
                      <a:ext uri="{A12FA001-AC4F-418D-AE19-62706E023703}">
                        <ahyp:hlinkClr xmlns:ahyp="http://schemas.microsoft.com/office/drawing/2018/hyperlinkcolor" val="tx"/>
                      </a:ext>
                    </a:extLst>
                  </a:hlinkClick>
                </a:rPr>
                <a:t>https://bit.ly/3Olf9f7</a:t>
              </a:r>
              <a:endParaRPr kumimoji="0" lang="en-AU" sz="1200" b="0" i="0" u="none" strike="noStrike" kern="0" cap="none" spc="0" normalizeH="0" baseline="0" noProof="0" dirty="0">
                <a:ln>
                  <a:noFill/>
                </a:ln>
                <a:solidFill>
                  <a:schemeClr val="bg1"/>
                </a:solidFill>
                <a:effectLst/>
                <a:uLnTx/>
                <a:uFillTx/>
                <a:latin typeface="Public Sans" pitchFamily="2" charset="0"/>
                <a:ea typeface="+mn-ea"/>
                <a:cs typeface="+mn-cs"/>
              </a:endParaRPr>
            </a:p>
          </p:txBody>
        </p:sp>
        <p:pic>
          <p:nvPicPr>
            <p:cNvPr id="49" name="Picture 48" descr="A picture containing graphics, symbol, font, logo&#10;&#10;Description automatically generated">
              <a:hlinkClick r:id="rId6"/>
              <a:extLst>
                <a:ext uri="{FF2B5EF4-FFF2-40B4-BE49-F238E27FC236}">
                  <a16:creationId xmlns:a16="http://schemas.microsoft.com/office/drawing/2014/main" id="{1D1DCCBB-BA14-41E2-A7A4-6EC5A3ACD496}"/>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501831">
              <a:off x="8092009" y="6121277"/>
              <a:ext cx="419365" cy="419365"/>
            </a:xfrm>
            <a:prstGeom prst="rect">
              <a:avLst/>
            </a:prstGeom>
          </p:spPr>
        </p:pic>
      </p:grpSp>
      <p:pic>
        <p:nvPicPr>
          <p:cNvPr id="12" name="Picture 11">
            <a:extLst>
              <a:ext uri="{FF2B5EF4-FFF2-40B4-BE49-F238E27FC236}">
                <a16:creationId xmlns:a16="http://schemas.microsoft.com/office/drawing/2014/main" id="{8782E494-CE80-2984-9DA9-1283405A5A61}"/>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1047429" y="5512724"/>
            <a:ext cx="1438572" cy="1439221"/>
          </a:xfrm>
          <a:prstGeom prst="flowChartConnector">
            <a:avLst/>
          </a:prstGeom>
          <a:ln w="152400">
            <a:noFill/>
          </a:ln>
        </p:spPr>
      </p:pic>
    </p:spTree>
    <p:extLst>
      <p:ext uri="{BB962C8B-B14F-4D97-AF65-F5344CB8AC3E}">
        <p14:creationId xmlns:p14="http://schemas.microsoft.com/office/powerpoint/2010/main" val="216610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5F9F-2FAD-6313-C8CC-FDFE95834982}"/>
              </a:ext>
            </a:extLst>
          </p:cNvPr>
          <p:cNvSpPr>
            <a:spLocks noGrp="1"/>
          </p:cNvSpPr>
          <p:nvPr>
            <p:ph type="title"/>
          </p:nvPr>
        </p:nvSpPr>
        <p:spPr/>
        <p:txBody>
          <a:bodyPr/>
          <a:lstStyle/>
          <a:p>
            <a:r>
              <a:rPr lang="en-AU" dirty="0"/>
              <a:t>Problem of practice</a:t>
            </a:r>
          </a:p>
        </p:txBody>
      </p:sp>
      <p:sp>
        <p:nvSpPr>
          <p:cNvPr id="4" name="Text Placeholder 3">
            <a:extLst>
              <a:ext uri="{FF2B5EF4-FFF2-40B4-BE49-F238E27FC236}">
                <a16:creationId xmlns:a16="http://schemas.microsoft.com/office/drawing/2014/main" id="{32ACBFAC-79BB-B1ED-35C7-A028846248F9}"/>
              </a:ext>
            </a:extLst>
          </p:cNvPr>
          <p:cNvSpPr>
            <a:spLocks noGrp="1"/>
          </p:cNvSpPr>
          <p:nvPr>
            <p:ph type="body" sz="quarter" idx="18"/>
          </p:nvPr>
        </p:nvSpPr>
        <p:spPr>
          <a:xfrm>
            <a:off x="360000" y="1016704"/>
            <a:ext cx="10080000" cy="548704"/>
          </a:xfrm>
        </p:spPr>
        <p:txBody>
          <a:bodyPr/>
          <a:lstStyle/>
          <a:p>
            <a:pPr>
              <a:lnSpc>
                <a:spcPct val="120000"/>
              </a:lnSpc>
            </a:pPr>
            <a:r>
              <a:rPr lang="en-AU" sz="1800" dirty="0"/>
              <a:t>How can principals support equitable outcomes for all students when leading the design of assessment tasks for the new curriculum? </a:t>
            </a:r>
          </a:p>
        </p:txBody>
      </p:sp>
      <p:sp>
        <p:nvSpPr>
          <p:cNvPr id="10" name="Rectangle: Rounded Corners 9">
            <a:extLst>
              <a:ext uri="{FF2B5EF4-FFF2-40B4-BE49-F238E27FC236}">
                <a16:creationId xmlns:a16="http://schemas.microsoft.com/office/drawing/2014/main" id="{A486FCAA-3441-8D3D-82DE-41E735287629}"/>
              </a:ext>
              <a:ext uri="{C183D7F6-B498-43B3-948B-1728B52AA6E4}">
                <adec:decorative xmlns:adec="http://schemas.microsoft.com/office/drawing/2017/decorative" val="0"/>
              </a:ext>
            </a:extLst>
          </p:cNvPr>
          <p:cNvSpPr/>
          <p:nvPr/>
        </p:nvSpPr>
        <p:spPr>
          <a:xfrm>
            <a:off x="353999" y="1846301"/>
            <a:ext cx="11490001" cy="1462957"/>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2" indent="0" algn="l" defTabSz="914377" rtl="0" eaLnBrk="1" fontAlgn="base" latinLnBrk="0" hangingPunct="1">
              <a:lnSpc>
                <a:spcPct val="150000"/>
              </a:lnSpc>
              <a:spcBef>
                <a:spcPts val="0"/>
              </a:spcBef>
              <a:spcAft>
                <a:spcPts val="300"/>
              </a:spcAft>
              <a:buClrTx/>
              <a:buSzTx/>
              <a:buFont typeface="Arial" panose="020B0604020202020204" pitchFamily="34" charset="0"/>
              <a:buNone/>
              <a:tabLst/>
              <a:defRPr/>
            </a:pPr>
            <a:r>
              <a:rPr kumimoji="0" lang="en-AU" sz="1800" b="1" i="0" u="none" strike="noStrike" kern="1200" cap="none" spc="0" normalizeH="0" baseline="0" noProof="0" dirty="0">
                <a:ln>
                  <a:noFill/>
                </a:ln>
                <a:solidFill>
                  <a:schemeClr val="accent1">
                    <a:lumMod val="90000"/>
                    <a:lumOff val="10000"/>
                  </a:schemeClr>
                </a:solidFill>
                <a:effectLst/>
                <a:uLnTx/>
                <a:uFillTx/>
                <a:latin typeface="Public Sans"/>
                <a:ea typeface="+mn-ea"/>
                <a:cs typeface="+mn-cs"/>
              </a:rPr>
              <a:t>Phase of curriculum implementation – Enact</a:t>
            </a:r>
            <a:endParaRPr kumimoji="0" lang="en-US" sz="1800" b="1" i="0" u="none" strike="noStrike" kern="1200" cap="none" spc="0" normalizeH="0" baseline="0" noProof="0" dirty="0">
              <a:ln>
                <a:noFill/>
              </a:ln>
              <a:solidFill>
                <a:schemeClr val="accent1">
                  <a:lumMod val="90000"/>
                  <a:lumOff val="10000"/>
                </a:schemeClr>
              </a:solidFill>
              <a:effectLst/>
              <a:uLnTx/>
              <a:uFillTx/>
              <a:latin typeface="Public Sans"/>
              <a:ea typeface="+mn-ea"/>
              <a:cs typeface="+mn-cs"/>
            </a:endParaRPr>
          </a:p>
          <a:p>
            <a:pPr marL="0" marR="0" lvl="0" indent="0" algn="l" defTabSz="914377" rtl="0" eaLnBrk="1" fontAlgn="base" latinLnBrk="0" hangingPunct="1">
              <a:lnSpc>
                <a:spcPct val="150000"/>
              </a:lnSpc>
              <a:spcBef>
                <a:spcPts val="0"/>
              </a:spcBef>
              <a:spcAft>
                <a:spcPts val="300"/>
              </a:spcAft>
              <a:buClrTx/>
              <a:buSzTx/>
              <a:buFont typeface="Arial" panose="020B0604020202020204" pitchFamily="34" charset="0"/>
              <a:buNone/>
              <a:tabLst/>
              <a:defRPr/>
            </a:pPr>
            <a:r>
              <a:rPr kumimoji="0" lang="en-AU" sz="1600" b="0" i="0" u="none" strike="noStrike" kern="1200" cap="none" spc="0" normalizeH="0" baseline="0" noProof="0" dirty="0">
                <a:ln>
                  <a:noFill/>
                </a:ln>
                <a:solidFill>
                  <a:schemeClr val="accent1">
                    <a:lumMod val="90000"/>
                    <a:lumOff val="10000"/>
                  </a:schemeClr>
                </a:solidFill>
                <a:effectLst/>
                <a:uLnTx/>
                <a:uFillTx/>
                <a:latin typeface="Public Sans Light"/>
                <a:ea typeface="+mn-ea"/>
                <a:cs typeface="+mn-cs"/>
              </a:rPr>
              <a:t>Teach, assess and report using the new syllabus and evaluate to refine new practices and systems. </a:t>
            </a:r>
          </a:p>
          <a:p>
            <a:pPr marL="0" marR="0" lvl="0" indent="0" algn="l" defTabSz="914377" rtl="0" eaLnBrk="1" fontAlgn="base" latinLnBrk="0" hangingPunct="1">
              <a:lnSpc>
                <a:spcPct val="150000"/>
              </a:lnSpc>
              <a:spcBef>
                <a:spcPts val="0"/>
              </a:spcBef>
              <a:spcAft>
                <a:spcPts val="300"/>
              </a:spcAft>
              <a:buClrTx/>
              <a:buSzTx/>
              <a:buFont typeface="Arial" panose="020B0604020202020204" pitchFamily="34" charset="0"/>
              <a:buNone/>
              <a:tabLst/>
              <a:defRPr/>
            </a:pPr>
            <a:r>
              <a:rPr kumimoji="0" lang="en-AU" sz="1600" b="0" i="0" u="none" strike="noStrike" kern="1200" cap="none" spc="0" normalizeH="0" baseline="0" noProof="0" dirty="0">
                <a:ln>
                  <a:noFill/>
                </a:ln>
                <a:solidFill>
                  <a:schemeClr val="accent1">
                    <a:lumMod val="90000"/>
                    <a:lumOff val="10000"/>
                  </a:schemeClr>
                </a:solidFill>
                <a:effectLst/>
                <a:uLnTx/>
                <a:uFillTx/>
                <a:latin typeface="Public Sans Light"/>
                <a:ea typeface="+mn-ea"/>
                <a:cs typeface="+mn-cs"/>
              </a:rPr>
              <a:t>Stimulus</a:t>
            </a:r>
            <a:r>
              <a:rPr kumimoji="0" lang="en-US" sz="1600" b="0" i="0" u="none" strike="noStrike" kern="1200" cap="none" spc="0" normalizeH="0" baseline="0" noProof="0" dirty="0">
                <a:ln>
                  <a:noFill/>
                </a:ln>
                <a:solidFill>
                  <a:schemeClr val="accent1">
                    <a:lumMod val="90000"/>
                    <a:lumOff val="10000"/>
                  </a:schemeClr>
                </a:solidFill>
                <a:effectLst/>
                <a:uLnTx/>
                <a:uFillTx/>
                <a:latin typeface="Public Sans Light"/>
                <a:ea typeface="+mn-ea"/>
                <a:cs typeface="+mn-cs"/>
              </a:rPr>
              <a:t>​: </a:t>
            </a:r>
            <a:r>
              <a:rPr lang="en-AU" sz="1600" dirty="0">
                <a:solidFill>
                  <a:schemeClr val="accent1">
                    <a:lumMod val="90000"/>
                    <a:lumOff val="10000"/>
                  </a:schemeClr>
                </a:solidFill>
                <a:latin typeface="Public Sans Light"/>
                <a:hlinkClick r:id="rId2">
                  <a:extLst>
                    <a:ext uri="{A12FA001-AC4F-418D-AE19-62706E023703}">
                      <ahyp:hlinkClr xmlns:ahyp="http://schemas.microsoft.com/office/drawing/2018/hyperlinkcolor" val="tx"/>
                    </a:ext>
                  </a:extLst>
                </a:hlinkClick>
              </a:rPr>
              <a:t>Dobrescu, Holden, Motta, Piccoli, Roberts &amp; Walker</a:t>
            </a:r>
            <a:r>
              <a:rPr lang="en-US" sz="1600" dirty="0">
                <a:solidFill>
                  <a:schemeClr val="accent1">
                    <a:lumMod val="90000"/>
                    <a:lumOff val="10000"/>
                  </a:schemeClr>
                </a:solidFill>
                <a:latin typeface="Public Sans Light"/>
                <a:hlinkClick r:id="rId2">
                  <a:extLst>
                    <a:ext uri="{A12FA001-AC4F-418D-AE19-62706E023703}">
                      <ahyp:hlinkClr xmlns:ahyp="http://schemas.microsoft.com/office/drawing/2018/hyperlinkcolor" val="tx"/>
                    </a:ext>
                  </a:extLst>
                </a:hlinkClick>
              </a:rPr>
              <a:t> (2021), Cultural context in standardized tests</a:t>
            </a:r>
            <a:endParaRPr lang="en-AU" sz="1600" dirty="0">
              <a:solidFill>
                <a:schemeClr val="accent1">
                  <a:lumMod val="90000"/>
                  <a:lumOff val="10000"/>
                </a:schemeClr>
              </a:solidFill>
              <a:latin typeface="Public Sans Light"/>
            </a:endParaRPr>
          </a:p>
        </p:txBody>
      </p:sp>
      <p:sp>
        <p:nvSpPr>
          <p:cNvPr id="9" name="Content Placeholder 2">
            <a:extLst>
              <a:ext uri="{FF2B5EF4-FFF2-40B4-BE49-F238E27FC236}">
                <a16:creationId xmlns:a16="http://schemas.microsoft.com/office/drawing/2014/main" id="{9A2E66AA-7D6A-C6BC-E1D3-4F493B2BD62E}"/>
              </a:ext>
            </a:extLst>
          </p:cNvPr>
          <p:cNvSpPr txBox="1">
            <a:spLocks/>
          </p:cNvSpPr>
          <p:nvPr/>
        </p:nvSpPr>
        <p:spPr>
          <a:xfrm>
            <a:off x="354000" y="3429001"/>
            <a:ext cx="11478000" cy="323021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2" indent="0" algn="l" defTabSz="914377" rtl="0" eaLnBrk="1" fontAlgn="auto" latinLnBrk="0" hangingPunct="1">
              <a:lnSpc>
                <a:spcPct val="150000"/>
              </a:lnSpc>
              <a:spcBef>
                <a:spcPts val="0"/>
              </a:spcBef>
              <a:spcAft>
                <a:spcPts val="300"/>
              </a:spcAft>
              <a:buClrTx/>
              <a:buSzTx/>
              <a:buFont typeface="Arial" panose="020B0604020202020204" pitchFamily="34" charset="0"/>
              <a:buNone/>
              <a:tabLst/>
              <a:defRPr/>
            </a:pPr>
            <a:r>
              <a:rPr kumimoji="0" lang="en-AU" b="1" i="0" u="none" strike="noStrike" kern="1200" cap="none" spc="0" normalizeH="0" baseline="0" noProof="0" dirty="0">
                <a:ln>
                  <a:noFill/>
                </a:ln>
                <a:solidFill>
                  <a:srgbClr val="22272B"/>
                </a:solidFill>
                <a:effectLst/>
                <a:uLnTx/>
                <a:uFillTx/>
                <a:latin typeface="Public Sans"/>
                <a:ea typeface="+mn-ea"/>
                <a:cs typeface="+mn-cs"/>
              </a:rPr>
              <a:t>Reflective questions</a:t>
            </a:r>
          </a:p>
          <a:p>
            <a:pPr marL="342900" marR="0" lvl="2" indent="-34290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600" dirty="0"/>
              <a:t>What structures and professional learning support staff to gain deep knowledge to optimise learning for every student (including EAL/D learners, Aboriginal learners, HPG learners or learners with disability)? How is evidence of this being enacted in the classroom collected and evaluated?</a:t>
            </a:r>
          </a:p>
          <a:p>
            <a:pPr marL="342900" marR="0" lvl="2" indent="-34290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AU" sz="1600" dirty="0"/>
              <a:t>What formative and summative assessment practices have been included in teaching and learning programs to support the monitoring of student progress? How is the data analysed to inform teaching?</a:t>
            </a:r>
          </a:p>
          <a:p>
            <a:pPr marL="342900" lvl="2" indent="-342900">
              <a:buFont typeface="Arial" panose="020B0604020202020204" pitchFamily="34" charset="0"/>
              <a:buChar char="•"/>
            </a:pPr>
            <a:r>
              <a:rPr lang="en-AU" sz="1600" dirty="0"/>
              <a:t>When optimising learning for all students, what whole school strengths and opportunities have been identified? How is this reflected in school planning?</a:t>
            </a:r>
          </a:p>
          <a:p>
            <a:pPr marR="0" lvl="2" algn="l" defTabSz="914377" rtl="0" eaLnBrk="1" fontAlgn="auto" latinLnBrk="0" hangingPunct="1">
              <a:lnSpc>
                <a:spcPct val="150000"/>
              </a:lnSpc>
              <a:spcBef>
                <a:spcPts val="0"/>
              </a:spcBef>
              <a:spcAft>
                <a:spcPts val="600"/>
              </a:spcAft>
              <a:buClrTx/>
              <a:buSzTx/>
              <a:tabLst/>
              <a:defRPr/>
            </a:pPr>
            <a:endParaRPr kumimoji="0" lang="en-AU" sz="14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 name="Slide Number Placeholder 2">
            <a:extLst>
              <a:ext uri="{FF2B5EF4-FFF2-40B4-BE49-F238E27FC236}">
                <a16:creationId xmlns:a16="http://schemas.microsoft.com/office/drawing/2014/main" id="{78CAFB45-D673-DE1B-B7BD-962AA12598E4}"/>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140178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5F9F-2FAD-6313-C8CC-FDFE95834982}"/>
              </a:ext>
            </a:extLst>
          </p:cNvPr>
          <p:cNvSpPr>
            <a:spLocks noGrp="1"/>
          </p:cNvSpPr>
          <p:nvPr>
            <p:ph type="title"/>
          </p:nvPr>
        </p:nvSpPr>
        <p:spPr/>
        <p:txBody>
          <a:bodyPr/>
          <a:lstStyle/>
          <a:p>
            <a:r>
              <a:rPr lang="en-AU" dirty="0"/>
              <a:t>Problem of practice – protocols </a:t>
            </a:r>
          </a:p>
        </p:txBody>
      </p:sp>
      <p:sp>
        <p:nvSpPr>
          <p:cNvPr id="3" name="Slide Number Placeholder 2">
            <a:extLst>
              <a:ext uri="{FF2B5EF4-FFF2-40B4-BE49-F238E27FC236}">
                <a16:creationId xmlns:a16="http://schemas.microsoft.com/office/drawing/2014/main" id="{78CAFB45-D673-DE1B-B7BD-962AA12598E4}"/>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9" name="Text Placeholder 3">
            <a:extLst>
              <a:ext uri="{FF2B5EF4-FFF2-40B4-BE49-F238E27FC236}">
                <a16:creationId xmlns:a16="http://schemas.microsoft.com/office/drawing/2014/main" id="{650B2F33-3815-547E-A5F0-6E3C0327C090}"/>
              </a:ext>
            </a:extLst>
          </p:cNvPr>
          <p:cNvSpPr>
            <a:spLocks noGrp="1"/>
          </p:cNvSpPr>
          <p:nvPr>
            <p:ph type="body" sz="quarter" idx="18"/>
          </p:nvPr>
        </p:nvSpPr>
        <p:spPr>
          <a:xfrm>
            <a:off x="360000" y="1016704"/>
            <a:ext cx="10080000" cy="548704"/>
          </a:xfrm>
        </p:spPr>
        <p:txBody>
          <a:bodyPr/>
          <a:lstStyle/>
          <a:p>
            <a:pPr>
              <a:lnSpc>
                <a:spcPct val="120000"/>
              </a:lnSpc>
            </a:pPr>
            <a:r>
              <a:rPr lang="en-AU" sz="1800" dirty="0"/>
              <a:t>How can principals support equitable outcomes for all students when leading the design of assessment tasks for the new curriculum? </a:t>
            </a:r>
          </a:p>
        </p:txBody>
      </p:sp>
      <p:sp>
        <p:nvSpPr>
          <p:cNvPr id="10" name="Content Placeholder 2">
            <a:extLst>
              <a:ext uri="{FF2B5EF4-FFF2-40B4-BE49-F238E27FC236}">
                <a16:creationId xmlns:a16="http://schemas.microsoft.com/office/drawing/2014/main" id="{F17FF9EF-911E-3DA1-5EFD-8F044E7969C0}"/>
              </a:ext>
            </a:extLst>
          </p:cNvPr>
          <p:cNvSpPr txBox="1">
            <a:spLocks/>
          </p:cNvSpPr>
          <p:nvPr/>
        </p:nvSpPr>
        <p:spPr>
          <a:xfrm>
            <a:off x="366000" y="1820707"/>
            <a:ext cx="11478000" cy="412858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AU" sz="1800" b="1" i="0" u="none" strike="noStrike" kern="1200" cap="none" spc="0" normalizeH="0" baseline="0" noProof="0" dirty="0">
                <a:ln>
                  <a:noFill/>
                </a:ln>
                <a:solidFill>
                  <a:srgbClr val="22272B"/>
                </a:solidFill>
                <a:effectLst/>
                <a:uLnTx/>
                <a:uFillTx/>
                <a:latin typeface="Public Sans"/>
                <a:ea typeface="+mn-ea"/>
                <a:cs typeface="+mn-cs"/>
              </a:rPr>
              <a:t>Suggested protocol for engaging with the stimulus – </a:t>
            </a:r>
            <a:r>
              <a:rPr kumimoji="0" lang="en-AU" sz="1800" b="1" i="0" u="none" strike="noStrike" kern="1200" cap="none" spc="0" normalizeH="0" baseline="0" noProof="0" dirty="0">
                <a:ln>
                  <a:noFill/>
                </a:ln>
                <a:solidFill>
                  <a:srgbClr val="146CFD"/>
                </a:solidFill>
                <a:effectLst/>
                <a:uLnTx/>
                <a:uFillTx/>
                <a:latin typeface="Public Sans"/>
                <a:ea typeface="+mn-ea"/>
                <a:cs typeface="+mn-cs"/>
                <a:hlinkClick r:id="rId2"/>
              </a:rPr>
              <a:t>challenging assumptions </a:t>
            </a:r>
            <a:endParaRPr kumimoji="0" lang="en-AU" sz="1800" b="1" i="0" u="none" strike="noStrike" kern="1200" cap="none" spc="0" normalizeH="0" baseline="0" noProof="0" dirty="0">
              <a:ln>
                <a:noFill/>
              </a:ln>
              <a:solidFill>
                <a:srgbClr val="146CFD"/>
              </a:solidFill>
              <a:effectLst/>
              <a:uLnTx/>
              <a:uFillTx/>
              <a:latin typeface="Public Sans"/>
              <a:ea typeface="+mn-ea"/>
              <a:cs typeface="+mn-cs"/>
            </a:endParaRP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Prior knowledge – read the article and complete a T-chart.</a:t>
            </a:r>
            <a:endParaRPr lang="en-AU" sz="1800" i="1" dirty="0">
              <a:solidFill>
                <a:srgbClr val="22272B"/>
              </a:solidFill>
              <a:latin typeface="Public Sans Light"/>
            </a:endParaRPr>
          </a:p>
          <a:p>
            <a:pPr marL="645750" lvl="4" indent="-285750">
              <a:defRPr/>
            </a:pPr>
            <a:r>
              <a:rPr kumimoji="0" lang="en-AU" sz="1600" b="0" i="0" u="none" strike="noStrike" kern="1200" cap="none" spc="0" normalizeH="0" baseline="0" noProof="0" dirty="0">
                <a:ln>
                  <a:noFill/>
                </a:ln>
                <a:solidFill>
                  <a:srgbClr val="22272B"/>
                </a:solidFill>
                <a:effectLst/>
                <a:uLnTx/>
                <a:uFillTx/>
                <a:latin typeface="Public Sans Light"/>
                <a:ea typeface="+mn-ea"/>
                <a:cs typeface="+mn-cs"/>
              </a:rPr>
              <a:t>‘I think cultural bias is …’ </a:t>
            </a:r>
            <a:endParaRPr lang="en-AU" sz="1600" i="1" dirty="0">
              <a:solidFill>
                <a:srgbClr val="22272B"/>
              </a:solidFill>
              <a:latin typeface="Public Sans Light"/>
            </a:endParaRPr>
          </a:p>
          <a:p>
            <a:pPr marL="645750" lvl="4" indent="-285750">
              <a:defRPr/>
            </a:pPr>
            <a:r>
              <a:rPr kumimoji="0" lang="en-AU" sz="1600" b="0" i="0" u="none" strike="noStrike" kern="1200" cap="none" spc="0" normalizeH="0" baseline="0" noProof="0" dirty="0">
                <a:ln>
                  <a:noFill/>
                </a:ln>
                <a:solidFill>
                  <a:srgbClr val="22272B"/>
                </a:solidFill>
                <a:effectLst/>
                <a:uLnTx/>
                <a:uFillTx/>
                <a:latin typeface="Public Sans Light"/>
                <a:ea typeface="+mn-ea"/>
                <a:cs typeface="+mn-cs"/>
              </a:rPr>
              <a:t>'I think cultural bias is not…’</a:t>
            </a:r>
            <a:endParaRPr kumimoji="0" lang="en-AU" sz="1600" b="0" i="1" u="none" strike="noStrike" kern="1200" cap="none" spc="0" normalizeH="0" baseline="0" noProof="0" dirty="0">
              <a:ln>
                <a:noFill/>
              </a:ln>
              <a:solidFill>
                <a:srgbClr val="22272B"/>
              </a:solidFill>
              <a:effectLst/>
              <a:uLnTx/>
              <a:uFillTx/>
              <a:latin typeface="Public Sans Light"/>
              <a:ea typeface="+mn-ea"/>
              <a:cs typeface="+mn-cs"/>
            </a:endParaRP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Partner discussion – in pairs, discuss the ideas on each other's T-chart.</a:t>
            </a: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Expand the discussion – share thoughts with the whole group.</a:t>
            </a: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Summarise group learnings.</a:t>
            </a: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Debrief – comment on the ways your school can refine assessment tasks to support equitable outcomes for all students when enacting new curriculum. </a:t>
            </a:r>
          </a:p>
          <a:p>
            <a:pPr marR="0" lvl="2" algn="l" defTabSz="914377" rtl="0" eaLnBrk="1" fontAlgn="auto" latinLnBrk="0" hangingPunct="1">
              <a:lnSpc>
                <a:spcPct val="150000"/>
              </a:lnSpc>
              <a:spcBef>
                <a:spcPts val="0"/>
              </a:spcBef>
              <a:spcAft>
                <a:spcPts val="600"/>
              </a:spcAft>
              <a:buClrTx/>
              <a:buSzTx/>
              <a:tabLst/>
              <a:defRPr/>
            </a:pPr>
            <a:endParaRPr kumimoji="0" lang="en-AU" sz="14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04953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534CF9C-0D93-E510-D6F6-2385B2BFAAA1}"/>
              </a:ext>
            </a:extLst>
          </p:cNvPr>
          <p:cNvSpPr>
            <a:spLocks noGrp="1"/>
          </p:cNvSpPr>
          <p:nvPr>
            <p:ph type="title"/>
          </p:nvPr>
        </p:nvSpPr>
        <p:spPr/>
        <p:txBody>
          <a:bodyPr/>
          <a:lstStyle/>
          <a:p>
            <a:pPr>
              <a:lnSpc>
                <a:spcPct val="100000"/>
              </a:lnSpc>
            </a:pPr>
            <a:r>
              <a:rPr lang="en-AU" sz="3200" dirty="0">
                <a:solidFill>
                  <a:schemeClr val="accent1"/>
                </a:solidFill>
              </a:rPr>
              <a:t>Acknowledgement of Country</a:t>
            </a:r>
          </a:p>
        </p:txBody>
      </p:sp>
      <p:sp>
        <p:nvSpPr>
          <p:cNvPr id="11" name="Text Placeholder 10">
            <a:extLst>
              <a:ext uri="{FF2B5EF4-FFF2-40B4-BE49-F238E27FC236}">
                <a16:creationId xmlns:a16="http://schemas.microsoft.com/office/drawing/2014/main" id="{9DC89003-CE77-1556-27CF-4862F8D7DAE3}"/>
              </a:ext>
            </a:extLst>
          </p:cNvPr>
          <p:cNvSpPr>
            <a:spLocks noGrp="1"/>
          </p:cNvSpPr>
          <p:nvPr>
            <p:ph type="body" sz="quarter" idx="14"/>
          </p:nvPr>
        </p:nvSpPr>
        <p:spPr>
          <a:xfrm>
            <a:off x="5400000" y="1800225"/>
            <a:ext cx="6408000" cy="3262663"/>
          </a:xfrm>
        </p:spPr>
        <p:txBody>
          <a:bodyPr/>
          <a:lstStyle/>
          <a:p>
            <a:pPr algn="l" rtl="0" fontAlgn="base"/>
            <a:r>
              <a:rPr lang="en-AU" b="0" i="0" u="none" strike="noStrike" dirty="0">
                <a:solidFill>
                  <a:srgbClr val="22272B"/>
                </a:solidFill>
                <a:effectLst/>
              </a:rPr>
              <a:t>We recognise the Ongoing Custodians of the lands and waterways where we work and live. We pay respect to Elders past and present as ongoing teachers of knowledge,  </a:t>
            </a:r>
            <a:r>
              <a:rPr lang="en-AU" b="0" i="0" u="none" strike="noStrike" dirty="0" err="1">
                <a:solidFill>
                  <a:srgbClr val="22272B"/>
                </a:solidFill>
                <a:effectLst/>
              </a:rPr>
              <a:t>songlines</a:t>
            </a:r>
            <a:r>
              <a:rPr lang="en-AU" b="0" i="0" u="none" strike="noStrike" dirty="0">
                <a:solidFill>
                  <a:srgbClr val="22272B"/>
                </a:solidFill>
                <a:effectLst/>
              </a:rPr>
              <a:t> and stories. </a:t>
            </a:r>
            <a:r>
              <a:rPr lang="en-US" b="0" i="0" u="none" strike="noStrike" dirty="0">
                <a:solidFill>
                  <a:srgbClr val="22272B"/>
                </a:solidFill>
                <a:effectLst/>
              </a:rPr>
              <a:t>​</a:t>
            </a:r>
            <a:r>
              <a:rPr lang="en-US" b="0" i="0" dirty="0">
                <a:solidFill>
                  <a:srgbClr val="22272B"/>
                </a:solidFill>
                <a:effectLst/>
              </a:rPr>
              <a:t>​</a:t>
            </a:r>
          </a:p>
          <a:p>
            <a:pPr algn="l" rtl="0" fontAlgn="base"/>
            <a:r>
              <a:rPr lang="en-AU" b="0" i="0" u="none" strike="noStrike" dirty="0">
                <a:solidFill>
                  <a:srgbClr val="22272B"/>
                </a:solidFill>
                <a:effectLst/>
              </a:rPr>
              <a:t>We strive to ensure every Aboriginal and Torres Strait Islander learner in NSW achieves their potential through education. </a:t>
            </a:r>
            <a:endParaRPr lang="en-US" b="0" i="0" dirty="0">
              <a:solidFill>
                <a:srgbClr val="22272B"/>
              </a:solidFill>
              <a:effectLst/>
            </a:endParaRPr>
          </a:p>
        </p:txBody>
      </p:sp>
      <p:sp>
        <p:nvSpPr>
          <p:cNvPr id="6" name="Text Placeholder 5">
            <a:extLst>
              <a:ext uri="{FF2B5EF4-FFF2-40B4-BE49-F238E27FC236}">
                <a16:creationId xmlns:a16="http://schemas.microsoft.com/office/drawing/2014/main" id="{D4BFB692-59C3-89BE-D1D5-8DA849B5AF44}"/>
              </a:ext>
            </a:extLst>
          </p:cNvPr>
          <p:cNvSpPr>
            <a:spLocks noGrp="1"/>
          </p:cNvSpPr>
          <p:nvPr>
            <p:ph type="body" sz="quarter" idx="15"/>
          </p:nvPr>
        </p:nvSpPr>
        <p:spPr>
          <a:xfrm>
            <a:off x="5400000" y="5669280"/>
            <a:ext cx="6407999" cy="580093"/>
          </a:xfrm>
        </p:spPr>
        <p:txBody>
          <a:bodyPr/>
          <a:lstStyle/>
          <a:p>
            <a:r>
              <a:rPr lang="en-AU" dirty="0"/>
              <a:t>‘Connections’ created by the Sista Speak Group (Year 3-6 girls) from </a:t>
            </a:r>
            <a:r>
              <a:rPr lang="en-AU" dirty="0" err="1"/>
              <a:t>Glendore</a:t>
            </a:r>
            <a:r>
              <a:rPr lang="en-AU" dirty="0"/>
              <a:t> Public School as part of the 2023 Calendar for Cultural Diversity.</a:t>
            </a:r>
          </a:p>
        </p:txBody>
      </p:sp>
      <p:pic>
        <p:nvPicPr>
          <p:cNvPr id="27" name="Picture Placeholder 26">
            <a:extLst>
              <a:ext uri="{FF2B5EF4-FFF2-40B4-BE49-F238E27FC236}">
                <a16:creationId xmlns:a16="http://schemas.microsoft.com/office/drawing/2014/main" id="{07E1D825-2DED-961C-BB80-B8B6B0F9E81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5400" y="0"/>
            <a:ext cx="5040000" cy="6858000"/>
          </a:xfrm>
        </p:spPr>
      </p:pic>
      <p:sp>
        <p:nvSpPr>
          <p:cNvPr id="30" name="Slide Number Placeholder 29">
            <a:extLst>
              <a:ext uri="{FF2B5EF4-FFF2-40B4-BE49-F238E27FC236}">
                <a16:creationId xmlns:a16="http://schemas.microsoft.com/office/drawing/2014/main" id="{D9C8F4B2-BF90-F1AD-E202-82B627F7AFF1}"/>
              </a:ext>
            </a:extLst>
          </p:cNvPr>
          <p:cNvSpPr>
            <a:spLocks noGrp="1"/>
          </p:cNvSpPr>
          <p:nvPr>
            <p:ph type="sldNum" sz="quarter" idx="16"/>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234709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4FB335-57D5-7857-8538-D87B455182B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368000"/>
            <a:ext cx="12192000" cy="549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25EB2002-0614-D4F3-EDA8-C25DE1CBC6BB}"/>
              </a:ext>
            </a:extLst>
          </p:cNvPr>
          <p:cNvSpPr>
            <a:spLocks noGrp="1"/>
          </p:cNvSpPr>
          <p:nvPr>
            <p:ph type="title"/>
          </p:nvPr>
        </p:nvSpPr>
        <p:spPr/>
        <p:txBody>
          <a:bodyPr/>
          <a:lstStyle/>
          <a:p>
            <a:r>
              <a:rPr lang="en-AU" sz="3600" dirty="0"/>
              <a:t>Summary</a:t>
            </a:r>
          </a:p>
        </p:txBody>
      </p:sp>
      <p:sp>
        <p:nvSpPr>
          <p:cNvPr id="3" name="Content Placeholder 2">
            <a:extLst>
              <a:ext uri="{FF2B5EF4-FFF2-40B4-BE49-F238E27FC236}">
                <a16:creationId xmlns:a16="http://schemas.microsoft.com/office/drawing/2014/main" id="{25632658-2949-B2C0-3E82-C9E0D8EC9C3C}"/>
              </a:ext>
            </a:extLst>
          </p:cNvPr>
          <p:cNvSpPr>
            <a:spLocks noGrp="1"/>
          </p:cNvSpPr>
          <p:nvPr>
            <p:ph idx="1"/>
          </p:nvPr>
        </p:nvSpPr>
        <p:spPr>
          <a:xfrm>
            <a:off x="360000" y="1417944"/>
            <a:ext cx="11484000" cy="5220000"/>
          </a:xfrm>
        </p:spPr>
        <p:txBody>
          <a:bodyPr/>
          <a:lstStyle/>
          <a:p>
            <a:pPr marL="342900" indent="-342900">
              <a:spcAft>
                <a:spcPts val="600"/>
              </a:spcAft>
              <a:buFont typeface="Arial" panose="020B0604020202020204" pitchFamily="34" charset="0"/>
              <a:buChar char="•"/>
            </a:pPr>
            <a:r>
              <a:rPr lang="en-AU" sz="1750" b="1" dirty="0">
                <a:solidFill>
                  <a:schemeClr val="tx1"/>
                </a:solidFill>
                <a:latin typeface="+mj-lt"/>
              </a:rPr>
              <a:t>Microlearning and 200 units </a:t>
            </a:r>
            <a:r>
              <a:rPr lang="en-AU" sz="1750" dirty="0">
                <a:solidFill>
                  <a:schemeClr val="tx1"/>
                </a:solidFill>
                <a:latin typeface="+mn-lt"/>
              </a:rPr>
              <a:t>are now available to support Early Stage 1 (ES1), Stage 1 (S1) and multi-age classes in K-2 </a:t>
            </a:r>
            <a:r>
              <a:rPr lang="en-AU" sz="1750" dirty="0">
                <a:solidFill>
                  <a:schemeClr val="tx1"/>
                </a:solidFill>
                <a:latin typeface="+mn-lt"/>
                <a:hlinkClick r:id="rId2"/>
              </a:rPr>
              <a:t>English</a:t>
            </a:r>
            <a:r>
              <a:rPr lang="en-AU" sz="1750" dirty="0">
                <a:solidFill>
                  <a:schemeClr val="tx1"/>
                </a:solidFill>
                <a:latin typeface="+mn-lt"/>
              </a:rPr>
              <a:t> and </a:t>
            </a:r>
            <a:r>
              <a:rPr lang="en-AU" sz="1750" dirty="0">
                <a:solidFill>
                  <a:schemeClr val="tx1"/>
                </a:solidFill>
                <a:latin typeface="+mn-lt"/>
                <a:hlinkClick r:id="rId3"/>
              </a:rPr>
              <a:t>mathematics</a:t>
            </a:r>
            <a:r>
              <a:rPr lang="en-AU" sz="1750" dirty="0">
                <a:solidFill>
                  <a:schemeClr val="tx1"/>
                </a:solidFill>
                <a:latin typeface="+mn-lt"/>
              </a:rPr>
              <a:t>. Stage 2 (S2), Stage 3 (S3) and multi-age scope sequences are now available for 3-6 </a:t>
            </a:r>
            <a:r>
              <a:rPr lang="en-AU" sz="1750" dirty="0">
                <a:solidFill>
                  <a:schemeClr val="tx1"/>
                </a:solidFill>
                <a:latin typeface="+mn-lt"/>
                <a:hlinkClick r:id="rId4"/>
              </a:rPr>
              <a:t>English</a:t>
            </a:r>
            <a:r>
              <a:rPr lang="en-AU" sz="1750" dirty="0">
                <a:solidFill>
                  <a:schemeClr val="tx1"/>
                </a:solidFill>
                <a:latin typeface="+mn-lt"/>
              </a:rPr>
              <a:t> and </a:t>
            </a:r>
            <a:r>
              <a:rPr lang="en-AU" sz="1750" dirty="0">
                <a:solidFill>
                  <a:schemeClr val="tx1"/>
                </a:solidFill>
                <a:latin typeface="+mn-lt"/>
                <a:hlinkClick r:id="rId5"/>
              </a:rPr>
              <a:t>mathematics</a:t>
            </a:r>
            <a:r>
              <a:rPr lang="en-AU" sz="1750" dirty="0">
                <a:solidFill>
                  <a:schemeClr val="tx1"/>
                </a:solidFill>
                <a:latin typeface="+mn-lt"/>
              </a:rPr>
              <a:t> with the production of 3-6 English and mathematics units underway.</a:t>
            </a:r>
          </a:p>
          <a:p>
            <a:pPr marL="342900" indent="-342900">
              <a:spcAft>
                <a:spcPts val="600"/>
              </a:spcAft>
              <a:buFont typeface="Arial" panose="020B0604020202020204" pitchFamily="34" charset="0"/>
              <a:buChar char="•"/>
            </a:pPr>
            <a:r>
              <a:rPr lang="en-AU" sz="1750" b="1" dirty="0">
                <a:solidFill>
                  <a:schemeClr val="tx1"/>
                </a:solidFill>
                <a:latin typeface="+mj-lt"/>
              </a:rPr>
              <a:t>New resources and professional learning </a:t>
            </a:r>
            <a:r>
              <a:rPr lang="en-AU" sz="1750" dirty="0">
                <a:solidFill>
                  <a:schemeClr val="tx1"/>
                </a:solidFill>
                <a:latin typeface="+mn-lt"/>
              </a:rPr>
              <a:t>for </a:t>
            </a:r>
            <a:r>
              <a:rPr lang="en-AU" sz="1750" dirty="0">
                <a:solidFill>
                  <a:schemeClr val="tx1"/>
                </a:solidFill>
                <a:latin typeface="+mn-lt"/>
                <a:hlinkClick r:id="rId6"/>
              </a:rPr>
              <a:t>English 7-10</a:t>
            </a:r>
            <a:r>
              <a:rPr lang="en-AU" sz="1750" dirty="0">
                <a:solidFill>
                  <a:schemeClr val="tx1"/>
                </a:solidFill>
                <a:latin typeface="+mn-lt"/>
              </a:rPr>
              <a:t>, </a:t>
            </a:r>
            <a:r>
              <a:rPr lang="en-AU" sz="1750" dirty="0">
                <a:solidFill>
                  <a:schemeClr val="tx1"/>
                </a:solidFill>
                <a:latin typeface="+mn-lt"/>
                <a:hlinkClick r:id="rId7"/>
              </a:rPr>
              <a:t>mathematics 7-10</a:t>
            </a:r>
            <a:r>
              <a:rPr lang="en-AU" sz="1750" dirty="0">
                <a:solidFill>
                  <a:schemeClr val="tx1"/>
                </a:solidFill>
                <a:latin typeface="+mn-lt"/>
              </a:rPr>
              <a:t>, </a:t>
            </a:r>
            <a:r>
              <a:rPr lang="en-AU" sz="1750" dirty="0">
                <a:solidFill>
                  <a:schemeClr val="tx1"/>
                </a:solidFill>
                <a:latin typeface="+mn-lt"/>
                <a:hlinkClick r:id="rId8"/>
              </a:rPr>
              <a:t>modern languages K-10</a:t>
            </a:r>
            <a:r>
              <a:rPr lang="en-AU" sz="1750" dirty="0">
                <a:solidFill>
                  <a:schemeClr val="tx1"/>
                </a:solidFill>
                <a:latin typeface="+mn-lt"/>
              </a:rPr>
              <a:t>, </a:t>
            </a:r>
            <a:r>
              <a:rPr lang="en-AU" sz="1750" dirty="0">
                <a:solidFill>
                  <a:schemeClr val="tx1"/>
                </a:solidFill>
                <a:latin typeface="+mn-lt"/>
                <a:hlinkClick r:id="rId9"/>
              </a:rPr>
              <a:t>computing technology 7-10</a:t>
            </a:r>
            <a:r>
              <a:rPr lang="en-AU" sz="1750" dirty="0">
                <a:solidFill>
                  <a:schemeClr val="tx1"/>
                </a:solidFill>
                <a:latin typeface="+mn-lt"/>
              </a:rPr>
              <a:t>, </a:t>
            </a:r>
            <a:r>
              <a:rPr lang="en-AU" sz="1750" dirty="0">
                <a:solidFill>
                  <a:schemeClr val="tx1"/>
                </a:solidFill>
                <a:latin typeface="+mn-lt"/>
                <a:hlinkClick r:id="rId10"/>
              </a:rPr>
              <a:t>enterprise computing 11-12</a:t>
            </a:r>
            <a:r>
              <a:rPr lang="en-AU" sz="1750" dirty="0">
                <a:solidFill>
                  <a:schemeClr val="tx1"/>
                </a:solidFill>
                <a:latin typeface="+mn-lt"/>
              </a:rPr>
              <a:t>, </a:t>
            </a:r>
            <a:r>
              <a:rPr lang="en-AU" sz="1750" dirty="0">
                <a:solidFill>
                  <a:schemeClr val="tx1"/>
                </a:solidFill>
                <a:latin typeface="+mn-lt"/>
                <a:hlinkClick r:id="rId10"/>
              </a:rPr>
              <a:t>software engineering 11-12</a:t>
            </a:r>
            <a:r>
              <a:rPr lang="en-AU" sz="1750" dirty="0">
                <a:solidFill>
                  <a:schemeClr val="tx1"/>
                </a:solidFill>
                <a:latin typeface="+mn-lt"/>
              </a:rPr>
              <a:t>, </a:t>
            </a:r>
            <a:r>
              <a:rPr lang="en-AU" sz="1750" dirty="0">
                <a:solidFill>
                  <a:schemeClr val="tx1"/>
                </a:solidFill>
                <a:latin typeface="+mn-lt"/>
                <a:hlinkClick r:id="rId11"/>
              </a:rPr>
              <a:t>geography 11-12</a:t>
            </a:r>
            <a:r>
              <a:rPr lang="en-AU" sz="1750" dirty="0">
                <a:solidFill>
                  <a:schemeClr val="tx1"/>
                </a:solidFill>
                <a:latin typeface="+mn-lt"/>
              </a:rPr>
              <a:t> and </a:t>
            </a:r>
            <a:r>
              <a:rPr lang="en-AU" sz="1750" dirty="0" err="1">
                <a:solidFill>
                  <a:schemeClr val="tx1"/>
                </a:solidFill>
                <a:latin typeface="+mn-lt"/>
                <a:hlinkClick r:id="rId12"/>
              </a:rPr>
              <a:t>iSTEM</a:t>
            </a:r>
            <a:r>
              <a:rPr lang="en-AU" sz="1750" dirty="0">
                <a:solidFill>
                  <a:schemeClr val="tx1"/>
                </a:solidFill>
                <a:latin typeface="+mn-lt"/>
              </a:rPr>
              <a:t> are now available.</a:t>
            </a:r>
          </a:p>
          <a:p>
            <a:pPr marL="342900" indent="-342900">
              <a:spcAft>
                <a:spcPts val="600"/>
              </a:spcAft>
              <a:buFont typeface="Arial" panose="020B0604020202020204" pitchFamily="34" charset="0"/>
              <a:buChar char="•"/>
            </a:pPr>
            <a:r>
              <a:rPr lang="en-AU" sz="1750" b="1" dirty="0">
                <a:solidFill>
                  <a:schemeClr val="tx1"/>
                </a:solidFill>
                <a:latin typeface="+mj-lt"/>
              </a:rPr>
              <a:t>New website </a:t>
            </a:r>
            <a:r>
              <a:rPr lang="en-AU" sz="1750" dirty="0">
                <a:solidFill>
                  <a:schemeClr val="tx1"/>
                </a:solidFill>
                <a:latin typeface="+mn-lt"/>
              </a:rPr>
              <a:t>now live for </a:t>
            </a:r>
            <a:r>
              <a:rPr lang="en-AU" sz="1750" dirty="0">
                <a:solidFill>
                  <a:schemeClr val="tx1"/>
                </a:solidFill>
                <a:latin typeface="+mn-lt"/>
                <a:hlinkClick r:id="rId13"/>
              </a:rPr>
              <a:t>Assessment practices – consistent teacher judgement</a:t>
            </a:r>
            <a:r>
              <a:rPr lang="en-AU" sz="1750" dirty="0">
                <a:solidFill>
                  <a:schemeClr val="tx1"/>
                </a:solidFill>
                <a:latin typeface="+mn-lt"/>
              </a:rPr>
              <a:t>.</a:t>
            </a:r>
          </a:p>
          <a:p>
            <a:pPr marL="342900" indent="-342900">
              <a:spcAft>
                <a:spcPts val="600"/>
              </a:spcAft>
              <a:buFont typeface="Arial" panose="020B0604020202020204" pitchFamily="34" charset="0"/>
              <a:buChar char="•"/>
            </a:pPr>
            <a:r>
              <a:rPr lang="en-AU" sz="1750" b="1" dirty="0">
                <a:solidFill>
                  <a:schemeClr val="tx1"/>
                </a:solidFill>
                <a:latin typeface="+mj-lt"/>
              </a:rPr>
              <a:t>Six case studies </a:t>
            </a:r>
            <a:r>
              <a:rPr lang="en-AU" sz="1750" dirty="0">
                <a:solidFill>
                  <a:schemeClr val="tx1"/>
                </a:solidFill>
                <a:latin typeface="+mn-lt"/>
              </a:rPr>
              <a:t>on the experience of early adopter schools have been published with a discussion guide on </a:t>
            </a:r>
            <a:r>
              <a:rPr lang="en-AU" sz="1750" dirty="0">
                <a:solidFill>
                  <a:schemeClr val="tx1"/>
                </a:solidFill>
                <a:latin typeface="+mn-lt"/>
                <a:hlinkClick r:id="rId14"/>
              </a:rPr>
              <a:t>CESE’s webpage</a:t>
            </a:r>
            <a:r>
              <a:rPr lang="en-AU" sz="1750" dirty="0">
                <a:solidFill>
                  <a:schemeClr val="tx1"/>
                </a:solidFill>
                <a:latin typeface="+mn-lt"/>
              </a:rPr>
              <a:t>.</a:t>
            </a:r>
          </a:p>
          <a:p>
            <a:pPr marL="342900" indent="-342900">
              <a:spcAft>
                <a:spcPts val="600"/>
              </a:spcAft>
              <a:buFont typeface="Arial" panose="020B0604020202020204" pitchFamily="34" charset="0"/>
              <a:buChar char="•"/>
            </a:pPr>
            <a:r>
              <a:rPr lang="en-AU" sz="1750" b="1" dirty="0">
                <a:solidFill>
                  <a:schemeClr val="tx1"/>
                </a:solidFill>
                <a:latin typeface="+mj-lt"/>
              </a:rPr>
              <a:t>NESA parent and carer guides </a:t>
            </a:r>
            <a:r>
              <a:rPr lang="en-AU" sz="1750" dirty="0">
                <a:solidFill>
                  <a:schemeClr val="tx1"/>
                </a:solidFill>
                <a:latin typeface="+mn-lt"/>
              </a:rPr>
              <a:t>for a range of the new syllabus are available </a:t>
            </a:r>
            <a:r>
              <a:rPr lang="en-AU" sz="1750" dirty="0">
                <a:solidFill>
                  <a:schemeClr val="tx1"/>
                </a:solidFill>
                <a:latin typeface="+mn-lt"/>
                <a:ea typeface="+mn-lt"/>
                <a:cs typeface="+mn-lt"/>
              </a:rPr>
              <a:t>on the NSW Curriculum website </a:t>
            </a:r>
            <a:r>
              <a:rPr lang="en-AU" sz="1750" dirty="0">
                <a:solidFill>
                  <a:schemeClr val="tx1"/>
                </a:solidFill>
                <a:latin typeface="+mn-lt"/>
              </a:rPr>
              <a:t>using the  </a:t>
            </a:r>
            <a:r>
              <a:rPr lang="en-AU" sz="1750" dirty="0">
                <a:latin typeface="+mn-lt"/>
                <a:ea typeface="+mn-lt"/>
                <a:cs typeface="+mn-lt"/>
                <a:hlinkClick r:id="rId15"/>
              </a:rPr>
              <a:t>Teaching resources </a:t>
            </a:r>
            <a:r>
              <a:rPr lang="en-AU" sz="1750" dirty="0">
                <a:solidFill>
                  <a:schemeClr val="tx1"/>
                </a:solidFill>
                <a:latin typeface="+mn-lt"/>
                <a:ea typeface="+mn-lt"/>
                <a:cs typeface="+mn-lt"/>
              </a:rPr>
              <a:t>tab.</a:t>
            </a:r>
            <a:endParaRPr lang="en-AU" sz="1750" dirty="0">
              <a:solidFill>
                <a:schemeClr val="tx1"/>
              </a:solidFill>
              <a:latin typeface="+mn-lt"/>
            </a:endParaRPr>
          </a:p>
        </p:txBody>
      </p:sp>
      <p:sp>
        <p:nvSpPr>
          <p:cNvPr id="4" name="Slide Number Placeholder 3">
            <a:extLst>
              <a:ext uri="{FF2B5EF4-FFF2-40B4-BE49-F238E27FC236}">
                <a16:creationId xmlns:a16="http://schemas.microsoft.com/office/drawing/2014/main" id="{9D67F14F-2871-811C-83A8-A992905402EA}"/>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879603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2002-0614-D4F3-EDA8-C25DE1CBC6BB}"/>
              </a:ext>
            </a:extLst>
          </p:cNvPr>
          <p:cNvSpPr>
            <a:spLocks noGrp="1"/>
          </p:cNvSpPr>
          <p:nvPr>
            <p:ph type="title"/>
          </p:nvPr>
        </p:nvSpPr>
        <p:spPr/>
        <p:txBody>
          <a:bodyPr/>
          <a:lstStyle/>
          <a:p>
            <a:r>
              <a:rPr lang="en-AU" dirty="0"/>
              <a:t>Primary curriculum update</a:t>
            </a:r>
          </a:p>
        </p:txBody>
      </p:sp>
      <p:sp>
        <p:nvSpPr>
          <p:cNvPr id="10" name="Content Placeholder 9">
            <a:extLst>
              <a:ext uri="{FF2B5EF4-FFF2-40B4-BE49-F238E27FC236}">
                <a16:creationId xmlns:a16="http://schemas.microsoft.com/office/drawing/2014/main" id="{E8EB224F-1C35-58BF-0F3A-C715CCAA6C88}"/>
              </a:ext>
            </a:extLst>
          </p:cNvPr>
          <p:cNvSpPr>
            <a:spLocks noGrp="1"/>
          </p:cNvSpPr>
          <p:nvPr>
            <p:ph idx="1"/>
          </p:nvPr>
        </p:nvSpPr>
        <p:spPr>
          <a:xfrm>
            <a:off x="360000" y="1596822"/>
            <a:ext cx="8388890" cy="4670753"/>
          </a:xfrm>
        </p:spPr>
        <p:txBody>
          <a:bodyPr/>
          <a:lstStyle/>
          <a:p>
            <a:r>
              <a:rPr lang="en-US" sz="1800" b="1" dirty="0">
                <a:solidFill>
                  <a:schemeClr val="tx1"/>
                </a:solidFill>
                <a:latin typeface="+mj-lt"/>
              </a:rPr>
              <a:t>New primary resources are available on the curriculum webpage, including:</a:t>
            </a:r>
          </a:p>
          <a:p>
            <a:pPr marL="285750" indent="-285750">
              <a:spcAft>
                <a:spcPts val="600"/>
              </a:spcAft>
              <a:buFont typeface="Arial" panose="020B0604020202020204" pitchFamily="34" charset="0"/>
              <a:buChar char="•"/>
            </a:pPr>
            <a:r>
              <a:rPr lang="en-US" sz="1800" dirty="0">
                <a:solidFill>
                  <a:schemeClr val="tx1"/>
                </a:solidFill>
                <a:latin typeface="+mn-lt"/>
              </a:rPr>
              <a:t>All 200 units to support ES1, S1 and multi-age for the </a:t>
            </a:r>
            <a:r>
              <a:rPr lang="en-US" sz="1800" dirty="0">
                <a:solidFill>
                  <a:schemeClr val="tx1"/>
                </a:solidFill>
                <a:latin typeface="+mn-lt"/>
                <a:hlinkClick r:id="rId3"/>
              </a:rPr>
              <a:t>English</a:t>
            </a:r>
            <a:r>
              <a:rPr lang="en-US" sz="1800" dirty="0">
                <a:solidFill>
                  <a:schemeClr val="tx1"/>
                </a:solidFill>
                <a:latin typeface="+mn-lt"/>
              </a:rPr>
              <a:t> and </a:t>
            </a:r>
            <a:r>
              <a:rPr lang="en-US" sz="1800" dirty="0">
                <a:solidFill>
                  <a:schemeClr val="tx1"/>
                </a:solidFill>
                <a:latin typeface="+mn-lt"/>
                <a:hlinkClick r:id="rId4"/>
              </a:rPr>
              <a:t>mathematics</a:t>
            </a:r>
            <a:r>
              <a:rPr lang="en-US" sz="1800" dirty="0">
                <a:solidFill>
                  <a:schemeClr val="tx1"/>
                </a:solidFill>
                <a:latin typeface="+mn-lt"/>
              </a:rPr>
              <a:t> K-2 component of the K-10 syllabuses. </a:t>
            </a:r>
          </a:p>
          <a:p>
            <a:pPr marL="285750" indent="-285750">
              <a:spcAft>
                <a:spcPts val="600"/>
              </a:spcAft>
              <a:buFont typeface="Arial" panose="020B0604020202020204" pitchFamily="34" charset="0"/>
              <a:buChar char="•"/>
            </a:pPr>
            <a:r>
              <a:rPr lang="en-US" sz="1800" dirty="0">
                <a:solidFill>
                  <a:schemeClr val="tx1"/>
                </a:solidFill>
                <a:latin typeface="+mn-lt"/>
              </a:rPr>
              <a:t>The full suite of </a:t>
            </a:r>
            <a:r>
              <a:rPr lang="en-US" sz="1800" dirty="0">
                <a:solidFill>
                  <a:schemeClr val="tx1"/>
                </a:solidFill>
                <a:latin typeface="+mn-lt"/>
                <a:hlinkClick r:id="rId5"/>
              </a:rPr>
              <a:t>English</a:t>
            </a:r>
            <a:r>
              <a:rPr lang="en-US" sz="1800" dirty="0">
                <a:solidFill>
                  <a:schemeClr val="tx1"/>
                </a:solidFill>
                <a:latin typeface="+mn-lt"/>
              </a:rPr>
              <a:t> and </a:t>
            </a:r>
            <a:r>
              <a:rPr lang="en-US" sz="1800" dirty="0">
                <a:solidFill>
                  <a:schemeClr val="tx1"/>
                </a:solidFill>
                <a:latin typeface="+mn-lt"/>
                <a:hlinkClick r:id="rId6"/>
              </a:rPr>
              <a:t>mathematics</a:t>
            </a:r>
            <a:r>
              <a:rPr lang="en-US" sz="1800" dirty="0">
                <a:solidFill>
                  <a:schemeClr val="tx1"/>
                </a:solidFill>
                <a:latin typeface="+mn-lt"/>
              </a:rPr>
              <a:t> K-2 microlearning.</a:t>
            </a:r>
          </a:p>
          <a:p>
            <a:pPr marL="285750" indent="-285750">
              <a:spcAft>
                <a:spcPts val="600"/>
              </a:spcAft>
              <a:buFont typeface="Arial" panose="020B0604020202020204" pitchFamily="34" charset="0"/>
              <a:buChar char="•"/>
            </a:pPr>
            <a:r>
              <a:rPr lang="en-US" sz="1800" dirty="0">
                <a:solidFill>
                  <a:schemeClr val="tx1"/>
                </a:solidFill>
                <a:latin typeface="+mn-lt"/>
              </a:rPr>
              <a:t>Scope and sequences for S2, S3 and multi-age for the </a:t>
            </a:r>
            <a:r>
              <a:rPr lang="en-US" sz="1800" dirty="0">
                <a:solidFill>
                  <a:schemeClr val="tx1"/>
                </a:solidFill>
                <a:latin typeface="+mn-lt"/>
                <a:hlinkClick r:id="rId7"/>
              </a:rPr>
              <a:t>English</a:t>
            </a:r>
            <a:r>
              <a:rPr lang="en-US" sz="1800" dirty="0">
                <a:solidFill>
                  <a:schemeClr val="tx1"/>
                </a:solidFill>
                <a:latin typeface="+mn-lt"/>
              </a:rPr>
              <a:t> and </a:t>
            </a:r>
            <a:r>
              <a:rPr lang="en-US" sz="1800" dirty="0">
                <a:solidFill>
                  <a:schemeClr val="tx1"/>
                </a:solidFill>
                <a:latin typeface="+mn-lt"/>
                <a:hlinkClick r:id="rId8"/>
              </a:rPr>
              <a:t>mathematics</a:t>
            </a:r>
            <a:r>
              <a:rPr lang="en-US" sz="1800" dirty="0">
                <a:solidFill>
                  <a:schemeClr val="tx1"/>
                </a:solidFill>
                <a:latin typeface="+mn-lt"/>
              </a:rPr>
              <a:t> 3-6 component of the K-10 syllabuses. </a:t>
            </a:r>
          </a:p>
          <a:p>
            <a:pPr marL="285750" indent="-285750">
              <a:buFont typeface="Arial" panose="020B0604020202020204" pitchFamily="34" charset="0"/>
              <a:buChar char="•"/>
            </a:pPr>
            <a:r>
              <a:rPr lang="en-US" sz="1800" dirty="0">
                <a:solidFill>
                  <a:schemeClr val="tx1"/>
                </a:solidFill>
                <a:latin typeface="+mn-lt"/>
              </a:rPr>
              <a:t>The ‘Collaborative Partnership Schools' project has commenced with round 1 schools beginning the writing process for 3-6 English and mathematics units. Initial briefing sessions for round 2 will occur in Week 9 this term. </a:t>
            </a:r>
            <a:r>
              <a:rPr lang="en-AU" sz="1800" dirty="0">
                <a:hlinkClick r:id="rId9"/>
              </a:rPr>
              <a:t>Expressions of interest </a:t>
            </a:r>
            <a:r>
              <a:rPr lang="en-AU" sz="1800" dirty="0"/>
              <a:t>for rounds 3 and 4 close on Friday 23 June</a:t>
            </a:r>
            <a:endParaRPr lang="en-US" sz="1800" dirty="0"/>
          </a:p>
          <a:p>
            <a:pPr marL="285750" indent="-285750">
              <a:buFont typeface="Arial" panose="020B0604020202020204" pitchFamily="34" charset="0"/>
              <a:buChar char="•"/>
            </a:pPr>
            <a:endParaRPr lang="en-AU" sz="1800" dirty="0"/>
          </a:p>
        </p:txBody>
      </p:sp>
      <p:sp>
        <p:nvSpPr>
          <p:cNvPr id="4" name="Slide Number Placeholder 3">
            <a:extLst>
              <a:ext uri="{FF2B5EF4-FFF2-40B4-BE49-F238E27FC236}">
                <a16:creationId xmlns:a16="http://schemas.microsoft.com/office/drawing/2014/main" id="{9D67F14F-2871-811C-83A8-A992905402EA}"/>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9" name="Picture 8">
            <a:extLst>
              <a:ext uri="{FF2B5EF4-FFF2-40B4-BE49-F238E27FC236}">
                <a16:creationId xmlns:a16="http://schemas.microsoft.com/office/drawing/2014/main" id="{47E4B1EB-E4EC-8DFE-0A63-48D51A6F158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5674" y="2115975"/>
            <a:ext cx="2920751" cy="4202386"/>
          </a:xfrm>
          <a:prstGeom prst="rect">
            <a:avLst/>
          </a:prstGeom>
        </p:spPr>
      </p:pic>
    </p:spTree>
    <p:extLst>
      <p:ext uri="{BB962C8B-B14F-4D97-AF65-F5344CB8AC3E}">
        <p14:creationId xmlns:p14="http://schemas.microsoft.com/office/powerpoint/2010/main" val="163654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6ABC-9E22-7A0B-62D2-893494BE5B14}"/>
              </a:ext>
            </a:extLst>
          </p:cNvPr>
          <p:cNvSpPr>
            <a:spLocks noGrp="1"/>
          </p:cNvSpPr>
          <p:nvPr>
            <p:ph type="title"/>
          </p:nvPr>
        </p:nvSpPr>
        <p:spPr>
          <a:xfrm>
            <a:off x="360000" y="330972"/>
            <a:ext cx="10080000" cy="1018857"/>
          </a:xfrm>
        </p:spPr>
        <p:txBody>
          <a:bodyPr/>
          <a:lstStyle/>
          <a:p>
            <a:r>
              <a:rPr lang="en-AU" dirty="0"/>
              <a:t>Secondary curriculum update</a:t>
            </a:r>
          </a:p>
        </p:txBody>
      </p:sp>
      <p:sp>
        <p:nvSpPr>
          <p:cNvPr id="4" name="Slide Number Placeholder 3">
            <a:extLst>
              <a:ext uri="{FF2B5EF4-FFF2-40B4-BE49-F238E27FC236}">
                <a16:creationId xmlns:a16="http://schemas.microsoft.com/office/drawing/2014/main" id="{0F0E9545-BBF8-4236-D3E7-427E21750EF5}"/>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 name="TextBox 2">
            <a:extLst>
              <a:ext uri="{FF2B5EF4-FFF2-40B4-BE49-F238E27FC236}">
                <a16:creationId xmlns:a16="http://schemas.microsoft.com/office/drawing/2014/main" id="{D60AC140-6492-AC7A-CC86-7A7D6BC10D10}"/>
              </a:ext>
            </a:extLst>
          </p:cNvPr>
          <p:cNvSpPr txBox="1">
            <a:spLocks noGrp="1" noRot="1" noMove="1" noResize="1" noEditPoints="1" noAdjustHandles="1" noChangeArrowheads="1" noChangeShapeType="1"/>
          </p:cNvSpPr>
          <p:nvPr/>
        </p:nvSpPr>
        <p:spPr>
          <a:xfrm>
            <a:off x="360000" y="1601603"/>
            <a:ext cx="11472000" cy="218053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rtl="0">
              <a:lnSpc>
                <a:spcPct val="150000"/>
              </a:lnSpc>
              <a:spcAft>
                <a:spcPts val="600"/>
              </a:spcAft>
            </a:pPr>
            <a:r>
              <a:rPr lang="en-AU" dirty="0">
                <a:effectLst/>
              </a:rPr>
              <a:t>Ahead of the implementation of the Computing Technology 7-10 syllabus in 2024, the department is delivering a special campaign to:</a:t>
            </a:r>
          </a:p>
          <a:p>
            <a:pPr marL="285750" indent="-285750">
              <a:lnSpc>
                <a:spcPct val="150000"/>
              </a:lnSpc>
              <a:spcAft>
                <a:spcPts val="600"/>
              </a:spcAft>
              <a:buFont typeface="Arial" panose="020B0604020202020204" pitchFamily="34" charset="0"/>
              <a:buChar char="•"/>
            </a:pPr>
            <a:r>
              <a:rPr lang="en-AU" dirty="0"/>
              <a:t>promote this exciting new syllabus to stage 4 students, their parents and carers and explain why they should enrol in this course.</a:t>
            </a:r>
          </a:p>
          <a:p>
            <a:pPr rtl="0">
              <a:lnSpc>
                <a:spcPct val="150000"/>
              </a:lnSpc>
              <a:spcAft>
                <a:spcPts val="600"/>
              </a:spcAft>
            </a:pPr>
            <a:endParaRPr lang="en-AU" dirty="0">
              <a:effectLst/>
            </a:endParaRPr>
          </a:p>
        </p:txBody>
      </p:sp>
      <p:sp>
        <p:nvSpPr>
          <p:cNvPr id="8" name="TextBox 7">
            <a:extLst>
              <a:ext uri="{FF2B5EF4-FFF2-40B4-BE49-F238E27FC236}">
                <a16:creationId xmlns:a16="http://schemas.microsoft.com/office/drawing/2014/main" id="{A78EA653-E5F5-CD5C-3134-76806F6A9837}"/>
              </a:ext>
            </a:extLst>
          </p:cNvPr>
          <p:cNvSpPr txBox="1">
            <a:spLocks noGrp="1" noRot="1" noMove="1" noResize="1" noEditPoints="1" noAdjustHandles="1" noChangeArrowheads="1" noChangeShapeType="1"/>
          </p:cNvSpPr>
          <p:nvPr/>
        </p:nvSpPr>
        <p:spPr>
          <a:xfrm>
            <a:off x="360000" y="3386313"/>
            <a:ext cx="7705336" cy="27499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rtl="0">
              <a:lnSpc>
                <a:spcPct val="150000"/>
              </a:lnSpc>
              <a:spcAft>
                <a:spcPts val="600"/>
              </a:spcAft>
              <a:buFont typeface="Arial" panose="020B0604020202020204" pitchFamily="34" charset="0"/>
              <a:buChar char="•"/>
            </a:pPr>
            <a:r>
              <a:rPr lang="en-AU" dirty="0"/>
              <a:t>encourage schools and teachers to offer this engaging elective subject.</a:t>
            </a:r>
          </a:p>
          <a:p>
            <a:pPr rtl="0">
              <a:lnSpc>
                <a:spcPct val="150000"/>
              </a:lnSpc>
              <a:spcAft>
                <a:spcPts val="600"/>
              </a:spcAft>
            </a:pPr>
            <a:r>
              <a:rPr lang="en-AU" dirty="0"/>
              <a:t>Read more about the </a:t>
            </a:r>
            <a:r>
              <a:rPr lang="en-AU" dirty="0">
                <a:hlinkClick r:id="rId3"/>
              </a:rPr>
              <a:t>range of resources available to schools</a:t>
            </a:r>
            <a:r>
              <a:rPr lang="en-AU" dirty="0"/>
              <a:t>. </a:t>
            </a:r>
          </a:p>
          <a:p>
            <a:pPr rtl="0">
              <a:lnSpc>
                <a:spcPct val="150000"/>
              </a:lnSpc>
              <a:spcAft>
                <a:spcPts val="600"/>
              </a:spcAft>
            </a:pPr>
            <a:r>
              <a:rPr lang="en-AU" b="1" dirty="0">
                <a:latin typeface="+mj-lt"/>
              </a:rPr>
              <a:t>Save the Date</a:t>
            </a:r>
            <a:endParaRPr lang="en-AU" dirty="0"/>
          </a:p>
          <a:p>
            <a:pPr marL="285750" indent="-285750" rtl="0">
              <a:lnSpc>
                <a:spcPct val="150000"/>
              </a:lnSpc>
              <a:spcAft>
                <a:spcPts val="600"/>
              </a:spcAft>
              <a:buFont typeface="Arial" panose="020B0604020202020204" pitchFamily="34" charset="0"/>
              <a:buChar char="•"/>
            </a:pPr>
            <a:r>
              <a:rPr lang="en-AU" dirty="0"/>
              <a:t>Head Teacher English Conference – 4-5 September 2023.</a:t>
            </a:r>
          </a:p>
          <a:p>
            <a:pPr marL="285750" indent="-285750" rtl="0">
              <a:lnSpc>
                <a:spcPct val="150000"/>
              </a:lnSpc>
              <a:spcAft>
                <a:spcPts val="600"/>
              </a:spcAft>
              <a:buFont typeface="Arial" panose="020B0604020202020204" pitchFamily="34" charset="0"/>
              <a:buChar char="•"/>
            </a:pPr>
            <a:r>
              <a:rPr lang="en-AU" dirty="0"/>
              <a:t>Head Teacher Mathematics Conference – Term 4 TBA </a:t>
            </a:r>
          </a:p>
        </p:txBody>
      </p:sp>
      <p:pic>
        <p:nvPicPr>
          <p:cNvPr id="6" name="Picture 5" descr="Computing technology  Shaping the future graphics showing careers and study pathways. Careers include Cybersecurity Engineer, Data Scientist, Artificial Intelligence Engineer, Software Developer and Interactive Media Design. Study includes Computer or Software Engineering, Computer Science and Information Technology,">
            <a:extLst>
              <a:ext uri="{FF2B5EF4-FFF2-40B4-BE49-F238E27FC236}">
                <a16:creationId xmlns:a16="http://schemas.microsoft.com/office/drawing/2014/main" id="{248C707C-41EA-049D-75F7-5540F6184D86}"/>
              </a:ext>
            </a:extLst>
          </p:cNvPr>
          <p:cNvPicPr>
            <a:picLocks noGrp="1" noRot="1" noChangeAspect="1" noMove="1" noResize="1" noEditPoints="1" noAdjustHandles="1" noChangeArrowheads="1" noChangeShapeType="1" noCrop="1"/>
          </p:cNvPicPr>
          <p:nvPr/>
        </p:nvPicPr>
        <p:blipFill>
          <a:blip r:embed="rId4"/>
          <a:stretch>
            <a:fillRect/>
          </a:stretch>
        </p:blipFill>
        <p:spPr>
          <a:xfrm>
            <a:off x="7610133" y="3122799"/>
            <a:ext cx="4221867" cy="2964290"/>
          </a:xfrm>
          <a:prstGeom prst="rect">
            <a:avLst/>
          </a:prstGeom>
        </p:spPr>
      </p:pic>
    </p:spTree>
    <p:extLst>
      <p:ext uri="{BB962C8B-B14F-4D97-AF65-F5344CB8AC3E}">
        <p14:creationId xmlns:p14="http://schemas.microsoft.com/office/powerpoint/2010/main" val="371551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6ABC-9E22-7A0B-62D2-893494BE5B14}"/>
              </a:ext>
            </a:extLst>
          </p:cNvPr>
          <p:cNvSpPr>
            <a:spLocks noGrp="1"/>
          </p:cNvSpPr>
          <p:nvPr>
            <p:ph type="title"/>
          </p:nvPr>
        </p:nvSpPr>
        <p:spPr/>
        <p:txBody>
          <a:bodyPr/>
          <a:lstStyle/>
          <a:p>
            <a:r>
              <a:rPr lang="en-AU" dirty="0"/>
              <a:t>Secondary curriculum resources</a:t>
            </a:r>
          </a:p>
        </p:txBody>
      </p:sp>
      <p:sp>
        <p:nvSpPr>
          <p:cNvPr id="5" name="Content Placeholder 4">
            <a:extLst>
              <a:ext uri="{FF2B5EF4-FFF2-40B4-BE49-F238E27FC236}">
                <a16:creationId xmlns:a16="http://schemas.microsoft.com/office/drawing/2014/main" id="{F590161A-6FC6-55EB-AA72-50EB502F11B2}"/>
              </a:ext>
            </a:extLst>
          </p:cNvPr>
          <p:cNvSpPr>
            <a:spLocks noGrp="1"/>
          </p:cNvSpPr>
          <p:nvPr>
            <p:ph idx="1"/>
          </p:nvPr>
        </p:nvSpPr>
        <p:spPr>
          <a:xfrm>
            <a:off x="360000" y="1576457"/>
            <a:ext cx="11484000" cy="4650171"/>
          </a:xfrm>
        </p:spPr>
        <p:txBody>
          <a:bodyPr/>
          <a:lstStyle/>
          <a:p>
            <a:pPr marL="0" indent="0">
              <a:spcAft>
                <a:spcPts val="600"/>
              </a:spcAft>
              <a:buNone/>
            </a:pPr>
            <a:r>
              <a:rPr lang="en-US" sz="1800" b="1" dirty="0">
                <a:solidFill>
                  <a:schemeClr val="tx1"/>
                </a:solidFill>
                <a:latin typeface="+mj-lt"/>
              </a:rPr>
              <a:t>New secondary resources are available on the curriculum webpage, including:</a:t>
            </a:r>
            <a:endParaRPr lang="en-US" sz="1800" b="1" dirty="0">
              <a:latin typeface="+mj-lt"/>
            </a:endParaRPr>
          </a:p>
          <a:p>
            <a:pPr marL="285750" indent="-285750">
              <a:spcAft>
                <a:spcPts val="600"/>
              </a:spcAft>
              <a:buFont typeface="Arial"/>
              <a:buChar char="•"/>
            </a:pPr>
            <a:r>
              <a:rPr lang="en-US" sz="1750" dirty="0">
                <a:hlinkClick r:id="rId3"/>
              </a:rPr>
              <a:t>English 7-10</a:t>
            </a:r>
            <a:r>
              <a:rPr lang="en-US" sz="1750" dirty="0"/>
              <a:t> – p</a:t>
            </a:r>
            <a:r>
              <a:rPr lang="en-US" sz="1750" b="0" dirty="0"/>
              <a:t>rograms of learning, teacher resources and support materials. </a:t>
            </a:r>
          </a:p>
          <a:p>
            <a:pPr marL="285750" indent="-285750">
              <a:spcAft>
                <a:spcPts val="600"/>
              </a:spcAft>
              <a:buFont typeface="Arial"/>
              <a:buChar char="•"/>
            </a:pPr>
            <a:r>
              <a:rPr lang="en-US" sz="1750" dirty="0">
                <a:hlinkClick r:id="rId4"/>
              </a:rPr>
              <a:t>Modern languages K-10 </a:t>
            </a:r>
            <a:r>
              <a:rPr lang="en-US" sz="1750" dirty="0"/>
              <a:t>– NESA accredited </a:t>
            </a:r>
            <a:r>
              <a:rPr lang="en-US" sz="1750" dirty="0">
                <a:hlinkClick r:id="rId4"/>
              </a:rPr>
              <a:t>microlearning ‘from planning to practice 7-10’</a:t>
            </a:r>
            <a:r>
              <a:rPr lang="en-US" sz="1750" dirty="0"/>
              <a:t> available in MyPL.</a:t>
            </a:r>
          </a:p>
          <a:p>
            <a:pPr marL="285750" indent="-285750">
              <a:spcAft>
                <a:spcPts val="600"/>
              </a:spcAft>
              <a:buFont typeface="Arial"/>
              <a:buChar char="•"/>
            </a:pPr>
            <a:r>
              <a:rPr lang="en-US" sz="1750" dirty="0">
                <a:hlinkClick r:id="rId5"/>
              </a:rPr>
              <a:t>Mathematics  7-10</a:t>
            </a:r>
            <a:r>
              <a:rPr lang="en-US" sz="1750" dirty="0"/>
              <a:t> – units of learning, teacher resources and support.</a:t>
            </a:r>
          </a:p>
          <a:p>
            <a:pPr marL="285750" indent="-285750">
              <a:spcAft>
                <a:spcPts val="600"/>
              </a:spcAft>
              <a:buFont typeface="Arial"/>
              <a:buChar char="•"/>
            </a:pPr>
            <a:r>
              <a:rPr lang="en-US" sz="1750" dirty="0">
                <a:hlinkClick r:id="rId6"/>
              </a:rPr>
              <a:t>Geography 11-12</a:t>
            </a:r>
            <a:r>
              <a:rPr lang="en-US" sz="1750" dirty="0"/>
              <a:t> – assessment schedule, sample scope and sequence and </a:t>
            </a:r>
            <a:r>
              <a:rPr lang="en-US" sz="1750" dirty="0">
                <a:hlinkClick r:id="rId7"/>
              </a:rPr>
              <a:t>microlearning</a:t>
            </a:r>
            <a:r>
              <a:rPr lang="en-US" sz="1750" dirty="0"/>
              <a:t> available in MyPL.</a:t>
            </a:r>
          </a:p>
          <a:p>
            <a:pPr marL="285750" indent="-285750">
              <a:spcAft>
                <a:spcPts val="600"/>
              </a:spcAft>
              <a:buFont typeface="Arial"/>
              <a:buChar char="•"/>
            </a:pPr>
            <a:r>
              <a:rPr lang="en-US" sz="1750" dirty="0"/>
              <a:t>Department approved electives – additional </a:t>
            </a:r>
            <a:r>
              <a:rPr lang="en-US" sz="1750" dirty="0" err="1">
                <a:hlinkClick r:id="rId8"/>
              </a:rPr>
              <a:t>iSTEM</a:t>
            </a:r>
            <a:r>
              <a:rPr lang="en-US" sz="1750" dirty="0">
                <a:hlinkClick r:id="rId8"/>
              </a:rPr>
              <a:t> resources</a:t>
            </a:r>
          </a:p>
          <a:p>
            <a:pPr marL="285750" indent="-285750">
              <a:spcAft>
                <a:spcPts val="600"/>
              </a:spcAft>
              <a:buFont typeface="Arial"/>
              <a:buChar char="•"/>
            </a:pPr>
            <a:r>
              <a:rPr lang="en-US" sz="1750" dirty="0">
                <a:hlinkClick r:id="rId9"/>
              </a:rPr>
              <a:t>Computing technology 7-10</a:t>
            </a:r>
            <a:r>
              <a:rPr lang="en-US" sz="1750" dirty="0"/>
              <a:t> –</a:t>
            </a:r>
            <a:r>
              <a:rPr lang="en-US" sz="1750" b="1" dirty="0"/>
              <a:t> </a:t>
            </a:r>
            <a:r>
              <a:rPr lang="en-US" sz="1750" dirty="0"/>
              <a:t>s</a:t>
            </a:r>
            <a:r>
              <a:rPr lang="en-US" sz="1750" b="0" dirty="0"/>
              <a:t>cope and sequences, assessment schedules, units of learning and </a:t>
            </a:r>
            <a:r>
              <a:rPr lang="en-US" sz="1750" b="0" dirty="0">
                <a:hlinkClick r:id="rId10"/>
              </a:rPr>
              <a:t>microlearning</a:t>
            </a:r>
            <a:r>
              <a:rPr lang="en-US" sz="1750" b="0" dirty="0"/>
              <a:t> available in MyPL.</a:t>
            </a:r>
          </a:p>
          <a:p>
            <a:pPr marL="285750" indent="-285750">
              <a:spcAft>
                <a:spcPts val="600"/>
              </a:spcAft>
              <a:buFont typeface="Arial"/>
              <a:buChar char="•"/>
            </a:pPr>
            <a:r>
              <a:rPr lang="en-US" sz="1750" dirty="0">
                <a:hlinkClick r:id="rId11"/>
              </a:rPr>
              <a:t>TAS – Enterprise Computing 11-12</a:t>
            </a:r>
            <a:r>
              <a:rPr lang="en-US" sz="1750" dirty="0"/>
              <a:t>  – teacher resources and support</a:t>
            </a:r>
          </a:p>
          <a:p>
            <a:pPr marL="285750" indent="-285750">
              <a:spcAft>
                <a:spcPts val="600"/>
              </a:spcAft>
              <a:buFont typeface="Arial"/>
              <a:buChar char="•"/>
            </a:pPr>
            <a:r>
              <a:rPr lang="en-US" sz="1750" dirty="0">
                <a:hlinkClick r:id="rId11"/>
              </a:rPr>
              <a:t>TAS – Software Engineering 11-12</a:t>
            </a:r>
            <a:r>
              <a:rPr lang="en-US" sz="1750" dirty="0"/>
              <a:t> – teacher resources and support</a:t>
            </a:r>
          </a:p>
          <a:p>
            <a:pPr>
              <a:spcAft>
                <a:spcPts val="600"/>
              </a:spcAft>
            </a:pPr>
            <a:endParaRPr lang="en-AU" sz="1600" dirty="0"/>
          </a:p>
        </p:txBody>
      </p:sp>
      <p:sp>
        <p:nvSpPr>
          <p:cNvPr id="4" name="Slide Number Placeholder 3">
            <a:extLst>
              <a:ext uri="{FF2B5EF4-FFF2-40B4-BE49-F238E27FC236}">
                <a16:creationId xmlns:a16="http://schemas.microsoft.com/office/drawing/2014/main" id="{0F0E9545-BBF8-4236-D3E7-427E21750EF5}"/>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7" name="Rectangle: Rounded Corners 6">
            <a:extLst>
              <a:ext uri="{FF2B5EF4-FFF2-40B4-BE49-F238E27FC236}">
                <a16:creationId xmlns:a16="http://schemas.microsoft.com/office/drawing/2014/main" id="{04299604-14F7-75E6-D948-F10117787EDE}"/>
              </a:ext>
            </a:extLst>
          </p:cNvPr>
          <p:cNvSpPr/>
          <p:nvPr/>
        </p:nvSpPr>
        <p:spPr>
          <a:xfrm>
            <a:off x="7872685" y="4924283"/>
            <a:ext cx="3971315" cy="12248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pPr>
            <a:r>
              <a:rPr lang="en-US" sz="1700" b="1" dirty="0">
                <a:solidFill>
                  <a:sysClr val="windowText" lastClr="000000"/>
                </a:solidFill>
                <a:latin typeface="+mj-lt"/>
              </a:rPr>
              <a:t>Regular</a:t>
            </a:r>
            <a:r>
              <a:rPr lang="en-US" sz="1700" b="1" dirty="0">
                <a:latin typeface="+mj-lt"/>
              </a:rPr>
              <a:t> </a:t>
            </a:r>
            <a:r>
              <a:rPr lang="en-US" sz="1700" b="1" dirty="0">
                <a:latin typeface="+mj-lt"/>
                <a:hlinkClick r:id="rId12"/>
              </a:rPr>
              <a:t>statewide staffroom</a:t>
            </a:r>
            <a:r>
              <a:rPr lang="en-US" sz="1700" b="1" dirty="0">
                <a:latin typeface="+mj-lt"/>
              </a:rPr>
              <a:t> </a:t>
            </a:r>
            <a:r>
              <a:rPr lang="en-US" sz="1700" b="1" dirty="0">
                <a:solidFill>
                  <a:sysClr val="windowText" lastClr="000000"/>
                </a:solidFill>
                <a:latin typeface="+mj-lt"/>
              </a:rPr>
              <a:t>events for new syllabuses are available for teachers and leaders. </a:t>
            </a:r>
          </a:p>
          <a:p>
            <a:pPr algn="ctr"/>
            <a:endParaRPr lang="en-AU" dirty="0"/>
          </a:p>
        </p:txBody>
      </p:sp>
    </p:spTree>
    <p:extLst>
      <p:ext uri="{BB962C8B-B14F-4D97-AF65-F5344CB8AC3E}">
        <p14:creationId xmlns:p14="http://schemas.microsoft.com/office/powerpoint/2010/main" val="109821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AU" dirty="0"/>
              <a:t>Assessment resources</a:t>
            </a:r>
            <a:endParaRPr lang="en-US" dirty="0"/>
          </a:p>
        </p:txBody>
      </p:sp>
      <p:sp>
        <p:nvSpPr>
          <p:cNvPr id="3" name="Text Placeholder 2">
            <a:extLst>
              <a:ext uri="{FF2B5EF4-FFF2-40B4-BE49-F238E27FC236}">
                <a16:creationId xmlns:a16="http://schemas.microsoft.com/office/drawing/2014/main" id="{CCDC1446-C830-CF0E-4769-00C5A73C07E4}"/>
              </a:ext>
            </a:extLst>
          </p:cNvPr>
          <p:cNvSpPr>
            <a:spLocks noGrp="1"/>
          </p:cNvSpPr>
          <p:nvPr>
            <p:ph type="body" sz="quarter" idx="4294967295"/>
          </p:nvPr>
        </p:nvSpPr>
        <p:spPr>
          <a:xfrm>
            <a:off x="360962" y="971606"/>
            <a:ext cx="10079038" cy="309562"/>
          </a:xfrm>
        </p:spPr>
        <p:txBody>
          <a:bodyPr anchor="b">
            <a:noAutofit/>
          </a:bodyPr>
          <a:lstStyle/>
          <a:p>
            <a:r>
              <a:rPr lang="en-AU" dirty="0">
                <a:solidFill>
                  <a:schemeClr val="accent2"/>
                </a:solidFill>
                <a:latin typeface="+mj-lt"/>
              </a:rPr>
              <a:t>Assessment practices – consistent teacher judgement</a:t>
            </a:r>
          </a:p>
        </p:txBody>
      </p:sp>
      <p:sp>
        <p:nvSpPr>
          <p:cNvPr id="19" name="Content Placeholder 1">
            <a:extLst>
              <a:ext uri="{FF2B5EF4-FFF2-40B4-BE49-F238E27FC236}">
                <a16:creationId xmlns:a16="http://schemas.microsoft.com/office/drawing/2014/main" id="{35BBD4AF-7EDB-A5A2-7523-40A5FFC6C3AE}"/>
              </a:ext>
            </a:extLst>
          </p:cNvPr>
          <p:cNvSpPr>
            <a:spLocks noGrp="1"/>
          </p:cNvSpPr>
          <p:nvPr>
            <p:ph idx="1"/>
          </p:nvPr>
        </p:nvSpPr>
        <p:spPr>
          <a:xfrm>
            <a:off x="360000" y="1620000"/>
            <a:ext cx="11484000" cy="595924"/>
          </a:xfrm>
        </p:spPr>
        <p:txBody>
          <a:bodyPr vert="horz" lIns="0" tIns="0" rIns="0" bIns="0" numCol="1" rtlCol="0" anchor="t">
            <a:noAutofit/>
          </a:bodyPr>
          <a:lstStyle/>
          <a:p>
            <a:pPr marL="285750" indent="-285750">
              <a:lnSpc>
                <a:spcPct val="150000"/>
              </a:lnSpc>
              <a:buFont typeface="Arial" panose="020B0604020202020204" pitchFamily="34" charset="0"/>
              <a:buChar char="•"/>
            </a:pPr>
            <a:r>
              <a:rPr lang="en-AU" sz="1800" dirty="0">
                <a:hlinkClick r:id="rId3"/>
              </a:rPr>
              <a:t>Assessment practices – consistent teacher judgement webpage</a:t>
            </a:r>
            <a:r>
              <a:rPr lang="en-AU" sz="1800" dirty="0"/>
              <a:t> is now live. It includes:</a:t>
            </a:r>
          </a:p>
        </p:txBody>
      </p:sp>
      <p:sp>
        <p:nvSpPr>
          <p:cNvPr id="14" name="Content Placeholder 1">
            <a:extLst>
              <a:ext uri="{FF2B5EF4-FFF2-40B4-BE49-F238E27FC236}">
                <a16:creationId xmlns:a16="http://schemas.microsoft.com/office/drawing/2014/main" id="{0A1FDD36-666E-91D7-C8A7-15A15F88AD21}"/>
              </a:ext>
            </a:extLst>
          </p:cNvPr>
          <p:cNvSpPr txBox="1">
            <a:spLocks noGrp="1" noRot="1" noMove="1" noResize="1" noEditPoints="1" noAdjustHandles="1" noChangeArrowheads="1" noChangeShapeType="1"/>
          </p:cNvSpPr>
          <p:nvPr/>
        </p:nvSpPr>
        <p:spPr>
          <a:xfrm>
            <a:off x="282794" y="2172131"/>
            <a:ext cx="6977995" cy="4224579"/>
          </a:xfrm>
          <a:prstGeom prst="rect">
            <a:avLst/>
          </a:prstGeom>
        </p:spPr>
        <p:txBody>
          <a:bodyPr vert="horz" lIns="0" tIns="0" rIns="0" bIns="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5750" marR="0" lvl="4" indent="-285750" algn="l" defTabSz="914377" rtl="0" eaLnBrk="1" fontAlgn="auto" latinLnBrk="0" hangingPunct="1">
              <a:lnSpc>
                <a:spcPct val="150000"/>
              </a:lnSpc>
              <a:spcBef>
                <a:spcPts val="0"/>
              </a:spcBef>
              <a:spcAft>
                <a:spcPts val="600"/>
              </a:spcAft>
              <a:buClrTx/>
              <a:buSzTx/>
              <a:buFont typeface="Times New Roman" panose="02020603050405020304" pitchFamily="18" charset="0"/>
              <a:buChar char="–"/>
              <a:tabLst/>
              <a:defRPr/>
            </a:pP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advice to effectively lead assessment processes across the school</a:t>
            </a:r>
          </a:p>
          <a:p>
            <a:pPr marL="645750" marR="0" lvl="4" indent="-285750" algn="l" defTabSz="914377" rtl="0" eaLnBrk="1" fontAlgn="auto" latinLnBrk="0" hangingPunct="1">
              <a:lnSpc>
                <a:spcPct val="150000"/>
              </a:lnSpc>
              <a:spcBef>
                <a:spcPts val="0"/>
              </a:spcBef>
              <a:spcAft>
                <a:spcPts val="600"/>
              </a:spcAft>
              <a:buClrTx/>
              <a:buSzTx/>
              <a:buFont typeface="Times New Roman" panose="02020603050405020304" pitchFamily="18" charset="0"/>
              <a:buChar char="–"/>
              <a:tabLst/>
              <a:defRPr/>
            </a:pP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an evidence-based approach for designing, marking and moderating school based assessment</a:t>
            </a:r>
          </a:p>
          <a:p>
            <a:pPr marL="645750" marR="0" lvl="4" indent="-285750" algn="l" defTabSz="914377" rtl="0" eaLnBrk="1" fontAlgn="auto" latinLnBrk="0" hangingPunct="1">
              <a:lnSpc>
                <a:spcPct val="150000"/>
              </a:lnSpc>
              <a:spcBef>
                <a:spcPts val="0"/>
              </a:spcBef>
              <a:spcAft>
                <a:spcPts val="600"/>
              </a:spcAft>
              <a:buClrTx/>
              <a:buSzTx/>
              <a:buFont typeface="Times New Roman" panose="02020603050405020304" pitchFamily="18" charset="0"/>
              <a:buChar char="–"/>
              <a:tabLst/>
              <a:defRPr/>
            </a:pP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strategies for developing effective consistent teacher judgement practices to support curriculum implementation</a:t>
            </a:r>
          </a:p>
          <a:p>
            <a:pPr marL="645750" marR="0" lvl="4" indent="-285750" algn="l" defTabSz="914377" rtl="0" eaLnBrk="1" fontAlgn="auto" latinLnBrk="0" hangingPunct="1">
              <a:lnSpc>
                <a:spcPct val="150000"/>
              </a:lnSpc>
              <a:spcBef>
                <a:spcPts val="0"/>
              </a:spcBef>
              <a:spcAft>
                <a:spcPts val="600"/>
              </a:spcAft>
              <a:buClrTx/>
              <a:buSzTx/>
              <a:buFont typeface="Times New Roman" panose="02020603050405020304" pitchFamily="18" charset="0"/>
              <a:buChar char="–"/>
              <a:tabLst/>
              <a:defRPr/>
            </a:pP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reflection points for school leaders and teachers to review their consistent teacher judgement and moderation practices.</a:t>
            </a:r>
          </a:p>
        </p:txBody>
      </p:sp>
      <p:grpSp>
        <p:nvGrpSpPr>
          <p:cNvPr id="13" name="Group 12">
            <a:extLst>
              <a:ext uri="{FF2B5EF4-FFF2-40B4-BE49-F238E27FC236}">
                <a16:creationId xmlns:a16="http://schemas.microsoft.com/office/drawing/2014/main" id="{274A27C7-DA9B-0DA1-B1CD-1EB777BEC283}"/>
              </a:ext>
              <a:ext uri="{C183D7F6-B498-43B3-948B-1728B52AA6E4}">
                <adec:decorative xmlns:adec="http://schemas.microsoft.com/office/drawing/2017/decorative" val="1"/>
              </a:ext>
            </a:extLst>
          </p:cNvPr>
          <p:cNvGrpSpPr>
            <a:grpSpLocks noGrp="1" noUngrp="1" noRot="1" noMove="1" noResize="1"/>
          </p:cNvGrpSpPr>
          <p:nvPr/>
        </p:nvGrpSpPr>
        <p:grpSpPr>
          <a:xfrm>
            <a:off x="7495653" y="2846394"/>
            <a:ext cx="4350247" cy="3460017"/>
            <a:chOff x="7110426" y="2525486"/>
            <a:chExt cx="4735475" cy="3766412"/>
          </a:xfrm>
        </p:grpSpPr>
        <p:grpSp>
          <p:nvGrpSpPr>
            <p:cNvPr id="12" name="Group 11">
              <a:extLst>
                <a:ext uri="{FF2B5EF4-FFF2-40B4-BE49-F238E27FC236}">
                  <a16:creationId xmlns:a16="http://schemas.microsoft.com/office/drawing/2014/main" id="{A8333791-9C0A-5A4A-CD34-C34F9B4EDFAD}"/>
                </a:ext>
              </a:extLst>
            </p:cNvPr>
            <p:cNvGrpSpPr>
              <a:grpSpLocks noGrp="1" noUngrp="1" noRot="1" noMove="1" noResize="1"/>
            </p:cNvGrpSpPr>
            <p:nvPr/>
          </p:nvGrpSpPr>
          <p:grpSpPr>
            <a:xfrm>
              <a:off x="7110426" y="2525486"/>
              <a:ext cx="4735475" cy="3766412"/>
              <a:chOff x="7110426" y="2525486"/>
              <a:chExt cx="4735475" cy="3766412"/>
            </a:xfrm>
          </p:grpSpPr>
          <p:pic>
            <p:nvPicPr>
              <p:cNvPr id="11" name="Graphic 10">
                <a:extLst>
                  <a:ext uri="{FF2B5EF4-FFF2-40B4-BE49-F238E27FC236}">
                    <a16:creationId xmlns:a16="http://schemas.microsoft.com/office/drawing/2014/main" id="{5075754D-7054-49E8-83EA-1092B8D7AC86}"/>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7110426" y="2525486"/>
                <a:ext cx="4733574" cy="3766412"/>
              </a:xfrm>
              <a:prstGeom prst="rect">
                <a:avLst/>
              </a:prstGeom>
            </p:spPr>
          </p:pic>
          <p:sp>
            <p:nvSpPr>
              <p:cNvPr id="10" name="Rectangle 9">
                <a:extLst>
                  <a:ext uri="{FF2B5EF4-FFF2-40B4-BE49-F238E27FC236}">
                    <a16:creationId xmlns:a16="http://schemas.microsoft.com/office/drawing/2014/main" id="{16E354B0-DF31-3A2C-2E45-B3F1999FD396}"/>
                  </a:ext>
                </a:extLst>
              </p:cNvPr>
              <p:cNvSpPr>
                <a:spLocks noGrp="1" noRot="1" noMove="1" noResize="1" noEditPoints="1" noAdjustHandles="1" noChangeArrowheads="1" noChangeShapeType="1"/>
              </p:cNvSpPr>
              <p:nvPr/>
            </p:nvSpPr>
            <p:spPr>
              <a:xfrm>
                <a:off x="11660522" y="2844800"/>
                <a:ext cx="185379" cy="2275188"/>
              </a:xfrm>
              <a:prstGeom prst="rect">
                <a:avLst/>
              </a:prstGeom>
              <a:solidFill>
                <a:srgbClr val="2A7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grpSp>
        <p:pic>
          <p:nvPicPr>
            <p:cNvPr id="9" name="Picture 8">
              <a:extLst>
                <a:ext uri="{FF2B5EF4-FFF2-40B4-BE49-F238E27FC236}">
                  <a16:creationId xmlns:a16="http://schemas.microsoft.com/office/drawing/2014/main" id="{0507A818-0328-0EDD-BD8E-86FA0F103752}"/>
                </a:ext>
              </a:extLst>
            </p:cNvPr>
            <p:cNvPicPr>
              <a:picLocks noGrp="1" noRot="1" noChangeAspect="1" noMove="1" noResize="1" noEditPoints="1" noAdjustHandles="1" noChangeArrowheads="1" noChangeShapeType="1" noCrop="1"/>
            </p:cNvPicPr>
            <p:nvPr/>
          </p:nvPicPr>
          <p:blipFill rotWithShape="1">
            <a:blip r:embed="rId6"/>
            <a:srcRect l="3448" r="2522"/>
            <a:stretch/>
          </p:blipFill>
          <p:spPr>
            <a:xfrm>
              <a:off x="7289799" y="2858234"/>
              <a:ext cx="4370723" cy="2261754"/>
            </a:xfrm>
            <a:prstGeom prst="rect">
              <a:avLst/>
            </a:prstGeom>
          </p:spPr>
        </p:pic>
      </p:grpSp>
      <p:pic>
        <p:nvPicPr>
          <p:cNvPr id="7" name="Graphic 6">
            <a:extLst>
              <a:ext uri="{FF2B5EF4-FFF2-40B4-BE49-F238E27FC236}">
                <a16:creationId xmlns:a16="http://schemas.microsoft.com/office/drawing/2014/main" id="{E64B8D7B-C9D5-D9E3-81CF-31DFEDCFD7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0970232" y="4876799"/>
            <a:ext cx="640163" cy="1415098"/>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marL="0" marR="0" lvl="0" indent="0" algn="r" defTabSz="457173" rtl="0" eaLnBrk="1" fontAlgn="auto" latinLnBrk="0" hangingPunct="1">
              <a:lnSpc>
                <a:spcPct val="90000"/>
              </a:lnSpc>
              <a:spcBef>
                <a:spcPts val="0"/>
              </a:spcBef>
              <a:spcAft>
                <a:spcPts val="600"/>
              </a:spcAft>
              <a:buClrTx/>
              <a:buSzTx/>
              <a:buFontTx/>
              <a:buNone/>
              <a:tabLst/>
              <a:defRPr/>
            </a:pPr>
            <a:fld id="{67E7CB4E-0848-4774-9F85-B38117CB1B54}"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90000"/>
                </a:lnSpc>
                <a:spcBef>
                  <a:spcPts val="0"/>
                </a:spcBef>
                <a:spcAft>
                  <a:spcPts val="600"/>
                </a:spcAft>
                <a:buClrTx/>
                <a:buSzTx/>
                <a:buFontTx/>
                <a:buNone/>
                <a:tabLst/>
                <a:defRPr/>
              </a:pPr>
              <a:t>7</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92866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6ABC-9E22-7A0B-62D2-893494BE5B14}"/>
              </a:ext>
            </a:extLst>
          </p:cNvPr>
          <p:cNvSpPr>
            <a:spLocks noGrp="1"/>
          </p:cNvSpPr>
          <p:nvPr>
            <p:ph type="title"/>
          </p:nvPr>
        </p:nvSpPr>
        <p:spPr/>
        <p:txBody>
          <a:bodyPr/>
          <a:lstStyle/>
          <a:p>
            <a:r>
              <a:rPr lang="en-AU" dirty="0">
                <a:latin typeface="Public Sans" pitchFamily="2" charset="0"/>
              </a:rPr>
              <a:t>Curriculum implementation </a:t>
            </a:r>
            <a:endParaRPr lang="en-AU" dirty="0"/>
          </a:p>
        </p:txBody>
      </p:sp>
      <p:sp>
        <p:nvSpPr>
          <p:cNvPr id="5" name="Text Placeholder 4">
            <a:extLst>
              <a:ext uri="{FF2B5EF4-FFF2-40B4-BE49-F238E27FC236}">
                <a16:creationId xmlns:a16="http://schemas.microsoft.com/office/drawing/2014/main" id="{78FDAB33-BC5D-6167-1278-AC1A98B2FA2B}"/>
              </a:ext>
            </a:extLst>
          </p:cNvPr>
          <p:cNvSpPr>
            <a:spLocks noGrp="1"/>
          </p:cNvSpPr>
          <p:nvPr>
            <p:ph type="body" sz="quarter" idx="18"/>
          </p:nvPr>
        </p:nvSpPr>
        <p:spPr/>
        <p:txBody>
          <a:bodyPr/>
          <a:lstStyle/>
          <a:p>
            <a:r>
              <a:rPr lang="en-AU" dirty="0"/>
              <a:t>The Centre for Education Statistics and Evaluation (CESE) case studies </a:t>
            </a:r>
          </a:p>
        </p:txBody>
      </p:sp>
      <p:sp>
        <p:nvSpPr>
          <p:cNvPr id="3" name="Content Placeholder 2">
            <a:extLst>
              <a:ext uri="{FF2B5EF4-FFF2-40B4-BE49-F238E27FC236}">
                <a16:creationId xmlns:a16="http://schemas.microsoft.com/office/drawing/2014/main" id="{46EB9B7A-8708-7EE0-059B-7346F7AE240F}"/>
              </a:ext>
            </a:extLst>
          </p:cNvPr>
          <p:cNvSpPr>
            <a:spLocks noGrp="1"/>
          </p:cNvSpPr>
          <p:nvPr>
            <p:ph idx="1"/>
          </p:nvPr>
        </p:nvSpPr>
        <p:spPr>
          <a:xfrm>
            <a:off x="360000" y="1581155"/>
            <a:ext cx="7695429" cy="4543748"/>
          </a:xfrm>
        </p:spPr>
        <p:txBody>
          <a:bodyPr vert="horz" lIns="0" tIns="0" rIns="0" bIns="0" rtlCol="0" anchor="t">
            <a:noAutofit/>
          </a:bodyPr>
          <a:lstStyle/>
          <a:p>
            <a:pPr algn="l"/>
            <a:r>
              <a:rPr lang="en-AU" sz="1800" dirty="0">
                <a:solidFill>
                  <a:srgbClr val="333333"/>
                </a:solidFill>
              </a:rPr>
              <a:t>Across these </a:t>
            </a:r>
            <a:r>
              <a:rPr lang="en-AU" sz="1800" b="0" i="0" dirty="0">
                <a:solidFill>
                  <a:srgbClr val="333333"/>
                </a:solidFill>
                <a:effectLst/>
              </a:rPr>
              <a:t>6 case studies, school leaders and teachers share strategies that helped them effectively implement the new curriculum in their school’s context. These strategies are grouped into four themes:</a:t>
            </a:r>
          </a:p>
          <a:p>
            <a:pPr marL="285750" indent="-285750" algn="l">
              <a:buFont typeface="Arial" panose="020B0604020202020204" pitchFamily="34" charset="0"/>
              <a:buChar char="•"/>
            </a:pPr>
            <a:r>
              <a:rPr lang="en-AU" sz="1800" b="0" i="0" dirty="0">
                <a:solidFill>
                  <a:srgbClr val="333333"/>
                </a:solidFill>
                <a:effectLst/>
              </a:rPr>
              <a:t>using effective leadership and change management approaches</a:t>
            </a:r>
          </a:p>
          <a:p>
            <a:pPr marL="285750" indent="-285750" algn="l">
              <a:buFont typeface="Arial" panose="020B0604020202020204" pitchFamily="34" charset="0"/>
              <a:buChar char="•"/>
            </a:pPr>
            <a:r>
              <a:rPr lang="en-AU" sz="1800" b="0" i="0" dirty="0">
                <a:solidFill>
                  <a:srgbClr val="333333"/>
                </a:solidFill>
                <a:effectLst/>
              </a:rPr>
              <a:t>creating a school culture receptive to the new curriculum</a:t>
            </a:r>
          </a:p>
          <a:p>
            <a:pPr marL="285750" indent="-285750" algn="l">
              <a:buFont typeface="Arial" panose="020B0604020202020204" pitchFamily="34" charset="0"/>
              <a:buChar char="•"/>
            </a:pPr>
            <a:r>
              <a:rPr lang="en-AU" sz="1800" b="0" i="0" dirty="0">
                <a:solidFill>
                  <a:srgbClr val="333333"/>
                </a:solidFill>
                <a:effectLst/>
              </a:rPr>
              <a:t>adapting school structures and processes</a:t>
            </a:r>
          </a:p>
          <a:p>
            <a:pPr marL="285750" indent="-285750" algn="l">
              <a:buFont typeface="Arial" panose="020B0604020202020204" pitchFamily="34" charset="0"/>
              <a:buChar char="•"/>
            </a:pPr>
            <a:r>
              <a:rPr lang="en-AU" sz="1800" b="0" i="0" dirty="0">
                <a:solidFill>
                  <a:srgbClr val="333333"/>
                </a:solidFill>
                <a:effectLst/>
              </a:rPr>
              <a:t>developing quality classroom-based practices</a:t>
            </a:r>
          </a:p>
          <a:p>
            <a:r>
              <a:rPr lang="en-AU" sz="1800" dirty="0">
                <a:ea typeface="Calibri" panose="020F0502020204030204" pitchFamily="34" charset="0"/>
                <a:cs typeface="Calibri"/>
              </a:rPr>
              <a:t>The case studies come with a discussion guide with reflection activities. You can find the case studies on </a:t>
            </a:r>
            <a:r>
              <a:rPr lang="en-AU" sz="1800" dirty="0">
                <a:ea typeface="Calibri" panose="020F0502020204030204" pitchFamily="34" charset="0"/>
                <a:cs typeface="Calibri"/>
                <a:hlinkClick r:id="rId3"/>
              </a:rPr>
              <a:t>CESE’s webpage</a:t>
            </a:r>
            <a:r>
              <a:rPr lang="en-AU" sz="1800" dirty="0">
                <a:ea typeface="Calibri" panose="020F0502020204030204" pitchFamily="34" charset="0"/>
                <a:cs typeface="Calibri"/>
              </a:rPr>
              <a:t>.  </a:t>
            </a:r>
            <a:endParaRPr lang="en-AU" sz="1800" dirty="0">
              <a:effectLst/>
              <a:ea typeface="Calibri" panose="020F0502020204030204" pitchFamily="34" charset="0"/>
              <a:cs typeface="Calibri"/>
            </a:endParaRPr>
          </a:p>
          <a:p>
            <a:pPr marL="285750" indent="-285750">
              <a:spcAft>
                <a:spcPts val="0"/>
              </a:spcAft>
              <a:buChar char="•"/>
            </a:pPr>
            <a:endParaRPr lang="en-AU" dirty="0"/>
          </a:p>
        </p:txBody>
      </p:sp>
      <p:sp>
        <p:nvSpPr>
          <p:cNvPr id="4" name="Slide Number Placeholder 3">
            <a:extLst>
              <a:ext uri="{FF2B5EF4-FFF2-40B4-BE49-F238E27FC236}">
                <a16:creationId xmlns:a16="http://schemas.microsoft.com/office/drawing/2014/main" id="{0F0E9545-BBF8-4236-D3E7-427E21750EF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dirty="0"/>
          </a:p>
        </p:txBody>
      </p:sp>
      <p:grpSp>
        <p:nvGrpSpPr>
          <p:cNvPr id="8" name="Group 7" descr="The 'Curriculum implementation case studies – discussion guide.'">
            <a:extLst>
              <a:ext uri="{FF2B5EF4-FFF2-40B4-BE49-F238E27FC236}">
                <a16:creationId xmlns:a16="http://schemas.microsoft.com/office/drawing/2014/main" id="{5A5D1542-0722-92E6-E680-843F84140DE8}"/>
              </a:ext>
              <a:ext uri="{C183D7F6-B498-43B3-948B-1728B52AA6E4}">
                <adec:decorative xmlns:adec="http://schemas.microsoft.com/office/drawing/2017/decorative" val="0"/>
              </a:ext>
            </a:extLst>
          </p:cNvPr>
          <p:cNvGrpSpPr/>
          <p:nvPr/>
        </p:nvGrpSpPr>
        <p:grpSpPr>
          <a:xfrm rot="164021">
            <a:off x="8639839" y="1869780"/>
            <a:ext cx="2890450" cy="3939013"/>
            <a:chOff x="735266" y="989000"/>
            <a:chExt cx="3497660" cy="4766495"/>
          </a:xfrm>
        </p:grpSpPr>
        <p:pic>
          <p:nvPicPr>
            <p:cNvPr id="9" name="Picture 8">
              <a:extLst>
                <a:ext uri="{FF2B5EF4-FFF2-40B4-BE49-F238E27FC236}">
                  <a16:creationId xmlns:a16="http://schemas.microsoft.com/office/drawing/2014/main" id="{FFB42888-6153-21D6-3E02-8001A78532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59253">
              <a:off x="1444004" y="1112811"/>
              <a:ext cx="2788922" cy="4022281"/>
            </a:xfrm>
            <a:prstGeom prst="rect">
              <a:avLst/>
            </a:prstGeom>
            <a:ln w="76200">
              <a:solidFill>
                <a:schemeClr val="bg1"/>
              </a:solidFill>
            </a:ln>
            <a:effectLst>
              <a:outerShdw blurRad="292100" dist="76200" dir="2700000" sx="95000" sy="95000" algn="tl" rotWithShape="0">
                <a:schemeClr val="tx1">
                  <a:alpha val="31000"/>
                </a:schemeClr>
              </a:outerShdw>
            </a:effectLst>
          </p:spPr>
        </p:pic>
        <p:pic>
          <p:nvPicPr>
            <p:cNvPr id="10" name="Picture 9">
              <a:extLst>
                <a:ext uri="{FF2B5EF4-FFF2-40B4-BE49-F238E27FC236}">
                  <a16:creationId xmlns:a16="http://schemas.microsoft.com/office/drawing/2014/main" id="{BCE44FA4-2D9C-B7F2-3765-E5C73D54E4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21215311">
              <a:off x="735266" y="989000"/>
              <a:ext cx="3360117" cy="4766495"/>
            </a:xfrm>
            <a:prstGeom prst="rect">
              <a:avLst/>
            </a:prstGeom>
            <a:ln w="76200">
              <a:solidFill>
                <a:schemeClr val="bg1"/>
              </a:solidFill>
            </a:ln>
            <a:effectLst>
              <a:outerShdw blurRad="292100" dist="76200" dir="2700000" algn="tl" rotWithShape="0">
                <a:schemeClr val="tx1">
                  <a:alpha val="31000"/>
                </a:schemeClr>
              </a:outerShdw>
            </a:effectLst>
          </p:spPr>
        </p:pic>
      </p:grpSp>
    </p:spTree>
    <p:extLst>
      <p:ext uri="{BB962C8B-B14F-4D97-AF65-F5344CB8AC3E}">
        <p14:creationId xmlns:p14="http://schemas.microsoft.com/office/powerpoint/2010/main" val="142409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6ABC-9E22-7A0B-62D2-893494BE5B14}"/>
              </a:ext>
            </a:extLst>
          </p:cNvPr>
          <p:cNvSpPr>
            <a:spLocks noGrp="1"/>
          </p:cNvSpPr>
          <p:nvPr>
            <p:ph type="title"/>
          </p:nvPr>
        </p:nvSpPr>
        <p:spPr>
          <a:xfrm>
            <a:off x="1393370" y="360000"/>
            <a:ext cx="9730629" cy="1008000"/>
          </a:xfrm>
        </p:spPr>
        <p:txBody>
          <a:bodyPr/>
          <a:lstStyle/>
          <a:p>
            <a:r>
              <a:rPr lang="en-AU" dirty="0">
                <a:latin typeface="Public Sans"/>
              </a:rPr>
              <a:t>Leading effective curriculum implementation</a:t>
            </a:r>
            <a:endParaRPr lang="en-AU" dirty="0"/>
          </a:p>
        </p:txBody>
      </p:sp>
      <p:sp>
        <p:nvSpPr>
          <p:cNvPr id="5" name="Text Placeholder 4">
            <a:extLst>
              <a:ext uri="{FF2B5EF4-FFF2-40B4-BE49-F238E27FC236}">
                <a16:creationId xmlns:a16="http://schemas.microsoft.com/office/drawing/2014/main" id="{78FDAB33-BC5D-6167-1278-AC1A98B2FA2B}"/>
              </a:ext>
            </a:extLst>
          </p:cNvPr>
          <p:cNvSpPr>
            <a:spLocks noGrp="1"/>
          </p:cNvSpPr>
          <p:nvPr>
            <p:ph sz="half" idx="2"/>
          </p:nvPr>
        </p:nvSpPr>
        <p:spPr>
          <a:xfrm>
            <a:off x="1407884" y="878655"/>
            <a:ext cx="5616000" cy="478401"/>
          </a:xfrm>
        </p:spPr>
        <p:txBody>
          <a:bodyPr/>
          <a:lstStyle/>
          <a:p>
            <a:r>
              <a:rPr lang="en-AU" dirty="0">
                <a:solidFill>
                  <a:schemeClr val="accent2"/>
                </a:solidFill>
                <a:latin typeface="+mj-lt"/>
              </a:rPr>
              <a:t>Middle leader professional learning</a:t>
            </a:r>
            <a:endParaRPr lang="en-US" dirty="0">
              <a:solidFill>
                <a:schemeClr val="accent2"/>
              </a:solidFill>
              <a:latin typeface="+mj-lt"/>
            </a:endParaRPr>
          </a:p>
        </p:txBody>
      </p:sp>
      <p:sp>
        <p:nvSpPr>
          <p:cNvPr id="7" name="Content Placeholder 6">
            <a:extLst>
              <a:ext uri="{FF2B5EF4-FFF2-40B4-BE49-F238E27FC236}">
                <a16:creationId xmlns:a16="http://schemas.microsoft.com/office/drawing/2014/main" id="{6B8FDAD8-2F95-F975-2C2F-12CAC16DDBDB}"/>
              </a:ext>
            </a:extLst>
          </p:cNvPr>
          <p:cNvSpPr>
            <a:spLocks noGrp="1"/>
          </p:cNvSpPr>
          <p:nvPr>
            <p:ph sz="half" idx="1"/>
          </p:nvPr>
        </p:nvSpPr>
        <p:spPr>
          <a:xfrm>
            <a:off x="374514" y="1611086"/>
            <a:ext cx="5616000" cy="4508914"/>
          </a:xfrm>
        </p:spPr>
        <p:txBody>
          <a:bodyPr vert="horz" lIns="0" tIns="0" rIns="0" bIns="0" rtlCol="0" anchor="t">
            <a:noAutofit/>
          </a:bodyPr>
          <a:lstStyle/>
          <a:p>
            <a:pPr>
              <a:spcAft>
                <a:spcPts val="600"/>
              </a:spcAft>
            </a:pPr>
            <a:r>
              <a:rPr lang="en-US" sz="1800" dirty="0"/>
              <a:t>Module 3 – Curriculum and the teaching and learning cycle is NESA accredited PD and was held in Week 7, Term 2.  </a:t>
            </a:r>
          </a:p>
          <a:p>
            <a:r>
              <a:rPr lang="en-US" sz="1800" dirty="0"/>
              <a:t>If you missed the session, the recording can be accessed in the LECI Teams space. Complete this </a:t>
            </a:r>
            <a:r>
              <a:rPr lang="en-US" sz="1800" dirty="0">
                <a:hlinkClick r:id="rId2"/>
              </a:rPr>
              <a:t>short form</a:t>
            </a:r>
            <a:r>
              <a:rPr lang="en-US" sz="1800" dirty="0"/>
              <a:t> for access.</a:t>
            </a:r>
          </a:p>
          <a:p>
            <a:endParaRPr lang="en-US" dirty="0"/>
          </a:p>
        </p:txBody>
      </p:sp>
      <p:sp>
        <p:nvSpPr>
          <p:cNvPr id="8" name="Rectangle: Rounded Corners 7">
            <a:extLst>
              <a:ext uri="{FF2B5EF4-FFF2-40B4-BE49-F238E27FC236}">
                <a16:creationId xmlns:a16="http://schemas.microsoft.com/office/drawing/2014/main" id="{9384FB21-1BDC-96F2-F6F9-35036E728FA4}"/>
              </a:ext>
            </a:extLst>
          </p:cNvPr>
          <p:cNvSpPr/>
          <p:nvPr/>
        </p:nvSpPr>
        <p:spPr>
          <a:xfrm>
            <a:off x="348001" y="4339771"/>
            <a:ext cx="5530286" cy="163957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spcAft>
                <a:spcPts val="1200"/>
              </a:spcAft>
            </a:pPr>
            <a:r>
              <a:rPr lang="en-US" sz="1500" dirty="0">
                <a:solidFill>
                  <a:sysClr val="windowText" lastClr="000000"/>
                </a:solidFill>
                <a:latin typeface="+mj-lt"/>
              </a:rPr>
              <a:t>LECI provided me with an opportunity to work collaboratively with the leadership team to develop a plan that was part of our real work and a priority for the school.</a:t>
            </a:r>
          </a:p>
          <a:p>
            <a:pPr algn="r">
              <a:lnSpc>
                <a:spcPct val="130000"/>
              </a:lnSpc>
              <a:spcAft>
                <a:spcPts val="1200"/>
              </a:spcAft>
            </a:pPr>
            <a:r>
              <a:rPr lang="en-US" sz="1200" b="1" dirty="0">
                <a:solidFill>
                  <a:sysClr val="windowText" lastClr="000000"/>
                </a:solidFill>
                <a:latin typeface="+mj-lt"/>
              </a:rPr>
              <a:t>(LECI participant, Module 2, 2023)</a:t>
            </a:r>
          </a:p>
        </p:txBody>
      </p:sp>
      <p:sp>
        <p:nvSpPr>
          <p:cNvPr id="3" name="Content Placeholder 6">
            <a:extLst>
              <a:ext uri="{FF2B5EF4-FFF2-40B4-BE49-F238E27FC236}">
                <a16:creationId xmlns:a16="http://schemas.microsoft.com/office/drawing/2014/main" id="{28F5A48D-6CF3-0F63-2DBB-27E1F36C02EA}"/>
              </a:ext>
            </a:extLst>
          </p:cNvPr>
          <p:cNvSpPr txBox="1">
            <a:spLocks/>
          </p:cNvSpPr>
          <p:nvPr/>
        </p:nvSpPr>
        <p:spPr>
          <a:xfrm>
            <a:off x="6415314" y="1625600"/>
            <a:ext cx="5428686" cy="4515887"/>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800" b="1" dirty="0">
                <a:latin typeface="+mj-lt"/>
              </a:rPr>
              <a:t>Next up:</a:t>
            </a:r>
            <a:endParaRPr lang="en-US" sz="1800" dirty="0">
              <a:latin typeface="+mj-lt"/>
            </a:endParaRPr>
          </a:p>
          <a:p>
            <a:pPr>
              <a:spcAft>
                <a:spcPts val="600"/>
              </a:spcAft>
            </a:pPr>
            <a:r>
              <a:rPr lang="en-US" sz="1800" b="1" dirty="0">
                <a:latin typeface="+mj-lt"/>
              </a:rPr>
              <a:t>'Meet the experts' session with </a:t>
            </a:r>
            <a:r>
              <a:rPr lang="en-US" sz="1800" b="1" dirty="0" err="1">
                <a:latin typeface="+mj-lt"/>
              </a:rPr>
              <a:t>Jordana</a:t>
            </a:r>
            <a:r>
              <a:rPr lang="en-US" sz="1800" b="1" dirty="0">
                <a:latin typeface="+mj-lt"/>
              </a:rPr>
              <a:t> Hunter and Amy Haywood from the Grattan Institute.</a:t>
            </a:r>
          </a:p>
          <a:p>
            <a:pPr marL="285750" indent="-285750">
              <a:spcAft>
                <a:spcPts val="600"/>
              </a:spcAft>
              <a:buFont typeface="Arial" panose="020B0604020202020204" pitchFamily="34" charset="0"/>
              <a:buChar char="•"/>
            </a:pPr>
            <a:r>
              <a:rPr lang="en-US" sz="1700" dirty="0"/>
              <a:t>Tuesday 22 May, 3.45-4.45pm (Term 2, Week 10)</a:t>
            </a:r>
          </a:p>
          <a:p>
            <a:pPr>
              <a:spcAft>
                <a:spcPts val="600"/>
              </a:spcAft>
            </a:pPr>
            <a:r>
              <a:rPr lang="en-US" sz="1800" b="1" dirty="0">
                <a:latin typeface="+mj-lt"/>
              </a:rPr>
              <a:t>Module 4 – Effective assessment and reporting practices</a:t>
            </a:r>
          </a:p>
          <a:p>
            <a:pPr marL="285750" indent="-285750">
              <a:spcAft>
                <a:spcPts val="600"/>
              </a:spcAft>
              <a:buFont typeface="Arial" panose="020B0604020202020204" pitchFamily="34" charset="0"/>
              <a:buChar char="•"/>
            </a:pPr>
            <a:r>
              <a:rPr lang="en-US" sz="1700" dirty="0"/>
              <a:t>Monday 24 July, 3:45pm-4:45pm (Term 3, Week 2) </a:t>
            </a:r>
          </a:p>
          <a:p>
            <a:pPr marL="285750" indent="-285750">
              <a:spcAft>
                <a:spcPts val="600"/>
              </a:spcAft>
              <a:buFont typeface="Arial" panose="020B0604020202020204" pitchFamily="34" charset="0"/>
              <a:buChar char="•"/>
            </a:pPr>
            <a:r>
              <a:rPr lang="en-US" sz="1700" dirty="0"/>
              <a:t>Tuesday 25 July, 3:45pm-4:45pm (Term 3, Week 2)</a:t>
            </a:r>
          </a:p>
          <a:p>
            <a:endParaRPr lang="en-US" dirty="0"/>
          </a:p>
        </p:txBody>
      </p:sp>
      <p:sp>
        <p:nvSpPr>
          <p:cNvPr id="4" name="Slide Number Placeholder 3">
            <a:extLst>
              <a:ext uri="{FF2B5EF4-FFF2-40B4-BE49-F238E27FC236}">
                <a16:creationId xmlns:a16="http://schemas.microsoft.com/office/drawing/2014/main" id="{0F0E9545-BBF8-4236-D3E7-427E21750EF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pic>
        <p:nvPicPr>
          <p:cNvPr id="9" name="Picture 2">
            <a:extLst>
              <a:ext uri="{FF2B5EF4-FFF2-40B4-BE49-F238E27FC236}">
                <a16:creationId xmlns:a16="http://schemas.microsoft.com/office/drawing/2014/main" id="{BBB1CA46-25E8-F466-5233-E906F6E6A2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359414"/>
            <a:ext cx="890043" cy="88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566360"/>
      </p:ext>
    </p:extLst>
  </p:cSld>
  <p:clrMapOvr>
    <a:masterClrMapping/>
  </p:clrMapOvr>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raft-updated-template.potx  -  Read-Only" id="{5F0C83F1-0873-46AE-927C-702937B2931A}" vid="{38F5C4A1-B054-4DF0-87EC-53FB93C6EB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15cde30-301e-4d5e-829f-d11bcd85f4c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28CB1F13851B459DB52255FC2C13BD" ma:contentTypeVersion="14" ma:contentTypeDescription="Create a new document." ma:contentTypeScope="" ma:versionID="a343ff59bfcadb3f38349ffe61c5fa21">
  <xsd:schema xmlns:xsd="http://www.w3.org/2001/XMLSchema" xmlns:xs="http://www.w3.org/2001/XMLSchema" xmlns:p="http://schemas.microsoft.com/office/2006/metadata/properties" xmlns:ns2="815cde30-301e-4d5e-829f-d11bcd85f4c3" xmlns:ns3="93ec2c4a-b0a9-458c-868e-7a98178d5a2c" targetNamespace="http://schemas.microsoft.com/office/2006/metadata/properties" ma:root="true" ma:fieldsID="e994ab9dbe0a6db9c98216dfa06a9f91" ns2:_="" ns3:_="">
    <xsd:import namespace="815cde30-301e-4d5e-829f-d11bcd85f4c3"/>
    <xsd:import namespace="93ec2c4a-b0a9-458c-868e-7a98178d5a2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5cde30-301e-4d5e-829f-d11bcd85f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ec2c4a-b0a9-458c-868e-7a98178d5a2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8BE77D-041D-4450-A20B-2A8BF2D16E54}">
  <ds:schemaRefs>
    <ds:schemaRef ds:uri="http://schemas.microsoft.com/office/2006/metadata/properties"/>
    <ds:schemaRef ds:uri="http://schemas.microsoft.com/office/infopath/2007/PartnerControls"/>
    <ds:schemaRef ds:uri="815cde30-301e-4d5e-829f-d11bcd85f4c3"/>
  </ds:schemaRefs>
</ds:datastoreItem>
</file>

<file path=customXml/itemProps2.xml><?xml version="1.0" encoding="utf-8"?>
<ds:datastoreItem xmlns:ds="http://schemas.openxmlformats.org/officeDocument/2006/customXml" ds:itemID="{3970EE1A-171D-4C36-8D19-218855EA0EDC}">
  <ds:schemaRefs>
    <ds:schemaRef ds:uri="http://schemas.microsoft.com/sharepoint/v3/contenttype/forms"/>
  </ds:schemaRefs>
</ds:datastoreItem>
</file>

<file path=customXml/itemProps3.xml><?xml version="1.0" encoding="utf-8"?>
<ds:datastoreItem xmlns:ds="http://schemas.openxmlformats.org/officeDocument/2006/customXml" ds:itemID="{F09DE36E-0B7F-4060-918D-8E8EE8200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5cde30-301e-4d5e-829f-d11bcd85f4c3"/>
    <ds:schemaRef ds:uri="93ec2c4a-b0a9-458c-868e-7a98178d5a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TotalTime>
  <Words>2424</Words>
  <Application>Microsoft Office PowerPoint</Application>
  <PresentationFormat>Widescreen</PresentationFormat>
  <Paragraphs>211</Paragraphs>
  <Slides>16</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Arial,Sans-Serif</vt:lpstr>
      <vt:lpstr>Calibri</vt:lpstr>
      <vt:lpstr>Courier New</vt:lpstr>
      <vt:lpstr>Montserrat</vt:lpstr>
      <vt:lpstr>Public Sans</vt:lpstr>
      <vt:lpstr>Public Sans </vt:lpstr>
      <vt:lpstr>Public Sans Black</vt:lpstr>
      <vt:lpstr>Public Sans Light</vt:lpstr>
      <vt:lpstr>Symbol</vt:lpstr>
      <vt:lpstr>Times New Roman</vt:lpstr>
      <vt:lpstr>NSWG Corporate</vt:lpstr>
      <vt:lpstr>Curriculum Reform update – DELs and principals</vt:lpstr>
      <vt:lpstr>Acknowledgement of Country</vt:lpstr>
      <vt:lpstr>Summary</vt:lpstr>
      <vt:lpstr>Primary curriculum update</vt:lpstr>
      <vt:lpstr>Secondary curriculum update</vt:lpstr>
      <vt:lpstr>Secondary curriculum resources</vt:lpstr>
      <vt:lpstr>Assessment resources</vt:lpstr>
      <vt:lpstr>Curriculum implementation </vt:lpstr>
      <vt:lpstr>Leading effective curriculum implementation</vt:lpstr>
      <vt:lpstr>Latest news from NESA</vt:lpstr>
      <vt:lpstr>Curriculum Reform Communities (CRC)</vt:lpstr>
      <vt:lpstr>Literacy and numeracy – support available</vt:lpstr>
      <vt:lpstr>Strategic Delivery:  Curriculum Implementation Professional Learning </vt:lpstr>
      <vt:lpstr>Strategic Delivery:  Support for syllabus implementation local network support</vt:lpstr>
      <vt:lpstr>Problem of practice</vt:lpstr>
      <vt:lpstr>Problem of practice – protocols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curriculum-reform-update-term-2-week-8</dc:title>
  <dc:creator>NSW Department of Education</dc:creator>
  <dcterms:created xsi:type="dcterms:W3CDTF">2023-06-15T06:19:55Z</dcterms:created>
  <dcterms:modified xsi:type="dcterms:W3CDTF">2023-06-16T00:42:00Z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0x010100B628CB1F13851B459DB52255FC2C13BD</vt:lpwstr>
  </property>
</Properties>
</file>