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18"/>
  </p:notesMasterIdLst>
  <p:handoutMasterIdLst>
    <p:handoutMasterId r:id="rId19"/>
  </p:handoutMasterIdLst>
  <p:sldIdLst>
    <p:sldId id="325" r:id="rId2"/>
    <p:sldId id="354" r:id="rId3"/>
    <p:sldId id="344" r:id="rId4"/>
    <p:sldId id="345" r:id="rId5"/>
    <p:sldId id="346" r:id="rId6"/>
    <p:sldId id="348" r:id="rId7"/>
    <p:sldId id="347" r:id="rId8"/>
    <p:sldId id="351" r:id="rId9"/>
    <p:sldId id="352" r:id="rId10"/>
    <p:sldId id="349" r:id="rId11"/>
    <p:sldId id="350" r:id="rId12"/>
    <p:sldId id="353" r:id="rId13"/>
    <p:sldId id="341" r:id="rId14"/>
    <p:sldId id="342" r:id="rId15"/>
    <p:sldId id="343" r:id="rId16"/>
    <p:sldId id="336" r:id="rId17"/>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54"/>
            <p14:sldId id="344"/>
            <p14:sldId id="345"/>
            <p14:sldId id="346"/>
            <p14:sldId id="348"/>
            <p14:sldId id="347"/>
            <p14:sldId id="351"/>
            <p14:sldId id="352"/>
            <p14:sldId id="349"/>
            <p14:sldId id="350"/>
            <p14:sldId id="353"/>
            <p14:sldId id="341"/>
            <p14:sldId id="342"/>
            <p14:sldId id="343"/>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7C917-583C-E77D-B579-6E8946FFDC11}" name="Sam Houda" initials="SH" userId="S::samantha.houda1@det.nsw.edu.au::8177d86a-8cc2-4537-942b-686d9dda63ce" providerId="AD"/>
  <p188:author id="{4DA4C56B-ED8E-C580-4EB9-C33DC5FA44AE}" name="David Watson" initials="DW" userId="S::David.Watson23@det.nsw.edu.au::382666b0-2dc8-41ff-b7ed-b4a0420ebb90" providerId="AD"/>
  <p188:author id="{C461638E-F1F5-7186-9758-0B4A52497F93}" name="Meagan Rodda" initials="MR" userId="S::Meagan.Rodda@det.nsw.edu.au::efecb8de-290d-42b5-96ee-00df0648c086" providerId="AD"/>
  <p188:author id="{CC299BCB-4A8C-D535-FF76-589B0ECBCCBA}" name="Daniel Proctor" initials="DP" userId="S::Daniel.Proctor4@det.nsw.edu.au::9feb841c-d645-45bf-b4ea-be169c1cb1b5" providerId="AD"/>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143A"/>
    <a:srgbClr val="6CABE3"/>
    <a:srgbClr val="3E7EC8"/>
    <a:srgbClr val="002565"/>
    <a:srgbClr val="EB4726"/>
    <a:srgbClr val="84C241"/>
    <a:srgbClr val="FCD214"/>
    <a:srgbClr val="189ECF"/>
    <a:srgbClr val="041D42"/>
    <a:srgbClr val="041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34" autoAdjust="0"/>
  </p:normalViewPr>
  <p:slideViewPr>
    <p:cSldViewPr snapToGrid="0">
      <p:cViewPr varScale="1">
        <p:scale>
          <a:sx n="75" d="100"/>
          <a:sy n="75" d="100"/>
        </p:scale>
        <p:origin x="1839" y="48"/>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Students are to engage in a think pair share on how they might find the required distance from the wall</a:t>
            </a:r>
          </a:p>
        </p:txBody>
      </p:sp>
      <p:sp>
        <p:nvSpPr>
          <p:cNvPr id="4" name="Slide Number Placeholder 3"/>
          <p:cNvSpPr>
            <a:spLocks noGrp="1"/>
          </p:cNvSpPr>
          <p:nvPr>
            <p:ph type="sldNum" sz="quarter" idx="5"/>
          </p:nvPr>
        </p:nvSpPr>
        <p:spPr/>
        <p:txBody>
          <a:bodyPr/>
          <a:lstStyle/>
          <a:p>
            <a:fld id="{D09C5488-DD16-4714-9519-7BE21BA11D4E}" type="slidenum">
              <a:rPr lang="en-AU" smtClean="0"/>
              <a:t>13</a:t>
            </a:fld>
            <a:endParaRPr lang="en-AU"/>
          </a:p>
        </p:txBody>
      </p:sp>
    </p:spTree>
    <p:extLst>
      <p:ext uri="{BB962C8B-B14F-4D97-AF65-F5344CB8AC3E}">
        <p14:creationId xmlns:p14="http://schemas.microsoft.com/office/powerpoint/2010/main" val="744583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a:t>Worked example:</a:t>
            </a:r>
          </a:p>
          <a:p>
            <a:pPr marL="171450" indent="-171450">
              <a:buFont typeface="Arial" panose="020B0604020202020204" pitchFamily="34" charset="0"/>
              <a:buChar char="•"/>
            </a:pPr>
            <a:r>
              <a:rPr lang="en-AU"/>
              <a:t>Reveal the question and its solution</a:t>
            </a:r>
          </a:p>
          <a:p>
            <a:pPr marL="171450" indent="-171450">
              <a:buFont typeface="Arial" panose="020B0604020202020204" pitchFamily="34" charset="0"/>
              <a:buChar char="•"/>
            </a:pPr>
            <a:r>
              <a:rPr lang="en-AU"/>
              <a:t>Students read in silence</a:t>
            </a:r>
          </a:p>
          <a:p>
            <a:pPr marL="171450" indent="-171450">
              <a:buFont typeface="Arial" panose="020B0604020202020204" pitchFamily="34" charset="0"/>
              <a:buChar char="•"/>
            </a:pPr>
            <a:r>
              <a:rPr lang="en-AU"/>
              <a:t>Students explain to themselves what is happening in the examples</a:t>
            </a:r>
          </a:p>
          <a:p>
            <a:pPr marL="171450" indent="-171450">
              <a:buFont typeface="Arial" panose="020B0604020202020204" pitchFamily="34" charset="0"/>
              <a:buChar char="•"/>
            </a:pPr>
            <a:r>
              <a:rPr lang="en-AU"/>
              <a:t>Thumb up when finished reading</a:t>
            </a:r>
          </a:p>
          <a:p>
            <a:pPr marL="171450" indent="-171450">
              <a:buFont typeface="Arial" panose="020B0604020202020204" pitchFamily="34" charset="0"/>
              <a:buChar char="•"/>
            </a:pPr>
            <a:r>
              <a:rPr lang="en-AU"/>
              <a:t>Explain to a partner</a:t>
            </a:r>
          </a:p>
          <a:p>
            <a:pPr marL="171450" indent="-171450">
              <a:buFont typeface="Arial" panose="020B0604020202020204" pitchFamily="34" charset="0"/>
              <a:buChar char="•"/>
            </a:pPr>
            <a:r>
              <a:rPr lang="en-AU"/>
              <a:t>Answer self-explanation questions</a:t>
            </a:r>
          </a:p>
          <a:p>
            <a:pPr marL="171450" indent="-171450">
              <a:buFont typeface="Arial" panose="020B0604020202020204" pitchFamily="34" charset="0"/>
              <a:buChar char="•"/>
            </a:pPr>
            <a:r>
              <a:rPr lang="en-AU"/>
              <a:t>Share answers with whole class</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14</a:t>
            </a:fld>
            <a:endParaRPr lang="en-AU"/>
          </a:p>
        </p:txBody>
      </p:sp>
    </p:spTree>
    <p:extLst>
      <p:ext uri="{BB962C8B-B14F-4D97-AF65-F5344CB8AC3E}">
        <p14:creationId xmlns:p14="http://schemas.microsoft.com/office/powerpoint/2010/main" val="206333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a:t>Worked example:</a:t>
            </a:r>
          </a:p>
          <a:p>
            <a:pPr marL="171450" indent="-171450">
              <a:buFont typeface="Arial" panose="020B0604020202020204" pitchFamily="34" charset="0"/>
              <a:buChar char="•"/>
            </a:pPr>
            <a:r>
              <a:rPr lang="en-AU"/>
              <a:t>Reveal the question and its solution</a:t>
            </a:r>
          </a:p>
          <a:p>
            <a:pPr marL="171450" indent="-171450">
              <a:buFont typeface="Arial" panose="020B0604020202020204" pitchFamily="34" charset="0"/>
              <a:buChar char="•"/>
            </a:pPr>
            <a:r>
              <a:rPr lang="en-AU"/>
              <a:t>Students read in silence</a:t>
            </a:r>
          </a:p>
          <a:p>
            <a:pPr marL="171450" indent="-171450">
              <a:buFont typeface="Arial" panose="020B0604020202020204" pitchFamily="34" charset="0"/>
              <a:buChar char="•"/>
            </a:pPr>
            <a:r>
              <a:rPr lang="en-AU"/>
              <a:t>Students explain to themselves what is happening in the examples</a:t>
            </a:r>
          </a:p>
          <a:p>
            <a:pPr marL="171450" indent="-171450">
              <a:buFont typeface="Arial" panose="020B0604020202020204" pitchFamily="34" charset="0"/>
              <a:buChar char="•"/>
            </a:pPr>
            <a:r>
              <a:rPr lang="en-AU"/>
              <a:t>Thumb up when finished reading</a:t>
            </a:r>
          </a:p>
          <a:p>
            <a:pPr marL="171450" indent="-171450">
              <a:buFont typeface="Arial" panose="020B0604020202020204" pitchFamily="34" charset="0"/>
              <a:buChar char="•"/>
            </a:pPr>
            <a:r>
              <a:rPr lang="en-AU"/>
              <a:t>Explain to a partner</a:t>
            </a:r>
          </a:p>
          <a:p>
            <a:pPr marL="171450" indent="-171450">
              <a:buFont typeface="Arial" panose="020B0604020202020204" pitchFamily="34" charset="0"/>
              <a:buChar char="•"/>
            </a:pPr>
            <a:r>
              <a:rPr lang="en-AU"/>
              <a:t>Answer self-explanation questions</a:t>
            </a:r>
          </a:p>
          <a:p>
            <a:pPr marL="171450" indent="-171450">
              <a:buFont typeface="Arial" panose="020B0604020202020204" pitchFamily="34" charset="0"/>
              <a:buChar char="•"/>
            </a:pPr>
            <a:r>
              <a:rPr lang="en-AU"/>
              <a:t>Share answers with whole class</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15</a:t>
            </a:fld>
            <a:endParaRPr lang="en-AU"/>
          </a:p>
        </p:txBody>
      </p:sp>
    </p:spTree>
    <p:extLst>
      <p:ext uri="{BB962C8B-B14F-4D97-AF65-F5344CB8AC3E}">
        <p14:creationId xmlns:p14="http://schemas.microsoft.com/office/powerpoint/2010/main" val="263321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a:t>Worked example:</a:t>
            </a:r>
          </a:p>
          <a:p>
            <a:pPr marL="171450" indent="-171450">
              <a:buFont typeface="Arial" panose="020B0604020202020204" pitchFamily="34" charset="0"/>
              <a:buChar char="•"/>
            </a:pPr>
            <a:r>
              <a:rPr lang="en-AU"/>
              <a:t>Reveal the question and its solution</a:t>
            </a:r>
          </a:p>
          <a:p>
            <a:pPr marL="171450" indent="-171450">
              <a:buFont typeface="Arial" panose="020B0604020202020204" pitchFamily="34" charset="0"/>
              <a:buChar char="•"/>
            </a:pPr>
            <a:r>
              <a:rPr lang="en-AU"/>
              <a:t>Students read in silence</a:t>
            </a:r>
          </a:p>
          <a:p>
            <a:pPr marL="171450" indent="-171450">
              <a:buFont typeface="Arial" panose="020B0604020202020204" pitchFamily="34" charset="0"/>
              <a:buChar char="•"/>
            </a:pPr>
            <a:r>
              <a:rPr lang="en-AU"/>
              <a:t>Students explain to themselves what is happening in the examples</a:t>
            </a:r>
          </a:p>
          <a:p>
            <a:pPr marL="171450" indent="-171450">
              <a:buFont typeface="Arial" panose="020B0604020202020204" pitchFamily="34" charset="0"/>
              <a:buChar char="•"/>
            </a:pPr>
            <a:r>
              <a:rPr lang="en-AU"/>
              <a:t>Thumb up when finished reading</a:t>
            </a:r>
          </a:p>
          <a:p>
            <a:pPr marL="171450" indent="-171450">
              <a:buFont typeface="Arial" panose="020B0604020202020204" pitchFamily="34" charset="0"/>
              <a:buChar char="•"/>
            </a:pPr>
            <a:r>
              <a:rPr lang="en-AU"/>
              <a:t>Explain to a partner</a:t>
            </a:r>
          </a:p>
          <a:p>
            <a:pPr marL="171450" indent="-171450">
              <a:buFont typeface="Arial" panose="020B0604020202020204" pitchFamily="34" charset="0"/>
              <a:buChar char="•"/>
            </a:pPr>
            <a:r>
              <a:rPr lang="en-AU"/>
              <a:t>Answer self-explanation questions</a:t>
            </a:r>
          </a:p>
          <a:p>
            <a:pPr marL="171450" indent="-171450">
              <a:buFont typeface="Arial" panose="020B0604020202020204" pitchFamily="34" charset="0"/>
              <a:buChar char="•"/>
            </a:pPr>
            <a:r>
              <a:rPr lang="en-AU"/>
              <a:t>Share answers with whole class</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1842867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Your turn:</a:t>
            </a:r>
          </a:p>
          <a:p>
            <a:r>
              <a:rPr lang="en-AU"/>
              <a:t>Students now try this example on their own. </a:t>
            </a:r>
          </a:p>
          <a:p>
            <a:r>
              <a:rPr lang="en-AU"/>
              <a:t>Give them time before revealing the answers. </a:t>
            </a:r>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989150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a:t>Worked example:</a:t>
            </a:r>
          </a:p>
          <a:p>
            <a:pPr marL="171450" indent="-171450">
              <a:buFont typeface="Arial" panose="020B0604020202020204" pitchFamily="34" charset="0"/>
              <a:buChar char="•"/>
            </a:pPr>
            <a:r>
              <a:rPr lang="en-AU"/>
              <a:t>Reveal the question and its solution</a:t>
            </a:r>
          </a:p>
          <a:p>
            <a:pPr marL="171450" indent="-171450">
              <a:buFont typeface="Arial" panose="020B0604020202020204" pitchFamily="34" charset="0"/>
              <a:buChar char="•"/>
            </a:pPr>
            <a:r>
              <a:rPr lang="en-AU"/>
              <a:t>Students read in silence</a:t>
            </a:r>
          </a:p>
          <a:p>
            <a:pPr marL="171450" indent="-171450">
              <a:buFont typeface="Arial" panose="020B0604020202020204" pitchFamily="34" charset="0"/>
              <a:buChar char="•"/>
            </a:pPr>
            <a:r>
              <a:rPr lang="en-AU"/>
              <a:t>Students explain to themselves what is happening in the examples</a:t>
            </a:r>
          </a:p>
          <a:p>
            <a:pPr marL="171450" indent="-171450">
              <a:buFont typeface="Arial" panose="020B0604020202020204" pitchFamily="34" charset="0"/>
              <a:buChar char="•"/>
            </a:pPr>
            <a:r>
              <a:rPr lang="en-AU"/>
              <a:t>Thumb up when finished reading</a:t>
            </a:r>
          </a:p>
          <a:p>
            <a:pPr marL="171450" indent="-171450">
              <a:buFont typeface="Arial" panose="020B0604020202020204" pitchFamily="34" charset="0"/>
              <a:buChar char="•"/>
            </a:pPr>
            <a:r>
              <a:rPr lang="en-AU"/>
              <a:t>Explain to a partner</a:t>
            </a:r>
          </a:p>
          <a:p>
            <a:pPr marL="171450" indent="-171450">
              <a:buFont typeface="Arial" panose="020B0604020202020204" pitchFamily="34" charset="0"/>
              <a:buChar char="•"/>
            </a:pPr>
            <a:r>
              <a:rPr lang="en-AU"/>
              <a:t>Answer self-explanation questions</a:t>
            </a:r>
          </a:p>
          <a:p>
            <a:pPr marL="171450" indent="-171450">
              <a:buFont typeface="Arial" panose="020B0604020202020204" pitchFamily="34" charset="0"/>
              <a:buChar char="•"/>
            </a:pPr>
            <a:r>
              <a:rPr lang="en-AU"/>
              <a:t>Share answers with whole class</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2782196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Your turn:</a:t>
            </a:r>
          </a:p>
          <a:p>
            <a:r>
              <a:rPr lang="en-AU"/>
              <a:t>Students now try this example on their own. </a:t>
            </a:r>
          </a:p>
          <a:p>
            <a:r>
              <a:rPr lang="en-AU"/>
              <a:t>Give them time before revealing the answers. </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2025144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a:t>Worked example:</a:t>
            </a:r>
          </a:p>
          <a:p>
            <a:pPr marL="171450" indent="-171450">
              <a:buFont typeface="Arial" panose="020B0604020202020204" pitchFamily="34" charset="0"/>
              <a:buChar char="•"/>
            </a:pPr>
            <a:r>
              <a:rPr lang="en-AU"/>
              <a:t>Reveal the question and its solution</a:t>
            </a:r>
          </a:p>
          <a:p>
            <a:pPr marL="171450" indent="-171450">
              <a:buFont typeface="Arial" panose="020B0604020202020204" pitchFamily="34" charset="0"/>
              <a:buChar char="•"/>
            </a:pPr>
            <a:r>
              <a:rPr lang="en-AU"/>
              <a:t>Students read in silence</a:t>
            </a:r>
          </a:p>
          <a:p>
            <a:pPr marL="171450" indent="-171450">
              <a:buFont typeface="Arial" panose="020B0604020202020204" pitchFamily="34" charset="0"/>
              <a:buChar char="•"/>
            </a:pPr>
            <a:r>
              <a:rPr lang="en-AU"/>
              <a:t>Students explain to themselves what is happening in the examples</a:t>
            </a:r>
          </a:p>
          <a:p>
            <a:pPr marL="171450" indent="-171450">
              <a:buFont typeface="Arial" panose="020B0604020202020204" pitchFamily="34" charset="0"/>
              <a:buChar char="•"/>
            </a:pPr>
            <a:r>
              <a:rPr lang="en-AU"/>
              <a:t>Thumb up when finished reading</a:t>
            </a:r>
          </a:p>
          <a:p>
            <a:pPr marL="171450" indent="-171450">
              <a:buFont typeface="Arial" panose="020B0604020202020204" pitchFamily="34" charset="0"/>
              <a:buChar char="•"/>
            </a:pPr>
            <a:r>
              <a:rPr lang="en-AU"/>
              <a:t>Explain to a partner</a:t>
            </a:r>
          </a:p>
          <a:p>
            <a:pPr marL="171450" indent="-171450">
              <a:buFont typeface="Arial" panose="020B0604020202020204" pitchFamily="34" charset="0"/>
              <a:buChar char="•"/>
            </a:pPr>
            <a:r>
              <a:rPr lang="en-AU"/>
              <a:t>Answer self-explanation questions</a:t>
            </a:r>
          </a:p>
          <a:p>
            <a:pPr marL="171450" indent="-171450">
              <a:buFont typeface="Arial" panose="020B0604020202020204" pitchFamily="34" charset="0"/>
              <a:buChar char="•"/>
            </a:pPr>
            <a:r>
              <a:rPr lang="en-AU"/>
              <a:t>Share answers with whole class</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2980844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Your turn:</a:t>
            </a:r>
          </a:p>
          <a:p>
            <a:r>
              <a:rPr lang="en-AU"/>
              <a:t>Students now try this example on their own. </a:t>
            </a:r>
          </a:p>
          <a:p>
            <a:r>
              <a:rPr lang="en-AU"/>
              <a:t>Give them time before revealing the answers. </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9</a:t>
            </a:fld>
            <a:endParaRPr lang="en-AU"/>
          </a:p>
        </p:txBody>
      </p:sp>
    </p:spTree>
    <p:extLst>
      <p:ext uri="{BB962C8B-B14F-4D97-AF65-F5344CB8AC3E}">
        <p14:creationId xmlns:p14="http://schemas.microsoft.com/office/powerpoint/2010/main" val="2954988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Your turn:</a:t>
            </a:r>
          </a:p>
          <a:p>
            <a:r>
              <a:rPr lang="en-AU"/>
              <a:t>Students now try this example on their own. </a:t>
            </a:r>
          </a:p>
          <a:p>
            <a:r>
              <a:rPr lang="en-AU"/>
              <a:t>Give them time before revealing the answers. </a:t>
            </a:r>
          </a:p>
          <a:p>
            <a:endParaRPr lang="en-AU"/>
          </a:p>
        </p:txBody>
      </p:sp>
      <p:sp>
        <p:nvSpPr>
          <p:cNvPr id="4" name="Slide Number Placeholder 3"/>
          <p:cNvSpPr>
            <a:spLocks noGrp="1"/>
          </p:cNvSpPr>
          <p:nvPr>
            <p:ph type="sldNum" sz="quarter" idx="5"/>
          </p:nvPr>
        </p:nvSpPr>
        <p:spPr/>
        <p:txBody>
          <a:bodyPr/>
          <a:lstStyle/>
          <a:p>
            <a:fld id="{D09C5488-DD16-4714-9519-7BE21BA11D4E}" type="slidenum">
              <a:rPr lang="en-AU" smtClean="0"/>
              <a:t>10</a:t>
            </a:fld>
            <a:endParaRPr lang="en-AU"/>
          </a:p>
        </p:txBody>
      </p:sp>
    </p:spTree>
    <p:extLst>
      <p:ext uri="{BB962C8B-B14F-4D97-AF65-F5344CB8AC3E}">
        <p14:creationId xmlns:p14="http://schemas.microsoft.com/office/powerpoint/2010/main" val="536469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Students are to engage in a think pair share on how they might find the required distance from the wall</a:t>
            </a:r>
          </a:p>
        </p:txBody>
      </p:sp>
      <p:sp>
        <p:nvSpPr>
          <p:cNvPr id="4" name="Slide Number Placeholder 3"/>
          <p:cNvSpPr>
            <a:spLocks noGrp="1"/>
          </p:cNvSpPr>
          <p:nvPr>
            <p:ph type="sldNum" sz="quarter" idx="5"/>
          </p:nvPr>
        </p:nvSpPr>
        <p:spPr/>
        <p:txBody>
          <a:bodyPr/>
          <a:lstStyle/>
          <a:p>
            <a:fld id="{D09C5488-DD16-4714-9519-7BE21BA11D4E}" type="slidenum">
              <a:rPr lang="en-AU" smtClean="0"/>
              <a:t>12</a:t>
            </a:fld>
            <a:endParaRPr lang="en-AU"/>
          </a:p>
        </p:txBody>
      </p:sp>
    </p:spTree>
    <p:extLst>
      <p:ext uri="{BB962C8B-B14F-4D97-AF65-F5344CB8AC3E}">
        <p14:creationId xmlns:p14="http://schemas.microsoft.com/office/powerpoint/2010/main" val="3254837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2997788985"/>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59852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803271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34797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88023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56175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04629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57659940"/>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28773434"/>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13671441"/>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053195072"/>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115912925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332278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926960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6650551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112977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621406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13584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836094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945012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532571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182696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2475548110"/>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2734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159676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772940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6333254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634874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291138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863869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038473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78936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9820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205881207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6511563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7820542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4502677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724299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9183020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4111014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Double Column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23056-E44C-AF43-A422-C82DD035EF01}"/>
              </a:ext>
            </a:extLst>
          </p:cNvPr>
          <p:cNvSpPr>
            <a:spLocks noGrp="1"/>
          </p:cNvSpPr>
          <p:nvPr>
            <p:ph type="title"/>
          </p:nvPr>
        </p:nvSpPr>
        <p:spPr>
          <a:xfrm>
            <a:off x="343125" y="402012"/>
            <a:ext cx="10629676" cy="498470"/>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Footer Placeholder 2">
            <a:extLst>
              <a:ext uri="{FF2B5EF4-FFF2-40B4-BE49-F238E27FC236}">
                <a16:creationId xmlns:a16="http://schemas.microsoft.com/office/drawing/2014/main" id="{5C701063-BE19-724C-91DD-C5F4B7488FA3}"/>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196E156F-4B4A-874F-AEE2-940A34FF45A4}"/>
              </a:ext>
            </a:extLst>
          </p:cNvPr>
          <p:cNvSpPr>
            <a:spLocks noGrp="1"/>
          </p:cNvSpPr>
          <p:nvPr>
            <p:ph type="sldNum" sz="quarter" idx="11"/>
          </p:nvPr>
        </p:nvSpPr>
        <p:spPr/>
        <p:txBody>
          <a:bodyPr/>
          <a:lstStyle/>
          <a:p>
            <a:fld id="{53F625F3-B677-4D46-AEB5-DC449A9DF797}" type="slidenum">
              <a:rPr lang="en-AU" smtClean="0"/>
              <a:pPr/>
              <a:t>‹#›</a:t>
            </a:fld>
            <a:endParaRPr lang="en-AU"/>
          </a:p>
        </p:txBody>
      </p:sp>
      <p:sp>
        <p:nvSpPr>
          <p:cNvPr id="5" name="Text Placeholder 2078">
            <a:extLst>
              <a:ext uri="{FF2B5EF4-FFF2-40B4-BE49-F238E27FC236}">
                <a16:creationId xmlns:a16="http://schemas.microsoft.com/office/drawing/2014/main" id="{0C286ABD-2EA9-E445-A9AD-2AD792A0E003}"/>
              </a:ext>
            </a:extLst>
          </p:cNvPr>
          <p:cNvSpPr>
            <a:spLocks noGrp="1"/>
          </p:cNvSpPr>
          <p:nvPr>
            <p:ph type="body" sz="quarter" idx="15" hasCustomPrompt="1"/>
          </p:nvPr>
        </p:nvSpPr>
        <p:spPr>
          <a:xfrm>
            <a:off x="340307" y="910008"/>
            <a:ext cx="10632493" cy="466356"/>
          </a:xfrm>
          <a:prstGeom prst="rect">
            <a:avLst/>
          </a:prstGeom>
        </p:spPr>
        <p:txBody>
          <a:bodyPr wrap="square" lIns="0">
            <a:noAutofit/>
          </a:bodyPr>
          <a:lstStyle>
            <a:lvl1pPr marL="0" indent="0">
              <a:buNone/>
              <a:defRPr sz="1800" b="0" i="0">
                <a:solidFill>
                  <a:schemeClr val="accent2"/>
                </a:solidFill>
                <a:latin typeface="Arial" panose="020B0604020202020204" pitchFamily="34" charset="0"/>
                <a:cs typeface="Arial" panose="020B0604020202020204" pitchFamily="34" charset="0"/>
              </a:defRPr>
            </a:lvl1pPr>
            <a:lvl2pPr marL="0" indent="0">
              <a:buNone/>
              <a:defRPr/>
            </a:lvl2pPr>
          </a:lstStyle>
          <a:p>
            <a:pPr lvl="0"/>
            <a:r>
              <a:rPr lang="en-US"/>
              <a:t>Subtitle goes here</a:t>
            </a:r>
          </a:p>
        </p:txBody>
      </p:sp>
      <p:cxnSp>
        <p:nvCxnSpPr>
          <p:cNvPr id="7" name="Straight Connector 6">
            <a:extLst>
              <a:ext uri="{FF2B5EF4-FFF2-40B4-BE49-F238E27FC236}">
                <a16:creationId xmlns:a16="http://schemas.microsoft.com/office/drawing/2014/main" id="{B47D4F20-168E-1D45-8475-BC928E86208C}"/>
              </a:ext>
            </a:extLst>
          </p:cNvPr>
          <p:cNvCxnSpPr>
            <a:cxnSpLocks/>
          </p:cNvCxnSpPr>
          <p:nvPr userDrawn="1"/>
        </p:nvCxnSpPr>
        <p:spPr>
          <a:xfrm>
            <a:off x="334963" y="1665287"/>
            <a:ext cx="114681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Picture Placeholder 3">
            <a:extLst>
              <a:ext uri="{FF2B5EF4-FFF2-40B4-BE49-F238E27FC236}">
                <a16:creationId xmlns:a16="http://schemas.microsoft.com/office/drawing/2014/main" id="{92BA1511-BC03-1340-A366-AB5EC6B308E1}"/>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11" name="Text Placeholder 2">
            <a:extLst>
              <a:ext uri="{FF2B5EF4-FFF2-40B4-BE49-F238E27FC236}">
                <a16:creationId xmlns:a16="http://schemas.microsoft.com/office/drawing/2014/main" id="{C34004FB-FECF-9449-91A7-F251720D0E38}"/>
              </a:ext>
            </a:extLst>
          </p:cNvPr>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12" name="Graphic 11">
            <a:extLst>
              <a:ext uri="{FF2B5EF4-FFF2-40B4-BE49-F238E27FC236}">
                <a16:creationId xmlns:a16="http://schemas.microsoft.com/office/drawing/2014/main" id="{00079BD0-8F19-D845-893E-1EF997B1BF5A}"/>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2918" y="383757"/>
            <a:ext cx="504501" cy="531895"/>
          </a:xfrm>
          <a:prstGeom prst="rect">
            <a:avLst/>
          </a:prstGeom>
        </p:spPr>
      </p:pic>
    </p:spTree>
    <p:extLst>
      <p:ext uri="{BB962C8B-B14F-4D97-AF65-F5344CB8AC3E}">
        <p14:creationId xmlns:p14="http://schemas.microsoft.com/office/powerpoint/2010/main" val="28246060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07472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79445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58691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82507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97889345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8"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36605416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 id="2147483789" r:id="rId46"/>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6.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26.xml"/><Relationship Id="rId5" Type="http://schemas.openxmlformats.org/officeDocument/2006/relationships/image" Target="../media/image31.png"/><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2.xml"/><Relationship Id="rId1" Type="http://schemas.openxmlformats.org/officeDocument/2006/relationships/slideLayout" Target="../slideLayouts/slideLayout26.xml"/><Relationship Id="rId6" Type="http://schemas.openxmlformats.org/officeDocument/2006/relationships/image" Target="../media/image39.png"/><Relationship Id="rId5" Type="http://schemas.openxmlformats.org/officeDocument/2006/relationships/image" Target="../media/image36.png"/><Relationship Id="rId4" Type="http://schemas.openxmlformats.org/officeDocument/2006/relationships/image" Target="../media/image3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3.xml"/><Relationship Id="rId5" Type="http://schemas.openxmlformats.org/officeDocument/2006/relationships/image" Target="../media/image12.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33.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33.xml"/><Relationship Id="rId5" Type="http://schemas.openxmlformats.org/officeDocument/2006/relationships/image" Target="../media/image20.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33.xml"/><Relationship Id="rId6" Type="http://schemas.openxmlformats.org/officeDocument/2006/relationships/image" Target="../media/image18.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33.xml"/><Relationship Id="rId5" Type="http://schemas.openxmlformats.org/officeDocument/2006/relationships/image" Target="../media/image28.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8" y="2880000"/>
            <a:ext cx="11484001" cy="864227"/>
          </a:xfrm>
        </p:spPr>
        <p:txBody>
          <a:bodyPr/>
          <a:lstStyle/>
          <a:p>
            <a:r>
              <a:rPr lang="en-US" dirty="0"/>
              <a:t>Finding missing sides</a:t>
            </a:r>
          </a:p>
        </p:txBody>
      </p:sp>
      <p:sp>
        <p:nvSpPr>
          <p:cNvPr id="2" name="Text Placeholder 1">
            <a:extLst>
              <a:ext uri="{FF2B5EF4-FFF2-40B4-BE49-F238E27FC236}">
                <a16:creationId xmlns:a16="http://schemas.microsoft.com/office/drawing/2014/main" id="{E4AE27A0-1CE4-2D49-A917-980DC55DBA2E}"/>
              </a:ext>
            </a:extLst>
          </p:cNvPr>
          <p:cNvSpPr>
            <a:spLocks noGrp="1"/>
          </p:cNvSpPr>
          <p:nvPr>
            <p:ph type="body" sz="quarter" idx="10"/>
          </p:nvPr>
        </p:nvSpPr>
        <p:spPr>
          <a:xfrm>
            <a:off x="360000" y="4140000"/>
            <a:ext cx="2700000" cy="1080000"/>
          </a:xfrm>
        </p:spPr>
        <p:txBody>
          <a:bodyPr/>
          <a:lstStyle/>
          <a:p>
            <a:r>
              <a:rPr lang="en-US" dirty="0"/>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 </a:t>
            </a:r>
            <a:r>
              <a:rPr lang="en-US" dirty="0"/>
              <a:t>– part 7</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Your turn – additional questions to try</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idx="1"/>
              </p:nvPr>
            </p:nvSpPr>
            <p:spPr/>
            <p:txBody>
              <a:bodyPr>
                <a:normAutofit/>
              </a:bodyPr>
              <a:lstStyle/>
              <a:p>
                <a:pPr marL="342900" indent="-342900">
                  <a:buFont typeface="+mj-lt"/>
                  <a:buAutoNum type="arabicPeriod"/>
                </a:pPr>
                <a:r>
                  <a:rPr lang="en-AU" dirty="0"/>
                  <a:t>Solve </a:t>
                </a:r>
                <a14:m>
                  <m:oMath xmlns:m="http://schemas.openxmlformats.org/officeDocument/2006/math">
                    <m:r>
                      <a:rPr lang="en-AU" b="0" i="1" smtClean="0">
                        <a:latin typeface="Cambria Math" panose="02040503050406030204" pitchFamily="18" charset="0"/>
                      </a:rPr>
                      <m:t>2</m:t>
                    </m:r>
                    <m:r>
                      <a:rPr lang="en-AU" b="0" i="1" smtClean="0">
                        <a:latin typeface="Cambria Math" panose="02040503050406030204" pitchFamily="18" charset="0"/>
                      </a:rPr>
                      <m:t>𝑥</m:t>
                    </m:r>
                    <m:r>
                      <a:rPr lang="en-AU" b="0" i="1" smtClean="0">
                        <a:latin typeface="Cambria Math" panose="02040503050406030204" pitchFamily="18" charset="0"/>
                      </a:rPr>
                      <m:t>=1</m:t>
                    </m:r>
                  </m:oMath>
                </a14:m>
                <a:endParaRPr lang="en-AU" dirty="0"/>
              </a:p>
              <a:p>
                <a:pPr marL="342900" indent="-342900">
                  <a:buFont typeface="+mj-lt"/>
                  <a:buAutoNum type="arabicPeriod"/>
                </a:pPr>
                <a:endParaRPr lang="en-AU" dirty="0"/>
              </a:p>
              <a:p>
                <a:pPr marL="342900" indent="-342900">
                  <a:buFont typeface="+mj-lt"/>
                  <a:buAutoNum type="arabicPeriod"/>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3</m:t>
                        </m:r>
                      </m:den>
                    </m:f>
                    <m:r>
                      <a:rPr lang="en-AU" b="0" i="1" smtClean="0">
                        <a:latin typeface="Cambria Math" panose="02040503050406030204" pitchFamily="18" charset="0"/>
                      </a:rPr>
                      <m:t>=6</m:t>
                    </m:r>
                  </m:oMath>
                </a14:m>
                <a:endParaRPr lang="en-AU" dirty="0"/>
              </a:p>
              <a:p>
                <a:pPr marL="342900" indent="-342900">
                  <a:buFont typeface="+mj-lt"/>
                  <a:buAutoNum type="arabicPeriod"/>
                </a:pPr>
                <a:endParaRPr lang="en-AU" dirty="0"/>
              </a:p>
              <a:p>
                <a:pPr marL="342900" indent="-342900">
                  <a:buFont typeface="+mj-lt"/>
                  <a:buAutoNum type="arabicPeriod"/>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4</m:t>
                        </m:r>
                      </m:den>
                    </m:f>
                    <m:r>
                      <a:rPr lang="en-AU" b="0" i="1" smtClean="0">
                        <a:latin typeface="Cambria Math" panose="02040503050406030204" pitchFamily="18" charset="0"/>
                      </a:rPr>
                      <m:t>=7</m:t>
                    </m:r>
                  </m:oMath>
                </a14:m>
                <a:endParaRPr lang="en-AU" dirty="0"/>
              </a:p>
              <a:p>
                <a:pPr marL="342900" indent="-342900">
                  <a:buFont typeface="+mj-lt"/>
                  <a:buAutoNum type="arabicPeriod"/>
                </a:pPr>
                <a:endParaRPr lang="en-AU" dirty="0"/>
              </a:p>
              <a:p>
                <a:pPr marL="342900" indent="-342900">
                  <a:buFont typeface="+mj-lt"/>
                  <a:buAutoNum type="arabicPeriod"/>
                </a:pPr>
                <a:r>
                  <a:rPr lang="en-AU" dirty="0"/>
                  <a:t>Solve </a:t>
                </a:r>
                <a14:m>
                  <m:oMath xmlns:m="http://schemas.openxmlformats.org/officeDocument/2006/math">
                    <m:func>
                      <m:funcPr>
                        <m:ctrlPr>
                          <a:rPr lang="en-AU" b="0" i="1" smtClean="0">
                            <a:latin typeface="Cambria Math" panose="02040503050406030204" pitchFamily="18" charset="0"/>
                          </a:rPr>
                        </m:ctrlPr>
                      </m:funcPr>
                      <m:fName>
                        <m:r>
                          <m:rPr>
                            <m:sty m:val="p"/>
                          </m:rPr>
                          <a:rPr lang="en-AU" b="0" i="0" smtClean="0">
                            <a:latin typeface="Cambria Math" panose="02040503050406030204" pitchFamily="18" charset="0"/>
                          </a:rPr>
                          <m:t>tan</m:t>
                        </m:r>
                      </m:fName>
                      <m:e>
                        <m:r>
                          <a:rPr lang="en-AU" b="0" i="1" smtClean="0">
                            <a:latin typeface="Cambria Math" panose="02040503050406030204" pitchFamily="18" charset="0"/>
                          </a:rPr>
                          <m:t>45°=</m:t>
                        </m:r>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10</m:t>
                            </m:r>
                          </m:den>
                        </m:f>
                      </m:e>
                    </m:func>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idx="1"/>
              </p:nvPr>
            </p:nvSpPr>
            <p:spPr>
              <a:blipFill>
                <a:blip r:embed="rId3"/>
                <a:stretch>
                  <a:fillRect l="-1380" b="-1882"/>
                </a:stretch>
              </a:blipFill>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10</a:t>
            </a:fld>
            <a:endParaRPr lang="en-AU"/>
          </a:p>
        </p:txBody>
      </p:sp>
    </p:spTree>
    <p:extLst>
      <p:ext uri="{BB962C8B-B14F-4D97-AF65-F5344CB8AC3E}">
        <p14:creationId xmlns:p14="http://schemas.microsoft.com/office/powerpoint/2010/main" val="305521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Launch</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Finding missing sides</a:t>
            </a:r>
          </a:p>
        </p:txBody>
      </p:sp>
    </p:spTree>
    <p:extLst>
      <p:ext uri="{BB962C8B-B14F-4D97-AF65-F5344CB8AC3E}">
        <p14:creationId xmlns:p14="http://schemas.microsoft.com/office/powerpoint/2010/main" val="43775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EDAB38-7435-45C2-9618-C92AA230A829}"/>
              </a:ext>
            </a:extLst>
          </p:cNvPr>
          <p:cNvSpPr>
            <a:spLocks noGrp="1"/>
          </p:cNvSpPr>
          <p:nvPr>
            <p:ph type="title"/>
          </p:nvPr>
        </p:nvSpPr>
        <p:spPr/>
        <p:txBody>
          <a:bodyPr/>
          <a:lstStyle/>
          <a:p>
            <a:r>
              <a:rPr lang="en-AU" dirty="0"/>
              <a:t>Finding missing sides </a:t>
            </a:r>
            <a:r>
              <a:rPr lang="en-US" dirty="0"/>
              <a:t>– part 1</a:t>
            </a:r>
            <a:endParaRPr lang="en-AU" dirty="0"/>
          </a:p>
        </p:txBody>
      </p:sp>
      <p:sp>
        <p:nvSpPr>
          <p:cNvPr id="11" name="Text Placeholder 10">
            <a:extLst>
              <a:ext uri="{FF2B5EF4-FFF2-40B4-BE49-F238E27FC236}">
                <a16:creationId xmlns:a16="http://schemas.microsoft.com/office/drawing/2014/main" id="{EE9FC463-B13A-3E21-3927-4938FCD8654A}"/>
              </a:ext>
            </a:extLst>
          </p:cNvPr>
          <p:cNvSpPr>
            <a:spLocks noGrp="1"/>
          </p:cNvSpPr>
          <p:nvPr>
            <p:ph type="body" sz="quarter" idx="18"/>
          </p:nvPr>
        </p:nvSpPr>
        <p:spPr/>
        <p:txBody>
          <a:bodyPr/>
          <a:lstStyle/>
          <a:p>
            <a:r>
              <a:rPr lang="en-AU" dirty="0"/>
              <a:t>Think pair share</a:t>
            </a: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1F1290BD-8278-47D8-825B-9E1348135BB0}"/>
                  </a:ext>
                </a:extLst>
              </p:cNvPr>
              <p:cNvSpPr>
                <a:spLocks noGrp="1"/>
              </p:cNvSpPr>
              <p:nvPr>
                <p:ph type="body" sz="quarter" idx="17"/>
              </p:nvPr>
            </p:nvSpPr>
            <p:spPr/>
            <p:txBody>
              <a:bodyPr/>
              <a:lstStyle/>
              <a:p>
                <a:pPr marL="285750" indent="-285750">
                  <a:buFont typeface="Arial" panose="020B0604020202020204" pitchFamily="34" charset="0"/>
                  <a:buChar char="•"/>
                </a:pPr>
                <a:r>
                  <a:rPr lang="en-AU" sz="1800" dirty="0"/>
                  <a:t>We have a 6 metre ladder and have been advised that it is safest if the angle from the ground is </a:t>
                </a:r>
                <a14:m>
                  <m:oMath xmlns:m="http://schemas.openxmlformats.org/officeDocument/2006/math">
                    <m:r>
                      <a:rPr lang="en-AU" sz="1800" b="0" i="1" smtClean="0">
                        <a:latin typeface="Cambria Math" panose="02040503050406030204" pitchFamily="18" charset="0"/>
                      </a:rPr>
                      <m:t>60</m:t>
                    </m:r>
                    <m:r>
                      <a:rPr lang="en-AU" sz="1800" b="0" i="1" smtClean="0">
                        <a:latin typeface="Cambria Math" panose="02040503050406030204" pitchFamily="18" charset="0"/>
                        <a:ea typeface="Cambria Math" panose="02040503050406030204" pitchFamily="18" charset="0"/>
                      </a:rPr>
                      <m:t>°</m:t>
                    </m:r>
                  </m:oMath>
                </a14:m>
                <a:r>
                  <a:rPr lang="en-AU" sz="1800" dirty="0"/>
                  <a:t>. </a:t>
                </a:r>
              </a:p>
              <a:p>
                <a:pPr marL="285750" indent="-285750">
                  <a:buFont typeface="Arial" panose="020B0604020202020204" pitchFamily="34" charset="0"/>
                  <a:buChar char="•"/>
                </a:pPr>
                <a:r>
                  <a:rPr lang="en-AU" sz="1800" dirty="0"/>
                  <a:t>We want to know how far out from the wall the ladder should be to achieve this. </a:t>
                </a:r>
              </a:p>
              <a:p>
                <a:endParaRPr lang="en-AU" dirty="0"/>
              </a:p>
            </p:txBody>
          </p:sp>
        </mc:Choice>
        <mc:Fallback xmlns="">
          <p:sp>
            <p:nvSpPr>
              <p:cNvPr id="5" name="Text Placeholder 4">
                <a:extLst>
                  <a:ext uri="{FF2B5EF4-FFF2-40B4-BE49-F238E27FC236}">
                    <a16:creationId xmlns:a16="http://schemas.microsoft.com/office/drawing/2014/main" id="{1F1290BD-8278-47D8-825B-9E1348135BB0}"/>
                  </a:ext>
                </a:extLst>
              </p:cNvPr>
              <p:cNvSpPr>
                <a:spLocks noGrp="1" noRot="1" noChangeAspect="1" noMove="1" noResize="1" noEditPoints="1" noAdjustHandles="1" noChangeArrowheads="1" noChangeShapeType="1" noTextEdit="1"/>
              </p:cNvSpPr>
              <p:nvPr>
                <p:ph type="body" sz="quarter" idx="17"/>
              </p:nvPr>
            </p:nvSpPr>
            <p:spPr>
              <a:blipFill>
                <a:blip r:embed="rId3"/>
                <a:stretch>
                  <a:fillRect l="-1943" r="-2683"/>
                </a:stretch>
              </a:blipFill>
            </p:spPr>
            <p:txBody>
              <a:bodyPr/>
              <a:lstStyle/>
              <a:p>
                <a:r>
                  <a:rPr lang="en-AU">
                    <a:noFill/>
                  </a:rPr>
                  <a:t> </a:t>
                </a:r>
              </a:p>
            </p:txBody>
          </p:sp>
        </mc:Fallback>
      </mc:AlternateContent>
      <p:pic>
        <p:nvPicPr>
          <p:cNvPr id="10" name="Picture 9" descr="This is an image of a right-angled triangle, formed by a 6 metre ladder leaning up against a brick wall of unknown height. The length of the floor between the foot of the wall and the foot of the ladder is the variable x which students will need to find.">
            <a:extLst>
              <a:ext uri="{FF2B5EF4-FFF2-40B4-BE49-F238E27FC236}">
                <a16:creationId xmlns:a16="http://schemas.microsoft.com/office/drawing/2014/main" id="{D0DEEED4-1125-D033-284C-73A99E7022E4}"/>
              </a:ext>
            </a:extLst>
          </p:cNvPr>
          <p:cNvPicPr>
            <a:picLocks noChangeAspect="1"/>
          </p:cNvPicPr>
          <p:nvPr/>
        </p:nvPicPr>
        <p:blipFill>
          <a:blip r:embed="rId4"/>
          <a:stretch>
            <a:fillRect/>
          </a:stretch>
        </p:blipFill>
        <p:spPr>
          <a:xfrm>
            <a:off x="7707095" y="1502826"/>
            <a:ext cx="4124542" cy="4832887"/>
          </a:xfrm>
          <a:prstGeom prst="rect">
            <a:avLst/>
          </a:prstGeom>
        </p:spPr>
      </p:pic>
      <p:sp>
        <p:nvSpPr>
          <p:cNvPr id="8" name="Thought Bubble: Cloud 7">
            <a:extLst>
              <a:ext uri="{FF2B5EF4-FFF2-40B4-BE49-F238E27FC236}">
                <a16:creationId xmlns:a16="http://schemas.microsoft.com/office/drawing/2014/main" id="{99DC90BF-0881-4A0A-AFDE-C5395C8434F5}"/>
              </a:ext>
            </a:extLst>
          </p:cNvPr>
          <p:cNvSpPr/>
          <p:nvPr/>
        </p:nvSpPr>
        <p:spPr>
          <a:xfrm>
            <a:off x="783037" y="3810708"/>
            <a:ext cx="4816202" cy="2204461"/>
          </a:xfrm>
          <a:prstGeom prst="cloudCallout">
            <a:avLst>
              <a:gd name="adj1" fmla="val 12742"/>
              <a:gd name="adj2" fmla="val -7360"/>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What information do we know in this situation? </a:t>
            </a:r>
          </a:p>
        </p:txBody>
      </p:sp>
      <p:sp>
        <p:nvSpPr>
          <p:cNvPr id="3" name="Slide Number Placeholder 2">
            <a:extLst>
              <a:ext uri="{FF2B5EF4-FFF2-40B4-BE49-F238E27FC236}">
                <a16:creationId xmlns:a16="http://schemas.microsoft.com/office/drawing/2014/main" id="{35B9A399-D1AF-4C27-B16C-74F12EADDECD}"/>
              </a:ext>
              <a:ext uri="{C183D7F6-B498-43B3-948B-1728B52AA6E4}">
                <adec:decorative xmlns:adec="http://schemas.microsoft.com/office/drawing/2017/decorative" val="1"/>
              </a:ext>
            </a:extLst>
          </p:cNvPr>
          <p:cNvSpPr>
            <a:spLocks noGrp="1"/>
          </p:cNvSpPr>
          <p:nvPr>
            <p:ph type="sldNum" sz="quarter" idx="16"/>
          </p:nvPr>
        </p:nvSpPr>
        <p:spPr/>
        <p:txBody>
          <a:bodyPr/>
          <a:lstStyle/>
          <a:p>
            <a:fld id="{53F625F3-B677-4D46-AEB5-DC449A9DF797}" type="slidenum">
              <a:rPr lang="en-AU" smtClean="0"/>
              <a:pPr/>
              <a:t>12</a:t>
            </a:fld>
            <a:endParaRPr lang="en-AU"/>
          </a:p>
        </p:txBody>
      </p:sp>
    </p:spTree>
    <p:extLst>
      <p:ext uri="{BB962C8B-B14F-4D97-AF65-F5344CB8AC3E}">
        <p14:creationId xmlns:p14="http://schemas.microsoft.com/office/powerpoint/2010/main" val="230023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EDAB38-7435-45C2-9618-C92AA230A829}"/>
              </a:ext>
            </a:extLst>
          </p:cNvPr>
          <p:cNvSpPr>
            <a:spLocks noGrp="1"/>
          </p:cNvSpPr>
          <p:nvPr>
            <p:ph type="title"/>
          </p:nvPr>
        </p:nvSpPr>
        <p:spPr/>
        <p:txBody>
          <a:bodyPr/>
          <a:lstStyle/>
          <a:p>
            <a:r>
              <a:rPr lang="en-AU" dirty="0"/>
              <a:t>Finding missing sides</a:t>
            </a:r>
            <a:r>
              <a:rPr lang="en-US" dirty="0"/>
              <a:t> – part 2</a:t>
            </a:r>
            <a:endParaRPr lang="en-AU" dirty="0"/>
          </a:p>
        </p:txBody>
      </p:sp>
      <p:sp>
        <p:nvSpPr>
          <p:cNvPr id="11" name="Text Placeholder 10">
            <a:extLst>
              <a:ext uri="{FF2B5EF4-FFF2-40B4-BE49-F238E27FC236}">
                <a16:creationId xmlns:a16="http://schemas.microsoft.com/office/drawing/2014/main" id="{17E9A91A-385F-1041-98FF-C9C139568226}"/>
              </a:ext>
            </a:extLst>
          </p:cNvPr>
          <p:cNvSpPr>
            <a:spLocks noGrp="1"/>
          </p:cNvSpPr>
          <p:nvPr>
            <p:ph type="body" sz="quarter" idx="18"/>
          </p:nvPr>
        </p:nvSpPr>
        <p:spPr/>
        <p:txBody>
          <a:bodyPr/>
          <a:lstStyle/>
          <a:p>
            <a:r>
              <a:rPr lang="en-AU" dirty="0"/>
              <a:t>Think pair share</a:t>
            </a:r>
          </a:p>
        </p:txBody>
      </p:sp>
      <mc:AlternateContent xmlns:mc="http://schemas.openxmlformats.org/markup-compatibility/2006" xmlns:a14="http://schemas.microsoft.com/office/drawing/2010/main">
        <mc:Choice Requires="a14">
          <p:sp>
            <p:nvSpPr>
              <p:cNvPr id="5" name="Text Placeholder 4">
                <a:extLst>
                  <a:ext uri="{FF2B5EF4-FFF2-40B4-BE49-F238E27FC236}">
                    <a16:creationId xmlns:a16="http://schemas.microsoft.com/office/drawing/2014/main" id="{1F1290BD-8278-47D8-825B-9E1348135BB0}"/>
                  </a:ext>
                </a:extLst>
              </p:cNvPr>
              <p:cNvSpPr>
                <a:spLocks noGrp="1"/>
              </p:cNvSpPr>
              <p:nvPr>
                <p:ph type="body" sz="quarter" idx="17"/>
              </p:nvPr>
            </p:nvSpPr>
            <p:spPr/>
            <p:txBody>
              <a:bodyPr/>
              <a:lstStyle/>
              <a:p>
                <a:pPr marL="285750" indent="-285750">
                  <a:buFont typeface="Arial" panose="020B0604020202020204" pitchFamily="34" charset="0"/>
                  <a:buChar char="•"/>
                </a:pPr>
                <a:r>
                  <a:rPr lang="en-AU" dirty="0"/>
                  <a:t>The ladder is 6 metres. </a:t>
                </a:r>
              </a:p>
              <a:p>
                <a:pPr marL="285750" indent="-285750">
                  <a:buFont typeface="Arial" panose="020B0604020202020204" pitchFamily="34" charset="0"/>
                  <a:buChar char="•"/>
                </a:pPr>
                <a:r>
                  <a:rPr lang="en-AU" dirty="0"/>
                  <a:t>The angle between the ladder and the ground if </a:t>
                </a:r>
                <a14:m>
                  <m:oMath xmlns:m="http://schemas.openxmlformats.org/officeDocument/2006/math">
                    <m:sSup>
                      <m:sSupPr>
                        <m:ctrlPr>
                          <a:rPr lang="en-AU" i="1">
                            <a:latin typeface="Cambria Math" panose="02040503050406030204" pitchFamily="18" charset="0"/>
                          </a:rPr>
                        </m:ctrlPr>
                      </m:sSupPr>
                      <m:e>
                        <m:r>
                          <a:rPr lang="en-AU" i="1">
                            <a:latin typeface="Cambria Math" panose="02040503050406030204" pitchFamily="18" charset="0"/>
                          </a:rPr>
                          <m:t>60</m:t>
                        </m:r>
                      </m:e>
                      <m:sup>
                        <m:r>
                          <a:rPr lang="en-AU" i="1">
                            <a:latin typeface="Cambria Math" panose="02040503050406030204" pitchFamily="18" charset="0"/>
                          </a:rPr>
                          <m:t>𝑜</m:t>
                        </m:r>
                      </m:sup>
                    </m:sSup>
                  </m:oMath>
                </a14:m>
                <a:r>
                  <a:rPr lang="en-AU" dirty="0"/>
                  <a:t>.</a:t>
                </a:r>
              </a:p>
              <a:p>
                <a:pPr marL="285750" indent="-285750">
                  <a:buFont typeface="Arial" panose="020B0604020202020204" pitchFamily="34" charset="0"/>
                  <a:buChar char="•"/>
                </a:pPr>
                <a:r>
                  <a:rPr lang="en-AU" dirty="0"/>
                  <a:t>The angle between the wall and the floor is </a:t>
                </a:r>
                <a14:m>
                  <m:oMath xmlns:m="http://schemas.openxmlformats.org/officeDocument/2006/math">
                    <m:sSup>
                      <m:sSupPr>
                        <m:ctrlPr>
                          <a:rPr lang="en-AU" i="1">
                            <a:latin typeface="Cambria Math" panose="02040503050406030204" pitchFamily="18" charset="0"/>
                          </a:rPr>
                        </m:ctrlPr>
                      </m:sSupPr>
                      <m:e>
                        <m:r>
                          <a:rPr lang="en-AU" i="1">
                            <a:latin typeface="Cambria Math" panose="02040503050406030204" pitchFamily="18" charset="0"/>
                          </a:rPr>
                          <m:t>90</m:t>
                        </m:r>
                      </m:e>
                      <m:sup>
                        <m:r>
                          <a:rPr lang="en-AU" i="1">
                            <a:latin typeface="Cambria Math" panose="02040503050406030204" pitchFamily="18" charset="0"/>
                          </a:rPr>
                          <m:t>𝑜</m:t>
                        </m:r>
                      </m:sup>
                    </m:sSup>
                  </m:oMath>
                </a14:m>
                <a:r>
                  <a:rPr lang="en-AU" dirty="0"/>
                  <a:t>. </a:t>
                </a:r>
              </a:p>
              <a:p>
                <a:endParaRPr lang="en-AU" dirty="0"/>
              </a:p>
            </p:txBody>
          </p:sp>
        </mc:Choice>
        <mc:Fallback xmlns="">
          <p:sp>
            <p:nvSpPr>
              <p:cNvPr id="5" name="Text Placeholder 4">
                <a:extLst>
                  <a:ext uri="{FF2B5EF4-FFF2-40B4-BE49-F238E27FC236}">
                    <a16:creationId xmlns:a16="http://schemas.microsoft.com/office/drawing/2014/main" id="{1F1290BD-8278-47D8-825B-9E1348135BB0}"/>
                  </a:ext>
                </a:extLst>
              </p:cNvPr>
              <p:cNvSpPr>
                <a:spLocks noGrp="1" noRot="1" noChangeAspect="1" noMove="1" noResize="1" noEditPoints="1" noAdjustHandles="1" noChangeArrowheads="1" noChangeShapeType="1" noTextEdit="1"/>
              </p:cNvSpPr>
              <p:nvPr>
                <p:ph type="body" sz="quarter" idx="17"/>
              </p:nvPr>
            </p:nvSpPr>
            <p:spPr>
              <a:blipFill>
                <a:blip r:embed="rId3"/>
                <a:stretch>
                  <a:fillRect l="-1943"/>
                </a:stretch>
              </a:blipFill>
            </p:spPr>
            <p:txBody>
              <a:bodyPr/>
              <a:lstStyle/>
              <a:p>
                <a:r>
                  <a:rPr lang="en-AU">
                    <a:noFill/>
                  </a:rPr>
                  <a:t> </a:t>
                </a:r>
              </a:p>
            </p:txBody>
          </p:sp>
        </mc:Fallback>
      </mc:AlternateContent>
      <p:pic>
        <p:nvPicPr>
          <p:cNvPr id="10" name="Picture 9" descr="This is an image of a right-angled triangle, formed by a 6 metre ladder leaning up against a brick wall of unknown height. The angle the ladder makes with the grounds is 60 degrees, and the length of the floor between the foot of the wall and the foot of the ladder is the variable x which students will need to find.">
            <a:extLst>
              <a:ext uri="{FF2B5EF4-FFF2-40B4-BE49-F238E27FC236}">
                <a16:creationId xmlns:a16="http://schemas.microsoft.com/office/drawing/2014/main" id="{64DF3DC7-E4E2-51D7-B8B4-3C4EAA49EE7A}"/>
              </a:ext>
            </a:extLst>
          </p:cNvPr>
          <p:cNvPicPr>
            <a:picLocks noChangeAspect="1"/>
          </p:cNvPicPr>
          <p:nvPr/>
        </p:nvPicPr>
        <p:blipFill>
          <a:blip r:embed="rId4"/>
          <a:stretch>
            <a:fillRect/>
          </a:stretch>
        </p:blipFill>
        <p:spPr>
          <a:xfrm>
            <a:off x="7685170" y="1733515"/>
            <a:ext cx="4158830" cy="4784891"/>
          </a:xfrm>
          <a:prstGeom prst="rect">
            <a:avLst/>
          </a:prstGeom>
        </p:spPr>
      </p:pic>
      <mc:AlternateContent xmlns:mc="http://schemas.openxmlformats.org/markup-compatibility/2006" xmlns:a14="http://schemas.microsoft.com/office/drawing/2010/main">
        <mc:Choice Requires="a14">
          <p:sp>
            <p:nvSpPr>
              <p:cNvPr id="8" name="Thought Bubble: Cloud 7">
                <a:extLst>
                  <a:ext uri="{FF2B5EF4-FFF2-40B4-BE49-F238E27FC236}">
                    <a16:creationId xmlns:a16="http://schemas.microsoft.com/office/drawing/2014/main" id="{99DC90BF-0881-4A0A-AFDE-C5395C8434F5}"/>
                  </a:ext>
                </a:extLst>
              </p:cNvPr>
              <p:cNvSpPr/>
              <p:nvPr/>
            </p:nvSpPr>
            <p:spPr>
              <a:xfrm>
                <a:off x="819899" y="3777529"/>
                <a:ext cx="4816202" cy="2204461"/>
              </a:xfrm>
              <a:prstGeom prst="cloudCallout">
                <a:avLst>
                  <a:gd name="adj1" fmla="val -248"/>
                  <a:gd name="adj2" fmla="val 7048"/>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How might you find the required distance from the wall, </a:t>
                </a:r>
                <a14:m>
                  <m:oMath xmlns:m="http://schemas.openxmlformats.org/officeDocument/2006/math">
                    <m:r>
                      <a:rPr lang="en-AU" b="0" i="1" smtClean="0">
                        <a:latin typeface="Cambria Math" panose="02040503050406030204" pitchFamily="18" charset="0"/>
                      </a:rPr>
                      <m:t>𝑥</m:t>
                    </m:r>
                  </m:oMath>
                </a14:m>
                <a:r>
                  <a:rPr lang="en-AU" dirty="0"/>
                  <a:t>?</a:t>
                </a:r>
              </a:p>
            </p:txBody>
          </p:sp>
        </mc:Choice>
        <mc:Fallback xmlns="">
          <p:sp>
            <p:nvSpPr>
              <p:cNvPr id="8" name="Thought Bubble: Cloud 7">
                <a:extLst>
                  <a:ext uri="{FF2B5EF4-FFF2-40B4-BE49-F238E27FC236}">
                    <a16:creationId xmlns:a16="http://schemas.microsoft.com/office/drawing/2014/main" id="{99DC90BF-0881-4A0A-AFDE-C5395C8434F5}"/>
                  </a:ext>
                </a:extLst>
              </p:cNvPr>
              <p:cNvSpPr>
                <a:spLocks noRot="1" noChangeAspect="1" noMove="1" noResize="1" noEditPoints="1" noAdjustHandles="1" noChangeArrowheads="1" noChangeShapeType="1" noTextEdit="1"/>
              </p:cNvSpPr>
              <p:nvPr/>
            </p:nvSpPr>
            <p:spPr>
              <a:xfrm>
                <a:off x="819899" y="3777529"/>
                <a:ext cx="4816202" cy="2204461"/>
              </a:xfrm>
              <a:prstGeom prst="cloudCallout">
                <a:avLst>
                  <a:gd name="adj1" fmla="val -248"/>
                  <a:gd name="adj2" fmla="val 7048"/>
                </a:avLst>
              </a:prstGeom>
              <a:blipFill>
                <a:blip r:embed="rId5"/>
                <a:stretch>
                  <a:fillRect/>
                </a:stretch>
              </a:blipFill>
              <a:ln>
                <a:no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35B9A399-D1AF-4C27-B16C-74F12EADDECD}"/>
              </a:ext>
              <a:ext uri="{C183D7F6-B498-43B3-948B-1728B52AA6E4}">
                <adec:decorative xmlns:adec="http://schemas.microsoft.com/office/drawing/2017/decorative" val="1"/>
              </a:ext>
            </a:extLst>
          </p:cNvPr>
          <p:cNvSpPr>
            <a:spLocks noGrp="1"/>
          </p:cNvSpPr>
          <p:nvPr>
            <p:ph type="sldNum" sz="quarter" idx="16"/>
          </p:nvPr>
        </p:nvSpPr>
        <p:spPr/>
        <p:txBody>
          <a:bodyPr/>
          <a:lstStyle/>
          <a:p>
            <a:fld id="{53F625F3-B677-4D46-AEB5-DC449A9DF797}" type="slidenum">
              <a:rPr lang="en-AU" smtClean="0"/>
              <a:pPr/>
              <a:t>13</a:t>
            </a:fld>
            <a:endParaRPr lang="en-AU"/>
          </a:p>
        </p:txBody>
      </p:sp>
    </p:spTree>
    <p:extLst>
      <p:ext uri="{BB962C8B-B14F-4D97-AF65-F5344CB8AC3E}">
        <p14:creationId xmlns:p14="http://schemas.microsoft.com/office/powerpoint/2010/main" val="219466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EDAB38-7435-45C2-9618-C92AA230A829}"/>
              </a:ext>
            </a:extLst>
          </p:cNvPr>
          <p:cNvSpPr>
            <a:spLocks noGrp="1"/>
          </p:cNvSpPr>
          <p:nvPr>
            <p:ph type="title"/>
          </p:nvPr>
        </p:nvSpPr>
        <p:spPr/>
        <p:txBody>
          <a:bodyPr/>
          <a:lstStyle/>
          <a:p>
            <a:r>
              <a:rPr lang="en-AU" dirty="0"/>
              <a:t>Finding missing sides </a:t>
            </a:r>
            <a:r>
              <a:rPr lang="en-US" dirty="0"/>
              <a:t>– part 3</a:t>
            </a:r>
            <a:endParaRPr lang="en-AU" dirty="0"/>
          </a:p>
        </p:txBody>
      </p:sp>
      <p:sp>
        <p:nvSpPr>
          <p:cNvPr id="10" name="Text Placeholder 9">
            <a:extLst>
              <a:ext uri="{FF2B5EF4-FFF2-40B4-BE49-F238E27FC236}">
                <a16:creationId xmlns:a16="http://schemas.microsoft.com/office/drawing/2014/main" id="{A5F74F5D-0846-A8D1-689E-82C75FB8EE69}"/>
              </a:ext>
            </a:extLst>
          </p:cNvPr>
          <p:cNvSpPr>
            <a:spLocks noGrp="1"/>
          </p:cNvSpPr>
          <p:nvPr>
            <p:ph type="body" sz="quarter" idx="18"/>
          </p:nvPr>
        </p:nvSpPr>
        <p:spPr/>
        <p:txBody>
          <a:bodyPr/>
          <a:lstStyle/>
          <a:p>
            <a:r>
              <a:rPr lang="en-AU" dirty="0"/>
              <a:t>Worked example</a:t>
            </a:r>
          </a:p>
        </p:txBody>
      </p:sp>
      <p:sp>
        <p:nvSpPr>
          <p:cNvPr id="5" name="Text Placeholder 4">
            <a:extLst>
              <a:ext uri="{FF2B5EF4-FFF2-40B4-BE49-F238E27FC236}">
                <a16:creationId xmlns:a16="http://schemas.microsoft.com/office/drawing/2014/main" id="{1F1290BD-8278-47D8-825B-9E1348135BB0}"/>
              </a:ext>
            </a:extLst>
          </p:cNvPr>
          <p:cNvSpPr>
            <a:spLocks noGrp="1"/>
          </p:cNvSpPr>
          <p:nvPr>
            <p:ph type="body" sz="quarter" idx="17"/>
          </p:nvPr>
        </p:nvSpPr>
        <p:spPr/>
        <p:txBody>
          <a:bodyPr/>
          <a:lstStyle/>
          <a:p>
            <a:pPr marL="285750" indent="-285750">
              <a:buFont typeface="Arial" panose="020B0604020202020204" pitchFamily="34" charset="0"/>
              <a:buChar char="•"/>
            </a:pPr>
            <a:r>
              <a:rPr lang="en-AU" dirty="0"/>
              <a:t>After reading the example, explain it to your partner and answer the self explanation prompts.</a:t>
            </a:r>
          </a:p>
          <a:p>
            <a:pPr marL="285750" indent="-285750">
              <a:buFont typeface="Arial" panose="020B0604020202020204" pitchFamily="34" charset="0"/>
              <a:buChar char="•"/>
            </a:pPr>
            <a:endParaRPr lang="en-AU" dirty="0"/>
          </a:p>
        </p:txBody>
      </p:sp>
      <p:pic>
        <p:nvPicPr>
          <p:cNvPr id="8" name="Picture 7" descr="This is an image of a right-angled triangle, formed by a 6 metre ladder leaning up against a brick wall of unknown height. The angle the ladder makes with the grounds is 60 degrees, and the length of the floor between the foot of the wall and the foot of the ladder is the variable x which students will need to find. The ladder is also labelled Hypotenuse, the wall is labelled Opposite, and the floor is labelled Adjacent. SOH CAH TOA is next to the image with CAH circled. ">
            <a:extLst>
              <a:ext uri="{FF2B5EF4-FFF2-40B4-BE49-F238E27FC236}">
                <a16:creationId xmlns:a16="http://schemas.microsoft.com/office/drawing/2014/main" id="{DA851832-DD73-5A0D-54B1-F79A781951EF}"/>
              </a:ext>
            </a:extLst>
          </p:cNvPr>
          <p:cNvPicPr/>
          <p:nvPr/>
        </p:nvPicPr>
        <p:blipFill>
          <a:blip r:embed="rId3">
            <a:extLst>
              <a:ext uri="{28A0092B-C50C-407E-A947-70E740481C1C}">
                <a14:useLocalDpi xmlns:a14="http://schemas.microsoft.com/office/drawing/2010/main" val="0"/>
              </a:ext>
            </a:extLst>
          </a:blip>
          <a:stretch>
            <a:fillRect/>
          </a:stretch>
        </p:blipFill>
        <p:spPr>
          <a:xfrm>
            <a:off x="7681222" y="1476000"/>
            <a:ext cx="4162778" cy="4680000"/>
          </a:xfrm>
          <a:prstGeom prst="rect">
            <a:avLst/>
          </a:prstGeom>
        </p:spPr>
      </p:pic>
      <p:sp>
        <p:nvSpPr>
          <p:cNvPr id="4" name="Thought Bubble: Cloud 3">
            <a:extLst>
              <a:ext uri="{FF2B5EF4-FFF2-40B4-BE49-F238E27FC236}">
                <a16:creationId xmlns:a16="http://schemas.microsoft.com/office/drawing/2014/main" id="{018CFFF9-4A90-7086-2972-BC852EC3E8A6}"/>
              </a:ext>
            </a:extLst>
          </p:cNvPr>
          <p:cNvSpPr/>
          <p:nvPr/>
        </p:nvSpPr>
        <p:spPr>
          <a:xfrm>
            <a:off x="359636" y="3359503"/>
            <a:ext cx="2700968" cy="1416707"/>
          </a:xfrm>
          <a:prstGeom prst="cloudCallout">
            <a:avLst>
              <a:gd name="adj1" fmla="val 21106"/>
              <a:gd name="adj2" fmla="val -3007"/>
            </a:avLst>
          </a:prstGeom>
          <a:solidFill>
            <a:srgbClr val="3E7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How were each of the sides labelled?</a:t>
            </a:r>
          </a:p>
        </p:txBody>
      </p:sp>
      <p:sp>
        <p:nvSpPr>
          <p:cNvPr id="9" name="Thought Bubble: Cloud 8">
            <a:extLst>
              <a:ext uri="{FF2B5EF4-FFF2-40B4-BE49-F238E27FC236}">
                <a16:creationId xmlns:a16="http://schemas.microsoft.com/office/drawing/2014/main" id="{B471CC6D-7D42-25D9-8267-239448CCC41D}"/>
              </a:ext>
            </a:extLst>
          </p:cNvPr>
          <p:cNvSpPr/>
          <p:nvPr/>
        </p:nvSpPr>
        <p:spPr>
          <a:xfrm>
            <a:off x="3947821" y="2695221"/>
            <a:ext cx="3000304" cy="1794396"/>
          </a:xfrm>
          <a:prstGeom prst="cloudCallout">
            <a:avLst>
              <a:gd name="adj1" fmla="val 21106"/>
              <a:gd name="adj2" fmla="val -3007"/>
            </a:avLst>
          </a:prstGeom>
          <a:solidFill>
            <a:srgbClr val="6CAB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Which strategies may have been used to label the sides</a:t>
            </a:r>
          </a:p>
        </p:txBody>
      </p:sp>
      <p:sp>
        <p:nvSpPr>
          <p:cNvPr id="11" name="Thought Bubble: Cloud 10">
            <a:extLst>
              <a:ext uri="{FF2B5EF4-FFF2-40B4-BE49-F238E27FC236}">
                <a16:creationId xmlns:a16="http://schemas.microsoft.com/office/drawing/2014/main" id="{03020158-2780-9DBC-653B-2696040F7026}"/>
              </a:ext>
            </a:extLst>
          </p:cNvPr>
          <p:cNvSpPr/>
          <p:nvPr/>
        </p:nvSpPr>
        <p:spPr>
          <a:xfrm>
            <a:off x="2153910" y="4703604"/>
            <a:ext cx="3000304" cy="1794396"/>
          </a:xfrm>
          <a:prstGeom prst="cloudCallout">
            <a:avLst>
              <a:gd name="adj1" fmla="val 21106"/>
              <a:gd name="adj2" fmla="val -3007"/>
            </a:avLst>
          </a:prstGeom>
          <a:solidFill>
            <a:srgbClr val="D614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Why was CAH circled in SOH CAH TOA?</a:t>
            </a:r>
          </a:p>
        </p:txBody>
      </p:sp>
      <p:sp>
        <p:nvSpPr>
          <p:cNvPr id="3" name="Slide Number Placeholder 2">
            <a:extLst>
              <a:ext uri="{FF2B5EF4-FFF2-40B4-BE49-F238E27FC236}">
                <a16:creationId xmlns:a16="http://schemas.microsoft.com/office/drawing/2014/main" id="{35B9A399-D1AF-4C27-B16C-74F12EADDECD}"/>
              </a:ext>
              <a:ext uri="{C183D7F6-B498-43B3-948B-1728B52AA6E4}">
                <adec:decorative xmlns:adec="http://schemas.microsoft.com/office/drawing/2017/decorative" val="1"/>
              </a:ext>
            </a:extLst>
          </p:cNvPr>
          <p:cNvSpPr>
            <a:spLocks noGrp="1"/>
          </p:cNvSpPr>
          <p:nvPr>
            <p:ph type="sldNum" sz="quarter" idx="16"/>
          </p:nvPr>
        </p:nvSpPr>
        <p:spPr/>
        <p:txBody>
          <a:bodyPr/>
          <a:lstStyle/>
          <a:p>
            <a:fld id="{53F625F3-B677-4D46-AEB5-DC449A9DF797}" type="slidenum">
              <a:rPr lang="en-AU" smtClean="0"/>
              <a:pPr/>
              <a:t>14</a:t>
            </a:fld>
            <a:endParaRPr lang="en-AU"/>
          </a:p>
        </p:txBody>
      </p:sp>
    </p:spTree>
    <p:extLst>
      <p:ext uri="{BB962C8B-B14F-4D97-AF65-F5344CB8AC3E}">
        <p14:creationId xmlns:p14="http://schemas.microsoft.com/office/powerpoint/2010/main" val="2923765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EDAB38-7435-45C2-9618-C92AA230A829}"/>
              </a:ext>
            </a:extLst>
          </p:cNvPr>
          <p:cNvSpPr>
            <a:spLocks noGrp="1"/>
          </p:cNvSpPr>
          <p:nvPr>
            <p:ph type="title"/>
          </p:nvPr>
        </p:nvSpPr>
        <p:spPr/>
        <p:txBody>
          <a:bodyPr/>
          <a:lstStyle/>
          <a:p>
            <a:r>
              <a:rPr lang="en-AU" dirty="0"/>
              <a:t>Finding missing sides </a:t>
            </a:r>
            <a:r>
              <a:rPr lang="en-US" dirty="0"/>
              <a:t>– part 4</a:t>
            </a:r>
            <a:endParaRPr lang="en-AU" dirty="0"/>
          </a:p>
        </p:txBody>
      </p:sp>
      <p:sp>
        <p:nvSpPr>
          <p:cNvPr id="16" name="Text Placeholder 15">
            <a:extLst>
              <a:ext uri="{FF2B5EF4-FFF2-40B4-BE49-F238E27FC236}">
                <a16:creationId xmlns:a16="http://schemas.microsoft.com/office/drawing/2014/main" id="{3670E0D2-6BEA-3CE2-5735-17C365BAAF0B}"/>
              </a:ext>
            </a:extLst>
          </p:cNvPr>
          <p:cNvSpPr>
            <a:spLocks noGrp="1"/>
          </p:cNvSpPr>
          <p:nvPr>
            <p:ph type="body" sz="quarter" idx="18"/>
          </p:nvPr>
        </p:nvSpPr>
        <p:spPr/>
        <p:txBody>
          <a:bodyPr/>
          <a:lstStyle/>
          <a:p>
            <a:r>
              <a:rPr lang="en-AU" dirty="0"/>
              <a:t>Worked example</a:t>
            </a:r>
          </a:p>
        </p:txBody>
      </p:sp>
      <mc:AlternateContent xmlns:mc="http://schemas.openxmlformats.org/markup-compatibility/2006" xmlns:a14="http://schemas.microsoft.com/office/drawing/2010/main">
        <mc:Choice Requires="a14">
          <p:sp>
            <p:nvSpPr>
              <p:cNvPr id="11" name="Text Placeholder 3">
                <a:extLst>
                  <a:ext uri="{FF2B5EF4-FFF2-40B4-BE49-F238E27FC236}">
                    <a16:creationId xmlns:a16="http://schemas.microsoft.com/office/drawing/2014/main" id="{7583A2FF-9015-4CEA-8011-47C935DC2BFA}"/>
                  </a:ext>
                </a:extLst>
              </p:cNvPr>
              <p:cNvSpPr>
                <a:spLocks noGrp="1"/>
              </p:cNvSpPr>
              <p:nvPr>
                <p:ph sz="half" idx="2"/>
              </p:nvPr>
            </p:nvSpPr>
            <p:spPr>
              <a:xfrm>
                <a:off x="360000" y="1778391"/>
                <a:ext cx="2132393" cy="4536000"/>
              </a:xfrm>
            </p:spPr>
            <p:txBody>
              <a:bodyPr>
                <a:noAutofit/>
              </a:bodyPr>
              <a:lstStyle/>
              <a:p>
                <a:pPr marL="0" indent="0">
                  <a:buNone/>
                </a:pPr>
                <a14:m>
                  <m:oMathPara xmlns:m="http://schemas.openxmlformats.org/officeDocument/2006/math">
                    <m:oMathParaPr>
                      <m:jc m:val="centerGroup"/>
                    </m:oMathParaPr>
                    <m:oMath xmlns:m="http://schemas.openxmlformats.org/officeDocument/2006/math">
                      <m:func>
                        <m:funcPr>
                          <m:ctrlPr>
                            <a:rPr lang="en-AU" i="1">
                              <a:latin typeface="Cambria Math" panose="02040503050406030204" pitchFamily="18" charset="0"/>
                            </a:rPr>
                          </m:ctrlPr>
                        </m:funcPr>
                        <m:fName>
                          <m:r>
                            <m:rPr>
                              <m:sty m:val="p"/>
                            </m:rPr>
                            <a:rPr lang="en-AU">
                              <a:latin typeface="Cambria Math" panose="02040503050406030204" pitchFamily="18" charset="0"/>
                            </a:rPr>
                            <m:t>cos</m:t>
                          </m:r>
                        </m:fName>
                        <m:e>
                          <m:r>
                            <a:rPr lang="en-AU" i="1">
                              <a:latin typeface="Cambria Math" panose="02040503050406030204" pitchFamily="18" charset="0"/>
                            </a:rPr>
                            <m:t>𝜃</m:t>
                          </m:r>
                        </m:e>
                      </m:func>
                      <m:r>
                        <a:rPr lang="en-AU" i="1">
                          <a:latin typeface="Cambria Math" panose="02040503050406030204" pitchFamily="18" charset="0"/>
                        </a:rPr>
                        <m:t>=</m:t>
                      </m:r>
                      <m:f>
                        <m:fPr>
                          <m:ctrlPr>
                            <a:rPr lang="en-AU" i="1">
                              <a:latin typeface="Cambria Math" panose="02040503050406030204" pitchFamily="18" charset="0"/>
                            </a:rPr>
                          </m:ctrlPr>
                        </m:fPr>
                        <m:num>
                          <m:r>
                            <m:rPr>
                              <m:nor/>
                            </m:rPr>
                            <a:rPr lang="en-AU"/>
                            <m:t>adjacent</m:t>
                          </m:r>
                        </m:num>
                        <m:den>
                          <m:r>
                            <m:rPr>
                              <m:nor/>
                            </m:rPr>
                            <a:rPr lang="en-AU"/>
                            <m:t>hypotenuse</m:t>
                          </m:r>
                        </m:den>
                      </m:f>
                    </m:oMath>
                  </m:oMathPara>
                </a14:m>
                <a:endParaRPr lang="en-AU" dirty="0"/>
              </a:p>
              <a:p>
                <a:pPr marL="0" indent="0">
                  <a:buNone/>
                </a:pPr>
                <a14:m>
                  <m:oMathPara xmlns:m="http://schemas.openxmlformats.org/officeDocument/2006/math">
                    <m:oMathParaPr>
                      <m:jc m:val="centerGroup"/>
                    </m:oMathParaPr>
                    <m:oMath xmlns:m="http://schemas.openxmlformats.org/officeDocument/2006/math">
                      <m:func>
                        <m:funcPr>
                          <m:ctrlPr>
                            <a:rPr lang="en-AU" i="1">
                              <a:latin typeface="Cambria Math" panose="02040503050406030204" pitchFamily="18" charset="0"/>
                            </a:rPr>
                          </m:ctrlPr>
                        </m:funcPr>
                        <m:fName>
                          <m:r>
                            <m:rPr>
                              <m:sty m:val="p"/>
                            </m:rPr>
                            <a:rPr lang="en-AU">
                              <a:latin typeface="Cambria Math" panose="02040503050406030204" pitchFamily="18" charset="0"/>
                            </a:rPr>
                            <m:t>cos</m:t>
                          </m:r>
                        </m:fName>
                        <m:e>
                          <m:r>
                            <a:rPr lang="en-AU" i="1">
                              <a:latin typeface="Cambria Math" panose="02040503050406030204" pitchFamily="18" charset="0"/>
                            </a:rPr>
                            <m:t>60°</m:t>
                          </m:r>
                        </m:e>
                      </m:func>
                      <m:r>
                        <a:rPr lang="en-AU" i="1">
                          <a:latin typeface="Cambria Math" panose="02040503050406030204" pitchFamily="18" charset="0"/>
                        </a:rPr>
                        <m:t>=</m:t>
                      </m:r>
                      <m:f>
                        <m:fPr>
                          <m:ctrlPr>
                            <a:rPr lang="en-AU" i="1">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6</m:t>
                          </m:r>
                        </m:den>
                      </m:f>
                    </m:oMath>
                  </m:oMathPara>
                </a14:m>
                <a:endParaRPr lang="en-AU" dirty="0"/>
              </a:p>
              <a:p>
                <a:pPr marL="0" indent="0">
                  <a:buNone/>
                </a:pPr>
                <a14:m>
                  <m:oMathPara xmlns:m="http://schemas.openxmlformats.org/officeDocument/2006/math">
                    <m:oMathParaPr>
                      <m:jc m:val="centerGroup"/>
                    </m:oMathParaPr>
                    <m:oMath xmlns:m="http://schemas.openxmlformats.org/officeDocument/2006/math">
                      <m:f>
                        <m:fPr>
                          <m:ctrlPr>
                            <a:rPr lang="en-AU" i="1">
                              <a:latin typeface="Cambria Math" panose="02040503050406030204" pitchFamily="18" charset="0"/>
                            </a:rPr>
                          </m:ctrlPr>
                        </m:fPr>
                        <m:num>
                          <m:r>
                            <a:rPr lang="en-AU" i="1">
                              <a:latin typeface="Cambria Math" panose="02040503050406030204" pitchFamily="18" charset="0"/>
                            </a:rPr>
                            <m:t>1</m:t>
                          </m:r>
                        </m:num>
                        <m:den>
                          <m:r>
                            <a:rPr lang="en-AU" i="1">
                              <a:latin typeface="Cambria Math" panose="02040503050406030204" pitchFamily="18" charset="0"/>
                            </a:rPr>
                            <m:t>2</m:t>
                          </m:r>
                        </m:den>
                      </m:f>
                      <m:r>
                        <a:rPr lang="en-AU" i="1">
                          <a:latin typeface="Cambria Math" panose="02040503050406030204" pitchFamily="18" charset="0"/>
                        </a:rPr>
                        <m:t>=</m:t>
                      </m:r>
                      <m:f>
                        <m:fPr>
                          <m:ctrlPr>
                            <a:rPr lang="en-AU" i="1">
                              <a:latin typeface="Cambria Math" panose="02040503050406030204" pitchFamily="18" charset="0"/>
                            </a:rPr>
                          </m:ctrlPr>
                        </m:fPr>
                        <m:num>
                          <m:r>
                            <a:rPr lang="en-AU" i="1">
                              <a:latin typeface="Cambria Math" panose="02040503050406030204" pitchFamily="18" charset="0"/>
                            </a:rPr>
                            <m:t>𝑥</m:t>
                          </m:r>
                        </m:num>
                        <m:den>
                          <m:r>
                            <a:rPr lang="en-AU" i="1">
                              <a:latin typeface="Cambria Math" panose="02040503050406030204" pitchFamily="18" charset="0"/>
                            </a:rPr>
                            <m:t>6</m:t>
                          </m:r>
                        </m:den>
                      </m:f>
                    </m:oMath>
                  </m:oMathPara>
                </a14:m>
                <a:endParaRPr lang="en-AU" dirty="0"/>
              </a:p>
              <a:p>
                <a:pPr marL="0" indent="0">
                  <a:buNone/>
                </a:pPr>
                <a14:m>
                  <m:oMathPara xmlns:m="http://schemas.openxmlformats.org/officeDocument/2006/math">
                    <m:oMathParaPr>
                      <m:jc m:val="centerGroup"/>
                    </m:oMathParaPr>
                    <m:oMath xmlns:m="http://schemas.openxmlformats.org/officeDocument/2006/math">
                      <m:r>
                        <a:rPr lang="en-AU" i="1">
                          <a:latin typeface="Cambria Math" panose="02040503050406030204" pitchFamily="18" charset="0"/>
                        </a:rPr>
                        <m:t>∴</m:t>
                      </m:r>
                      <m:r>
                        <a:rPr lang="en-AU" i="1">
                          <a:latin typeface="Cambria Math" panose="02040503050406030204" pitchFamily="18" charset="0"/>
                        </a:rPr>
                        <m:t>𝑥</m:t>
                      </m:r>
                      <m:r>
                        <a:rPr lang="en-AU" i="1">
                          <a:latin typeface="Cambria Math" panose="02040503050406030204" pitchFamily="18" charset="0"/>
                        </a:rPr>
                        <m:t>=3</m:t>
                      </m:r>
                    </m:oMath>
                  </m:oMathPara>
                </a14:m>
                <a:endParaRPr lang="en-AU" dirty="0"/>
              </a:p>
            </p:txBody>
          </p:sp>
        </mc:Choice>
        <mc:Fallback xmlns="">
          <p:sp>
            <p:nvSpPr>
              <p:cNvPr id="11" name="Text Placeholder 3">
                <a:extLst>
                  <a:ext uri="{FF2B5EF4-FFF2-40B4-BE49-F238E27FC236}">
                    <a16:creationId xmlns:a16="http://schemas.microsoft.com/office/drawing/2014/main" id="{7583A2FF-9015-4CEA-8011-47C935DC2BFA}"/>
                  </a:ext>
                </a:extLst>
              </p:cNvPr>
              <p:cNvSpPr>
                <a:spLocks noGrp="1" noRot="1" noChangeAspect="1" noMove="1" noResize="1" noEditPoints="1" noAdjustHandles="1" noChangeArrowheads="1" noChangeShapeType="1" noTextEdit="1"/>
              </p:cNvSpPr>
              <p:nvPr>
                <p:ph sz="half" idx="2"/>
              </p:nvPr>
            </p:nvSpPr>
            <p:spPr>
              <a:xfrm>
                <a:off x="360000" y="1778391"/>
                <a:ext cx="2132393" cy="4536000"/>
              </a:xfrm>
              <a:blipFill>
                <a:blip r:embed="rId3"/>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2" name="Speech Bubble: Oval 1">
                <a:extLst>
                  <a:ext uri="{FF2B5EF4-FFF2-40B4-BE49-F238E27FC236}">
                    <a16:creationId xmlns:a16="http://schemas.microsoft.com/office/drawing/2014/main" id="{93EE98D3-9A0E-4E86-BFB5-1EFB637BA688}"/>
                  </a:ext>
                </a:extLst>
              </p:cNvPr>
              <p:cNvSpPr/>
              <p:nvPr/>
            </p:nvSpPr>
            <p:spPr>
              <a:xfrm>
                <a:off x="2869201" y="1374448"/>
                <a:ext cx="2043915" cy="1442156"/>
              </a:xfrm>
              <a:prstGeom prst="wedgeEllipseCallout">
                <a:avLst>
                  <a:gd name="adj1" fmla="val -71646"/>
                  <a:gd name="adj2" fmla="val 11619"/>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Why was </a:t>
                </a:r>
                <a14:m>
                  <m:oMath xmlns:m="http://schemas.openxmlformats.org/officeDocument/2006/math">
                    <m:r>
                      <a:rPr lang="en-AU" b="0" i="1" smtClean="0">
                        <a:latin typeface="Cambria Math" panose="02040503050406030204" pitchFamily="18" charset="0"/>
                      </a:rPr>
                      <m:t>𝜃</m:t>
                    </m:r>
                  </m:oMath>
                </a14:m>
                <a:r>
                  <a:rPr lang="en-AU" dirty="0"/>
                  <a:t> replaced with </a:t>
                </a:r>
                <a14:m>
                  <m:oMath xmlns:m="http://schemas.openxmlformats.org/officeDocument/2006/math">
                    <m:r>
                      <a:rPr lang="en-AU" b="0" i="1" smtClean="0">
                        <a:latin typeface="Cambria Math" panose="02040503050406030204" pitchFamily="18" charset="0"/>
                      </a:rPr>
                      <m:t>60</m:t>
                    </m:r>
                    <m:r>
                      <a:rPr lang="en-AU" b="0" i="1" smtClean="0">
                        <a:latin typeface="Cambria Math" panose="02040503050406030204" pitchFamily="18" charset="0"/>
                        <a:ea typeface="Cambria Math" panose="02040503050406030204" pitchFamily="18" charset="0"/>
                      </a:rPr>
                      <m:t>°</m:t>
                    </m:r>
                  </m:oMath>
                </a14:m>
                <a:r>
                  <a:rPr lang="en-AU" dirty="0"/>
                  <a:t>?</a:t>
                </a:r>
              </a:p>
            </p:txBody>
          </p:sp>
        </mc:Choice>
        <mc:Fallback xmlns="">
          <p:sp>
            <p:nvSpPr>
              <p:cNvPr id="2" name="Speech Bubble: Oval 1">
                <a:extLst>
                  <a:ext uri="{FF2B5EF4-FFF2-40B4-BE49-F238E27FC236}">
                    <a16:creationId xmlns:a16="http://schemas.microsoft.com/office/drawing/2014/main" id="{93EE98D3-9A0E-4E86-BFB5-1EFB637BA688}"/>
                  </a:ext>
                </a:extLst>
              </p:cNvPr>
              <p:cNvSpPr>
                <a:spLocks noRot="1" noChangeAspect="1" noMove="1" noResize="1" noEditPoints="1" noAdjustHandles="1" noChangeArrowheads="1" noChangeShapeType="1" noTextEdit="1"/>
              </p:cNvSpPr>
              <p:nvPr/>
            </p:nvSpPr>
            <p:spPr>
              <a:xfrm>
                <a:off x="2869201" y="1374448"/>
                <a:ext cx="2043915" cy="1442156"/>
              </a:xfrm>
              <a:prstGeom prst="wedgeEllipseCallout">
                <a:avLst>
                  <a:gd name="adj1" fmla="val -71646"/>
                  <a:gd name="adj2" fmla="val 11619"/>
                </a:avLst>
              </a:prstGeom>
              <a:blipFill>
                <a:blip r:embed="rId4"/>
                <a:stretch>
                  <a:fillRect/>
                </a:stretch>
              </a:blipFill>
              <a:ln>
                <a:noFill/>
              </a:ln>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4" name="Speech Bubble: Oval 13">
                <a:extLst>
                  <a:ext uri="{FF2B5EF4-FFF2-40B4-BE49-F238E27FC236}">
                    <a16:creationId xmlns:a16="http://schemas.microsoft.com/office/drawing/2014/main" id="{CA2D6256-0A10-4CDD-B13F-FC5FEA04D258}"/>
                  </a:ext>
                </a:extLst>
              </p:cNvPr>
              <p:cNvSpPr/>
              <p:nvPr/>
            </p:nvSpPr>
            <p:spPr>
              <a:xfrm>
                <a:off x="3555772" y="2834232"/>
                <a:ext cx="2977633" cy="1870587"/>
              </a:xfrm>
              <a:prstGeom prst="wedgeEllipseCallout">
                <a:avLst>
                  <a:gd name="adj1" fmla="val -100011"/>
                  <a:gd name="adj2" fmla="val -30815"/>
                </a:avLst>
              </a:prstGeom>
              <a:solidFill>
                <a:srgbClr val="6CABE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tx1"/>
                    </a:solidFill>
                  </a:rPr>
                  <a:t>Why was adjacent replaced with </a:t>
                </a:r>
                <a14:m>
                  <m:oMath xmlns:m="http://schemas.openxmlformats.org/officeDocument/2006/math">
                    <m:r>
                      <a:rPr lang="en-AU" b="0" i="1" smtClean="0">
                        <a:solidFill>
                          <a:schemeClr val="tx1"/>
                        </a:solidFill>
                        <a:latin typeface="Cambria Math" panose="02040503050406030204" pitchFamily="18" charset="0"/>
                      </a:rPr>
                      <m:t>𝑥</m:t>
                    </m:r>
                  </m:oMath>
                </a14:m>
                <a:r>
                  <a:rPr lang="en-AU" dirty="0">
                    <a:solidFill>
                      <a:schemeClr val="tx1"/>
                    </a:solidFill>
                  </a:rPr>
                  <a:t> and hypotenuse replaced with 6?</a:t>
                </a:r>
              </a:p>
            </p:txBody>
          </p:sp>
        </mc:Choice>
        <mc:Fallback xmlns="">
          <p:sp>
            <p:nvSpPr>
              <p:cNvPr id="14" name="Speech Bubble: Oval 13">
                <a:extLst>
                  <a:ext uri="{FF2B5EF4-FFF2-40B4-BE49-F238E27FC236}">
                    <a16:creationId xmlns:a16="http://schemas.microsoft.com/office/drawing/2014/main" id="{CA2D6256-0A10-4CDD-B13F-FC5FEA04D258}"/>
                  </a:ext>
                </a:extLst>
              </p:cNvPr>
              <p:cNvSpPr>
                <a:spLocks noRot="1" noChangeAspect="1" noMove="1" noResize="1" noEditPoints="1" noAdjustHandles="1" noChangeArrowheads="1" noChangeShapeType="1" noTextEdit="1"/>
              </p:cNvSpPr>
              <p:nvPr/>
            </p:nvSpPr>
            <p:spPr>
              <a:xfrm>
                <a:off x="3555772" y="2834232"/>
                <a:ext cx="2977633" cy="1870587"/>
              </a:xfrm>
              <a:prstGeom prst="wedgeEllipseCallout">
                <a:avLst>
                  <a:gd name="adj1" fmla="val -100011"/>
                  <a:gd name="adj2" fmla="val -30815"/>
                </a:avLst>
              </a:prstGeom>
              <a:blipFill>
                <a:blip r:embed="rId5"/>
                <a:stretch>
                  <a:fillRect/>
                </a:stretch>
              </a:blipFill>
              <a:ln>
                <a:noFill/>
              </a:ln>
            </p:spPr>
            <p:txBody>
              <a:bodyPr/>
              <a:lstStyle/>
              <a:p>
                <a:r>
                  <a:rPr lang="en-AU">
                    <a:noFill/>
                  </a:rPr>
                  <a:t> </a:t>
                </a:r>
              </a:p>
            </p:txBody>
          </p:sp>
        </mc:Fallback>
      </mc:AlternateContent>
      <p:sp>
        <p:nvSpPr>
          <p:cNvPr id="15" name="Speech Bubble: Oval 14">
            <a:extLst>
              <a:ext uri="{FF2B5EF4-FFF2-40B4-BE49-F238E27FC236}">
                <a16:creationId xmlns:a16="http://schemas.microsoft.com/office/drawing/2014/main" id="{8A569F33-18EB-4EF1-B28B-F9A7DDD766E4}"/>
              </a:ext>
            </a:extLst>
          </p:cNvPr>
          <p:cNvSpPr/>
          <p:nvPr/>
        </p:nvSpPr>
        <p:spPr>
          <a:xfrm>
            <a:off x="2156179" y="4642316"/>
            <a:ext cx="2609790" cy="1597095"/>
          </a:xfrm>
          <a:prstGeom prst="wedgeEllipseCallout">
            <a:avLst>
              <a:gd name="adj1" fmla="val -59331"/>
              <a:gd name="adj2" fmla="val -79575"/>
            </a:avLst>
          </a:prstGeom>
          <a:solidFill>
            <a:srgbClr val="D6143A"/>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How might this equation have been solved differently?</a:t>
            </a:r>
          </a:p>
        </p:txBody>
      </p:sp>
      <mc:AlternateContent xmlns:mc="http://schemas.openxmlformats.org/markup-compatibility/2006" xmlns:a14="http://schemas.microsoft.com/office/drawing/2010/main">
        <mc:Choice Requires="a14">
          <p:sp>
            <p:nvSpPr>
              <p:cNvPr id="13" name="Thought Bubble: Cloud 12">
                <a:extLst>
                  <a:ext uri="{FF2B5EF4-FFF2-40B4-BE49-F238E27FC236}">
                    <a16:creationId xmlns:a16="http://schemas.microsoft.com/office/drawing/2014/main" id="{87D1C3EF-4054-5BA7-5DDA-D962D223EF84}"/>
                  </a:ext>
                </a:extLst>
              </p:cNvPr>
              <p:cNvSpPr/>
              <p:nvPr/>
            </p:nvSpPr>
            <p:spPr>
              <a:xfrm>
                <a:off x="8300842" y="2312366"/>
                <a:ext cx="3543158" cy="2649887"/>
              </a:xfrm>
              <a:prstGeom prst="cloudCallout">
                <a:avLst>
                  <a:gd name="adj1" fmla="val -248"/>
                  <a:gd name="adj2" fmla="val 7048"/>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3600" dirty="0">
                    <a:latin typeface="+mj-lt"/>
                  </a:rPr>
                  <a:t>Why was </a:t>
                </a:r>
                <a14:m>
                  <m:oMath xmlns:m="http://schemas.openxmlformats.org/officeDocument/2006/math">
                    <m:r>
                      <a:rPr lang="en-AU" sz="3600" i="1">
                        <a:latin typeface="Cambria Math" panose="02040503050406030204" pitchFamily="18" charset="0"/>
                      </a:rPr>
                      <m:t>𝜃</m:t>
                    </m:r>
                  </m:oMath>
                </a14:m>
                <a:r>
                  <a:rPr lang="en-AU" sz="3600" dirty="0">
                    <a:latin typeface="+mj-lt"/>
                  </a:rPr>
                  <a:t> replaced with </a:t>
                </a:r>
                <a14:m>
                  <m:oMath xmlns:m="http://schemas.openxmlformats.org/officeDocument/2006/math">
                    <m:r>
                      <a:rPr lang="en-AU" sz="3600" i="1">
                        <a:latin typeface="Cambria Math" panose="02040503050406030204" pitchFamily="18" charset="0"/>
                      </a:rPr>
                      <m:t>60</m:t>
                    </m:r>
                    <m:r>
                      <a:rPr lang="en-AU" sz="3600" i="1">
                        <a:latin typeface="Cambria Math" panose="02040503050406030204" pitchFamily="18" charset="0"/>
                        <a:ea typeface="Cambria Math" panose="02040503050406030204" pitchFamily="18" charset="0"/>
                      </a:rPr>
                      <m:t>°</m:t>
                    </m:r>
                  </m:oMath>
                </a14:m>
                <a:r>
                  <a:rPr lang="en-AU" sz="3600" dirty="0">
                    <a:latin typeface="+mj-lt"/>
                  </a:rPr>
                  <a:t>?</a:t>
                </a:r>
              </a:p>
            </p:txBody>
          </p:sp>
        </mc:Choice>
        <mc:Fallback xmlns="">
          <p:sp>
            <p:nvSpPr>
              <p:cNvPr id="13" name="Thought Bubble: Cloud 12">
                <a:extLst>
                  <a:ext uri="{FF2B5EF4-FFF2-40B4-BE49-F238E27FC236}">
                    <a16:creationId xmlns:a16="http://schemas.microsoft.com/office/drawing/2014/main" id="{87D1C3EF-4054-5BA7-5DDA-D962D223EF84}"/>
                  </a:ext>
                </a:extLst>
              </p:cNvPr>
              <p:cNvSpPr>
                <a:spLocks noRot="1" noChangeAspect="1" noMove="1" noResize="1" noEditPoints="1" noAdjustHandles="1" noChangeArrowheads="1" noChangeShapeType="1" noTextEdit="1"/>
              </p:cNvSpPr>
              <p:nvPr/>
            </p:nvSpPr>
            <p:spPr>
              <a:xfrm>
                <a:off x="8300842" y="2312366"/>
                <a:ext cx="3543158" cy="2649887"/>
              </a:xfrm>
              <a:prstGeom prst="cloudCallout">
                <a:avLst>
                  <a:gd name="adj1" fmla="val -248"/>
                  <a:gd name="adj2" fmla="val 7048"/>
                </a:avLst>
              </a:prstGeom>
              <a:blipFill>
                <a:blip r:embed="rId6"/>
                <a:stretch>
                  <a:fillRect/>
                </a:stretch>
              </a:blipFill>
              <a:ln>
                <a:no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35B9A399-D1AF-4C27-B16C-74F12EADDECD}"/>
              </a:ext>
              <a:ext uri="{C183D7F6-B498-43B3-948B-1728B52AA6E4}">
                <adec:decorative xmlns:adec="http://schemas.microsoft.com/office/drawing/2017/decorative" val="1"/>
              </a:ext>
            </a:extLst>
          </p:cNvPr>
          <p:cNvSpPr>
            <a:spLocks noGrp="1"/>
          </p:cNvSpPr>
          <p:nvPr>
            <p:ph type="sldNum" sz="quarter" idx="16"/>
          </p:nvPr>
        </p:nvSpPr>
        <p:spPr/>
        <p:txBody>
          <a:bodyPr/>
          <a:lstStyle/>
          <a:p>
            <a:fld id="{53F625F3-B677-4D46-AEB5-DC449A9DF797}" type="slidenum">
              <a:rPr lang="en-AU" smtClean="0"/>
              <a:pPr/>
              <a:t>15</a:t>
            </a:fld>
            <a:endParaRPr lang="en-AU"/>
          </a:p>
        </p:txBody>
      </p:sp>
    </p:spTree>
    <p:extLst>
      <p:ext uri="{BB962C8B-B14F-4D97-AF65-F5344CB8AC3E}">
        <p14:creationId xmlns:p14="http://schemas.microsoft.com/office/powerpoint/2010/main" val="130870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82800"/>
            <a:ext cx="10260002" cy="522000"/>
          </a:xfrm>
        </p:spPr>
        <p:txBody>
          <a:bodyPr/>
          <a:lstStyle/>
          <a:p>
            <a:r>
              <a:rPr lang="en-AU" dirty="0"/>
              <a:t>Success criteria</a:t>
            </a:r>
          </a:p>
        </p:txBody>
      </p:sp>
      <p:sp>
        <p:nvSpPr>
          <p:cNvPr id="7" name="Text Placeholder 6">
            <a:extLst>
              <a:ext uri="{FF2B5EF4-FFF2-40B4-BE49-F238E27FC236}">
                <a16:creationId xmlns:a16="http://schemas.microsoft.com/office/drawing/2014/main" id="{AE83B1D0-CBED-E430-C4B1-170BACD3B546}"/>
              </a:ext>
            </a:extLst>
          </p:cNvPr>
          <p:cNvSpPr>
            <a:spLocks noGrp="1"/>
          </p:cNvSpPr>
          <p:nvPr>
            <p:ph type="body" sz="quarter" idx="19"/>
          </p:nvPr>
        </p:nvSpPr>
        <p:spPr/>
        <p:txBody>
          <a:bodyPr/>
          <a:lstStyle/>
          <a:p>
            <a:pPr marL="342900" lvl="0" indent="-342900">
              <a:buFont typeface="Arial" panose="020B0604020202020204" pitchFamily="34" charset="0"/>
              <a:buChar char="•"/>
            </a:pPr>
            <a:r>
              <a:rPr lang="en-AU" sz="1800" dirty="0"/>
              <a:t>I can label the sides of a right-angled triangle as opposite, adjacent and hypotenuse.</a:t>
            </a:r>
          </a:p>
          <a:p>
            <a:pPr marL="342900" lvl="0" indent="-342900">
              <a:buFont typeface="Arial" panose="020B0604020202020204" pitchFamily="34" charset="0"/>
              <a:buChar char="•"/>
            </a:pPr>
            <a:r>
              <a:rPr lang="en-AU" sz="1800" dirty="0"/>
              <a:t>I can select an appropriate trigonometric ratio based on given information in a right-angled triangle.</a:t>
            </a:r>
          </a:p>
          <a:p>
            <a:pPr marL="342900" lvl="0" indent="-342900">
              <a:buFont typeface="Arial" panose="020B0604020202020204" pitchFamily="34" charset="0"/>
              <a:buChar char="•"/>
            </a:pPr>
            <a:r>
              <a:rPr lang="en-AU" sz="1800" dirty="0"/>
              <a:t>I can write an equation based on a trigonometric ratio.</a:t>
            </a:r>
          </a:p>
          <a:p>
            <a:pPr marL="342900" lvl="0" indent="-342900">
              <a:buFont typeface="Arial" panose="020B0604020202020204" pitchFamily="34" charset="0"/>
              <a:buChar char="•"/>
            </a:pPr>
            <a:r>
              <a:rPr lang="en-AU" sz="1800" dirty="0"/>
              <a:t>I can solve an equation to find a missing side in a right-angled triangle.</a:t>
            </a:r>
          </a:p>
          <a:p>
            <a:endParaRPr lang="en-AU" sz="1800" dirty="0"/>
          </a:p>
        </p:txBody>
      </p:sp>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CC71-BEF5-A833-6873-D80E358FBF1A}"/>
              </a:ext>
            </a:extLst>
          </p:cNvPr>
          <p:cNvSpPr>
            <a:spLocks noGrp="1"/>
          </p:cNvSpPr>
          <p:nvPr>
            <p:ph type="title"/>
          </p:nvPr>
        </p:nvSpPr>
        <p:spPr/>
        <p:txBody>
          <a:bodyPr/>
          <a:lstStyle/>
          <a:p>
            <a:r>
              <a:rPr lang="en-US" dirty="0"/>
              <a:t>Finding missing sides – part 1</a:t>
            </a:r>
            <a:endParaRPr lang="en-AU" dirty="0"/>
          </a:p>
        </p:txBody>
      </p:sp>
      <p:sp>
        <p:nvSpPr>
          <p:cNvPr id="5" name="Text Placeholder 4">
            <a:extLst>
              <a:ext uri="{FF2B5EF4-FFF2-40B4-BE49-F238E27FC236}">
                <a16:creationId xmlns:a16="http://schemas.microsoft.com/office/drawing/2014/main" id="{25586A86-9C76-F8AA-8AAC-02F41E0C5DA3}"/>
              </a:ext>
            </a:extLst>
          </p:cNvPr>
          <p:cNvSpPr>
            <a:spLocks noGrp="1"/>
          </p:cNvSpPr>
          <p:nvPr>
            <p:ph type="body" sz="quarter" idx="18"/>
          </p:nvPr>
        </p:nvSpPr>
        <p:spPr/>
        <p:txBody>
          <a:bodyPr/>
          <a:lstStyle/>
          <a:p>
            <a:r>
              <a:rPr lang="en-AU" dirty="0"/>
              <a:t>Visible learning</a:t>
            </a:r>
          </a:p>
        </p:txBody>
      </p:sp>
      <p:sp>
        <p:nvSpPr>
          <p:cNvPr id="6" name="Text Placeholder 5">
            <a:extLst>
              <a:ext uri="{FF2B5EF4-FFF2-40B4-BE49-F238E27FC236}">
                <a16:creationId xmlns:a16="http://schemas.microsoft.com/office/drawing/2014/main" id="{B952C598-7CA8-A899-A9EC-D8382240FDA4}"/>
              </a:ext>
            </a:extLst>
          </p:cNvPr>
          <p:cNvSpPr>
            <a:spLocks noGrp="1"/>
          </p:cNvSpPr>
          <p:nvPr>
            <p:ph type="body" sz="quarter" idx="19"/>
          </p:nvPr>
        </p:nvSpPr>
        <p:spPr/>
        <p:txBody>
          <a:bodyPr>
            <a:normAutofit/>
          </a:bodyPr>
          <a:lstStyle/>
          <a:p>
            <a:pPr marL="0" lvl="2" indent="0">
              <a:spcBef>
                <a:spcPts val="1200"/>
              </a:spcBef>
              <a:spcAft>
                <a:spcPts val="1000"/>
              </a:spcAft>
              <a:buNone/>
            </a:pPr>
            <a:r>
              <a:rPr lang="en-AU" sz="2000" b="1" dirty="0">
                <a:effectLst/>
                <a:latin typeface="+mj-lt"/>
                <a:ea typeface="SimSun" panose="02010600030101010101" pitchFamily="2" charset="-122"/>
              </a:rPr>
              <a:t>Learning intentions</a:t>
            </a:r>
          </a:p>
          <a:p>
            <a:pPr marL="342900" lvl="0" indent="-342900">
              <a:spcBef>
                <a:spcPts val="500"/>
              </a:spcBef>
              <a:spcAft>
                <a:spcPts val="500"/>
              </a:spcAft>
              <a:buFont typeface="Symbol" panose="05050102010706020507" pitchFamily="18" charset="2"/>
              <a:buChar char=""/>
            </a:pPr>
            <a:r>
              <a:rPr lang="en-AU" sz="1800" dirty="0">
                <a:effectLst/>
                <a:ea typeface="Calibri" panose="020F0502020204030204" pitchFamily="34" charset="0"/>
              </a:rPr>
              <a:t>To be able to find a missing side in a right-angled triangle, given an angle and a side.</a:t>
            </a:r>
          </a:p>
          <a:p>
            <a:pPr marL="0" lvl="2" indent="0">
              <a:spcBef>
                <a:spcPts val="1200"/>
              </a:spcBef>
              <a:spcAft>
                <a:spcPts val="1000"/>
              </a:spcAft>
              <a:buNone/>
            </a:pPr>
            <a:r>
              <a:rPr lang="en-AU" sz="2000" b="1" dirty="0">
                <a:effectLst/>
                <a:latin typeface="+mj-lt"/>
                <a:ea typeface="SimSun" panose="02010600030101010101" pitchFamily="2" charset="-122"/>
              </a:rPr>
              <a:t>Success criteria</a:t>
            </a:r>
          </a:p>
          <a:p>
            <a:pPr marL="342900" lvl="0" indent="-342900">
              <a:spcBef>
                <a:spcPts val="500"/>
              </a:spcBef>
              <a:spcAft>
                <a:spcPts val="500"/>
              </a:spcAft>
              <a:buFont typeface="Symbol" panose="05050102010706020507" pitchFamily="18" charset="2"/>
              <a:buChar char=""/>
            </a:pPr>
            <a:r>
              <a:rPr lang="en-AU" sz="1800" dirty="0">
                <a:effectLst/>
                <a:ea typeface="Calibri" panose="020F0502020204030204" pitchFamily="34" charset="0"/>
              </a:rPr>
              <a:t>I can label the sides of a right-angled triangle as opposite, adjacent and hypotenuse.</a:t>
            </a:r>
          </a:p>
          <a:p>
            <a:pPr marL="342900" lvl="0" indent="-342900">
              <a:spcBef>
                <a:spcPts val="500"/>
              </a:spcBef>
              <a:spcAft>
                <a:spcPts val="500"/>
              </a:spcAft>
              <a:buFont typeface="Symbol" panose="05050102010706020507" pitchFamily="18" charset="2"/>
              <a:buChar char=""/>
            </a:pPr>
            <a:r>
              <a:rPr lang="en-AU" sz="1800" dirty="0">
                <a:effectLst/>
                <a:ea typeface="Calibri" panose="020F0502020204030204" pitchFamily="34" charset="0"/>
              </a:rPr>
              <a:t>I can select an appropriate trigonometric ratio based on given information in a right-angled triangle.</a:t>
            </a:r>
          </a:p>
          <a:p>
            <a:pPr marL="342900" indent="-342900">
              <a:spcBef>
                <a:spcPts val="500"/>
              </a:spcBef>
              <a:spcAft>
                <a:spcPts val="500"/>
              </a:spcAft>
              <a:buFont typeface="Symbol" panose="05050102010706020507" pitchFamily="18" charset="2"/>
              <a:buChar char=""/>
            </a:pPr>
            <a:r>
              <a:rPr lang="en-AU" sz="1800" dirty="0"/>
              <a:t>I can write an equation based on a trigonometric ratio.</a:t>
            </a:r>
          </a:p>
          <a:p>
            <a:pPr marL="342900" indent="-342900">
              <a:spcBef>
                <a:spcPts val="500"/>
              </a:spcBef>
              <a:spcAft>
                <a:spcPts val="500"/>
              </a:spcAft>
              <a:buFont typeface="Symbol" panose="05050102010706020507" pitchFamily="18" charset="2"/>
              <a:buChar char=""/>
            </a:pPr>
            <a:r>
              <a:rPr lang="en-AU" sz="1800" dirty="0"/>
              <a:t>I can solve an equation to find a missing side in a right-angled triangle.</a:t>
            </a:r>
          </a:p>
        </p:txBody>
      </p:sp>
      <p:sp>
        <p:nvSpPr>
          <p:cNvPr id="4" name="Slide Number Placeholder 3">
            <a:extLst>
              <a:ext uri="{FF2B5EF4-FFF2-40B4-BE49-F238E27FC236}">
                <a16:creationId xmlns:a16="http://schemas.microsoft.com/office/drawing/2014/main" id="{F5354A56-28A9-6117-9E7F-A882F3D324CA}"/>
              </a:ext>
              <a:ext uri="{C183D7F6-B498-43B3-948B-1728B52AA6E4}">
                <adec:decorative xmlns:adec="http://schemas.microsoft.com/office/drawing/2017/decorative" val="1"/>
              </a:ext>
            </a:extLst>
          </p:cNvPr>
          <p:cNvSpPr>
            <a:spLocks noGrp="1"/>
          </p:cNvSpPr>
          <p:nvPr>
            <p:ph type="sldNum" sz="quarter" idx="12"/>
          </p:nvPr>
        </p:nvSpPr>
        <p:spPr/>
        <p:txBody>
          <a:bodyPr/>
          <a:lstStyle/>
          <a:p>
            <a:fld id="{53F625F3-B677-4D46-AEB5-DC449A9DF797}" type="slidenum">
              <a:rPr lang="en-AU" smtClean="0"/>
              <a:pPr/>
              <a:t>2</a:t>
            </a:fld>
            <a:endParaRPr lang="en-AU"/>
          </a:p>
        </p:txBody>
      </p:sp>
    </p:spTree>
    <p:extLst>
      <p:ext uri="{BB962C8B-B14F-4D97-AF65-F5344CB8AC3E}">
        <p14:creationId xmlns:p14="http://schemas.microsoft.com/office/powerpoint/2010/main" val="300504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Warm up</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Solving equations involving one step</a:t>
            </a:r>
          </a:p>
        </p:txBody>
      </p:sp>
    </p:spTree>
    <p:extLst>
      <p:ext uri="{BB962C8B-B14F-4D97-AF65-F5344CB8AC3E}">
        <p14:creationId xmlns:p14="http://schemas.microsoft.com/office/powerpoint/2010/main" val="297711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 </a:t>
            </a:r>
            <a:r>
              <a:rPr lang="en-US" dirty="0"/>
              <a:t>– part 1</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Worked example</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60000" y="1403835"/>
                <a:ext cx="5616000" cy="4310250"/>
              </a:xfrm>
            </p:spPr>
            <p:txBody>
              <a:bodyPr/>
              <a:lstStyle/>
              <a:p>
                <a:pPr marL="0" indent="0">
                  <a:buNone/>
                </a:pPr>
                <a:r>
                  <a:rPr lang="en-AU" dirty="0"/>
                  <a:t>Solve </a:t>
                </a:r>
                <a14:m>
                  <m:oMath xmlns:m="http://schemas.openxmlformats.org/officeDocument/2006/math">
                    <m:r>
                      <a:rPr lang="en-AU" b="0" i="1" smtClean="0">
                        <a:latin typeface="Cambria Math" panose="02040503050406030204" pitchFamily="18" charset="0"/>
                      </a:rPr>
                      <m:t>4</m:t>
                    </m:r>
                    <m:r>
                      <a:rPr lang="en-AU" b="0" i="1" smtClean="0">
                        <a:latin typeface="Cambria Math" panose="02040503050406030204" pitchFamily="18" charset="0"/>
                      </a:rPr>
                      <m:t>𝑥</m:t>
                    </m:r>
                    <m:r>
                      <a:rPr lang="en-AU" b="0" i="1" smtClean="0">
                        <a:latin typeface="Cambria Math" panose="02040503050406030204" pitchFamily="18" charset="0"/>
                      </a:rPr>
                      <m:t>=12</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60000" y="1403835"/>
                <a:ext cx="5616000" cy="4310250"/>
              </a:xfrm>
              <a:blipFill>
                <a:blip r:embed="rId3"/>
                <a:stretch>
                  <a:fillRect l="-2714"/>
                </a:stretch>
              </a:blipFill>
            </p:spPr>
            <p:txBody>
              <a:bodyPr/>
              <a:lstStyle/>
              <a:p>
                <a:r>
                  <a:rPr lang="en-AU">
                    <a:noFill/>
                  </a:rPr>
                  <a:t> </a:t>
                </a:r>
              </a:p>
            </p:txBody>
          </p:sp>
        </mc:Fallback>
      </mc:AlternateContent>
      <p:sp>
        <p:nvSpPr>
          <p:cNvPr id="8" name="Text Placeholder 4">
            <a:extLst>
              <a:ext uri="{FF2B5EF4-FFF2-40B4-BE49-F238E27FC236}">
                <a16:creationId xmlns:a16="http://schemas.microsoft.com/office/drawing/2014/main" id="{3297EDEA-1C52-487F-A092-1141179B9C7A}"/>
              </a:ext>
            </a:extLst>
          </p:cNvPr>
          <p:cNvSpPr txBox="1">
            <a:spLocks/>
          </p:cNvSpPr>
          <p:nvPr/>
        </p:nvSpPr>
        <p:spPr>
          <a:xfrm>
            <a:off x="360000" y="1848883"/>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p:pic>
        <p:nvPicPr>
          <p:cNvPr id="7" name="Picture 6" descr="Two sets of balance scales with algebraic tiles. The first set of balanced scales has 4 algebraic tiles on the left, each labelled x and on the right is the number 12. Underneath this is 4x=12. The second set of balanced scales has 4 algebraic tiles on the left, each labelled x and on the right is the four number 3's. Underneath this is 4x=12, followed by x=3. ">
            <a:extLst>
              <a:ext uri="{FF2B5EF4-FFF2-40B4-BE49-F238E27FC236}">
                <a16:creationId xmlns:a16="http://schemas.microsoft.com/office/drawing/2014/main" id="{8DE2B68A-13B4-49C4-AD69-9539E0C9D6A6}"/>
              </a:ext>
            </a:extLst>
          </p:cNvPr>
          <p:cNvPicPr/>
          <p:nvPr/>
        </p:nvPicPr>
        <p:blipFill>
          <a:blip r:embed="rId4"/>
          <a:stretch>
            <a:fillRect/>
          </a:stretch>
        </p:blipFill>
        <p:spPr>
          <a:xfrm>
            <a:off x="360000" y="2413488"/>
            <a:ext cx="4394603" cy="4382108"/>
          </a:xfrm>
          <a:prstGeom prst="rect">
            <a:avLst/>
          </a:prstGeom>
        </p:spPr>
      </p:pic>
      <p:sp>
        <p:nvSpPr>
          <p:cNvPr id="11" name="Speech Bubble: Oval 10">
            <a:extLst>
              <a:ext uri="{FF2B5EF4-FFF2-40B4-BE49-F238E27FC236}">
                <a16:creationId xmlns:a16="http://schemas.microsoft.com/office/drawing/2014/main" id="{F07AC4F9-3A6B-40C6-A174-2C2ABEE61EC6}"/>
              </a:ext>
            </a:extLst>
          </p:cNvPr>
          <p:cNvSpPr/>
          <p:nvPr/>
        </p:nvSpPr>
        <p:spPr>
          <a:xfrm>
            <a:off x="4107616" y="3645958"/>
            <a:ext cx="2445482" cy="1282700"/>
          </a:xfrm>
          <a:prstGeom prst="wedgeEllipseCallout">
            <a:avLst>
              <a:gd name="adj1" fmla="val -29142"/>
              <a:gd name="adj2" fmla="val 60740"/>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bg1"/>
                </a:solidFill>
              </a:rPr>
              <a:t>Why was 12 replaced with four 3’s?</a:t>
            </a:r>
          </a:p>
        </p:txBody>
      </p:sp>
      <p:sp>
        <p:nvSpPr>
          <p:cNvPr id="9" name="Text Placeholder 4">
            <a:extLst>
              <a:ext uri="{FF2B5EF4-FFF2-40B4-BE49-F238E27FC236}">
                <a16:creationId xmlns:a16="http://schemas.microsoft.com/office/drawing/2014/main" id="{7587C267-BDC9-4749-9E7D-54D53F7B8608}"/>
              </a:ext>
            </a:extLst>
          </p:cNvPr>
          <p:cNvSpPr txBox="1">
            <a:spLocks/>
          </p:cNvSpPr>
          <p:nvPr/>
        </p:nvSpPr>
        <p:spPr>
          <a:xfrm>
            <a:off x="7075332" y="1849042"/>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7075332" y="2315239"/>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r>
                        <a:rPr lang="en-AU" smtClean="0">
                          <a:solidFill>
                            <a:schemeClr val="tx1"/>
                          </a:solidFill>
                          <a:latin typeface="Cambria Math" panose="02040503050406030204" pitchFamily="18" charset="0"/>
                        </a:rPr>
                        <m:t>4</m:t>
                      </m:r>
                      <m:r>
                        <a:rPr lang="en-AU" i="1">
                          <a:solidFill>
                            <a:schemeClr val="tx1"/>
                          </a:solidFill>
                          <a:latin typeface="Cambria Math" panose="02040503050406030204" pitchFamily="18" charset="0"/>
                        </a:rPr>
                        <m:t>𝑥</m:t>
                      </m:r>
                      <m:r>
                        <m:rPr>
                          <m:aln/>
                        </m:rPr>
                        <a:rPr lang="en-AU">
                          <a:solidFill>
                            <a:schemeClr val="tx1"/>
                          </a:solidFill>
                          <a:latin typeface="Cambria Math" panose="02040503050406030204" pitchFamily="18" charset="0"/>
                        </a:rPr>
                        <m:t>=</m:t>
                      </m:r>
                      <m:r>
                        <a:rPr lang="en-AU">
                          <a:solidFill>
                            <a:schemeClr val="tx1"/>
                          </a:solidFill>
                          <a:latin typeface="Cambria Math" panose="02040503050406030204" pitchFamily="18" charset="0"/>
                        </a:rPr>
                        <m:t>12</m:t>
                      </m:r>
                    </m:oMath>
                    <m:oMath xmlns:m="http://schemas.openxmlformats.org/officeDocument/2006/math">
                      <m:f>
                        <m:fPr>
                          <m:ctrlPr>
                            <a:rPr lang="en-AU" i="1">
                              <a:solidFill>
                                <a:schemeClr val="tx1"/>
                              </a:solidFill>
                              <a:latin typeface="Cambria Math" panose="02040503050406030204" pitchFamily="18" charset="0"/>
                            </a:rPr>
                          </m:ctrlPr>
                        </m:fPr>
                        <m:num>
                          <m:r>
                            <a:rPr lang="en-AU">
                              <a:solidFill>
                                <a:schemeClr val="tx1"/>
                              </a:solidFill>
                              <a:latin typeface="Cambria Math" panose="02040503050406030204" pitchFamily="18" charset="0"/>
                            </a:rPr>
                            <m:t>4</m:t>
                          </m:r>
                          <m:r>
                            <a:rPr lang="en-AU" i="1">
                              <a:solidFill>
                                <a:schemeClr val="tx1"/>
                              </a:solidFill>
                              <a:latin typeface="Cambria Math" panose="02040503050406030204" pitchFamily="18" charset="0"/>
                            </a:rPr>
                            <m:t>𝑥</m:t>
                          </m:r>
                        </m:num>
                        <m:den>
                          <m:r>
                            <a:rPr lang="en-AU">
                              <a:solidFill>
                                <a:schemeClr val="tx1"/>
                              </a:solidFill>
                              <a:latin typeface="Cambria Math" panose="02040503050406030204" pitchFamily="18" charset="0"/>
                            </a:rPr>
                            <m:t>4</m:t>
                          </m:r>
                        </m:den>
                      </m:f>
                      <m:r>
                        <m:rPr>
                          <m:aln/>
                        </m:rPr>
                        <a:rPr lang="en-AU">
                          <a:solidFill>
                            <a:schemeClr val="tx1"/>
                          </a:solidFill>
                          <a:latin typeface="Cambria Math" panose="02040503050406030204" pitchFamily="18" charset="0"/>
                        </a:rPr>
                        <m:t>=</m:t>
                      </m:r>
                      <m:f>
                        <m:fPr>
                          <m:ctrlPr>
                            <a:rPr lang="en-AU" i="1">
                              <a:solidFill>
                                <a:schemeClr val="tx1"/>
                              </a:solidFill>
                              <a:latin typeface="Cambria Math" panose="02040503050406030204" pitchFamily="18" charset="0"/>
                            </a:rPr>
                          </m:ctrlPr>
                        </m:fPr>
                        <m:num>
                          <m:r>
                            <a:rPr lang="en-AU">
                              <a:solidFill>
                                <a:schemeClr val="tx1"/>
                              </a:solidFill>
                              <a:latin typeface="Cambria Math" panose="02040503050406030204" pitchFamily="18" charset="0"/>
                            </a:rPr>
                            <m:t>12</m:t>
                          </m:r>
                        </m:num>
                        <m:den>
                          <m:r>
                            <a:rPr lang="en-AU">
                              <a:solidFill>
                                <a:schemeClr val="tx1"/>
                              </a:solidFill>
                              <a:latin typeface="Cambria Math" panose="02040503050406030204" pitchFamily="18" charset="0"/>
                            </a:rPr>
                            <m:t>4</m:t>
                          </m:r>
                        </m:den>
                      </m:f>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r>
                        <a:rPr lang="en-AU">
                          <a:solidFill>
                            <a:schemeClr val="tx1"/>
                          </a:solidFill>
                          <a:latin typeface="Cambria Math" panose="02040503050406030204" pitchFamily="18" charset="0"/>
                        </a:rPr>
                        <m:t>12÷4=3</m:t>
                      </m:r>
                    </m:oMath>
                  </m:oMathPara>
                </a14:m>
                <a:endParaRPr lang="en-AU"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=3</m:t>
                    </m:r>
                  </m:oMath>
                </a14:m>
                <a:r>
                  <a:rPr lang="en-AU" dirty="0">
                    <a:solidFill>
                      <a:schemeClr val="tx1"/>
                    </a:solidFill>
                    <a:latin typeface="+mn-lt"/>
                  </a:rPr>
                  <a:t>, because </a:t>
                </a:r>
                <a14:m>
                  <m:oMath xmlns:m="http://schemas.openxmlformats.org/officeDocument/2006/math">
                    <m:r>
                      <a:rPr lang="en-AU">
                        <a:solidFill>
                          <a:schemeClr val="tx1"/>
                        </a:solidFill>
                        <a:latin typeface="Cambria Math" panose="02040503050406030204" pitchFamily="18" charset="0"/>
                      </a:rPr>
                      <m:t>4×3=12</m:t>
                    </m:r>
                  </m:oMath>
                </a14:m>
                <a:endParaRPr lang="en-AU" dirty="0">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7075332" y="2315239"/>
                <a:ext cx="4408668" cy="3717821"/>
              </a:xfrm>
              <a:prstGeom prst="rect">
                <a:avLst/>
              </a:prstGeom>
              <a:blipFill>
                <a:blip r:embed="rId5"/>
                <a:stretch>
                  <a:fillRect/>
                </a:stretch>
              </a:blipFill>
            </p:spPr>
            <p:txBody>
              <a:bodyPr/>
              <a:lstStyle/>
              <a:p>
                <a:r>
                  <a:rPr lang="en-AU">
                    <a:noFill/>
                  </a:rPr>
                  <a:t> </a:t>
                </a:r>
              </a:p>
            </p:txBody>
          </p:sp>
        </mc:Fallback>
      </mc:AlternateContent>
      <p:sp>
        <p:nvSpPr>
          <p:cNvPr id="18" name="Speech Bubble: Oval 17">
            <a:extLst>
              <a:ext uri="{FF2B5EF4-FFF2-40B4-BE49-F238E27FC236}">
                <a16:creationId xmlns:a16="http://schemas.microsoft.com/office/drawing/2014/main" id="{7FF43F78-E5A1-6F93-5AE9-E227FB5FB37E}"/>
              </a:ext>
            </a:extLst>
          </p:cNvPr>
          <p:cNvSpPr/>
          <p:nvPr/>
        </p:nvSpPr>
        <p:spPr>
          <a:xfrm>
            <a:off x="8563708" y="1570070"/>
            <a:ext cx="3160333" cy="1633660"/>
          </a:xfrm>
          <a:prstGeom prst="wedgeEllipseCallout">
            <a:avLst>
              <a:gd name="adj1" fmla="val -64844"/>
              <a:gd name="adj2" fmla="val 48177"/>
            </a:avLst>
          </a:prstGeom>
          <a:solidFill>
            <a:srgbClr val="6CABE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tx1"/>
                </a:solidFill>
              </a:rPr>
              <a:t>Why do we divide when the original equation contains multiplication?</a:t>
            </a:r>
          </a:p>
        </p:txBody>
      </p:sp>
      <p:sp>
        <p:nvSpPr>
          <p:cNvPr id="19" name="Speech Bubble: Oval 18">
            <a:extLst>
              <a:ext uri="{FF2B5EF4-FFF2-40B4-BE49-F238E27FC236}">
                <a16:creationId xmlns:a16="http://schemas.microsoft.com/office/drawing/2014/main" id="{D30B75A8-7495-F003-50D0-07B20CD6D424}"/>
              </a:ext>
            </a:extLst>
          </p:cNvPr>
          <p:cNvSpPr/>
          <p:nvPr/>
        </p:nvSpPr>
        <p:spPr>
          <a:xfrm>
            <a:off x="9216385" y="4652433"/>
            <a:ext cx="2445482" cy="1282700"/>
          </a:xfrm>
          <a:prstGeom prst="wedgeEllipseCallout">
            <a:avLst>
              <a:gd name="adj1" fmla="val -24800"/>
              <a:gd name="adj2" fmla="val -62802"/>
            </a:avLst>
          </a:prstGeom>
          <a:solidFill>
            <a:srgbClr val="D6143A"/>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bg1"/>
                </a:solidFill>
              </a:rPr>
              <a:t>Why is the final sentence important?</a:t>
            </a:r>
          </a:p>
        </p:txBody>
      </p:sp>
      <p:sp>
        <p:nvSpPr>
          <p:cNvPr id="21" name="Thought Bubble: Cloud 20">
            <a:extLst>
              <a:ext uri="{FF2B5EF4-FFF2-40B4-BE49-F238E27FC236}">
                <a16:creationId xmlns:a16="http://schemas.microsoft.com/office/drawing/2014/main" id="{1DD4B540-65EB-9602-C9A0-5077FF8AAA54}"/>
              </a:ext>
            </a:extLst>
          </p:cNvPr>
          <p:cNvSpPr/>
          <p:nvPr/>
        </p:nvSpPr>
        <p:spPr>
          <a:xfrm>
            <a:off x="5400000" y="5037010"/>
            <a:ext cx="2896729" cy="1676940"/>
          </a:xfrm>
          <a:prstGeom prst="cloudCallout">
            <a:avLst>
              <a:gd name="adj1" fmla="val -4121"/>
              <a:gd name="adj2" fmla="val 219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1"/>
                </a:solidFill>
              </a:rPr>
              <a:t>Which method do you prefer?</a:t>
            </a:r>
          </a:p>
        </p:txBody>
      </p:sp>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4</a:t>
            </a:fld>
            <a:endParaRPr lang="en-AU"/>
          </a:p>
        </p:txBody>
      </p:sp>
    </p:spTree>
    <p:extLst>
      <p:ext uri="{BB962C8B-B14F-4D97-AF65-F5344CB8AC3E}">
        <p14:creationId xmlns:p14="http://schemas.microsoft.com/office/powerpoint/2010/main" val="361331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19"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a:t>
            </a:r>
            <a:r>
              <a:rPr lang="en-US" dirty="0"/>
              <a:t> – part 2</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Your turn</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60000" y="1465506"/>
                <a:ext cx="5616000" cy="4310250"/>
              </a:xfrm>
            </p:spPr>
            <p:txBody>
              <a:bodyPr/>
              <a:lstStyle/>
              <a:p>
                <a:pPr marL="342900" indent="-342900">
                  <a:buFont typeface="+mj-lt"/>
                  <a:buAutoNum type="arabicPeriod"/>
                </a:pPr>
                <a:r>
                  <a:rPr lang="en-AU" dirty="0"/>
                  <a:t>Solve </a:t>
                </a:r>
                <a14:m>
                  <m:oMath xmlns:m="http://schemas.openxmlformats.org/officeDocument/2006/math">
                    <m:r>
                      <a:rPr lang="en-AU" i="1">
                        <a:latin typeface="Cambria Math" panose="02040503050406030204" pitchFamily="18" charset="0"/>
                      </a:rPr>
                      <m:t>2</m:t>
                    </m:r>
                    <m:r>
                      <a:rPr lang="en-AU" b="0" i="1" smtClean="0">
                        <a:latin typeface="Cambria Math" panose="02040503050406030204" pitchFamily="18" charset="0"/>
                      </a:rPr>
                      <m:t>𝑥</m:t>
                    </m:r>
                    <m:r>
                      <a:rPr lang="en-AU" b="0" i="1" smtClean="0">
                        <a:latin typeface="Cambria Math" panose="02040503050406030204" pitchFamily="18" charset="0"/>
                      </a:rPr>
                      <m:t>=12</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60000" y="1465506"/>
                <a:ext cx="5616000" cy="4310250"/>
              </a:xfrm>
              <a:blipFill>
                <a:blip r:embed="rId3"/>
                <a:stretch>
                  <a:fillRect l="-2823"/>
                </a:stretch>
              </a:blipFill>
            </p:spPr>
            <p:txBody>
              <a:bodyPr/>
              <a:lstStyle/>
              <a:p>
                <a:r>
                  <a:rPr lang="en-AU">
                    <a:noFill/>
                  </a:rPr>
                  <a:t> </a:t>
                </a:r>
              </a:p>
            </p:txBody>
          </p:sp>
        </mc:Fallback>
      </mc:AlternateContent>
      <p:sp>
        <p:nvSpPr>
          <p:cNvPr id="8" name="Text Placeholder 4">
            <a:extLst>
              <a:ext uri="{FF2B5EF4-FFF2-40B4-BE49-F238E27FC236}">
                <a16:creationId xmlns:a16="http://schemas.microsoft.com/office/drawing/2014/main" id="{3297EDEA-1C52-487F-A092-1141179B9C7A}"/>
              </a:ext>
            </a:extLst>
          </p:cNvPr>
          <p:cNvSpPr txBox="1">
            <a:spLocks/>
          </p:cNvSpPr>
          <p:nvPr/>
        </p:nvSpPr>
        <p:spPr>
          <a:xfrm>
            <a:off x="360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p:pic>
        <p:nvPicPr>
          <p:cNvPr id="2" name="Picture 1" descr="Two sets of balance scales with algebraic tiles. The first set of balanced scales has 2 algebraic tiles on the left, each labelled x and on the right is the number 12. Underneath this scale is 2x=12. The second set of balanced scales has 2 algebraic tiles on the left, each labelled x and on the right is the two number 6's. Underneath this scale is x=6. ">
            <a:extLst>
              <a:ext uri="{FF2B5EF4-FFF2-40B4-BE49-F238E27FC236}">
                <a16:creationId xmlns:a16="http://schemas.microsoft.com/office/drawing/2014/main" id="{B9F7E09F-8E8A-40CB-A193-B3B024D5CD47}"/>
              </a:ext>
            </a:extLst>
          </p:cNvPr>
          <p:cNvPicPr>
            <a:picLocks noChangeAspect="1"/>
          </p:cNvPicPr>
          <p:nvPr/>
        </p:nvPicPr>
        <p:blipFill>
          <a:blip r:embed="rId4"/>
          <a:stretch>
            <a:fillRect/>
          </a:stretch>
        </p:blipFill>
        <p:spPr>
          <a:xfrm>
            <a:off x="360000" y="2503184"/>
            <a:ext cx="5354938" cy="4012816"/>
          </a:xfrm>
          <a:prstGeom prst="rect">
            <a:avLst/>
          </a:prstGeom>
        </p:spPr>
      </p:pic>
      <p:sp>
        <p:nvSpPr>
          <p:cNvPr id="9" name="Text Placeholder 4">
            <a:extLst>
              <a:ext uri="{FF2B5EF4-FFF2-40B4-BE49-F238E27FC236}">
                <a16:creationId xmlns:a16="http://schemas.microsoft.com/office/drawing/2014/main" id="{7587C267-BDC9-4749-9E7D-54D53F7B8608}"/>
              </a:ext>
            </a:extLst>
          </p:cNvPr>
          <p:cNvSpPr txBox="1">
            <a:spLocks/>
          </p:cNvSpPr>
          <p:nvPr/>
        </p:nvSpPr>
        <p:spPr>
          <a:xfrm>
            <a:off x="7074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7074000" y="2410356"/>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r>
                        <a:rPr lang="en-AU" smtClean="0">
                          <a:solidFill>
                            <a:schemeClr val="tx1"/>
                          </a:solidFill>
                          <a:latin typeface="Cambria Math" panose="02040503050406030204" pitchFamily="18" charset="0"/>
                        </a:rPr>
                        <m:t>2</m:t>
                      </m:r>
                      <m:r>
                        <a:rPr lang="en-AU" i="1">
                          <a:solidFill>
                            <a:schemeClr val="tx1"/>
                          </a:solidFill>
                          <a:latin typeface="Cambria Math" panose="02040503050406030204" pitchFamily="18" charset="0"/>
                        </a:rPr>
                        <m:t>𝑥</m:t>
                      </m:r>
                      <m:r>
                        <m:rPr>
                          <m:aln/>
                        </m:rPr>
                        <a:rPr lang="en-AU">
                          <a:solidFill>
                            <a:schemeClr val="tx1"/>
                          </a:solidFill>
                          <a:latin typeface="Cambria Math" panose="02040503050406030204" pitchFamily="18" charset="0"/>
                        </a:rPr>
                        <m:t>=</m:t>
                      </m:r>
                      <m:r>
                        <a:rPr lang="en-AU">
                          <a:solidFill>
                            <a:schemeClr val="tx1"/>
                          </a:solidFill>
                          <a:latin typeface="Cambria Math" panose="02040503050406030204" pitchFamily="18" charset="0"/>
                        </a:rPr>
                        <m:t>12</m:t>
                      </m:r>
                    </m:oMath>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2</m:t>
                          </m:r>
                          <m:r>
                            <a:rPr lang="en-AU" i="1">
                              <a:solidFill>
                                <a:schemeClr val="tx1"/>
                              </a:solidFill>
                              <a:latin typeface="Cambria Math" panose="02040503050406030204" pitchFamily="18" charset="0"/>
                            </a:rPr>
                            <m:t>𝑥</m:t>
                          </m:r>
                        </m:num>
                        <m:den>
                          <m:r>
                            <a:rPr lang="en-AU" b="0" i="1" smtClean="0">
                              <a:solidFill>
                                <a:schemeClr val="tx1"/>
                              </a:solidFill>
                              <a:latin typeface="Cambria Math" panose="02040503050406030204" pitchFamily="18" charset="0"/>
                            </a:rPr>
                            <m:t>2</m:t>
                          </m:r>
                        </m:den>
                      </m:f>
                      <m:r>
                        <m:rPr>
                          <m:aln/>
                        </m:rPr>
                        <a:rPr lang="en-AU">
                          <a:solidFill>
                            <a:schemeClr val="tx1"/>
                          </a:solidFill>
                          <a:latin typeface="Cambria Math" panose="02040503050406030204" pitchFamily="18" charset="0"/>
                        </a:rPr>
                        <m:t>=</m:t>
                      </m:r>
                      <m:f>
                        <m:fPr>
                          <m:ctrlPr>
                            <a:rPr lang="en-AU" i="1">
                              <a:solidFill>
                                <a:schemeClr val="tx1"/>
                              </a:solidFill>
                              <a:latin typeface="Cambria Math" panose="02040503050406030204" pitchFamily="18" charset="0"/>
                            </a:rPr>
                          </m:ctrlPr>
                        </m:fPr>
                        <m:num>
                          <m:r>
                            <a:rPr lang="en-AU">
                              <a:solidFill>
                                <a:schemeClr val="tx1"/>
                              </a:solidFill>
                              <a:latin typeface="Cambria Math" panose="02040503050406030204" pitchFamily="18" charset="0"/>
                            </a:rPr>
                            <m:t>12</m:t>
                          </m:r>
                        </m:num>
                        <m:den>
                          <m:r>
                            <a:rPr lang="en-AU" b="0" i="0" smtClean="0">
                              <a:solidFill>
                                <a:schemeClr val="tx1"/>
                              </a:solidFill>
                              <a:latin typeface="Cambria Math" panose="02040503050406030204" pitchFamily="18" charset="0"/>
                            </a:rPr>
                            <m:t>2</m:t>
                          </m:r>
                        </m:den>
                      </m:f>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r>
                        <a:rPr lang="en-AU">
                          <a:solidFill>
                            <a:schemeClr val="tx1"/>
                          </a:solidFill>
                          <a:latin typeface="Cambria Math" panose="02040503050406030204" pitchFamily="18" charset="0"/>
                        </a:rPr>
                        <m:t>12÷</m:t>
                      </m:r>
                      <m:r>
                        <a:rPr lang="en-AU" b="0" i="0" smtClean="0">
                          <a:solidFill>
                            <a:schemeClr val="tx1"/>
                          </a:solidFill>
                          <a:latin typeface="Cambria Math" panose="02040503050406030204" pitchFamily="18" charset="0"/>
                        </a:rPr>
                        <m:t>2</m:t>
                      </m:r>
                      <m:r>
                        <a:rPr lang="en-AU" smtClean="0">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6</m:t>
                      </m:r>
                    </m:oMath>
                  </m:oMathPara>
                </a14:m>
                <a:endParaRPr lang="en-AU" b="0" i="0"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6</m:t>
                    </m:r>
                  </m:oMath>
                </a14:m>
                <a:r>
                  <a:rPr lang="en-AU" dirty="0">
                    <a:solidFill>
                      <a:schemeClr val="tx1"/>
                    </a:solidFill>
                    <a:latin typeface="+mn-lt"/>
                  </a:rPr>
                  <a:t>, because </a:t>
                </a:r>
                <a14:m>
                  <m:oMath xmlns:m="http://schemas.openxmlformats.org/officeDocument/2006/math">
                    <m:r>
                      <a:rPr lang="en-AU" dirty="0">
                        <a:solidFill>
                          <a:schemeClr val="tx1"/>
                        </a:solidFill>
                        <a:latin typeface="Cambria Math" panose="02040503050406030204" pitchFamily="18" charset="0"/>
                      </a:rPr>
                      <m:t>2</m:t>
                    </m:r>
                    <m:r>
                      <a:rPr lang="en-AU" smtClean="0">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6</m:t>
                    </m:r>
                    <m:r>
                      <a:rPr lang="en-AU">
                        <a:solidFill>
                          <a:schemeClr val="tx1"/>
                        </a:solidFill>
                        <a:latin typeface="Cambria Math" panose="02040503050406030204" pitchFamily="18" charset="0"/>
                      </a:rPr>
                      <m:t>=12</m:t>
                    </m:r>
                  </m:oMath>
                </a14:m>
                <a:endParaRPr lang="en-AU" dirty="0">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7074000" y="2410356"/>
                <a:ext cx="4408668" cy="3717821"/>
              </a:xfrm>
              <a:prstGeom prst="rect">
                <a:avLst/>
              </a:prstGeom>
              <a:blipFill>
                <a:blip r:embed="rId5"/>
                <a:stretch>
                  <a:fillRect/>
                </a:stretch>
              </a:blipFill>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5</a:t>
            </a:fld>
            <a:endParaRPr lang="en-AU"/>
          </a:p>
        </p:txBody>
      </p:sp>
    </p:spTree>
    <p:extLst>
      <p:ext uri="{BB962C8B-B14F-4D97-AF65-F5344CB8AC3E}">
        <p14:creationId xmlns:p14="http://schemas.microsoft.com/office/powerpoint/2010/main" val="312509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 </a:t>
            </a:r>
            <a:r>
              <a:rPr lang="en-US" dirty="0"/>
              <a:t>– part 3</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Worked example</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59999" y="1306205"/>
                <a:ext cx="5604001" cy="680826"/>
              </a:xfrm>
            </p:spPr>
            <p:txBody>
              <a:bodyPr/>
              <a:lstStyle/>
              <a:p>
                <a:pPr marL="0" indent="0">
                  <a:buNone/>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2</m:t>
                        </m:r>
                      </m:den>
                    </m:f>
                    <m:r>
                      <a:rPr lang="en-AU" b="0" i="1" smtClean="0">
                        <a:latin typeface="Cambria Math" panose="02040503050406030204" pitchFamily="18" charset="0"/>
                      </a:rPr>
                      <m:t>=</m:t>
                    </m:r>
                    <m:r>
                      <a:rPr lang="en-AU" b="0" i="0" smtClean="0">
                        <a:latin typeface="Cambria Math" panose="02040503050406030204" pitchFamily="18" charset="0"/>
                      </a:rPr>
                      <m:t>4</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59999" y="1306205"/>
                <a:ext cx="5604001" cy="680826"/>
              </a:xfrm>
              <a:blipFill>
                <a:blip r:embed="rId3"/>
                <a:stretch>
                  <a:fillRect l="-2720"/>
                </a:stretch>
              </a:blipFill>
            </p:spPr>
            <p:txBody>
              <a:bodyPr/>
              <a:lstStyle/>
              <a:p>
                <a:r>
                  <a:rPr lang="en-AU">
                    <a:noFill/>
                  </a:rPr>
                  <a:t> </a:t>
                </a:r>
              </a:p>
            </p:txBody>
          </p:sp>
        </mc:Fallback>
      </mc:AlternateContent>
      <p:sp>
        <p:nvSpPr>
          <p:cNvPr id="8" name="Text Placeholder 4">
            <a:extLst>
              <a:ext uri="{FF2B5EF4-FFF2-40B4-BE49-F238E27FC236}">
                <a16:creationId xmlns:a16="http://schemas.microsoft.com/office/drawing/2014/main" id="{3297EDEA-1C52-487F-A092-1141179B9C7A}"/>
              </a:ext>
            </a:extLst>
          </p:cNvPr>
          <p:cNvSpPr txBox="1">
            <a:spLocks/>
          </p:cNvSpPr>
          <p:nvPr/>
        </p:nvSpPr>
        <p:spPr>
          <a:xfrm>
            <a:off x="1271652"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p:pic>
        <p:nvPicPr>
          <p:cNvPr id="7" name="Picture 6" descr="Three sets of balance scales with algebraic tiles. The first set of balanced scales has 1 algebraic tile on the left, labelled x over 2 and on the right is the number 4. Underneath this  is x/2=4. The second set of balanced scales has 2 algebraic tiles on the left, each labelled x over 2 and on the right is two number 4's. Underneath this is 2 times x/2=4 times 2. The third set of balanced scales has 1 algebraic tile on the left, labelled x and on the right is the number 8. Underneath this is x=8.">
            <a:extLst>
              <a:ext uri="{FF2B5EF4-FFF2-40B4-BE49-F238E27FC236}">
                <a16:creationId xmlns:a16="http://schemas.microsoft.com/office/drawing/2014/main" id="{C703E2E3-C358-4A28-B51D-4CE0F6C82493}"/>
              </a:ext>
            </a:extLst>
          </p:cNvPr>
          <p:cNvPicPr>
            <a:picLocks noChangeAspect="1"/>
          </p:cNvPicPr>
          <p:nvPr/>
        </p:nvPicPr>
        <p:blipFill rotWithShape="1">
          <a:blip r:embed="rId4"/>
          <a:srcRect l="2631" t="2749" r="2349" b="2694"/>
          <a:stretch/>
        </p:blipFill>
        <p:spPr>
          <a:xfrm>
            <a:off x="1376413" y="2721213"/>
            <a:ext cx="3782728" cy="3864706"/>
          </a:xfrm>
          <a:prstGeom prst="rect">
            <a:avLst/>
          </a:prstGeom>
        </p:spPr>
      </p:pic>
      <mc:AlternateContent xmlns:mc="http://schemas.openxmlformats.org/markup-compatibility/2006" xmlns:a14="http://schemas.microsoft.com/office/drawing/2010/main">
        <mc:Choice Requires="a14">
          <p:sp>
            <p:nvSpPr>
              <p:cNvPr id="25" name="Speech Bubble: Oval 24">
                <a:extLst>
                  <a:ext uri="{FF2B5EF4-FFF2-40B4-BE49-F238E27FC236}">
                    <a16:creationId xmlns:a16="http://schemas.microsoft.com/office/drawing/2014/main" id="{0812F2CC-900B-E39E-503D-50DB6911EF85}"/>
                  </a:ext>
                </a:extLst>
              </p:cNvPr>
              <p:cNvSpPr/>
              <p:nvPr/>
            </p:nvSpPr>
            <p:spPr>
              <a:xfrm>
                <a:off x="35397" y="4390178"/>
                <a:ext cx="1504982" cy="1508919"/>
              </a:xfrm>
              <a:prstGeom prst="wedgeEllipseCallout">
                <a:avLst>
                  <a:gd name="adj1" fmla="val 52121"/>
                  <a:gd name="adj2" fmla="val 24394"/>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bg1"/>
                    </a:solidFill>
                  </a:rPr>
                  <a:t>Where did this </a:t>
                </a:r>
                <a14:m>
                  <m:oMath xmlns:m="http://schemas.openxmlformats.org/officeDocument/2006/math">
                    <m:r>
                      <a:rPr lang="en-AU" b="0" i="1" smtClean="0">
                        <a:solidFill>
                          <a:schemeClr val="bg1"/>
                        </a:solidFill>
                        <a:latin typeface="Cambria Math" panose="02040503050406030204" pitchFamily="18" charset="0"/>
                      </a:rPr>
                      <m:t>𝑥</m:t>
                    </m:r>
                  </m:oMath>
                </a14:m>
                <a:r>
                  <a:rPr lang="en-AU" dirty="0">
                    <a:solidFill>
                      <a:schemeClr val="bg1"/>
                    </a:solidFill>
                  </a:rPr>
                  <a:t> come from?</a:t>
                </a:r>
              </a:p>
            </p:txBody>
          </p:sp>
        </mc:Choice>
        <mc:Fallback xmlns="">
          <p:sp>
            <p:nvSpPr>
              <p:cNvPr id="25" name="Speech Bubble: Oval 24">
                <a:extLst>
                  <a:ext uri="{FF2B5EF4-FFF2-40B4-BE49-F238E27FC236}">
                    <a16:creationId xmlns:a16="http://schemas.microsoft.com/office/drawing/2014/main" id="{0812F2CC-900B-E39E-503D-50DB6911EF85}"/>
                  </a:ext>
                </a:extLst>
              </p:cNvPr>
              <p:cNvSpPr>
                <a:spLocks noRot="1" noChangeAspect="1" noMove="1" noResize="1" noEditPoints="1" noAdjustHandles="1" noChangeArrowheads="1" noChangeShapeType="1" noTextEdit="1"/>
              </p:cNvSpPr>
              <p:nvPr/>
            </p:nvSpPr>
            <p:spPr>
              <a:xfrm>
                <a:off x="35397" y="4390178"/>
                <a:ext cx="1504982" cy="1508919"/>
              </a:xfrm>
              <a:prstGeom prst="wedgeEllipseCallout">
                <a:avLst>
                  <a:gd name="adj1" fmla="val 52121"/>
                  <a:gd name="adj2" fmla="val 24394"/>
                </a:avLst>
              </a:prstGeom>
              <a:blipFill>
                <a:blip r:embed="rId5"/>
                <a:stretch>
                  <a:fillRect/>
                </a:stretch>
              </a:blipFill>
              <a:ln>
                <a:noFill/>
              </a:ln>
            </p:spPr>
            <p:txBody>
              <a:bodyPr/>
              <a:lstStyle/>
              <a:p>
                <a:r>
                  <a:rPr lang="en-AU">
                    <a:noFill/>
                  </a:rPr>
                  <a:t> </a:t>
                </a:r>
              </a:p>
            </p:txBody>
          </p:sp>
        </mc:Fallback>
      </mc:AlternateContent>
      <p:sp>
        <p:nvSpPr>
          <p:cNvPr id="26" name="Speech Bubble: Oval 25">
            <a:extLst>
              <a:ext uri="{FF2B5EF4-FFF2-40B4-BE49-F238E27FC236}">
                <a16:creationId xmlns:a16="http://schemas.microsoft.com/office/drawing/2014/main" id="{31EEDC83-55F7-0694-D91C-8C93A7572AE6}"/>
              </a:ext>
            </a:extLst>
          </p:cNvPr>
          <p:cNvSpPr/>
          <p:nvPr/>
        </p:nvSpPr>
        <p:spPr>
          <a:xfrm>
            <a:off x="4847281" y="3121263"/>
            <a:ext cx="2227466" cy="1351892"/>
          </a:xfrm>
          <a:prstGeom prst="wedgeEllipseCallout">
            <a:avLst>
              <a:gd name="adj1" fmla="val -56202"/>
              <a:gd name="adj2" fmla="val 29241"/>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t>What might have happened in this step?</a:t>
            </a:r>
          </a:p>
        </p:txBody>
      </p:sp>
      <p:sp>
        <p:nvSpPr>
          <p:cNvPr id="9" name="Text Placeholder 4">
            <a:extLst>
              <a:ext uri="{FF2B5EF4-FFF2-40B4-BE49-F238E27FC236}">
                <a16:creationId xmlns:a16="http://schemas.microsoft.com/office/drawing/2014/main" id="{7587C267-BDC9-4749-9E7D-54D53F7B8608}"/>
              </a:ext>
            </a:extLst>
          </p:cNvPr>
          <p:cNvSpPr txBox="1">
            <a:spLocks/>
          </p:cNvSpPr>
          <p:nvPr/>
        </p:nvSpPr>
        <p:spPr>
          <a:xfrm>
            <a:off x="7985653"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7985653" y="2410356"/>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=4</m:t>
                      </m:r>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
                        <m:fPr>
                          <m:ctrlPr>
                            <a:rPr lang="en-AU" i="1">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×2=4×2</m:t>
                      </m:r>
                    </m:oMath>
                    <m:oMath xmlns:m="http://schemas.openxmlformats.org/officeDocument/2006/math">
                      <m:r>
                        <a:rPr lang="en-AU">
                          <a:solidFill>
                            <a:schemeClr val="tx1"/>
                          </a:solidFill>
                          <a:latin typeface="Cambria Math" panose="02040503050406030204" pitchFamily="18" charset="0"/>
                        </a:rPr>
                        <m:t>4×2=8</m:t>
                      </m:r>
                    </m:oMath>
                  </m:oMathPara>
                </a14:m>
                <a:endParaRPr lang="en-AU"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=8</m:t>
                    </m:r>
                  </m:oMath>
                </a14:m>
                <a:r>
                  <a:rPr lang="en-AU" dirty="0">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a:solidFill>
                              <a:schemeClr val="tx1"/>
                            </a:solidFill>
                            <a:latin typeface="Cambria Math" panose="02040503050406030204" pitchFamily="18" charset="0"/>
                          </a:rPr>
                          <m:t>8</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=4</m:t>
                    </m:r>
                  </m:oMath>
                </a14:m>
                <a:endParaRPr lang="en-AU" dirty="0">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7985653" y="2410356"/>
                <a:ext cx="4408668" cy="3717821"/>
              </a:xfrm>
              <a:prstGeom prst="rect">
                <a:avLst/>
              </a:prstGeom>
              <a:blipFill>
                <a:blip r:embed="rId6"/>
                <a:stretch>
                  <a:fillRect/>
                </a:stretch>
              </a:blipFill>
            </p:spPr>
            <p:txBody>
              <a:bodyPr/>
              <a:lstStyle/>
              <a:p>
                <a:r>
                  <a:rPr lang="en-AU">
                    <a:noFill/>
                  </a:rPr>
                  <a:t> </a:t>
                </a:r>
              </a:p>
            </p:txBody>
          </p:sp>
        </mc:Fallback>
      </mc:AlternateContent>
      <p:sp>
        <p:nvSpPr>
          <p:cNvPr id="21" name="Speech Bubble: Oval 20">
            <a:extLst>
              <a:ext uri="{FF2B5EF4-FFF2-40B4-BE49-F238E27FC236}">
                <a16:creationId xmlns:a16="http://schemas.microsoft.com/office/drawing/2014/main" id="{3D67AED5-B7E5-0B32-3EBF-CD8C5B75607C}"/>
              </a:ext>
            </a:extLst>
          </p:cNvPr>
          <p:cNvSpPr/>
          <p:nvPr/>
        </p:nvSpPr>
        <p:spPr>
          <a:xfrm>
            <a:off x="9234984" y="1804137"/>
            <a:ext cx="2870118" cy="1602372"/>
          </a:xfrm>
          <a:prstGeom prst="wedgeEllipseCallout">
            <a:avLst>
              <a:gd name="adj1" fmla="val -40939"/>
              <a:gd name="adj2" fmla="val 58123"/>
            </a:avLst>
          </a:prstGeom>
          <a:solidFill>
            <a:srgbClr val="6CABE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tx1"/>
                </a:solidFill>
              </a:rPr>
              <a:t>Why do we multiply when the original equation contains division?</a:t>
            </a:r>
          </a:p>
        </p:txBody>
      </p:sp>
      <p:sp>
        <p:nvSpPr>
          <p:cNvPr id="22" name="Speech Bubble: Oval 21">
            <a:extLst>
              <a:ext uri="{FF2B5EF4-FFF2-40B4-BE49-F238E27FC236}">
                <a16:creationId xmlns:a16="http://schemas.microsoft.com/office/drawing/2014/main" id="{29F71C18-552D-3C57-12FA-2799ACA71B59}"/>
              </a:ext>
            </a:extLst>
          </p:cNvPr>
          <p:cNvSpPr/>
          <p:nvPr/>
        </p:nvSpPr>
        <p:spPr>
          <a:xfrm>
            <a:off x="9901259" y="3575856"/>
            <a:ext cx="2179144" cy="1143001"/>
          </a:xfrm>
          <a:prstGeom prst="wedgeEllipseCallout">
            <a:avLst>
              <a:gd name="adj1" fmla="val -49871"/>
              <a:gd name="adj2" fmla="val 38320"/>
            </a:avLst>
          </a:prstGeom>
          <a:solidFill>
            <a:srgbClr val="D6143A"/>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bg1"/>
                </a:solidFill>
              </a:rPr>
              <a:t>Why is the final sentence important?</a:t>
            </a:r>
          </a:p>
        </p:txBody>
      </p:sp>
      <p:sp>
        <p:nvSpPr>
          <p:cNvPr id="27" name="Thought Bubble: Cloud 26">
            <a:extLst>
              <a:ext uri="{FF2B5EF4-FFF2-40B4-BE49-F238E27FC236}">
                <a16:creationId xmlns:a16="http://schemas.microsoft.com/office/drawing/2014/main" id="{A8FB58A9-1F48-3CA9-358F-059A0D7C2076}"/>
              </a:ext>
            </a:extLst>
          </p:cNvPr>
          <p:cNvSpPr/>
          <p:nvPr/>
        </p:nvSpPr>
        <p:spPr>
          <a:xfrm>
            <a:off x="5293579" y="5450308"/>
            <a:ext cx="2335244" cy="1351892"/>
          </a:xfrm>
          <a:prstGeom prst="cloudCallout">
            <a:avLst>
              <a:gd name="adj1" fmla="val -4121"/>
              <a:gd name="adj2" fmla="val 2199"/>
            </a:avLst>
          </a:prstGeom>
          <a:solidFill>
            <a:srgbClr val="6CAB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Which method do you prefer?</a:t>
            </a:r>
          </a:p>
        </p:txBody>
      </p:sp>
      <mc:AlternateContent xmlns:mc="http://schemas.openxmlformats.org/markup-compatibility/2006" xmlns:a14="http://schemas.microsoft.com/office/drawing/2010/main">
        <mc:Choice Requires="a14">
          <p:sp>
            <p:nvSpPr>
              <p:cNvPr id="28" name="Thought Bubble: Cloud 27">
                <a:extLst>
                  <a:ext uri="{FF2B5EF4-FFF2-40B4-BE49-F238E27FC236}">
                    <a16:creationId xmlns:a16="http://schemas.microsoft.com/office/drawing/2014/main" id="{1F9E13B8-CE5C-EAF1-3601-F50F11AFBD53}"/>
                  </a:ext>
                </a:extLst>
              </p:cNvPr>
              <p:cNvSpPr/>
              <p:nvPr/>
            </p:nvSpPr>
            <p:spPr>
              <a:xfrm>
                <a:off x="7763262" y="5084648"/>
                <a:ext cx="3297587" cy="1717552"/>
              </a:xfrm>
              <a:prstGeom prst="cloudCallout">
                <a:avLst>
                  <a:gd name="adj1" fmla="val -4121"/>
                  <a:gd name="adj2" fmla="val 2199"/>
                </a:avLst>
              </a:prstGeom>
              <a:solidFill>
                <a:srgbClr val="3E7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bg1"/>
                    </a:solidFill>
                  </a:rPr>
                  <a:t>What would you do if the equation had of been </a:t>
                </a:r>
                <a14:m>
                  <m:oMath xmlns:m="http://schemas.openxmlformats.org/officeDocument/2006/math">
                    <m:f>
                      <m:fPr>
                        <m:ctrlPr>
                          <a:rPr lang="en-AU" i="1">
                            <a:solidFill>
                              <a:schemeClr val="bg1"/>
                            </a:solidFill>
                            <a:latin typeface="Cambria Math" panose="02040503050406030204" pitchFamily="18" charset="0"/>
                          </a:rPr>
                        </m:ctrlPr>
                      </m:fPr>
                      <m:num>
                        <m:r>
                          <a:rPr lang="en-AU" i="1">
                            <a:solidFill>
                              <a:schemeClr val="bg1"/>
                            </a:solidFill>
                            <a:latin typeface="Cambria Math" panose="02040503050406030204" pitchFamily="18" charset="0"/>
                          </a:rPr>
                          <m:t>𝑥</m:t>
                        </m:r>
                      </m:num>
                      <m:den>
                        <m:r>
                          <a:rPr lang="en-AU" i="1">
                            <a:solidFill>
                              <a:schemeClr val="bg1"/>
                            </a:solidFill>
                            <a:latin typeface="Cambria Math" panose="02040503050406030204" pitchFamily="18" charset="0"/>
                          </a:rPr>
                          <m:t>3</m:t>
                        </m:r>
                      </m:den>
                    </m:f>
                    <m:r>
                      <a:rPr lang="en-AU" i="1">
                        <a:solidFill>
                          <a:schemeClr val="bg1"/>
                        </a:solidFill>
                        <a:latin typeface="Cambria Math" panose="02040503050406030204" pitchFamily="18" charset="0"/>
                      </a:rPr>
                      <m:t>=4</m:t>
                    </m:r>
                  </m:oMath>
                </a14:m>
                <a:r>
                  <a:rPr lang="en-AU" dirty="0">
                    <a:solidFill>
                      <a:schemeClr val="bg1"/>
                    </a:solidFill>
                  </a:rPr>
                  <a:t>?</a:t>
                </a:r>
              </a:p>
            </p:txBody>
          </p:sp>
        </mc:Choice>
        <mc:Fallback xmlns="">
          <p:sp>
            <p:nvSpPr>
              <p:cNvPr id="28" name="Thought Bubble: Cloud 27">
                <a:extLst>
                  <a:ext uri="{FF2B5EF4-FFF2-40B4-BE49-F238E27FC236}">
                    <a16:creationId xmlns:a16="http://schemas.microsoft.com/office/drawing/2014/main" id="{1F9E13B8-CE5C-EAF1-3601-F50F11AFBD53}"/>
                  </a:ext>
                </a:extLst>
              </p:cNvPr>
              <p:cNvSpPr>
                <a:spLocks noRot="1" noChangeAspect="1" noMove="1" noResize="1" noEditPoints="1" noAdjustHandles="1" noChangeArrowheads="1" noChangeShapeType="1" noTextEdit="1"/>
              </p:cNvSpPr>
              <p:nvPr/>
            </p:nvSpPr>
            <p:spPr>
              <a:xfrm>
                <a:off x="7763262" y="5084648"/>
                <a:ext cx="3297587" cy="1717552"/>
              </a:xfrm>
              <a:prstGeom prst="cloudCallout">
                <a:avLst>
                  <a:gd name="adj1" fmla="val -4121"/>
                  <a:gd name="adj2" fmla="val 2199"/>
                </a:avLst>
              </a:prstGeom>
              <a:blipFill>
                <a:blip r:embed="rId7"/>
                <a:stretch>
                  <a:fillRect/>
                </a:stretch>
              </a:blipFill>
              <a:ln>
                <a:noFill/>
              </a:ln>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6</a:t>
            </a:fld>
            <a:endParaRPr lang="en-AU"/>
          </a:p>
        </p:txBody>
      </p:sp>
    </p:spTree>
    <p:extLst>
      <p:ext uri="{BB962C8B-B14F-4D97-AF65-F5344CB8AC3E}">
        <p14:creationId xmlns:p14="http://schemas.microsoft.com/office/powerpoint/2010/main" val="13995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1" grpId="0" animBg="1"/>
      <p:bldP spid="22"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a:t>
            </a:r>
            <a:r>
              <a:rPr lang="en-US" dirty="0"/>
              <a:t> – part 4</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Your turn</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60000" y="1292535"/>
                <a:ext cx="5616000" cy="4310250"/>
              </a:xfrm>
            </p:spPr>
            <p:txBody>
              <a:bodyPr/>
              <a:lstStyle/>
              <a:p>
                <a:pPr marL="0" indent="0">
                  <a:buNone/>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2</m:t>
                        </m:r>
                      </m:den>
                    </m:f>
                    <m:r>
                      <a:rPr lang="en-AU" b="0" i="1" smtClean="0">
                        <a:latin typeface="Cambria Math" panose="02040503050406030204" pitchFamily="18" charset="0"/>
                      </a:rPr>
                      <m:t>=12</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60000" y="1292535"/>
                <a:ext cx="5616000" cy="4310250"/>
              </a:xfrm>
              <a:blipFill>
                <a:blip r:embed="rId3"/>
                <a:stretch>
                  <a:fillRect l="-2714"/>
                </a:stretch>
              </a:blipFill>
            </p:spPr>
            <p:txBody>
              <a:bodyPr/>
              <a:lstStyle/>
              <a:p>
                <a:r>
                  <a:rPr lang="en-AU">
                    <a:noFill/>
                  </a:rPr>
                  <a:t> </a:t>
                </a:r>
              </a:p>
            </p:txBody>
          </p:sp>
        </mc:Fallback>
      </mc:AlternateContent>
      <p:sp>
        <p:nvSpPr>
          <p:cNvPr id="8" name="Text Placeholder 4">
            <a:extLst>
              <a:ext uri="{FF2B5EF4-FFF2-40B4-BE49-F238E27FC236}">
                <a16:creationId xmlns:a16="http://schemas.microsoft.com/office/drawing/2014/main" id="{3297EDEA-1C52-487F-A092-1141179B9C7A}"/>
              </a:ext>
            </a:extLst>
          </p:cNvPr>
          <p:cNvSpPr txBox="1">
            <a:spLocks/>
          </p:cNvSpPr>
          <p:nvPr/>
        </p:nvSpPr>
        <p:spPr>
          <a:xfrm>
            <a:off x="360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p:pic>
        <p:nvPicPr>
          <p:cNvPr id="16" name="Picture 15" descr="Three sets of balance scales with algebraic tiles. The first set of balanced scales has 1 algebraic tile on the left, labelled x over 2 and on the right is the number 12. Underneath this  is x/2=12. The second set of balanced scales has 2 algebraic tiles on the left, each labelled x over 2 and on the right is two number 12's. Underneath this is 2 times x/2=12 times 2. The third set of balanced scales has 1 algebraic tile on the left, labelled x and on the right is the number 24. Underneath this is x=24.">
            <a:extLst>
              <a:ext uri="{FF2B5EF4-FFF2-40B4-BE49-F238E27FC236}">
                <a16:creationId xmlns:a16="http://schemas.microsoft.com/office/drawing/2014/main" id="{87190AAE-6A0D-4325-AA36-9A3711D6E29F}"/>
              </a:ext>
            </a:extLst>
          </p:cNvPr>
          <p:cNvPicPr>
            <a:picLocks noChangeAspect="1"/>
          </p:cNvPicPr>
          <p:nvPr/>
        </p:nvPicPr>
        <p:blipFill>
          <a:blip r:embed="rId4"/>
          <a:stretch>
            <a:fillRect/>
          </a:stretch>
        </p:blipFill>
        <p:spPr>
          <a:xfrm>
            <a:off x="360000" y="2496778"/>
            <a:ext cx="4256598" cy="4199222"/>
          </a:xfrm>
          <a:prstGeom prst="rect">
            <a:avLst/>
          </a:prstGeom>
        </p:spPr>
      </p:pic>
      <p:sp>
        <p:nvSpPr>
          <p:cNvPr id="9" name="Text Placeholder 4">
            <a:extLst>
              <a:ext uri="{FF2B5EF4-FFF2-40B4-BE49-F238E27FC236}">
                <a16:creationId xmlns:a16="http://schemas.microsoft.com/office/drawing/2014/main" id="{7587C267-BDC9-4749-9E7D-54D53F7B8608}"/>
              </a:ext>
            </a:extLst>
          </p:cNvPr>
          <p:cNvSpPr txBox="1">
            <a:spLocks/>
          </p:cNvSpPr>
          <p:nvPr/>
        </p:nvSpPr>
        <p:spPr>
          <a:xfrm>
            <a:off x="7074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7074000" y="2410356"/>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12</m:t>
                      </m:r>
                    </m:oMath>
                  </m:oMathPara>
                </a14:m>
                <a:endParaRPr lang="en-AU">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
                        <m:fPr>
                          <m:ctrlPr>
                            <a:rPr lang="en-AU" i="1">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×2=</m:t>
                      </m:r>
                      <m:r>
                        <a:rPr lang="en-AU" b="0" i="0" smtClean="0">
                          <a:solidFill>
                            <a:schemeClr val="tx1"/>
                          </a:solidFill>
                          <a:latin typeface="Cambria Math" panose="02040503050406030204" pitchFamily="18" charset="0"/>
                        </a:rPr>
                        <m:t>12</m:t>
                      </m:r>
                      <m:r>
                        <a:rPr lang="en-AU">
                          <a:solidFill>
                            <a:schemeClr val="tx1"/>
                          </a:solidFill>
                          <a:latin typeface="Cambria Math" panose="02040503050406030204" pitchFamily="18" charset="0"/>
                        </a:rPr>
                        <m:t>×2</m:t>
                      </m:r>
                    </m:oMath>
                    <m:oMath xmlns:m="http://schemas.openxmlformats.org/officeDocument/2006/math">
                      <m:r>
                        <a:rPr lang="en-AU" dirty="0">
                          <a:solidFill>
                            <a:schemeClr val="tx1"/>
                          </a:solidFill>
                          <a:latin typeface="Cambria Math" panose="02040503050406030204" pitchFamily="18" charset="0"/>
                        </a:rPr>
                        <m:t>1</m:t>
                      </m:r>
                      <m:r>
                        <a:rPr lang="en-AU" b="0" i="0" dirty="0" smtClean="0">
                          <a:solidFill>
                            <a:schemeClr val="tx1"/>
                          </a:solidFill>
                          <a:latin typeface="Cambria Math" panose="02040503050406030204" pitchFamily="18" charset="0"/>
                        </a:rPr>
                        <m:t>2</m:t>
                      </m:r>
                      <m:r>
                        <a:rPr lang="en-AU">
                          <a:solidFill>
                            <a:schemeClr val="tx1"/>
                          </a:solidFill>
                          <a:latin typeface="Cambria Math" panose="02040503050406030204" pitchFamily="18" charset="0"/>
                        </a:rPr>
                        <m:t>×2=</m:t>
                      </m:r>
                      <m:r>
                        <a:rPr lang="en-AU" b="0" i="0" smtClean="0">
                          <a:solidFill>
                            <a:schemeClr val="tx1"/>
                          </a:solidFill>
                          <a:latin typeface="Cambria Math" panose="02040503050406030204" pitchFamily="18" charset="0"/>
                        </a:rPr>
                        <m:t>24</m:t>
                      </m:r>
                    </m:oMath>
                  </m:oMathPara>
                </a14:m>
                <a:endParaRPr lang="en-AU">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24</m:t>
                    </m:r>
                  </m:oMath>
                </a14:m>
                <a:r>
                  <a:rPr lang="en-AU">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24</m:t>
                        </m:r>
                      </m:num>
                      <m:den>
                        <m:r>
                          <a:rPr lang="en-AU">
                            <a:solidFill>
                              <a:schemeClr val="tx1"/>
                            </a:solidFill>
                            <a:latin typeface="Cambria Math" panose="02040503050406030204" pitchFamily="18" charset="0"/>
                          </a:rPr>
                          <m:t>2</m:t>
                        </m:r>
                      </m:den>
                    </m:f>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12</m:t>
                    </m:r>
                  </m:oMath>
                </a14:m>
                <a:endParaRPr lang="en-AU">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7074000" y="2410356"/>
                <a:ext cx="4408668" cy="3717821"/>
              </a:xfrm>
              <a:prstGeom prst="rect">
                <a:avLst/>
              </a:prstGeom>
              <a:blipFill>
                <a:blip r:embed="rId5"/>
                <a:stretch>
                  <a:fillRect/>
                </a:stretch>
              </a:blipFill>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7</a:t>
            </a:fld>
            <a:endParaRPr lang="en-AU"/>
          </a:p>
        </p:txBody>
      </p:sp>
    </p:spTree>
    <p:extLst>
      <p:ext uri="{BB962C8B-B14F-4D97-AF65-F5344CB8AC3E}">
        <p14:creationId xmlns:p14="http://schemas.microsoft.com/office/powerpoint/2010/main" val="417368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 </a:t>
            </a:r>
            <a:r>
              <a:rPr lang="en-US" dirty="0"/>
              <a:t>– part 5</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Worked example</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60000" y="1292535"/>
                <a:ext cx="5616000" cy="4310250"/>
              </a:xfrm>
            </p:spPr>
            <p:txBody>
              <a:bodyPr/>
              <a:lstStyle/>
              <a:p>
                <a:pPr marL="0" indent="0">
                  <a:buNone/>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10</m:t>
                        </m:r>
                      </m:den>
                    </m:f>
                    <m:r>
                      <a:rPr lang="en-AU" b="0" i="1" smtClean="0">
                        <a:latin typeface="Cambria Math" panose="02040503050406030204" pitchFamily="18" charset="0"/>
                      </a:rPr>
                      <m:t>=</m:t>
                    </m:r>
                    <m:r>
                      <m:rPr>
                        <m:sty m:val="p"/>
                      </m:rPr>
                      <a:rPr lang="en-AU" b="0" i="0" smtClean="0">
                        <a:latin typeface="Cambria Math" panose="02040503050406030204" pitchFamily="18" charset="0"/>
                      </a:rPr>
                      <m:t>sin</m:t>
                    </m:r>
                    <m:r>
                      <a:rPr lang="en-AU" b="0" i="0" smtClean="0">
                        <a:latin typeface="Cambria Math" panose="02040503050406030204" pitchFamily="18" charset="0"/>
                      </a:rPr>
                      <m:t> 30</m:t>
                    </m:r>
                    <m:r>
                      <a:rPr lang="en-AU" b="0" i="1" smtClean="0">
                        <a:latin typeface="Cambria Math" panose="02040503050406030204" pitchFamily="18" charset="0"/>
                      </a:rPr>
                      <m:t>°</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60000" y="1292535"/>
                <a:ext cx="5616000" cy="4310250"/>
              </a:xfrm>
              <a:blipFill>
                <a:blip r:embed="rId3"/>
                <a:stretch>
                  <a:fillRect l="-2714"/>
                </a:stretch>
              </a:blipFill>
            </p:spPr>
            <p:txBody>
              <a:bodyPr/>
              <a:lstStyle/>
              <a:p>
                <a:r>
                  <a:rPr lang="en-AU">
                    <a:noFill/>
                  </a:rPr>
                  <a:t> </a:t>
                </a:r>
              </a:p>
            </p:txBody>
          </p:sp>
        </mc:Fallback>
      </mc:AlternateContent>
      <p:sp>
        <p:nvSpPr>
          <p:cNvPr id="17" name="Text Placeholder 4">
            <a:extLst>
              <a:ext uri="{FF2B5EF4-FFF2-40B4-BE49-F238E27FC236}">
                <a16:creationId xmlns:a16="http://schemas.microsoft.com/office/drawing/2014/main" id="{42474D1B-E640-4568-B4AC-DF4B187C382F}"/>
              </a:ext>
            </a:extLst>
          </p:cNvPr>
          <p:cNvSpPr txBox="1">
            <a:spLocks/>
          </p:cNvSpPr>
          <p:nvPr/>
        </p:nvSpPr>
        <p:spPr>
          <a:xfrm>
            <a:off x="360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359999" y="2410355"/>
                <a:ext cx="4381081"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0"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 30</m:t>
                      </m:r>
                      <m:r>
                        <a:rPr lang="en-AU" b="0" i="1" smtClean="0">
                          <a:solidFill>
                            <a:schemeClr val="tx1"/>
                          </a:solidFill>
                          <a:latin typeface="Cambria Math" panose="02040503050406030204" pitchFamily="18" charset="0"/>
                        </a:rPr>
                        <m:t>°</m:t>
                      </m:r>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
                        <m:fPr>
                          <m:ctrlPr>
                            <a:rPr lang="en-AU" i="1">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0"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10</m:t>
                      </m:r>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 30</m:t>
                      </m:r>
                      <m:r>
                        <a:rPr lang="en-AU" b="0" i="1" smtClean="0">
                          <a:solidFill>
                            <a:schemeClr val="tx1"/>
                          </a:solidFill>
                          <a:latin typeface="Cambria Math" panose="02040503050406030204" pitchFamily="18" charset="0"/>
                        </a:rPr>
                        <m:t>°</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10</m:t>
                      </m:r>
                    </m:oMath>
                    <m:oMath xmlns:m="http://schemas.openxmlformats.org/officeDocument/2006/math">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 30</m:t>
                      </m:r>
                      <m:r>
                        <a:rPr lang="en-AU" b="0" i="1" smtClean="0">
                          <a:solidFill>
                            <a:schemeClr val="tx1"/>
                          </a:solidFill>
                          <a:latin typeface="Cambria Math" panose="02040503050406030204" pitchFamily="18" charset="0"/>
                        </a:rPr>
                        <m:t>°</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10</m:t>
                      </m:r>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1" smtClean="0">
                          <a:solidFill>
                            <a:schemeClr val="tx1"/>
                          </a:solidFill>
                          <a:latin typeface="Cambria Math" panose="02040503050406030204" pitchFamily="18" charset="0"/>
                        </a:rPr>
                        <m:t>×10=5</m:t>
                      </m:r>
                    </m:oMath>
                  </m:oMathPara>
                </a14:m>
                <a:endParaRPr lang="en-AU"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5</m:t>
                    </m:r>
                  </m:oMath>
                </a14:m>
                <a:r>
                  <a:rPr lang="en-AU" dirty="0">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5</m:t>
                        </m:r>
                      </m:num>
                      <m:den>
                        <m:r>
                          <a:rPr lang="en-AU" b="0" i="0"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0" smtClean="0">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30</m:t>
                    </m:r>
                    <m:r>
                      <a:rPr lang="en-AU" b="0" i="1" smtClean="0">
                        <a:solidFill>
                          <a:schemeClr val="tx1"/>
                        </a:solidFill>
                        <a:latin typeface="Cambria Math" panose="02040503050406030204" pitchFamily="18" charset="0"/>
                      </a:rPr>
                      <m:t>°</m:t>
                    </m:r>
                  </m:oMath>
                </a14:m>
                <a:endParaRPr lang="en-AU" dirty="0">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359999" y="2410355"/>
                <a:ext cx="4381081" cy="3717821"/>
              </a:xfrm>
              <a:prstGeom prst="rect">
                <a:avLst/>
              </a:prstGeom>
              <a:blipFill>
                <a:blip r:embed="rId4"/>
                <a:stretch>
                  <a:fillRect/>
                </a:stretch>
              </a:blipFill>
            </p:spPr>
            <p:txBody>
              <a:bodyPr/>
              <a:lstStyle/>
              <a:p>
                <a:r>
                  <a:rPr lang="en-AU">
                    <a:noFill/>
                  </a:rPr>
                  <a:t> </a:t>
                </a:r>
              </a:p>
            </p:txBody>
          </p:sp>
        </mc:Fallback>
      </mc:AlternateContent>
      <p:sp>
        <p:nvSpPr>
          <p:cNvPr id="13" name="Speech Bubble: Oval 12">
            <a:extLst>
              <a:ext uri="{FF2B5EF4-FFF2-40B4-BE49-F238E27FC236}">
                <a16:creationId xmlns:a16="http://schemas.microsoft.com/office/drawing/2014/main" id="{589BF1E1-B093-6771-CF38-B5BB10A3FA23}"/>
              </a:ext>
            </a:extLst>
          </p:cNvPr>
          <p:cNvSpPr/>
          <p:nvPr/>
        </p:nvSpPr>
        <p:spPr>
          <a:xfrm>
            <a:off x="2141969" y="1450748"/>
            <a:ext cx="3239355" cy="1633660"/>
          </a:xfrm>
          <a:prstGeom prst="wedgeEllipseCallout">
            <a:avLst>
              <a:gd name="adj1" fmla="val -31907"/>
              <a:gd name="adj2" fmla="val 79144"/>
            </a:avLst>
          </a:prstGeom>
          <a:solidFill>
            <a:srgbClr val="6CABE3"/>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tx1"/>
                </a:solidFill>
              </a:rPr>
              <a:t>Why do we multiply when the original equation contains division?</a:t>
            </a:r>
          </a:p>
        </p:txBody>
      </p:sp>
      <p:sp>
        <p:nvSpPr>
          <p:cNvPr id="18" name="Text Placeholder 4">
            <a:extLst>
              <a:ext uri="{FF2B5EF4-FFF2-40B4-BE49-F238E27FC236}">
                <a16:creationId xmlns:a16="http://schemas.microsoft.com/office/drawing/2014/main" id="{E7B5B450-0661-4C20-9361-49EFADCBBE58}"/>
              </a:ext>
            </a:extLst>
          </p:cNvPr>
          <p:cNvSpPr txBox="1">
            <a:spLocks/>
          </p:cNvSpPr>
          <p:nvPr/>
        </p:nvSpPr>
        <p:spPr>
          <a:xfrm>
            <a:off x="7074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9" name="Text Placeholder 3">
                <a:extLst>
                  <a:ext uri="{FF2B5EF4-FFF2-40B4-BE49-F238E27FC236}">
                    <a16:creationId xmlns:a16="http://schemas.microsoft.com/office/drawing/2014/main" id="{04140B72-6BCE-4A0C-92DD-077EA7802617}"/>
                  </a:ext>
                </a:extLst>
              </p:cNvPr>
              <p:cNvSpPr txBox="1">
                <a:spLocks/>
              </p:cNvSpPr>
              <p:nvPr/>
            </p:nvSpPr>
            <p:spPr>
              <a:xfrm>
                <a:off x="7074000" y="2410356"/>
                <a:ext cx="4345321" cy="3717821"/>
              </a:xfrm>
              <a:prstGeom prst="rect">
                <a:avLst/>
              </a:prstGeom>
            </p:spPr>
            <p:txBody>
              <a:bodyPr vert="horz" lIns="91440" tIns="45720" rIns="91440" bIns="45720" rtlCol="0">
                <a:normAutofit fontScale="92500"/>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0"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 30</m:t>
                      </m:r>
                      <m:r>
                        <a:rPr lang="en-AU" b="0" i="1" smtClean="0">
                          <a:solidFill>
                            <a:schemeClr val="tx1"/>
                          </a:solidFill>
                          <a:latin typeface="Cambria Math" panose="02040503050406030204" pitchFamily="18" charset="0"/>
                        </a:rPr>
                        <m:t>°</m:t>
                      </m:r>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unc>
                        <m:funcPr>
                          <m:ctrlPr>
                            <a:rPr lang="en-AU" b="0" i="1" smtClean="0">
                              <a:solidFill>
                                <a:schemeClr val="tx1"/>
                              </a:solidFill>
                              <a:latin typeface="Cambria Math" panose="02040503050406030204" pitchFamily="18" charset="0"/>
                            </a:rPr>
                          </m:ctrlPr>
                        </m:funcPr>
                        <m:fName>
                          <m:r>
                            <m:rPr>
                              <m:sty m:val="p"/>
                            </m:rPr>
                            <a:rPr lang="en-AU" i="0" smtClean="0">
                              <a:solidFill>
                                <a:schemeClr val="tx1"/>
                              </a:solidFill>
                              <a:latin typeface="Cambria Math" panose="02040503050406030204" pitchFamily="18" charset="0"/>
                            </a:rPr>
                            <m:t>sin</m:t>
                          </m:r>
                        </m:fName>
                        <m:e>
                          <m:r>
                            <a:rPr lang="en-AU" b="0" i="1" smtClean="0">
                              <a:solidFill>
                                <a:schemeClr val="tx1"/>
                              </a:solidFill>
                              <a:latin typeface="Cambria Math" panose="02040503050406030204" pitchFamily="18" charset="0"/>
                            </a:rPr>
                            <m:t>30°=</m:t>
                          </m:r>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1</m:t>
                              </m:r>
                            </m:num>
                            <m:den>
                              <m:r>
                                <a:rPr lang="en-AU" b="0" i="1" smtClean="0">
                                  <a:solidFill>
                                    <a:schemeClr val="tx1"/>
                                  </a:solidFill>
                                  <a:latin typeface="Cambria Math" panose="02040503050406030204" pitchFamily="18" charset="0"/>
                                </a:rPr>
                                <m:t>2</m:t>
                              </m:r>
                            </m:den>
                          </m:f>
                        </m:e>
                      </m:func>
                    </m:oMath>
                    <m:oMath xmlns:m="http://schemas.openxmlformats.org/officeDocument/2006/math">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𝑥</m:t>
                          </m:r>
                        </m:num>
                        <m:den>
                          <m:r>
                            <a:rPr lang="en-AU" b="0" i="1"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1</m:t>
                          </m:r>
                        </m:num>
                        <m:den>
                          <m:r>
                            <a:rPr lang="en-AU" b="0" i="1" smtClean="0">
                              <a:solidFill>
                                <a:schemeClr val="tx1"/>
                              </a:solidFill>
                              <a:latin typeface="Cambria Math" panose="02040503050406030204" pitchFamily="18" charset="0"/>
                            </a:rPr>
                            <m:t>2</m:t>
                          </m:r>
                        </m:den>
                      </m:f>
                      <m:r>
                        <a:rPr lang="en-AU" b="0" i="1" smtClean="0">
                          <a:solidFill>
                            <a:schemeClr val="tx1"/>
                          </a:solidFill>
                          <a:latin typeface="Cambria Math" panose="02040503050406030204" pitchFamily="18" charset="0"/>
                        </a:rPr>
                        <m:t>×10=5</m:t>
                      </m:r>
                    </m:oMath>
                  </m:oMathPara>
                </a14:m>
                <a:endParaRPr lang="en-AU"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5</m:t>
                    </m:r>
                  </m:oMath>
                </a14:m>
                <a:r>
                  <a:rPr lang="en-AU" dirty="0">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5</m:t>
                        </m:r>
                      </m:num>
                      <m:den>
                        <m:r>
                          <a:rPr lang="en-AU" b="0" i="0" smtClean="0">
                            <a:solidFill>
                              <a:schemeClr val="tx1"/>
                            </a:solidFill>
                            <a:latin typeface="Cambria Math" panose="02040503050406030204" pitchFamily="18" charset="0"/>
                          </a:rPr>
                          <m:t>10</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0" smtClean="0">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sin</m:t>
                    </m:r>
                    <m:r>
                      <a:rPr lang="en-AU" b="0" i="0" smtClean="0">
                        <a:solidFill>
                          <a:schemeClr val="tx1"/>
                        </a:solidFill>
                        <a:latin typeface="Cambria Math" panose="02040503050406030204" pitchFamily="18" charset="0"/>
                      </a:rPr>
                      <m:t> 30</m:t>
                    </m:r>
                    <m:r>
                      <a:rPr lang="en-AU" b="0" i="1" smtClean="0">
                        <a:solidFill>
                          <a:schemeClr val="tx1"/>
                        </a:solidFill>
                        <a:latin typeface="Cambria Math" panose="02040503050406030204" pitchFamily="18" charset="0"/>
                      </a:rPr>
                      <m:t>°</m:t>
                    </m:r>
                  </m:oMath>
                </a14:m>
                <a:endParaRPr lang="en-AU" dirty="0">
                  <a:solidFill>
                    <a:schemeClr val="tx1"/>
                  </a:solidFill>
                  <a:latin typeface="+mn-lt"/>
                </a:endParaRPr>
              </a:p>
            </p:txBody>
          </p:sp>
        </mc:Choice>
        <mc:Fallback xmlns="">
          <p:sp>
            <p:nvSpPr>
              <p:cNvPr id="19" name="Text Placeholder 3">
                <a:extLst>
                  <a:ext uri="{FF2B5EF4-FFF2-40B4-BE49-F238E27FC236}">
                    <a16:creationId xmlns:a16="http://schemas.microsoft.com/office/drawing/2014/main" id="{04140B72-6BCE-4A0C-92DD-077EA7802617}"/>
                  </a:ext>
                </a:extLst>
              </p:cNvPr>
              <p:cNvSpPr txBox="1">
                <a:spLocks noRot="1" noChangeAspect="1" noMove="1" noResize="1" noEditPoints="1" noAdjustHandles="1" noChangeArrowheads="1" noChangeShapeType="1" noTextEdit="1"/>
              </p:cNvSpPr>
              <p:nvPr/>
            </p:nvSpPr>
            <p:spPr>
              <a:xfrm>
                <a:off x="7074000" y="2410356"/>
                <a:ext cx="4345321" cy="3717821"/>
              </a:xfrm>
              <a:prstGeom prst="rect">
                <a:avLst/>
              </a:prstGeom>
              <a:blipFill>
                <a:blip r:embed="rId5"/>
                <a:stretch>
                  <a:fillRect/>
                </a:stretch>
              </a:blipFill>
            </p:spPr>
            <p:txBody>
              <a:bodyPr/>
              <a:lstStyle/>
              <a:p>
                <a:r>
                  <a:rPr lang="en-AU">
                    <a:noFill/>
                  </a:rPr>
                  <a:t> </a:t>
                </a:r>
              </a:p>
            </p:txBody>
          </p:sp>
        </mc:Fallback>
      </mc:AlternateContent>
      <mc:AlternateContent xmlns:mc="http://schemas.openxmlformats.org/markup-compatibility/2006" xmlns:a14="http://schemas.microsoft.com/office/drawing/2010/main">
        <mc:Choice Requires="a14">
          <p:sp>
            <p:nvSpPr>
              <p:cNvPr id="16" name="Speech Bubble: Oval 15">
                <a:extLst>
                  <a:ext uri="{FF2B5EF4-FFF2-40B4-BE49-F238E27FC236}">
                    <a16:creationId xmlns:a16="http://schemas.microsoft.com/office/drawing/2014/main" id="{843FEC0F-6010-AE89-6D57-9DDCB63CC56A}"/>
                  </a:ext>
                </a:extLst>
              </p:cNvPr>
              <p:cNvSpPr/>
              <p:nvPr/>
            </p:nvSpPr>
            <p:spPr>
              <a:xfrm>
                <a:off x="8395798" y="2668575"/>
                <a:ext cx="3133990" cy="2041802"/>
              </a:xfrm>
              <a:prstGeom prst="wedgeEllipseCallout">
                <a:avLst>
                  <a:gd name="adj1" fmla="val -61917"/>
                  <a:gd name="adj2" fmla="val 35218"/>
                </a:avLst>
              </a:prstGeom>
              <a:solidFill>
                <a:srgbClr val="3E7EC8"/>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dirty="0">
                    <a:solidFill>
                      <a:schemeClr val="bg1"/>
                    </a:solidFill>
                  </a:rPr>
                  <a:t>Why does the example change the equation from </a:t>
                </a:r>
                <a14:m>
                  <m:oMath xmlns:m="http://schemas.openxmlformats.org/officeDocument/2006/math">
                    <m:f>
                      <m:fPr>
                        <m:ctrlPr>
                          <a:rPr lang="en-AU" b="0" i="1" smtClean="0">
                            <a:solidFill>
                              <a:schemeClr val="bg1"/>
                            </a:solidFill>
                            <a:latin typeface="Cambria Math" panose="02040503050406030204" pitchFamily="18" charset="0"/>
                          </a:rPr>
                        </m:ctrlPr>
                      </m:fPr>
                      <m:num>
                        <m:r>
                          <a:rPr lang="en-AU" b="0" i="1" smtClean="0">
                            <a:solidFill>
                              <a:schemeClr val="bg1"/>
                            </a:solidFill>
                            <a:latin typeface="Cambria Math" panose="02040503050406030204" pitchFamily="18" charset="0"/>
                          </a:rPr>
                          <m:t>𝑥</m:t>
                        </m:r>
                      </m:num>
                      <m:den>
                        <m:r>
                          <a:rPr lang="en-AU" b="0" i="1" smtClean="0">
                            <a:solidFill>
                              <a:schemeClr val="bg1"/>
                            </a:solidFill>
                            <a:latin typeface="Cambria Math" panose="02040503050406030204" pitchFamily="18" charset="0"/>
                          </a:rPr>
                          <m:t>10</m:t>
                        </m:r>
                      </m:den>
                    </m:f>
                    <m:r>
                      <a:rPr lang="en-AU" b="0" i="1" smtClean="0">
                        <a:solidFill>
                          <a:schemeClr val="bg1"/>
                        </a:solidFill>
                        <a:latin typeface="Cambria Math" panose="02040503050406030204" pitchFamily="18" charset="0"/>
                      </a:rPr>
                      <m:t>=</m:t>
                    </m:r>
                    <m:func>
                      <m:funcPr>
                        <m:ctrlPr>
                          <a:rPr lang="en-AU" b="0" i="1" smtClean="0">
                            <a:solidFill>
                              <a:schemeClr val="bg1"/>
                            </a:solidFill>
                            <a:latin typeface="Cambria Math" panose="02040503050406030204" pitchFamily="18" charset="0"/>
                          </a:rPr>
                        </m:ctrlPr>
                      </m:funcPr>
                      <m:fName>
                        <m:r>
                          <m:rPr>
                            <m:sty m:val="p"/>
                          </m:rPr>
                          <a:rPr lang="en-AU" b="0" i="0" smtClean="0">
                            <a:solidFill>
                              <a:schemeClr val="bg1"/>
                            </a:solidFill>
                            <a:latin typeface="Cambria Math" panose="02040503050406030204" pitchFamily="18" charset="0"/>
                          </a:rPr>
                          <m:t>sin</m:t>
                        </m:r>
                      </m:fName>
                      <m:e>
                        <m:r>
                          <a:rPr lang="en-AU" b="0" i="1" smtClean="0">
                            <a:solidFill>
                              <a:schemeClr val="bg1"/>
                            </a:solidFill>
                            <a:latin typeface="Cambria Math" panose="02040503050406030204" pitchFamily="18" charset="0"/>
                          </a:rPr>
                          <m:t>30°</m:t>
                        </m:r>
                      </m:e>
                    </m:func>
                  </m:oMath>
                </a14:m>
                <a:r>
                  <a:rPr lang="en-AU" dirty="0">
                    <a:solidFill>
                      <a:schemeClr val="bg1"/>
                    </a:solidFill>
                  </a:rPr>
                  <a:t> to </a:t>
                </a:r>
                <a14:m>
                  <m:oMath xmlns:m="http://schemas.openxmlformats.org/officeDocument/2006/math">
                    <m:f>
                      <m:fPr>
                        <m:ctrlPr>
                          <a:rPr lang="en-AU" b="0" i="1" smtClean="0">
                            <a:solidFill>
                              <a:schemeClr val="bg1"/>
                            </a:solidFill>
                            <a:latin typeface="Cambria Math" panose="02040503050406030204" pitchFamily="18" charset="0"/>
                          </a:rPr>
                        </m:ctrlPr>
                      </m:fPr>
                      <m:num>
                        <m:r>
                          <a:rPr lang="en-AU" b="0" i="1" smtClean="0">
                            <a:solidFill>
                              <a:schemeClr val="bg1"/>
                            </a:solidFill>
                            <a:latin typeface="Cambria Math" panose="02040503050406030204" pitchFamily="18" charset="0"/>
                          </a:rPr>
                          <m:t>𝑥</m:t>
                        </m:r>
                      </m:num>
                      <m:den>
                        <m:r>
                          <a:rPr lang="en-AU" b="0" i="1" smtClean="0">
                            <a:solidFill>
                              <a:schemeClr val="bg1"/>
                            </a:solidFill>
                            <a:latin typeface="Cambria Math" panose="02040503050406030204" pitchFamily="18" charset="0"/>
                          </a:rPr>
                          <m:t>10</m:t>
                        </m:r>
                      </m:den>
                    </m:f>
                    <m:r>
                      <a:rPr lang="en-AU" b="0" i="1" smtClean="0">
                        <a:solidFill>
                          <a:schemeClr val="bg1"/>
                        </a:solidFill>
                        <a:latin typeface="Cambria Math" panose="02040503050406030204" pitchFamily="18" charset="0"/>
                      </a:rPr>
                      <m:t>=</m:t>
                    </m:r>
                    <m:f>
                      <m:fPr>
                        <m:ctrlPr>
                          <a:rPr lang="en-AU" b="0" i="1" smtClean="0">
                            <a:solidFill>
                              <a:schemeClr val="bg1"/>
                            </a:solidFill>
                            <a:latin typeface="Cambria Math" panose="02040503050406030204" pitchFamily="18" charset="0"/>
                          </a:rPr>
                        </m:ctrlPr>
                      </m:fPr>
                      <m:num>
                        <m:r>
                          <a:rPr lang="en-AU" b="0" i="1" smtClean="0">
                            <a:solidFill>
                              <a:schemeClr val="bg1"/>
                            </a:solidFill>
                            <a:latin typeface="Cambria Math" panose="02040503050406030204" pitchFamily="18" charset="0"/>
                          </a:rPr>
                          <m:t>1</m:t>
                        </m:r>
                      </m:num>
                      <m:den>
                        <m:r>
                          <a:rPr lang="en-AU" b="0" i="1" smtClean="0">
                            <a:solidFill>
                              <a:schemeClr val="bg1"/>
                            </a:solidFill>
                            <a:latin typeface="Cambria Math" panose="02040503050406030204" pitchFamily="18" charset="0"/>
                          </a:rPr>
                          <m:t>2</m:t>
                        </m:r>
                      </m:den>
                    </m:f>
                  </m:oMath>
                </a14:m>
                <a:r>
                  <a:rPr lang="en-AU" dirty="0">
                    <a:solidFill>
                      <a:schemeClr val="bg1"/>
                    </a:solidFill>
                  </a:rPr>
                  <a:t>?</a:t>
                </a:r>
              </a:p>
            </p:txBody>
          </p:sp>
        </mc:Choice>
        <mc:Fallback xmlns="">
          <p:sp>
            <p:nvSpPr>
              <p:cNvPr id="16" name="Speech Bubble: Oval 15">
                <a:extLst>
                  <a:ext uri="{FF2B5EF4-FFF2-40B4-BE49-F238E27FC236}">
                    <a16:creationId xmlns:a16="http://schemas.microsoft.com/office/drawing/2014/main" id="{843FEC0F-6010-AE89-6D57-9DDCB63CC56A}"/>
                  </a:ext>
                </a:extLst>
              </p:cNvPr>
              <p:cNvSpPr>
                <a:spLocks noRot="1" noChangeAspect="1" noMove="1" noResize="1" noEditPoints="1" noAdjustHandles="1" noChangeArrowheads="1" noChangeShapeType="1" noTextEdit="1"/>
              </p:cNvSpPr>
              <p:nvPr/>
            </p:nvSpPr>
            <p:spPr>
              <a:xfrm>
                <a:off x="8395798" y="2668575"/>
                <a:ext cx="3133990" cy="2041802"/>
              </a:xfrm>
              <a:prstGeom prst="wedgeEllipseCallout">
                <a:avLst>
                  <a:gd name="adj1" fmla="val -61917"/>
                  <a:gd name="adj2" fmla="val 35218"/>
                </a:avLst>
              </a:prstGeom>
              <a:blipFill>
                <a:blip r:embed="rId6"/>
                <a:stretch>
                  <a:fillRect/>
                </a:stretch>
              </a:blipFill>
              <a:ln>
                <a:noFill/>
              </a:ln>
            </p:spPr>
            <p:txBody>
              <a:bodyPr/>
              <a:lstStyle/>
              <a:p>
                <a:r>
                  <a:rPr lang="en-AU">
                    <a:noFill/>
                  </a:rPr>
                  <a:t> </a:t>
                </a:r>
              </a:p>
            </p:txBody>
          </p:sp>
        </mc:Fallback>
      </mc:AlternateContent>
      <p:sp>
        <p:nvSpPr>
          <p:cNvPr id="20" name="Thought Bubble: Cloud 19">
            <a:extLst>
              <a:ext uri="{FF2B5EF4-FFF2-40B4-BE49-F238E27FC236}">
                <a16:creationId xmlns:a16="http://schemas.microsoft.com/office/drawing/2014/main" id="{213D0D08-8E3F-32B2-D6A6-618138D18059}"/>
              </a:ext>
            </a:extLst>
          </p:cNvPr>
          <p:cNvSpPr/>
          <p:nvPr/>
        </p:nvSpPr>
        <p:spPr>
          <a:xfrm>
            <a:off x="3761646" y="5074330"/>
            <a:ext cx="2896729" cy="1676940"/>
          </a:xfrm>
          <a:prstGeom prst="cloudCallout">
            <a:avLst>
              <a:gd name="adj1" fmla="val -4121"/>
              <a:gd name="adj2" fmla="val 219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Which method do you prefer?</a:t>
            </a:r>
          </a:p>
        </p:txBody>
      </p:sp>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8</a:t>
            </a:fld>
            <a:endParaRPr lang="en-AU"/>
          </a:p>
        </p:txBody>
      </p:sp>
    </p:spTree>
    <p:extLst>
      <p:ext uri="{BB962C8B-B14F-4D97-AF65-F5344CB8AC3E}">
        <p14:creationId xmlns:p14="http://schemas.microsoft.com/office/powerpoint/2010/main" val="158667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a:lstStyle/>
          <a:p>
            <a:r>
              <a:rPr lang="en-AU" dirty="0"/>
              <a:t>Solving equations involving one step </a:t>
            </a:r>
            <a:r>
              <a:rPr lang="en-US" dirty="0"/>
              <a:t>– part 6</a:t>
            </a:r>
            <a:endParaRPr lang="en-AU" dirty="0"/>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a:lstStyle/>
          <a:p>
            <a:r>
              <a:rPr lang="en-AU" dirty="0"/>
              <a:t>Your turn</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311DC995-2A11-467E-B179-178A55B0D661}"/>
                  </a:ext>
                </a:extLst>
              </p:cNvPr>
              <p:cNvSpPr>
                <a:spLocks noGrp="1"/>
              </p:cNvSpPr>
              <p:nvPr>
                <p:ph sz="half" idx="1"/>
              </p:nvPr>
            </p:nvSpPr>
            <p:spPr>
              <a:xfrm>
                <a:off x="360000" y="1292535"/>
                <a:ext cx="5616000" cy="4310250"/>
              </a:xfrm>
            </p:spPr>
            <p:txBody>
              <a:bodyPr/>
              <a:lstStyle/>
              <a:p>
                <a:pPr marL="0" indent="0">
                  <a:buNone/>
                </a:pPr>
                <a:r>
                  <a:rPr lang="en-AU" dirty="0"/>
                  <a:t>Solve </a:t>
                </a:r>
                <a14:m>
                  <m:oMath xmlns:m="http://schemas.openxmlformats.org/officeDocument/2006/math">
                    <m:f>
                      <m:fPr>
                        <m:ctrlPr>
                          <a:rPr lang="en-AU" b="0" i="1" smtClean="0">
                            <a:latin typeface="Cambria Math" panose="02040503050406030204" pitchFamily="18" charset="0"/>
                          </a:rPr>
                        </m:ctrlPr>
                      </m:fPr>
                      <m:num>
                        <m:r>
                          <a:rPr lang="en-AU" b="0" i="1" smtClean="0">
                            <a:latin typeface="Cambria Math" panose="02040503050406030204" pitchFamily="18" charset="0"/>
                          </a:rPr>
                          <m:t>𝑥</m:t>
                        </m:r>
                      </m:num>
                      <m:den>
                        <m:r>
                          <a:rPr lang="en-AU" b="0" i="1" smtClean="0">
                            <a:latin typeface="Cambria Math" panose="02040503050406030204" pitchFamily="18" charset="0"/>
                          </a:rPr>
                          <m:t>8</m:t>
                        </m:r>
                      </m:den>
                    </m:f>
                    <m:r>
                      <a:rPr lang="en-AU" b="0" i="1" smtClean="0">
                        <a:latin typeface="Cambria Math" panose="02040503050406030204" pitchFamily="18" charset="0"/>
                      </a:rPr>
                      <m:t>=</m:t>
                    </m:r>
                    <m:r>
                      <m:rPr>
                        <m:sty m:val="p"/>
                      </m:rPr>
                      <a:rPr lang="en-AU" b="0" i="0" smtClean="0">
                        <a:latin typeface="Cambria Math" panose="02040503050406030204" pitchFamily="18" charset="0"/>
                      </a:rPr>
                      <m:t>cos</m:t>
                    </m:r>
                    <m:r>
                      <a:rPr lang="en-AU" b="0" i="0" smtClean="0">
                        <a:latin typeface="Cambria Math" panose="02040503050406030204" pitchFamily="18" charset="0"/>
                      </a:rPr>
                      <m:t> 60</m:t>
                    </m:r>
                    <m:r>
                      <a:rPr lang="en-AU" b="0" i="1" smtClean="0">
                        <a:latin typeface="Cambria Math" panose="02040503050406030204" pitchFamily="18" charset="0"/>
                      </a:rPr>
                      <m:t>°</m:t>
                    </m:r>
                  </m:oMath>
                </a14:m>
                <a:endParaRPr lang="en-AU" dirty="0"/>
              </a:p>
            </p:txBody>
          </p:sp>
        </mc:Choice>
        <mc:Fallback xmlns="">
          <p:sp>
            <p:nvSpPr>
              <p:cNvPr id="4" name="Text Placeholder 3">
                <a:extLst>
                  <a:ext uri="{FF2B5EF4-FFF2-40B4-BE49-F238E27FC236}">
                    <a16:creationId xmlns:a16="http://schemas.microsoft.com/office/drawing/2014/main" id="{311DC995-2A11-467E-B179-178A55B0D661}"/>
                  </a:ext>
                </a:extLst>
              </p:cNvPr>
              <p:cNvSpPr>
                <a:spLocks noGrp="1" noRot="1" noChangeAspect="1" noMove="1" noResize="1" noEditPoints="1" noAdjustHandles="1" noChangeArrowheads="1" noChangeShapeType="1" noTextEdit="1"/>
              </p:cNvSpPr>
              <p:nvPr>
                <p:ph sz="half" idx="1"/>
              </p:nvPr>
            </p:nvSpPr>
            <p:spPr>
              <a:xfrm>
                <a:off x="360000" y="1292535"/>
                <a:ext cx="5616000" cy="4310250"/>
              </a:xfrm>
              <a:blipFill>
                <a:blip r:embed="rId3"/>
                <a:stretch>
                  <a:fillRect l="-2714"/>
                </a:stretch>
              </a:blipFill>
            </p:spPr>
            <p:txBody>
              <a:bodyPr/>
              <a:lstStyle/>
              <a:p>
                <a:r>
                  <a:rPr lang="en-AU">
                    <a:noFill/>
                  </a:rPr>
                  <a:t> </a:t>
                </a:r>
              </a:p>
            </p:txBody>
          </p:sp>
        </mc:Fallback>
      </mc:AlternateContent>
      <p:sp>
        <p:nvSpPr>
          <p:cNvPr id="17" name="Text Placeholder 4">
            <a:extLst>
              <a:ext uri="{FF2B5EF4-FFF2-40B4-BE49-F238E27FC236}">
                <a16:creationId xmlns:a16="http://schemas.microsoft.com/office/drawing/2014/main" id="{42474D1B-E640-4568-B4AC-DF4B187C382F}"/>
              </a:ext>
            </a:extLst>
          </p:cNvPr>
          <p:cNvSpPr txBox="1">
            <a:spLocks/>
          </p:cNvSpPr>
          <p:nvPr/>
        </p:nvSpPr>
        <p:spPr>
          <a:xfrm>
            <a:off x="360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1</a:t>
            </a:r>
          </a:p>
        </p:txBody>
      </p:sp>
      <mc:AlternateContent xmlns:mc="http://schemas.openxmlformats.org/markup-compatibility/2006" xmlns:a14="http://schemas.microsoft.com/office/drawing/2010/main">
        <mc:Choice Requires="a14">
          <p:sp>
            <p:nvSpPr>
              <p:cNvPr id="10" name="Text Placeholder 3">
                <a:extLst>
                  <a:ext uri="{FF2B5EF4-FFF2-40B4-BE49-F238E27FC236}">
                    <a16:creationId xmlns:a16="http://schemas.microsoft.com/office/drawing/2014/main" id="{B0EEDB11-0A5E-4CCB-A8BC-B7EAFD98B98D}"/>
                  </a:ext>
                </a:extLst>
              </p:cNvPr>
              <p:cNvSpPr txBox="1">
                <a:spLocks/>
              </p:cNvSpPr>
              <p:nvPr/>
            </p:nvSpPr>
            <p:spPr>
              <a:xfrm>
                <a:off x="360000" y="2300710"/>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1"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cos</m:t>
                      </m:r>
                      <m:r>
                        <a:rPr lang="en-AU" b="0" i="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f>
                        <m:fPr>
                          <m:ctrlPr>
                            <a:rPr lang="en-AU" i="1">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0"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8</m:t>
                      </m:r>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cos</m:t>
                      </m:r>
                      <m:r>
                        <a:rPr lang="en-AU" b="0" i="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8</m:t>
                      </m:r>
                    </m:oMath>
                    <m:oMath xmlns:m="http://schemas.openxmlformats.org/officeDocument/2006/math">
                      <m:r>
                        <a:rPr lang="en-AU" b="0" i="1" dirty="0" smtClean="0">
                          <a:solidFill>
                            <a:schemeClr val="tx1"/>
                          </a:solidFill>
                          <a:latin typeface="Cambria Math" panose="02040503050406030204" pitchFamily="18" charset="0"/>
                        </a:rPr>
                        <m:t>𝑥</m:t>
                      </m:r>
                      <m:r>
                        <a:rPr lang="en-AU" b="0" i="0" dirty="0" smtClean="0">
                          <a:solidFill>
                            <a:schemeClr val="tx1"/>
                          </a:solidFill>
                          <a:latin typeface="Cambria Math" panose="02040503050406030204" pitchFamily="18" charset="0"/>
                        </a:rPr>
                        <m:t>=</m:t>
                      </m:r>
                      <m:r>
                        <m:rPr>
                          <m:sty m:val="p"/>
                        </m:rPr>
                        <a:rPr lang="en-AU" dirty="0">
                          <a:solidFill>
                            <a:schemeClr val="tx1"/>
                          </a:solidFill>
                          <a:latin typeface="Cambria Math" panose="02040503050406030204" pitchFamily="18" charset="0"/>
                        </a:rPr>
                        <m:t>c</m:t>
                      </m:r>
                      <m:r>
                        <m:rPr>
                          <m:sty m:val="p"/>
                        </m:rPr>
                        <a:rPr lang="en-AU" b="0" i="0" dirty="0" smtClean="0">
                          <a:solidFill>
                            <a:schemeClr val="tx1"/>
                          </a:solidFill>
                          <a:latin typeface="Cambria Math" panose="02040503050406030204" pitchFamily="18" charset="0"/>
                        </a:rPr>
                        <m:t>os</m:t>
                      </m:r>
                      <m:r>
                        <a:rPr lang="en-AU" b="0" i="0" dirty="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8</m:t>
                      </m:r>
                    </m:oMath>
                  </m:oMathPara>
                </a14:m>
                <a:endParaRPr lang="en-AU" b="0" i="0"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r>
                        <a:rPr lang="en-AU" b="0" i="1" smtClean="0">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1" smtClean="0">
                          <a:solidFill>
                            <a:schemeClr val="tx1"/>
                          </a:solidFill>
                          <a:latin typeface="Cambria Math" panose="02040503050406030204" pitchFamily="18" charset="0"/>
                        </a:rPr>
                        <m:t>×8=4</m:t>
                      </m:r>
                    </m:oMath>
                  </m:oMathPara>
                </a14:m>
                <a:endParaRPr lang="en-AU" dirty="0">
                  <a:solidFill>
                    <a:schemeClr val="tx1"/>
                  </a:solidFill>
                  <a:latin typeface="+mn-lt"/>
                </a:endParaRPr>
              </a:p>
              <a:p>
                <a:pPr marL="0" indent="0">
                  <a:buNone/>
                </a:pPr>
                <a14:m>
                  <m:oMath xmlns:m="http://schemas.openxmlformats.org/officeDocument/2006/math">
                    <m:r>
                      <a:rPr lang="en-AU" smtClean="0">
                        <a:solidFill>
                          <a:schemeClr val="tx1"/>
                        </a:solidFill>
                        <a:latin typeface="Cambria Math" panose="02040503050406030204" pitchFamily="18" charset="0"/>
                      </a:rPr>
                      <m:t>∴</m:t>
                    </m:r>
                    <m:r>
                      <a:rPr lang="en-AU" i="1" smtClean="0">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m:rPr>
                        <m:nor/>
                      </m:rPr>
                      <a:rPr lang="en-AU" dirty="0">
                        <a:solidFill>
                          <a:schemeClr val="tx1"/>
                        </a:solidFill>
                        <a:latin typeface="+mn-lt"/>
                      </a:rPr>
                      <m:t>4</m:t>
                    </m:r>
                  </m:oMath>
                </a14:m>
                <a:r>
                  <a:rPr lang="en-AU" dirty="0">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4</m:t>
                        </m:r>
                      </m:num>
                      <m:den>
                        <m:r>
                          <a:rPr lang="en-AU" b="0" i="1"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0" smtClean="0">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cos</m:t>
                    </m:r>
                    <m:r>
                      <a:rPr lang="en-AU" b="0" i="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oMath>
                </a14:m>
                <a:endParaRPr lang="en-AU" dirty="0">
                  <a:solidFill>
                    <a:schemeClr val="tx1"/>
                  </a:solidFill>
                  <a:latin typeface="+mn-lt"/>
                </a:endParaRPr>
              </a:p>
            </p:txBody>
          </p:sp>
        </mc:Choice>
        <mc:Fallback xmlns="">
          <p:sp>
            <p:nvSpPr>
              <p:cNvPr id="10" name="Text Placeholder 3">
                <a:extLst>
                  <a:ext uri="{FF2B5EF4-FFF2-40B4-BE49-F238E27FC236}">
                    <a16:creationId xmlns:a16="http://schemas.microsoft.com/office/drawing/2014/main" id="{B0EEDB11-0A5E-4CCB-A8BC-B7EAFD98B98D}"/>
                  </a:ext>
                </a:extLst>
              </p:cNvPr>
              <p:cNvSpPr txBox="1">
                <a:spLocks noRot="1" noChangeAspect="1" noMove="1" noResize="1" noEditPoints="1" noAdjustHandles="1" noChangeArrowheads="1" noChangeShapeType="1" noTextEdit="1"/>
              </p:cNvSpPr>
              <p:nvPr/>
            </p:nvSpPr>
            <p:spPr>
              <a:xfrm>
                <a:off x="360000" y="2300710"/>
                <a:ext cx="4408668" cy="3717821"/>
              </a:xfrm>
              <a:prstGeom prst="rect">
                <a:avLst/>
              </a:prstGeom>
              <a:blipFill>
                <a:blip r:embed="rId4"/>
                <a:stretch>
                  <a:fillRect/>
                </a:stretch>
              </a:blipFill>
            </p:spPr>
            <p:txBody>
              <a:bodyPr/>
              <a:lstStyle/>
              <a:p>
                <a:r>
                  <a:rPr lang="en-AU">
                    <a:noFill/>
                  </a:rPr>
                  <a:t> </a:t>
                </a:r>
              </a:p>
            </p:txBody>
          </p:sp>
        </mc:Fallback>
      </mc:AlternateContent>
      <p:sp>
        <p:nvSpPr>
          <p:cNvPr id="18" name="Text Placeholder 4">
            <a:extLst>
              <a:ext uri="{FF2B5EF4-FFF2-40B4-BE49-F238E27FC236}">
                <a16:creationId xmlns:a16="http://schemas.microsoft.com/office/drawing/2014/main" id="{E7B5B450-0661-4C20-9361-49EFADCBBE58}"/>
              </a:ext>
            </a:extLst>
          </p:cNvPr>
          <p:cNvSpPr txBox="1">
            <a:spLocks/>
          </p:cNvSpPr>
          <p:nvPr/>
        </p:nvSpPr>
        <p:spPr>
          <a:xfrm>
            <a:off x="7074000" y="1944000"/>
            <a:ext cx="1426403" cy="466356"/>
          </a:xfrm>
          <a:prstGeom prst="rect">
            <a:avLst/>
          </a:prstGeom>
        </p:spPr>
        <p:txBody>
          <a:bodyPr vert="horz" wrap="square" lIns="0" tIns="45720" rIns="91440" bIns="45720" rtlCol="0">
            <a:noAutofit/>
          </a:bodyPr>
          <a:lstStyle>
            <a:lvl1pPr marL="0" indent="0" algn="l" defTabSz="685798" rtl="0" eaLnBrk="1" latinLnBrk="0" hangingPunct="1">
              <a:lnSpc>
                <a:spcPct val="150000"/>
              </a:lnSpc>
              <a:spcBef>
                <a:spcPts val="0"/>
              </a:spcBef>
              <a:spcAft>
                <a:spcPts val="600"/>
              </a:spcAft>
              <a:buFont typeface="Arial" panose="020B0604020202020204" pitchFamily="34" charset="0"/>
              <a:buNone/>
              <a:defRPr sz="1800" b="0" i="0" kern="1200">
                <a:solidFill>
                  <a:schemeClr val="accent2"/>
                </a:solidFill>
                <a:latin typeface="Arial" panose="020B0604020202020204" pitchFamily="34" charset="0"/>
                <a:ea typeface="+mn-ea"/>
                <a:cs typeface="Arial" panose="020B0604020202020204" pitchFamily="34" charset="0"/>
              </a:defRPr>
            </a:lvl1pPr>
            <a:lvl2pPr marL="0" indent="0" algn="l" defTabSz="685798" rtl="0" eaLnBrk="1" latinLnBrk="0" hangingPunct="1">
              <a:lnSpc>
                <a:spcPct val="150000"/>
              </a:lnSpc>
              <a:spcBef>
                <a:spcPts val="0"/>
              </a:spcBef>
              <a:spcAft>
                <a:spcPts val="600"/>
              </a:spcAft>
              <a:buClrTx/>
              <a:buFont typeface="Montserrat Medium" panose="00000600000000000000" pitchFamily="2" charset="0"/>
              <a:buNone/>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2000" dirty="0">
                <a:solidFill>
                  <a:srgbClr val="3E7EC8"/>
                </a:solidFill>
                <a:latin typeface="+mn-lt"/>
              </a:rPr>
              <a:t>Method 2</a:t>
            </a:r>
          </a:p>
        </p:txBody>
      </p:sp>
      <mc:AlternateContent xmlns:mc="http://schemas.openxmlformats.org/markup-compatibility/2006" xmlns:a14="http://schemas.microsoft.com/office/drawing/2010/main">
        <mc:Choice Requires="a14">
          <p:sp>
            <p:nvSpPr>
              <p:cNvPr id="19" name="Text Placeholder 3">
                <a:extLst>
                  <a:ext uri="{FF2B5EF4-FFF2-40B4-BE49-F238E27FC236}">
                    <a16:creationId xmlns:a16="http://schemas.microsoft.com/office/drawing/2014/main" id="{04140B72-6BCE-4A0C-92DD-077EA7802617}"/>
                  </a:ext>
                </a:extLst>
              </p:cNvPr>
              <p:cNvSpPr txBox="1">
                <a:spLocks/>
              </p:cNvSpPr>
              <p:nvPr/>
            </p:nvSpPr>
            <p:spPr>
              <a:xfrm>
                <a:off x="7074000" y="2300710"/>
                <a:ext cx="4408668" cy="3717821"/>
              </a:xfrm>
              <a:prstGeom prst="rect">
                <a:avLst/>
              </a:prstGeom>
            </p:spPr>
            <p:txBody>
              <a:bodyPr vert="horz" lIns="91440" tIns="45720" rIns="91440" bIns="45720" rtlCol="0">
                <a:normAutofit/>
              </a:bodyPr>
              <a:lst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14:m>
                  <m:oMathPara xmlns:m="http://schemas.openxmlformats.org/officeDocument/2006/math">
                    <m:oMathParaPr>
                      <m:jc m:val="left"/>
                    </m:oMathParaPr>
                    <m:oMath xmlns:m="http://schemas.openxmlformats.org/officeDocument/2006/math">
                      <m:f>
                        <m:fPr>
                          <m:ctrlPr>
                            <a:rPr lang="en-AU" i="1" smtClean="0">
                              <a:solidFill>
                                <a:schemeClr val="tx1"/>
                              </a:solidFill>
                              <a:latin typeface="Cambria Math" panose="02040503050406030204" pitchFamily="18" charset="0"/>
                            </a:rPr>
                          </m:ctrlPr>
                        </m:fPr>
                        <m:num>
                          <m:r>
                            <a:rPr lang="en-AU" i="1">
                              <a:solidFill>
                                <a:schemeClr val="tx1"/>
                              </a:solidFill>
                              <a:latin typeface="Cambria Math" panose="02040503050406030204" pitchFamily="18" charset="0"/>
                            </a:rPr>
                            <m:t>𝑥</m:t>
                          </m:r>
                        </m:num>
                        <m:den>
                          <m:r>
                            <a:rPr lang="en-AU" b="0" i="0"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cos</m:t>
                      </m:r>
                      <m:r>
                        <a:rPr lang="en-AU" b="0" i="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oMath>
                  </m:oMathPara>
                </a14:m>
                <a:endParaRPr lang="en-AU" dirty="0">
                  <a:solidFill>
                    <a:schemeClr val="tx1"/>
                  </a:solidFill>
                  <a:latin typeface="+mn-lt"/>
                </a:endParaRPr>
              </a:p>
              <a:p>
                <a:pPr marL="0" indent="0">
                  <a:buNone/>
                </a:pPr>
                <a:r>
                  <a:rPr lang="en-AU" b="0" dirty="0">
                    <a:solidFill>
                      <a:schemeClr val="tx1"/>
                    </a:solidFill>
                    <a:latin typeface="+mn-lt"/>
                  </a:rPr>
                  <a:t>and </a:t>
                </a:r>
                <a14:m>
                  <m:oMath xmlns:m="http://schemas.openxmlformats.org/officeDocument/2006/math">
                    <m:func>
                      <m:funcPr>
                        <m:ctrlPr>
                          <a:rPr lang="en-AU" b="0" i="1" smtClean="0">
                            <a:solidFill>
                              <a:schemeClr val="tx1"/>
                            </a:solidFill>
                            <a:latin typeface="Cambria Math" panose="02040503050406030204" pitchFamily="18" charset="0"/>
                          </a:rPr>
                        </m:ctrlPr>
                      </m:funcPr>
                      <m:fName>
                        <m:r>
                          <m:rPr>
                            <m:sty m:val="p"/>
                          </m:rPr>
                          <a:rPr lang="en-AU" b="0" i="0" smtClean="0">
                            <a:solidFill>
                              <a:schemeClr val="tx1"/>
                            </a:solidFill>
                            <a:latin typeface="Cambria Math" panose="02040503050406030204" pitchFamily="18" charset="0"/>
                          </a:rPr>
                          <m:t>cos</m:t>
                        </m:r>
                      </m:fName>
                      <m:e>
                        <m:r>
                          <a:rPr lang="en-AU" b="0" i="1" smtClean="0">
                            <a:solidFill>
                              <a:schemeClr val="tx1"/>
                            </a:solidFill>
                            <a:latin typeface="Cambria Math" panose="02040503050406030204" pitchFamily="18" charset="0"/>
                          </a:rPr>
                          <m:t>60°=</m:t>
                        </m:r>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1</m:t>
                            </m:r>
                          </m:num>
                          <m:den>
                            <m:r>
                              <a:rPr lang="en-AU" b="0" i="1" smtClean="0">
                                <a:solidFill>
                                  <a:schemeClr val="tx1"/>
                                </a:solidFill>
                                <a:latin typeface="Cambria Math" panose="02040503050406030204" pitchFamily="18" charset="0"/>
                              </a:rPr>
                              <m:t>2</m:t>
                            </m:r>
                          </m:den>
                        </m:f>
                      </m:e>
                    </m:func>
                  </m:oMath>
                </a14:m>
                <a:br>
                  <a:rPr lang="en-AU" b="0" i="1" dirty="0">
                    <a:solidFill>
                      <a:schemeClr val="tx1"/>
                    </a:solidFill>
                    <a:latin typeface="+mn-lt"/>
                  </a:rPr>
                </a:br>
                <a14:m>
                  <m:oMathPara xmlns:m="http://schemas.openxmlformats.org/officeDocument/2006/math">
                    <m:oMathParaPr>
                      <m:jc m:val="left"/>
                    </m:oMathParaPr>
                    <m:oMath xmlns:m="http://schemas.openxmlformats.org/officeDocument/2006/math">
                      <m:r>
                        <a:rPr lang="en-AU" b="0" i="1" smtClean="0">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𝑥</m:t>
                          </m:r>
                        </m:num>
                        <m:den>
                          <m:r>
                            <a:rPr lang="en-AU" b="0" i="1"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oMath>
                  </m:oMathPara>
                </a14:m>
                <a:endParaRPr lang="en-AU" dirty="0">
                  <a:solidFill>
                    <a:schemeClr val="tx1"/>
                  </a:solidFill>
                  <a:latin typeface="+mn-lt"/>
                </a:endParaRPr>
              </a:p>
              <a:p>
                <a:pPr marL="0" indent="0">
                  <a:buNone/>
                </a:pPr>
                <a14:m>
                  <m:oMathPara xmlns:m="http://schemas.openxmlformats.org/officeDocument/2006/math">
                    <m:oMathParaPr>
                      <m:jc m:val="left"/>
                    </m:oMathParaPr>
                    <m:oMath xmlns:m="http://schemas.openxmlformats.org/officeDocument/2006/math">
                      <m:r>
                        <a:rPr lang="en-AU" b="0" i="1" smtClean="0">
                          <a:solidFill>
                            <a:schemeClr val="tx1"/>
                          </a:solidFill>
                          <a:latin typeface="Cambria Math" panose="02040503050406030204" pitchFamily="18" charset="0"/>
                        </a:rPr>
                        <m:t>𝑥</m:t>
                      </m:r>
                      <m:r>
                        <a:rPr lang="en-AU" b="0" i="1" smtClean="0">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1" smtClean="0">
                              <a:solidFill>
                                <a:schemeClr val="tx1"/>
                              </a:solidFill>
                              <a:latin typeface="Cambria Math" panose="02040503050406030204" pitchFamily="18" charset="0"/>
                            </a:rPr>
                            <m:t>1</m:t>
                          </m:r>
                        </m:num>
                        <m:den>
                          <m:r>
                            <a:rPr lang="en-AU" b="0" i="1" smtClean="0">
                              <a:solidFill>
                                <a:schemeClr val="tx1"/>
                              </a:solidFill>
                              <a:latin typeface="Cambria Math" panose="02040503050406030204" pitchFamily="18" charset="0"/>
                            </a:rPr>
                            <m:t>2</m:t>
                          </m:r>
                        </m:den>
                      </m:f>
                      <m:r>
                        <a:rPr lang="en-AU" b="0" i="1" smtClean="0">
                          <a:solidFill>
                            <a:schemeClr val="tx1"/>
                          </a:solidFill>
                          <a:latin typeface="Cambria Math" panose="02040503050406030204" pitchFamily="18" charset="0"/>
                        </a:rPr>
                        <m:t>×8=4</m:t>
                      </m:r>
                    </m:oMath>
                  </m:oMathPara>
                </a14:m>
                <a:endParaRPr lang="en-AU" dirty="0">
                  <a:solidFill>
                    <a:schemeClr val="tx1"/>
                  </a:solidFill>
                  <a:latin typeface="+mn-lt"/>
                </a:endParaRPr>
              </a:p>
              <a:p>
                <a:pPr marL="0" indent="0">
                  <a:buNone/>
                </a:pPr>
                <a14:m>
                  <m:oMath xmlns:m="http://schemas.openxmlformats.org/officeDocument/2006/math">
                    <m:r>
                      <a:rPr lang="en-AU">
                        <a:solidFill>
                          <a:schemeClr val="tx1"/>
                        </a:solidFill>
                        <a:latin typeface="Cambria Math" panose="02040503050406030204" pitchFamily="18" charset="0"/>
                      </a:rPr>
                      <m:t>∴</m:t>
                    </m:r>
                    <m:r>
                      <a:rPr lang="en-AU" i="1">
                        <a:solidFill>
                          <a:schemeClr val="tx1"/>
                        </a:solidFill>
                        <a:latin typeface="Cambria Math" panose="02040503050406030204" pitchFamily="18" charset="0"/>
                      </a:rPr>
                      <m:t>𝑥</m:t>
                    </m:r>
                    <m:r>
                      <a:rPr lang="en-AU">
                        <a:solidFill>
                          <a:schemeClr val="tx1"/>
                        </a:solidFill>
                        <a:latin typeface="Cambria Math" panose="02040503050406030204" pitchFamily="18" charset="0"/>
                      </a:rPr>
                      <m:t>=</m:t>
                    </m:r>
                    <m:r>
                      <a:rPr lang="en-AU" b="0" i="0" smtClean="0">
                        <a:solidFill>
                          <a:schemeClr val="tx1"/>
                        </a:solidFill>
                        <a:latin typeface="Cambria Math" panose="02040503050406030204" pitchFamily="18" charset="0"/>
                      </a:rPr>
                      <m:t>4</m:t>
                    </m:r>
                  </m:oMath>
                </a14:m>
                <a:r>
                  <a:rPr lang="en-AU" dirty="0">
                    <a:solidFill>
                      <a:schemeClr val="tx1"/>
                    </a:solidFill>
                    <a:latin typeface="+mn-lt"/>
                  </a:rPr>
                  <a:t>, because </a:t>
                </a:r>
                <a14:m>
                  <m:oMath xmlns:m="http://schemas.openxmlformats.org/officeDocument/2006/math">
                    <m:f>
                      <m:fPr>
                        <m:ctrlPr>
                          <a:rPr lang="en-AU" i="1">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4</m:t>
                        </m:r>
                      </m:num>
                      <m:den>
                        <m:r>
                          <a:rPr lang="en-AU" b="0" i="0" smtClean="0">
                            <a:solidFill>
                              <a:schemeClr val="tx1"/>
                            </a:solidFill>
                            <a:latin typeface="Cambria Math" panose="02040503050406030204" pitchFamily="18" charset="0"/>
                          </a:rPr>
                          <m:t>8</m:t>
                        </m:r>
                      </m:den>
                    </m:f>
                    <m:r>
                      <a:rPr lang="en-AU">
                        <a:solidFill>
                          <a:schemeClr val="tx1"/>
                        </a:solidFill>
                        <a:latin typeface="Cambria Math" panose="02040503050406030204" pitchFamily="18" charset="0"/>
                      </a:rPr>
                      <m:t>=</m:t>
                    </m:r>
                    <m:f>
                      <m:fPr>
                        <m:ctrlPr>
                          <a:rPr lang="en-AU" b="0" i="1" smtClean="0">
                            <a:solidFill>
                              <a:schemeClr val="tx1"/>
                            </a:solidFill>
                            <a:latin typeface="Cambria Math" panose="02040503050406030204" pitchFamily="18" charset="0"/>
                          </a:rPr>
                        </m:ctrlPr>
                      </m:fPr>
                      <m:num>
                        <m:r>
                          <a:rPr lang="en-AU" b="0" i="0" smtClean="0">
                            <a:solidFill>
                              <a:schemeClr val="tx1"/>
                            </a:solidFill>
                            <a:latin typeface="Cambria Math" panose="02040503050406030204" pitchFamily="18" charset="0"/>
                          </a:rPr>
                          <m:t>1</m:t>
                        </m:r>
                      </m:num>
                      <m:den>
                        <m:r>
                          <a:rPr lang="en-AU" b="0" i="0" smtClean="0">
                            <a:solidFill>
                              <a:schemeClr val="tx1"/>
                            </a:solidFill>
                            <a:latin typeface="Cambria Math" panose="02040503050406030204" pitchFamily="18" charset="0"/>
                          </a:rPr>
                          <m:t>2</m:t>
                        </m:r>
                      </m:den>
                    </m:f>
                    <m:r>
                      <a:rPr lang="en-AU" b="0" i="0" smtClean="0">
                        <a:solidFill>
                          <a:schemeClr val="tx1"/>
                        </a:solidFill>
                        <a:latin typeface="Cambria Math" panose="02040503050406030204" pitchFamily="18" charset="0"/>
                      </a:rPr>
                      <m:t>=</m:t>
                    </m:r>
                    <m:r>
                      <m:rPr>
                        <m:sty m:val="p"/>
                      </m:rPr>
                      <a:rPr lang="en-AU" b="0" i="0" smtClean="0">
                        <a:solidFill>
                          <a:schemeClr val="tx1"/>
                        </a:solidFill>
                        <a:latin typeface="Cambria Math" panose="02040503050406030204" pitchFamily="18" charset="0"/>
                      </a:rPr>
                      <m:t>cos</m:t>
                    </m:r>
                    <m:r>
                      <a:rPr lang="en-AU" b="0" i="0" smtClean="0">
                        <a:solidFill>
                          <a:schemeClr val="tx1"/>
                        </a:solidFill>
                        <a:latin typeface="Cambria Math" panose="02040503050406030204" pitchFamily="18" charset="0"/>
                      </a:rPr>
                      <m:t> 60</m:t>
                    </m:r>
                    <m:r>
                      <a:rPr lang="en-AU" b="0" i="1" smtClean="0">
                        <a:solidFill>
                          <a:schemeClr val="tx1"/>
                        </a:solidFill>
                        <a:latin typeface="Cambria Math" panose="02040503050406030204" pitchFamily="18" charset="0"/>
                      </a:rPr>
                      <m:t>°</m:t>
                    </m:r>
                  </m:oMath>
                </a14:m>
                <a:endParaRPr lang="en-AU" dirty="0">
                  <a:solidFill>
                    <a:schemeClr val="tx1"/>
                  </a:solidFill>
                  <a:latin typeface="+mn-lt"/>
                </a:endParaRPr>
              </a:p>
            </p:txBody>
          </p:sp>
        </mc:Choice>
        <mc:Fallback xmlns="">
          <p:sp>
            <p:nvSpPr>
              <p:cNvPr id="19" name="Text Placeholder 3">
                <a:extLst>
                  <a:ext uri="{FF2B5EF4-FFF2-40B4-BE49-F238E27FC236}">
                    <a16:creationId xmlns:a16="http://schemas.microsoft.com/office/drawing/2014/main" id="{04140B72-6BCE-4A0C-92DD-077EA7802617}"/>
                  </a:ext>
                </a:extLst>
              </p:cNvPr>
              <p:cNvSpPr txBox="1">
                <a:spLocks noRot="1" noChangeAspect="1" noMove="1" noResize="1" noEditPoints="1" noAdjustHandles="1" noChangeArrowheads="1" noChangeShapeType="1" noTextEdit="1"/>
              </p:cNvSpPr>
              <p:nvPr/>
            </p:nvSpPr>
            <p:spPr>
              <a:xfrm>
                <a:off x="7074000" y="2300710"/>
                <a:ext cx="4408668" cy="3717821"/>
              </a:xfrm>
              <a:prstGeom prst="rect">
                <a:avLst/>
              </a:prstGeom>
              <a:blipFill>
                <a:blip r:embed="rId5"/>
                <a:stretch>
                  <a:fillRect l="-1105" b="-820"/>
                </a:stretch>
              </a:blipFill>
            </p:spPr>
            <p:txBody>
              <a:bodyPr/>
              <a:lstStyle/>
              <a:p>
                <a:r>
                  <a:rPr lang="en-AU">
                    <a:noFill/>
                  </a:rPr>
                  <a:t> </a:t>
                </a:r>
              </a:p>
            </p:txBody>
          </p:sp>
        </mc:Fallback>
      </mc:AlternateContent>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lstStyle/>
          <a:p>
            <a:fld id="{53F625F3-B677-4D46-AEB5-DC449A9DF797}" type="slidenum">
              <a:rPr lang="en-AU" smtClean="0"/>
              <a:pPr/>
              <a:t>9</a:t>
            </a:fld>
            <a:endParaRPr lang="en-AU"/>
          </a:p>
        </p:txBody>
      </p:sp>
    </p:spTree>
    <p:extLst>
      <p:ext uri="{BB962C8B-B14F-4D97-AF65-F5344CB8AC3E}">
        <p14:creationId xmlns:p14="http://schemas.microsoft.com/office/powerpoint/2010/main" val="149715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8" grpId="0"/>
      <p:bldP spid="19" grpId="0"/>
    </p:bldLst>
  </p:timing>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1183</Words>
  <Application>Microsoft Office PowerPoint</Application>
  <PresentationFormat>Widescreen</PresentationFormat>
  <Paragraphs>204</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Public Sans</vt:lpstr>
      <vt:lpstr>Public Sans Light</vt:lpstr>
      <vt:lpstr>Symbol</vt:lpstr>
      <vt:lpstr>Times New Roman</vt:lpstr>
      <vt:lpstr>NSWG Corporate</vt:lpstr>
      <vt:lpstr>Finding missing sides</vt:lpstr>
      <vt:lpstr>Finding missing sides – part 1</vt:lpstr>
      <vt:lpstr>Warm up</vt:lpstr>
      <vt:lpstr>Solving equations involving one step – part 1</vt:lpstr>
      <vt:lpstr>Solving equations involving one step – part 2</vt:lpstr>
      <vt:lpstr>Solving equations involving one step – part 3</vt:lpstr>
      <vt:lpstr>Solving equations involving one step – part 4</vt:lpstr>
      <vt:lpstr>Solving equations involving one step – part 5</vt:lpstr>
      <vt:lpstr>Solving equations involving one step – part 6</vt:lpstr>
      <vt:lpstr>Solving equations involving one step – part 7</vt:lpstr>
      <vt:lpstr>Launch</vt:lpstr>
      <vt:lpstr>Finding missing sides – part 1</vt:lpstr>
      <vt:lpstr>Finding missing sides – part 2</vt:lpstr>
      <vt:lpstr>Finding missing sides – part 3</vt:lpstr>
      <vt:lpstr>Finding missing sides – part 4</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U2 – L6 – finding missing sides</dc:title>
  <dc:creator>NSW Department of Education</dc:creator>
  <dcterms:created xsi:type="dcterms:W3CDTF">2023-04-05T04:10:35Z</dcterms:created>
  <dcterms:modified xsi:type="dcterms:W3CDTF">2023-04-05T04:11:05Z</dcterms:modified>
</cp:coreProperties>
</file>