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1"/>
  </p:notesMasterIdLst>
  <p:handoutMasterIdLst>
    <p:handoutMasterId r:id="rId12"/>
  </p:handoutMasterIdLst>
  <p:sldIdLst>
    <p:sldId id="325" r:id="rId2"/>
    <p:sldId id="360" r:id="rId3"/>
    <p:sldId id="368" r:id="rId4"/>
    <p:sldId id="369" r:id="rId5"/>
    <p:sldId id="344" r:id="rId6"/>
    <p:sldId id="385" r:id="rId7"/>
    <p:sldId id="387" r:id="rId8"/>
    <p:sldId id="388" r:id="rId9"/>
    <p:sldId id="336" r:id="rId10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60"/>
            <p14:sldId id="368"/>
            <p14:sldId id="369"/>
            <p14:sldId id="344"/>
            <p14:sldId id="385"/>
            <p14:sldId id="387"/>
            <p14:sldId id="388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7C917-583C-E77D-B579-6E8946FFDC11}" name="Sam Houda" initials="SH" userId="S::samantha.houda1@det.nsw.edu.au::8177d86a-8cc2-4537-942b-686d9dda63ce" providerId="AD"/>
  <p188:author id="{37541F5C-94CE-019A-0D68-C84DD6ADB9FA}" name="Matt Scott" initials="MS" userId="S::matthew.scott7@det.nsw.edu.au::c1e07d0a-9392-484c-b897-7e5da2cb30ac" providerId="AD"/>
  <p188:author id="{C461638E-F1F5-7186-9758-0B4A52497F93}" name="Meagan Rodda" initials="MR" userId="S::Meagan.Rodda@det.nsw.edu.au::efecb8de-290d-42b5-96ee-00df0648c086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82" autoAdjust="0"/>
  </p:normalViewPr>
  <p:slideViewPr>
    <p:cSldViewPr snapToGrid="0">
      <p:cViewPr varScale="1">
        <p:scale>
          <a:sx n="83" d="100"/>
          <a:sy n="83" d="100"/>
        </p:scale>
        <p:origin x="1539" y="36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thinkpairsharestrateg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oticewonderstrateg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to accompany Stage 5 – unit 1 – lesson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students perform a think / pair / share (</a:t>
            </a:r>
            <a:r>
              <a:rPr lang="en-AU" sz="18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8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thinkpairsharestrategy</a:t>
            </a: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justify which image doesn’t belong.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discussion of similarities and differences between graphical representations.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59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create a notice / wonder list (</a:t>
            </a:r>
            <a:r>
              <a:rPr lang="en-AU" sz="12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2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noticewonderstrategy</a:t>
            </a:r>
            <a:r>
              <a:rPr lang="en-A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Figure 2.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points for discussion: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does the bar in the bottom left corner mean?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Where does the track start and finish?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Could you figure out the distance from Seamans hut to Mount Kosciuszko summit lookout?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Who would use this map and why?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Why are some sections darker/lighter?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 how to use the scale bar to show the distance between two points on the map.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to estimate, then calculate (approximately) the distance from: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Snow gums boardwalk to Seamans Hut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Seamans Hut to Mount Kosciuszko summit lookout 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to share similarities and differences between the maps observed this lesson and the floor plan presented in Figure 5.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Summarise that scales are used in a variety of graphical representations, however the mathematics involved is often very similar.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AU" sz="1800" b="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2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322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7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130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55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00866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8591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8405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735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4148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847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74483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752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484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062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20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6098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4629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3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04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618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5292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941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27907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8356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4048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79065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10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414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72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4230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71717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903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8948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050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565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056-E44C-AF43-A422-C82DD035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25" y="402012"/>
            <a:ext cx="10629676" cy="49847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01063-BE19-724C-91DD-C5F4B748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156F-4B4A-874F-AEE2-940A34FF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2078">
            <a:extLst>
              <a:ext uri="{FF2B5EF4-FFF2-40B4-BE49-F238E27FC236}">
                <a16:creationId xmlns:a16="http://schemas.microsoft.com/office/drawing/2014/main" id="{0C286ABD-2EA9-E445-A9AD-2AD792A0E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7" y="910008"/>
            <a:ext cx="10632493" cy="46635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D4F20-168E-1D45-8475-BC928E86208C}"/>
              </a:ext>
            </a:extLst>
          </p:cNvPr>
          <p:cNvCxnSpPr>
            <a:cxnSpLocks/>
          </p:cNvCxnSpPr>
          <p:nvPr userDrawn="1"/>
        </p:nvCxnSpPr>
        <p:spPr>
          <a:xfrm>
            <a:off x="334963" y="1665287"/>
            <a:ext cx="11468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BA1511-BC03-1340-A366-AB5EC6B308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51538" y="1989138"/>
            <a:ext cx="5868987" cy="41234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4004FB-FECF-9449-91A7-F251720D0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5392737" cy="4123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079BD0-8F19-D845-893E-1EF997B1B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918" y="383757"/>
            <a:ext cx="504501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49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4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6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5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9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855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9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2880000"/>
            <a:ext cx="11484001" cy="922566"/>
          </a:xfrm>
        </p:spPr>
        <p:txBody>
          <a:bodyPr/>
          <a:lstStyle/>
          <a:p>
            <a:r>
              <a:rPr lang="en-US" dirty="0"/>
              <a:t>Maps and scale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140000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B9338-9193-9761-891F-6AF995486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explore the similarities and differences of various graphical representations.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apply scale in context.</a:t>
            </a:r>
          </a:p>
          <a:p>
            <a:pPr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read various graphical displays, including maps and floorplans.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solve problems involving a scale.</a:t>
            </a:r>
          </a:p>
          <a:p>
            <a:pPr lvl="0">
              <a:spcBef>
                <a:spcPts val="400"/>
              </a:spcBef>
              <a:buSzPts val="1200"/>
              <a:tabLst>
                <a:tab pos="414020" algn="l"/>
              </a:tabLst>
            </a:pP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8916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Warm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Which one doesn’t belong?</a:t>
            </a:r>
          </a:p>
        </p:txBody>
      </p:sp>
    </p:spTree>
    <p:extLst>
      <p:ext uri="{BB962C8B-B14F-4D97-AF65-F5344CB8AC3E}">
        <p14:creationId xmlns:p14="http://schemas.microsoft.com/office/powerpoint/2010/main" val="2952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Which one doesn’t belong?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Warm up</a:t>
            </a:r>
          </a:p>
        </p:txBody>
      </p:sp>
      <p:grpSp>
        <p:nvGrpSpPr>
          <p:cNvPr id="7" name="Group 6" descr="Table titled Which one doesn't belong. The table contains a map of Sydney's train network, a map of Mount Kosciuszko Summit walk, a map of Sydney and a floor plan of a small house.">
            <a:extLst>
              <a:ext uri="{FF2B5EF4-FFF2-40B4-BE49-F238E27FC236}">
                <a16:creationId xmlns:a16="http://schemas.microsoft.com/office/drawing/2014/main" id="{99F11C5A-D1F9-F6AB-75FE-DE67722FE082}"/>
              </a:ext>
            </a:extLst>
          </p:cNvPr>
          <p:cNvGrpSpPr/>
          <p:nvPr/>
        </p:nvGrpSpPr>
        <p:grpSpPr>
          <a:xfrm>
            <a:off x="360000" y="982520"/>
            <a:ext cx="11560541" cy="5358137"/>
            <a:chOff x="340307" y="990152"/>
            <a:chExt cx="11560541" cy="53581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124474-AF00-F5F4-52D2-E8C6E7EDB4D7}"/>
                </a:ext>
              </a:extLst>
            </p:cNvPr>
            <p:cNvSpPr/>
            <p:nvPr/>
          </p:nvSpPr>
          <p:spPr>
            <a:xfrm>
              <a:off x="340307" y="1473958"/>
              <a:ext cx="11560541" cy="30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pic>
          <p:nvPicPr>
            <p:cNvPr id="9" name="Picture 8" descr="Which one doesn't belong?&#10;Top left: Sydney train network&#10;Top right: Mount Kosciuszko Summit walk map&#10;Bottom left: Map of sydney&#10;Bottom right: Floor plan of a house">
              <a:extLst>
                <a:ext uri="{FF2B5EF4-FFF2-40B4-BE49-F238E27FC236}">
                  <a16:creationId xmlns:a16="http://schemas.microsoft.com/office/drawing/2014/main" id="{FCFE37F7-B5D6-74DA-1954-5CEB56CD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180" y="990152"/>
              <a:ext cx="5120501" cy="5358137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999" y="3708000"/>
            <a:ext cx="6191996" cy="1188000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r>
              <a:rPr lang="en-AU" dirty="0">
                <a:solidFill>
                  <a:schemeClr val="accent3"/>
                </a:solidFill>
                <a:cs typeface="Arial"/>
              </a:rPr>
              <a:t>Mount Kosciuszko summit walk</a:t>
            </a:r>
          </a:p>
        </p:txBody>
      </p:sp>
    </p:spTree>
    <p:extLst>
      <p:ext uri="{BB962C8B-B14F-4D97-AF65-F5344CB8AC3E}">
        <p14:creationId xmlns:p14="http://schemas.microsoft.com/office/powerpoint/2010/main" val="29771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Mount Kosciuszko Summit walk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grpSp>
        <p:nvGrpSpPr>
          <p:cNvPr id="8" name="Group 7" descr="A map of Mount Kosciuszko Summit walk.">
            <a:extLst>
              <a:ext uri="{FF2B5EF4-FFF2-40B4-BE49-F238E27FC236}">
                <a16:creationId xmlns:a16="http://schemas.microsoft.com/office/drawing/2014/main" id="{A15EF18E-C596-2D53-B14D-8A0B8145210C}"/>
              </a:ext>
            </a:extLst>
          </p:cNvPr>
          <p:cNvGrpSpPr/>
          <p:nvPr/>
        </p:nvGrpSpPr>
        <p:grpSpPr>
          <a:xfrm>
            <a:off x="454607" y="1137527"/>
            <a:ext cx="11560541" cy="5156896"/>
            <a:chOff x="340307" y="910008"/>
            <a:chExt cx="11560541" cy="51568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91E6AB-9536-158B-32E1-98B5EE0F42DC}"/>
                </a:ext>
              </a:extLst>
            </p:cNvPr>
            <p:cNvSpPr/>
            <p:nvPr/>
          </p:nvSpPr>
          <p:spPr>
            <a:xfrm>
              <a:off x="340307" y="1473958"/>
              <a:ext cx="11560541" cy="30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pic>
          <p:nvPicPr>
            <p:cNvPr id="4" name="Picture 3" descr="Map of Mount Kosciuszko Summit walk&#10;">
              <a:extLst>
                <a:ext uri="{FF2B5EF4-FFF2-40B4-BE49-F238E27FC236}">
                  <a16:creationId xmlns:a16="http://schemas.microsoft.com/office/drawing/2014/main" id="{3D9AF5BD-A8C4-9BDA-1376-39858D8B9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131" y="910008"/>
              <a:ext cx="7013738" cy="5156896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Summarise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Floor plan</a:t>
            </a:r>
          </a:p>
        </p:txBody>
      </p:sp>
    </p:spTree>
    <p:extLst>
      <p:ext uri="{BB962C8B-B14F-4D97-AF65-F5344CB8AC3E}">
        <p14:creationId xmlns:p14="http://schemas.microsoft.com/office/powerpoint/2010/main" val="42784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Floor plan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Summarise</a:t>
            </a:r>
          </a:p>
        </p:txBody>
      </p:sp>
      <p:grpSp>
        <p:nvGrpSpPr>
          <p:cNvPr id="9" name="Group 8" descr="Floor plan of a small unit with living room, kitchen and bathroom.&#10;Scale is shown on floorplan.">
            <a:extLst>
              <a:ext uri="{FF2B5EF4-FFF2-40B4-BE49-F238E27FC236}">
                <a16:creationId xmlns:a16="http://schemas.microsoft.com/office/drawing/2014/main" id="{56677FD3-5C4E-A3C4-9FA4-B8E6FB593814}"/>
              </a:ext>
            </a:extLst>
          </p:cNvPr>
          <p:cNvGrpSpPr/>
          <p:nvPr/>
        </p:nvGrpSpPr>
        <p:grpSpPr>
          <a:xfrm>
            <a:off x="283459" y="1469550"/>
            <a:ext cx="11560541" cy="4662612"/>
            <a:chOff x="340307" y="994028"/>
            <a:chExt cx="11560541" cy="46626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46C60-BD79-BD9D-17B9-F9EB9E06E0E4}"/>
                </a:ext>
              </a:extLst>
            </p:cNvPr>
            <p:cNvSpPr/>
            <p:nvPr/>
          </p:nvSpPr>
          <p:spPr>
            <a:xfrm>
              <a:off x="340307" y="1473958"/>
              <a:ext cx="11560541" cy="304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pic>
          <p:nvPicPr>
            <p:cNvPr id="4" name="Picture 3" descr="Floor plan HSC 2019 Q20 Std1">
              <a:extLst>
                <a:ext uri="{FF2B5EF4-FFF2-40B4-BE49-F238E27FC236}">
                  <a16:creationId xmlns:a16="http://schemas.microsoft.com/office/drawing/2014/main" id="{864BD5B9-F08A-454F-5C58-1B1975FC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1153" y="994028"/>
              <a:ext cx="7140388" cy="4662612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3354F3-EC15-9909-E12C-B61F0C8E9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848" y="6114149"/>
            <a:ext cx="3560732" cy="33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>
                <a:effectLst/>
                <a:ea typeface="Calibri" panose="020F0502020204030204" pitchFamily="34" charset="0"/>
              </a:rPr>
              <a:t>Figure 5: HSC 2019 Standard 1 Q20 </a:t>
            </a:r>
            <a:endParaRPr lang="en-AU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4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2A95-6E24-C4BB-7E97-0C198CAA4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read various graphical displays, including maps and floorplans.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solve problems involving a scale.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Widescreen</PresentationFormat>
  <Paragraphs>49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Public Sans</vt:lpstr>
      <vt:lpstr>Public Sans Light</vt:lpstr>
      <vt:lpstr>Symbol</vt:lpstr>
      <vt:lpstr>Times New Roman</vt:lpstr>
      <vt:lpstr>NSWG Corporate</vt:lpstr>
      <vt:lpstr>Maps and scale</vt:lpstr>
      <vt:lpstr>Visible learning</vt:lpstr>
      <vt:lpstr>Warm up</vt:lpstr>
      <vt:lpstr>Which one doesn’t belong?</vt:lpstr>
      <vt:lpstr>Launch</vt:lpstr>
      <vt:lpstr>Mount Kosciuszko Summit walk</vt:lpstr>
      <vt:lpstr>Summarise</vt:lpstr>
      <vt:lpstr>Floor plan 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U1 – L9 – maps and scale</dc:title>
  <dc:creator>NSW Department of Education</dc:creator>
  <dcterms:created xsi:type="dcterms:W3CDTF">2023-04-05T03:42:58Z</dcterms:created>
  <dcterms:modified xsi:type="dcterms:W3CDTF">2023-04-05T03:43:39Z</dcterms:modified>
</cp:coreProperties>
</file>