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3" r:id="rId1"/>
  </p:sldMasterIdLst>
  <p:notesMasterIdLst>
    <p:notesMasterId r:id="rId12"/>
  </p:notesMasterIdLst>
  <p:handoutMasterIdLst>
    <p:handoutMasterId r:id="rId13"/>
  </p:handoutMasterIdLst>
  <p:sldIdLst>
    <p:sldId id="325" r:id="rId2"/>
    <p:sldId id="360" r:id="rId3"/>
    <p:sldId id="368" r:id="rId4"/>
    <p:sldId id="369" r:id="rId5"/>
    <p:sldId id="344" r:id="rId6"/>
    <p:sldId id="385" r:id="rId7"/>
    <p:sldId id="386" r:id="rId8"/>
    <p:sldId id="387" r:id="rId9"/>
    <p:sldId id="388" r:id="rId10"/>
    <p:sldId id="336" r:id="rId11"/>
  </p:sldIdLst>
  <p:sldSz cx="12192000" cy="6858000"/>
  <p:notesSz cx="9144000" cy="6858000"/>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Presentation" id="{1165592B-D1AE-EE48-AEB4-F19515D86DC8}">
          <p14:sldIdLst>
            <p14:sldId id="325"/>
            <p14:sldId id="360"/>
            <p14:sldId id="368"/>
            <p14:sldId id="369"/>
            <p14:sldId id="344"/>
            <p14:sldId id="385"/>
            <p14:sldId id="386"/>
            <p14:sldId id="387"/>
            <p14:sldId id="388"/>
            <p14:sldId id="336"/>
          </p14:sldIdLst>
        </p14:section>
      </p14:sectionLst>
    </p:ex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17C917-583C-E77D-B579-6E8946FFDC11}" name="Sam Houda" initials="SH" userId="S::samantha.houda1@det.nsw.edu.au::8177d86a-8cc2-4537-942b-686d9dda63ce" providerId="AD"/>
  <p188:author id="{37541F5C-94CE-019A-0D68-C84DD6ADB9FA}" name="Matt Scott" initials="MS" userId="S::matthew.scott7@det.nsw.edu.au::c1e07d0a-9392-484c-b897-7e5da2cb30ac" providerId="AD"/>
  <p188:author id="{C461638E-F1F5-7186-9758-0B4A52497F93}" name="Meagan Rodda" initials="MR" userId="S::Meagan.Rodda@det.nsw.edu.au::efecb8de-290d-42b5-96ee-00df0648c086" providerId="AD"/>
  <p188:author id="{D84E49CE-2BCD-8431-0782-D52A02898A5C}" name="Meagan Rodda" initials="MR" userId="S::meagan.rodda@det.nsw.edu.au::efecb8de-290d-42b5-96ee-00df0648c0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241"/>
    <a:srgbClr val="FCD214"/>
    <a:srgbClr val="189ECF"/>
    <a:srgbClr val="041D42"/>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82" autoAdjust="0"/>
  </p:normalViewPr>
  <p:slideViewPr>
    <p:cSldViewPr snapToGrid="0">
      <p:cViewPr varScale="1">
        <p:scale>
          <a:sx n="52" d="100"/>
          <a:sy n="52" d="100"/>
        </p:scale>
        <p:origin x="1518" y="30"/>
      </p:cViewPr>
      <p:guideLst>
        <p:guide orient="horz" pos="1842"/>
        <p:guide orient="horz" pos="3294"/>
        <p:guide orient="horz" pos="2228"/>
        <p:guide orient="horz" pos="2614"/>
        <p:guide pos="3812"/>
        <p:guide orient="horz" pos="1570"/>
        <p:guide orient="horz" pos="1616"/>
        <p:guide pos="1300"/>
        <p:guide pos="3407"/>
        <p:guide pos="236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4/5/2023</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5/04/2023</a:t>
            </a:fld>
            <a:endParaRPr lang="en-AU"/>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it.ly/thinkpairsharestrateg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v59kwB37xQ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to accompany Stage 5 – unit 1 – lesson 8</a:t>
            </a:r>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a:p>
        </p:txBody>
      </p:sp>
    </p:spTree>
    <p:extLst>
      <p:ext uri="{BB962C8B-B14F-4D97-AF65-F5344CB8AC3E}">
        <p14:creationId xmlns:p14="http://schemas.microsoft.com/office/powerpoint/2010/main" val="198762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fontAlgn="base">
              <a:lnSpc>
                <a:spcPct val="115000"/>
              </a:lnSpc>
              <a:spcBef>
                <a:spcPts val="400"/>
              </a:spcBef>
              <a:buFont typeface="+mj-lt"/>
              <a:buAutoNum type="arabicPeriod"/>
            </a:pPr>
            <a:r>
              <a:rPr lang="en-AU" sz="1200" u="none" strike="noStrike" kern="0" spc="0" dirty="0">
                <a:effectLst/>
                <a:latin typeface="Arial" panose="020B0604020202020204" pitchFamily="34" charset="0"/>
                <a:ea typeface="Calibri" panose="020F0502020204030204" pitchFamily="34" charset="0"/>
                <a:cs typeface="Arial" panose="020B0604020202020204" pitchFamily="34" charset="0"/>
              </a:rPr>
              <a:t>Ask students to:</a:t>
            </a:r>
          </a:p>
          <a:p>
            <a:pPr marL="742950" lvl="1" indent="-285750">
              <a:lnSpc>
                <a:spcPct val="125000"/>
              </a:lnSpc>
              <a:spcBef>
                <a:spcPts val="200"/>
              </a:spcBef>
              <a:buFont typeface="Courier New" panose="02070309020205020404" pitchFamily="49" charset="0"/>
              <a:buChar char="o"/>
            </a:pPr>
            <a:r>
              <a:rPr lang="en-AU" sz="1200" dirty="0">
                <a:effectLst/>
                <a:latin typeface="Arial" panose="020B0604020202020204" pitchFamily="34" charset="0"/>
                <a:ea typeface="SimSun" panose="02010600030101010101" pitchFamily="2" charset="-122"/>
                <a:cs typeface="Times New Roman" panose="02020603050405020304" pitchFamily="18" charset="0"/>
              </a:rPr>
              <a:t>Predict what questions might be asked about this image</a:t>
            </a:r>
          </a:p>
          <a:p>
            <a:pPr marL="742950" lvl="1" indent="-285750">
              <a:lnSpc>
                <a:spcPct val="125000"/>
              </a:lnSpc>
              <a:buFont typeface="Courier New" panose="02070309020205020404" pitchFamily="49" charset="0"/>
              <a:buChar char="o"/>
            </a:pPr>
            <a:r>
              <a:rPr lang="en-AU" sz="1200" dirty="0">
                <a:effectLst/>
                <a:latin typeface="Arial" panose="020B0604020202020204" pitchFamily="34" charset="0"/>
                <a:ea typeface="SimSun" panose="02010600030101010101" pitchFamily="2" charset="-122"/>
                <a:cs typeface="Times New Roman" panose="02020603050405020304" pitchFamily="18" charset="0"/>
              </a:rPr>
              <a:t>Pair up and answer their partner’s question</a:t>
            </a:r>
          </a:p>
          <a:p>
            <a:pPr marL="342900" lvl="0" indent="-342900" fontAlgn="base">
              <a:lnSpc>
                <a:spcPct val="115000"/>
              </a:lnSpc>
              <a:spcBef>
                <a:spcPts val="400"/>
              </a:spcBef>
              <a:buFont typeface="+mj-lt"/>
              <a:buAutoNum type="arabicPeriod"/>
            </a:pPr>
            <a:r>
              <a:rPr lang="en-AU" sz="1200" u="none" strike="noStrike" kern="0" spc="0" dirty="0">
                <a:effectLst/>
                <a:latin typeface="Arial" panose="020B0604020202020204" pitchFamily="34" charset="0"/>
                <a:ea typeface="Calibri" panose="020F0502020204030204" pitchFamily="34" charset="0"/>
                <a:cs typeface="Arial" panose="020B0604020202020204" pitchFamily="34" charset="0"/>
              </a:rPr>
              <a:t>Ask students to share their questions with the class.</a:t>
            </a:r>
          </a:p>
          <a:p>
            <a:pPr marL="342900" lvl="0" indent="-342900" fontAlgn="base">
              <a:lnSpc>
                <a:spcPct val="115000"/>
              </a:lnSpc>
              <a:spcBef>
                <a:spcPts val="400"/>
              </a:spcBef>
              <a:buFont typeface="+mj-lt"/>
              <a:buAutoNum type="arabicPeriod"/>
            </a:pPr>
            <a:r>
              <a:rPr lang="en-AU" sz="1200" u="none" strike="noStrike" kern="0" spc="0" dirty="0">
                <a:effectLst/>
                <a:latin typeface="Arial" panose="020B0604020202020204" pitchFamily="34" charset="0"/>
                <a:ea typeface="Calibri" panose="020F0502020204030204" pitchFamily="34" charset="0"/>
                <a:cs typeface="Arial" panose="020B0604020202020204" pitchFamily="34" charset="0"/>
              </a:rPr>
              <a:t>Explain to students “What is the actual wingspan of the butterfly?”, presented similarly to Figure 1, was a HSC question (Std2 M7 2005). If students haven’t already suggested this as a possible question, answer it as a class. </a:t>
            </a:r>
          </a:p>
          <a:p>
            <a:pPr marL="342900" lvl="0" indent="-342900" fontAlgn="base">
              <a:lnSpc>
                <a:spcPct val="115000"/>
              </a:lnSpc>
              <a:spcBef>
                <a:spcPts val="400"/>
              </a:spcBef>
              <a:buFont typeface="+mj-lt"/>
              <a:buAutoNum type="arabicPeriod"/>
            </a:pPr>
            <a:r>
              <a:rPr lang="en-AU" sz="1200" u="none" strike="noStrike" kern="0" spc="0" dirty="0">
                <a:effectLst/>
                <a:latin typeface="Arial" panose="020B0604020202020204" pitchFamily="34" charset="0"/>
                <a:ea typeface="Calibri" panose="020F0502020204030204" pitchFamily="34" charset="0"/>
                <a:cs typeface="Arial" panose="020B0604020202020204" pitchFamily="34" charset="0"/>
              </a:rPr>
              <a:t>As a think / pair / share (</a:t>
            </a:r>
            <a:r>
              <a:rPr lang="en-AU" sz="1200" u="none" strike="noStrike" kern="0" spc="0" dirty="0">
                <a:solidFill>
                  <a:srgbClr val="2F5496"/>
                </a:solidFill>
                <a:effectLst/>
                <a:latin typeface="Arial" panose="020B0604020202020204" pitchFamily="34" charset="0"/>
                <a:ea typeface="Calibri" panose="020F0502020204030204" pitchFamily="34" charset="0"/>
                <a:cs typeface="Arial" panose="020B0604020202020204" pitchFamily="34" charset="0"/>
                <a:hlinkClick r:id="rId3"/>
              </a:rPr>
              <a:t>bit.ly/</a:t>
            </a:r>
            <a:r>
              <a:rPr lang="en-AU" sz="1200" u="none" strike="noStrike" kern="0" spc="0" dirty="0" err="1">
                <a:solidFill>
                  <a:srgbClr val="2F5496"/>
                </a:solidFill>
                <a:effectLst/>
                <a:latin typeface="Arial" panose="020B0604020202020204" pitchFamily="34" charset="0"/>
                <a:ea typeface="Calibri" panose="020F0502020204030204" pitchFamily="34" charset="0"/>
                <a:cs typeface="Arial" panose="020B0604020202020204" pitchFamily="34" charset="0"/>
                <a:hlinkClick r:id="rId3"/>
              </a:rPr>
              <a:t>thinkpairsharestrategy</a:t>
            </a:r>
            <a:r>
              <a:rPr lang="en-AU" sz="1100" u="none" strike="noStrike" kern="0" spc="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AU" sz="1200" u="none" strike="noStrike" kern="0" spc="0" dirty="0">
                <a:effectLst/>
                <a:latin typeface="Arial" panose="020B0604020202020204" pitchFamily="34" charset="0"/>
                <a:ea typeface="Calibri" panose="020F0502020204030204" pitchFamily="34" charset="0"/>
                <a:cs typeface="Arial" panose="020B0604020202020204" pitchFamily="34" charset="0"/>
              </a:rPr>
              <a:t>, define ‘scale’. </a:t>
            </a:r>
          </a:p>
          <a:p>
            <a:pPr marL="742950" lvl="1" indent="-285750">
              <a:lnSpc>
                <a:spcPct val="125000"/>
              </a:lnSpc>
              <a:spcBef>
                <a:spcPts val="200"/>
              </a:spcBef>
              <a:buFont typeface="Courier New" panose="02070309020205020404" pitchFamily="49" charset="0"/>
              <a:buChar char="o"/>
            </a:pPr>
            <a:r>
              <a:rPr lang="en-AU" sz="1200" dirty="0">
                <a:effectLst/>
                <a:latin typeface="Arial" panose="020B0604020202020204" pitchFamily="34" charset="0"/>
                <a:ea typeface="SimSun" panose="02010600030101010101" pitchFamily="2" charset="-122"/>
                <a:cs typeface="Times New Roman" panose="02020603050405020304" pitchFamily="18" charset="0"/>
              </a:rPr>
              <a:t>How many meanings does it have? (e.g., scale mountain, scales on fish, enlarge or shrink, weighing device) </a:t>
            </a:r>
          </a:p>
          <a:p>
            <a:pPr marL="742950" lvl="1" indent="-285750">
              <a:lnSpc>
                <a:spcPct val="125000"/>
              </a:lnSpc>
              <a:buFont typeface="Courier New" panose="02070309020205020404" pitchFamily="49" charset="0"/>
              <a:buChar char="o"/>
            </a:pPr>
            <a:r>
              <a:rPr lang="en-AU" sz="1200" dirty="0">
                <a:effectLst/>
                <a:latin typeface="Arial" panose="020B0604020202020204" pitchFamily="34" charset="0"/>
                <a:ea typeface="SimSun" panose="02010600030101010101" pitchFamily="2" charset="-122"/>
                <a:cs typeface="Times New Roman" panose="02020603050405020304" pitchFamily="18" charset="0"/>
              </a:rPr>
              <a:t>Who would use scale? Why?</a:t>
            </a: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424594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fontAlgn="base">
              <a:lnSpc>
                <a:spcPct val="115000"/>
              </a:lnSpc>
              <a:spcBef>
                <a:spcPts val="400"/>
              </a:spcBef>
              <a:buFont typeface="+mj-lt"/>
              <a:buAutoNum type="arabicPeriod"/>
            </a:pPr>
            <a:r>
              <a:rPr lang="en-AU" sz="1800" u="none" strike="noStrike" kern="0" spc="0" dirty="0">
                <a:effectLst/>
                <a:latin typeface="Arial" panose="020B0604020202020204" pitchFamily="34" charset="0"/>
                <a:ea typeface="Calibri" panose="020F0502020204030204" pitchFamily="34" charset="0"/>
                <a:cs typeface="Arial" panose="020B0604020202020204" pitchFamily="34" charset="0"/>
              </a:rPr>
              <a:t>Ask students if they have seen the Lord of the Rings or Hobbit movies. You might like to show a short video clip or look at some photos.  </a:t>
            </a:r>
          </a:p>
          <a:p>
            <a:pPr marL="414020" indent="-233680">
              <a:lnSpc>
                <a:spcPct val="115000"/>
              </a:lnSpc>
              <a:spcBef>
                <a:spcPts val="400"/>
              </a:spcBef>
            </a:pPr>
            <a:r>
              <a:rPr lang="en-AU" sz="18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lnSpc>
                <a:spcPct val="115000"/>
              </a:lnSpc>
              <a:spcBef>
                <a:spcPts val="400"/>
              </a:spcBef>
              <a:buFont typeface="Symbol" panose="05050102010706020507" pitchFamily="18" charset="2"/>
              <a:buChar char=""/>
              <a:tabLst>
                <a:tab pos="414020" algn="l"/>
              </a:tabLst>
            </a:pPr>
            <a:r>
              <a:rPr lang="en-AU" sz="1800" dirty="0">
                <a:effectLst/>
                <a:latin typeface="Arial" panose="020B0604020202020204" pitchFamily="34" charset="0"/>
                <a:ea typeface="Calibri" panose="020F0502020204030204" pitchFamily="34" charset="0"/>
                <a:cs typeface="Arial" panose="020B0604020202020204" pitchFamily="34" charset="0"/>
              </a:rPr>
              <a:t>What’s interesting about the Lord of the Rings sets, particularly the shire (where the movies often start) is that it was filmed in New Zealand. The set was destroyed after the original trilogy of movies, but with the more recent Hobbit trilogy, they built a permanent set that you can visit.</a:t>
            </a:r>
          </a:p>
          <a:p>
            <a:pPr marL="342900" lvl="0" indent="-342900">
              <a:lnSpc>
                <a:spcPct val="115000"/>
              </a:lnSpc>
              <a:spcBef>
                <a:spcPts val="400"/>
              </a:spcBef>
              <a:buFont typeface="Symbol" panose="05050102010706020507" pitchFamily="18" charset="2"/>
              <a:buChar char=""/>
              <a:tabLst>
                <a:tab pos="414020" algn="l"/>
              </a:tabLst>
            </a:pPr>
            <a:r>
              <a:rPr lang="en-AU" sz="1800" dirty="0">
                <a:effectLst/>
                <a:latin typeface="Arial" panose="020B0604020202020204" pitchFamily="34" charset="0"/>
                <a:ea typeface="Calibri" panose="020F0502020204030204" pitchFamily="34" charset="0"/>
                <a:cs typeface="Arial" panose="020B0604020202020204" pitchFamily="34" charset="0"/>
              </a:rPr>
              <a:t>The hobbit holes (Figures 1-3) are built in three different scales, 100% human scale, 90% human scale, and 60% human scale.</a:t>
            </a:r>
          </a:p>
          <a:p>
            <a:pPr marL="414020" indent="-233680">
              <a:lnSpc>
                <a:spcPct val="115000"/>
              </a:lnSpc>
              <a:spcBef>
                <a:spcPts val="400"/>
              </a:spcBef>
              <a:tabLst>
                <a:tab pos="414020" algn="l"/>
                <a:tab pos="457200" algn="l"/>
              </a:tabLst>
            </a:pPr>
            <a:r>
              <a:rPr lang="en-AU" sz="1800" dirty="0">
                <a:effectLst/>
                <a:latin typeface="Arial" panose="020B0604020202020204" pitchFamily="34" charset="0"/>
                <a:ea typeface="Calibri" panose="020F0502020204030204" pitchFamily="34" charset="0"/>
                <a:cs typeface="Arial" panose="020B0604020202020204" pitchFamily="34" charset="0"/>
              </a:rPr>
              <a:t> </a:t>
            </a:r>
          </a:p>
          <a:p>
            <a:pPr marL="0" lvl="0" indent="0" fontAlgn="base">
              <a:lnSpc>
                <a:spcPct val="115000"/>
              </a:lnSpc>
              <a:spcBef>
                <a:spcPts val="400"/>
              </a:spcBef>
              <a:buFont typeface="+mj-lt"/>
              <a:buNone/>
            </a:pPr>
            <a:r>
              <a:rPr lang="en-AU" sz="1800" u="none" strike="noStrike" kern="0" spc="0" dirty="0">
                <a:effectLst/>
                <a:latin typeface="Arial" panose="020B0604020202020204" pitchFamily="34" charset="0"/>
                <a:ea typeface="Calibri" panose="020F0502020204030204" pitchFamily="34" charset="0"/>
                <a:cs typeface="Arial" panose="020B0604020202020204" pitchFamily="34" charset="0"/>
              </a:rPr>
              <a:t>2.      Ask students why they would have built three different scale houses? </a:t>
            </a:r>
          </a:p>
          <a:p>
            <a:pPr marL="342900" lvl="0" indent="-342900">
              <a:lnSpc>
                <a:spcPct val="115000"/>
              </a:lnSpc>
              <a:spcBef>
                <a:spcPts val="400"/>
              </a:spcBef>
              <a:buFont typeface="Symbol" panose="05050102010706020507" pitchFamily="18" charset="2"/>
              <a:buChar char=""/>
              <a:tabLst>
                <a:tab pos="414020" algn="l"/>
              </a:tabLst>
            </a:pPr>
            <a:r>
              <a:rPr lang="en-AU" sz="1800" dirty="0">
                <a:effectLst/>
                <a:latin typeface="Arial" panose="020B0604020202020204" pitchFamily="34" charset="0"/>
                <a:ea typeface="Calibri" panose="020F0502020204030204" pitchFamily="34" charset="0"/>
                <a:cs typeface="Arial" panose="020B0604020202020204" pitchFamily="34" charset="0"/>
              </a:rPr>
              <a:t>The reason was to trick the viewer into thinking characters were larger or smaller than in real life. Hobbits, small characters were filmed in front of the 100% human scale houses, whilst Gandalf, a very tall wizard was filmed in front of the 60% human scale houses to give the impression that he was much taller.</a:t>
            </a:r>
          </a:p>
          <a:p>
            <a:pPr marL="342900" lvl="0" indent="-342900">
              <a:lnSpc>
                <a:spcPct val="115000"/>
              </a:lnSpc>
              <a:spcBef>
                <a:spcPts val="400"/>
              </a:spcBef>
              <a:buFont typeface="Symbol" panose="05050102010706020507" pitchFamily="18" charset="2"/>
              <a:buChar char=""/>
              <a:tabLst>
                <a:tab pos="414020" algn="l"/>
              </a:tabLst>
            </a:pPr>
            <a:r>
              <a:rPr lang="en-AU" sz="1800" dirty="0">
                <a:effectLst/>
                <a:latin typeface="Arial" panose="020B0604020202020204" pitchFamily="34" charset="0"/>
                <a:ea typeface="Calibri" panose="020F0502020204030204" pitchFamily="34" charset="0"/>
                <a:cs typeface="Arial" panose="020B0604020202020204" pitchFamily="34" charset="0"/>
              </a:rPr>
              <a:t>Film makers use scale to trick the viewer all the time.</a:t>
            </a:r>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253945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lnSpc>
                <a:spcPct val="115000"/>
              </a:lnSpc>
              <a:spcBef>
                <a:spcPts val="400"/>
              </a:spcBef>
              <a:buFont typeface="+mj-lt"/>
              <a:buNone/>
            </a:pPr>
            <a:r>
              <a:rPr lang="en-AU" sz="1800" u="none" strike="noStrike" kern="0" spc="0" dirty="0">
                <a:effectLst/>
                <a:latin typeface="Arial" panose="020B0604020202020204" pitchFamily="34" charset="0"/>
                <a:ea typeface="Calibri" panose="020F0502020204030204" pitchFamily="34" charset="0"/>
                <a:cs typeface="Arial" panose="020B0604020202020204" pitchFamily="34" charset="0"/>
              </a:rPr>
              <a:t>Ask students if they have seen the Harry Potter movies. You might like to show a short video or look at some photos.  </a:t>
            </a:r>
          </a:p>
          <a:p>
            <a:pPr marL="414020" indent="-233680">
              <a:lnSpc>
                <a:spcPct val="115000"/>
              </a:lnSpc>
              <a:spcBef>
                <a:spcPts val="400"/>
              </a:spcBef>
            </a:pPr>
            <a:r>
              <a:rPr lang="en-AU" sz="18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lnSpc>
                <a:spcPct val="115000"/>
              </a:lnSpc>
              <a:spcBef>
                <a:spcPts val="400"/>
              </a:spcBef>
              <a:buFont typeface="Symbol" panose="05050102010706020507" pitchFamily="18" charset="2"/>
              <a:buChar char=""/>
              <a:tabLst>
                <a:tab pos="414020" algn="l"/>
              </a:tabLst>
            </a:pPr>
            <a:r>
              <a:rPr lang="en-AU" sz="1800" dirty="0">
                <a:effectLst/>
                <a:latin typeface="Arial" panose="020B0604020202020204" pitchFamily="34" charset="0"/>
                <a:ea typeface="Calibri" panose="020F0502020204030204" pitchFamily="34" charset="0"/>
                <a:cs typeface="Arial" panose="020B0604020202020204" pitchFamily="34" charset="0"/>
              </a:rPr>
              <a:t>When students saw exterior shots of Hogwarts, the school in the Harry Potter movies, they were seeing a small-scale model of the building. The model was built for the first movie, ‘Harry Potter and the Philosophers Stone’ and has been used in every one of the Harry Potter movies since.</a:t>
            </a:r>
          </a:p>
          <a:p>
            <a:pPr marL="414020" indent="-233680">
              <a:lnSpc>
                <a:spcPct val="115000"/>
              </a:lnSpc>
              <a:spcBef>
                <a:spcPts val="400"/>
              </a:spcBef>
              <a:tabLst>
                <a:tab pos="414020" algn="l"/>
                <a:tab pos="457200" algn="l"/>
              </a:tabLst>
            </a:pPr>
            <a:r>
              <a:rPr lang="en-AU" sz="1800" dirty="0">
                <a:effectLst/>
                <a:latin typeface="Arial" panose="020B0604020202020204" pitchFamily="34" charset="0"/>
                <a:ea typeface="Calibri" panose="020F0502020204030204" pitchFamily="34" charset="0"/>
                <a:cs typeface="Arial" panose="020B0604020202020204" pitchFamily="34" charset="0"/>
              </a:rPr>
              <a:t> </a:t>
            </a:r>
          </a:p>
          <a:p>
            <a:pPr marL="414020" indent="-233680">
              <a:lnSpc>
                <a:spcPct val="115000"/>
              </a:lnSpc>
              <a:spcBef>
                <a:spcPts val="400"/>
              </a:spcBef>
              <a:tabLst>
                <a:tab pos="414020" algn="l"/>
                <a:tab pos="457200" algn="l"/>
              </a:tabLst>
            </a:pPr>
            <a:r>
              <a:rPr lang="en-AU" sz="1800" u="none" strike="noStrike" kern="0" spc="0" dirty="0">
                <a:effectLst/>
                <a:latin typeface="Arial" panose="020B0604020202020204" pitchFamily="34" charset="0"/>
                <a:ea typeface="Calibri" panose="020F0502020204030204" pitchFamily="34" charset="0"/>
                <a:cs typeface="Arial" panose="020B0604020202020204" pitchFamily="34" charset="0"/>
              </a:rPr>
              <a:t>Ask students why the film makers would create a model rather than building or using an existing castle. What are the benefits of using a scale model when filming?</a:t>
            </a:r>
          </a:p>
          <a:p>
            <a:pPr marL="414020" indent="-233680">
              <a:lnSpc>
                <a:spcPct val="115000"/>
              </a:lnSpc>
              <a:spcBef>
                <a:spcPts val="400"/>
              </a:spcBef>
              <a:tabLst>
                <a:tab pos="414020" algn="l"/>
                <a:tab pos="457200" algn="l"/>
              </a:tabLst>
            </a:pPr>
            <a:endParaRPr lang="en-AU" sz="1800" u="none" strike="noStrike" kern="0" spc="0" dirty="0">
              <a:effectLst/>
              <a:latin typeface="Arial" panose="020B0604020202020204" pitchFamily="34" charset="0"/>
              <a:ea typeface="Calibri" panose="020F0502020204030204" pitchFamily="34" charset="0"/>
              <a:cs typeface="Arial" panose="020B0604020202020204" pitchFamily="34" charset="0"/>
            </a:endParaRPr>
          </a:p>
          <a:p>
            <a:pPr marL="0" lvl="0" indent="0" fontAlgn="base">
              <a:lnSpc>
                <a:spcPct val="115000"/>
              </a:lnSpc>
              <a:spcBef>
                <a:spcPts val="400"/>
              </a:spcBef>
              <a:buFont typeface="+mj-lt"/>
              <a:buNone/>
            </a:pPr>
            <a:r>
              <a:rPr lang="en-AU" sz="1800" u="none" strike="noStrike" kern="0" spc="0" dirty="0">
                <a:effectLst/>
                <a:latin typeface="Arial" panose="020B0604020202020204" pitchFamily="34" charset="0"/>
                <a:ea typeface="Calibri" panose="020F0502020204030204" pitchFamily="34" charset="0"/>
                <a:cs typeface="Arial" panose="020B0604020202020204" pitchFamily="34" charset="0"/>
              </a:rPr>
              <a:t>     You could display the Hogwarts scale model (Figure 5), or you could show a segment of this video on YouTube: </a:t>
            </a:r>
            <a:r>
              <a:rPr lang="en-AU" sz="1800" u="none" strike="noStrike" kern="0" spc="0" dirty="0">
                <a:solidFill>
                  <a:srgbClr val="2F5496"/>
                </a:solidFill>
                <a:effectLst/>
                <a:latin typeface="Arial" panose="020B0604020202020204" pitchFamily="34" charset="0"/>
                <a:ea typeface="Calibri" panose="020F0502020204030204" pitchFamily="34" charset="0"/>
                <a:cs typeface="Arial" panose="020B0604020202020204" pitchFamily="34" charset="0"/>
                <a:hlinkClick r:id="rId3"/>
              </a:rPr>
              <a:t>https://www.youtube.com/watch?v=v59kwB37xQo</a:t>
            </a:r>
            <a:r>
              <a:rPr lang="en-AU" sz="1800" u="none" strike="noStrike" kern="0" spc="0" dirty="0">
                <a:effectLst/>
                <a:latin typeface="Arial" panose="020B0604020202020204" pitchFamily="34" charset="0"/>
                <a:ea typeface="Calibri" panose="020F0502020204030204" pitchFamily="34" charset="0"/>
                <a:cs typeface="Arial" panose="020B0604020202020204" pitchFamily="34" charset="0"/>
              </a:rPr>
              <a:t> (19:30-20:00 has people surrounding the model which will help students understand the scale)</a:t>
            </a:r>
          </a:p>
        </p:txBody>
      </p:sp>
      <p:sp>
        <p:nvSpPr>
          <p:cNvPr id="4" name="Slide Number Placeholder 3"/>
          <p:cNvSpPr>
            <a:spLocks noGrp="1"/>
          </p:cNvSpPr>
          <p:nvPr>
            <p:ph type="sldNum" sz="quarter" idx="5"/>
          </p:nvPr>
        </p:nvSpPr>
        <p:spPr/>
        <p:txBody>
          <a:bodyPr/>
          <a:lstStyle/>
          <a:p>
            <a:fld id="{D09C5488-DD16-4714-9519-7BE21BA11D4E}" type="slidenum">
              <a:rPr lang="en-AU" smtClean="0"/>
              <a:t>7</a:t>
            </a:fld>
            <a:endParaRPr lang="en-AU"/>
          </a:p>
        </p:txBody>
      </p:sp>
    </p:spTree>
    <p:extLst>
      <p:ext uri="{BB962C8B-B14F-4D97-AF65-F5344CB8AC3E}">
        <p14:creationId xmlns:p14="http://schemas.microsoft.com/office/powerpoint/2010/main" val="3558259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pPr>
            <a:r>
              <a:rPr lang="en-AU" sz="1800" dirty="0">
                <a:effectLst/>
                <a:latin typeface="Arial" panose="020B0604020202020204" pitchFamily="34" charset="0"/>
                <a:ea typeface="Calibri" panose="020F0502020204030204" pitchFamily="34" charset="0"/>
                <a:cs typeface="Arial" panose="020B0604020202020204" pitchFamily="34" charset="0"/>
              </a:rPr>
              <a:t>Apply Appendix A:</a:t>
            </a:r>
            <a:br>
              <a:rPr lang="en-AU" sz="1800" dirty="0">
                <a:effectLst/>
                <a:latin typeface="Arial" panose="020B0604020202020204" pitchFamily="34" charset="0"/>
                <a:ea typeface="Calibri" panose="020F0502020204030204" pitchFamily="34" charset="0"/>
                <a:cs typeface="Arial" panose="020B0604020202020204" pitchFamily="34" charset="0"/>
              </a:rPr>
            </a:br>
            <a:r>
              <a:rPr lang="en-AU" sz="1800" dirty="0">
                <a:effectLst/>
                <a:latin typeface="Arial" panose="020B0604020202020204" pitchFamily="34" charset="0"/>
                <a:ea typeface="Calibri" panose="020F0502020204030204" pitchFamily="34" charset="0"/>
                <a:cs typeface="Arial" panose="020B0604020202020204" pitchFamily="34" charset="0"/>
              </a:rPr>
              <a:t>Hagrid’s shack is a well-known location on Hogwarts grounds. Next to his shack is plot of land where Hagrid grows crops.</a:t>
            </a:r>
          </a:p>
          <a:p>
            <a:pPr>
              <a:lnSpc>
                <a:spcPct val="115000"/>
              </a:lnSpc>
              <a:spcBef>
                <a:spcPts val="1200"/>
              </a:spcBef>
            </a:pPr>
            <a:r>
              <a:rPr lang="en-AU" sz="1800" dirty="0">
                <a:effectLst/>
                <a:latin typeface="Arial" panose="020B0604020202020204" pitchFamily="34" charset="0"/>
                <a:ea typeface="Calibri" panose="020F0502020204030204" pitchFamily="34" charset="0"/>
                <a:cs typeface="Arial" panose="020B0604020202020204" pitchFamily="34" charset="0"/>
              </a:rPr>
              <a:t>The set designers had to build a farm that was based on the scale model already built.</a:t>
            </a:r>
          </a:p>
          <a:p>
            <a:r>
              <a:rPr lang="en-AU" sz="1800" dirty="0">
                <a:effectLst/>
                <a:latin typeface="Arial" panose="020B0604020202020204" pitchFamily="34" charset="0"/>
                <a:ea typeface="Calibri" panose="020F0502020204030204" pitchFamily="34" charset="0"/>
              </a:rPr>
              <a:t>Given the scale drawing below calculate the total area to be filled with soil.</a:t>
            </a:r>
            <a:endParaRPr lang="en-AU" sz="1800" u="none" strike="noStrike" kern="0" spc="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9</a:t>
            </a:fld>
            <a:endParaRPr lang="en-AU"/>
          </a:p>
        </p:txBody>
      </p:sp>
    </p:spTree>
    <p:extLst>
      <p:ext uri="{BB962C8B-B14F-4D97-AF65-F5344CB8AC3E}">
        <p14:creationId xmlns:p14="http://schemas.microsoft.com/office/powerpoint/2010/main" val="127502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10</a:t>
            </a:fld>
            <a:endParaRPr lang="en-AU"/>
          </a:p>
        </p:txBody>
      </p:sp>
    </p:spTree>
    <p:extLst>
      <p:ext uri="{BB962C8B-B14F-4D97-AF65-F5344CB8AC3E}">
        <p14:creationId xmlns:p14="http://schemas.microsoft.com/office/powerpoint/2010/main" val="3557728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630705892"/>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65488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079913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2818505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14651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74147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558495372"/>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34468321"/>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871449997"/>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1" spcCol="180000"/>
          <a:lstStyle>
            <a:lvl1pPr algn="l">
              <a:defRPr sz="2200"/>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781212689"/>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714434709"/>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21191265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132645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008038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20706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557775"/>
          </a:xfrm>
        </p:spPr>
        <p:txBody>
          <a:bodyPr/>
          <a:lstStyle>
            <a:lvl1pPr>
              <a:defRPr>
                <a:solidFill>
                  <a:schemeClr val="accent1"/>
                </a:solidFill>
              </a:defRPr>
            </a:lvl1pPr>
          </a:lstStyle>
          <a:p>
            <a:r>
              <a:rPr lang="en-US"/>
              <a:t>Click to edit Master title </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3" name="Text Placeholder 10">
            <a:extLst>
              <a:ext uri="{FF2B5EF4-FFF2-40B4-BE49-F238E27FC236}">
                <a16:creationId xmlns:a16="http://schemas.microsoft.com/office/drawing/2014/main" id="{F53278F0-7E0D-358C-94A1-DAA4B70E2D01}"/>
              </a:ext>
            </a:extLst>
          </p:cNvPr>
          <p:cNvSpPr>
            <a:spLocks noGrp="1"/>
          </p:cNvSpPr>
          <p:nvPr>
            <p:ph type="body" sz="quarter" idx="18" hasCustomPrompt="1"/>
          </p:nvPr>
        </p:nvSpPr>
        <p:spPr>
          <a:xfrm>
            <a:off x="5400000" y="1168289"/>
            <a:ext cx="5400000" cy="317611"/>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536182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33400" y="63900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36893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565234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86579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1"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799329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54811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1667913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530190690"/>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553075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16397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674289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3889071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048329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916531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88836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8285387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4" name="Text Placeholder 3">
            <a:extLst>
              <a:ext uri="{FF2B5EF4-FFF2-40B4-BE49-F238E27FC236}">
                <a16:creationId xmlns:a16="http://schemas.microsoft.com/office/drawing/2014/main" id="{45FF91FD-74CC-081D-89EB-09C2A0ACEDA6}"/>
              </a:ext>
            </a:extLst>
          </p:cNvPr>
          <p:cNvSpPr>
            <a:spLocks noGrp="1"/>
          </p:cNvSpPr>
          <p:nvPr>
            <p:ph type="body" sz="quarter" idx="19"/>
          </p:nvPr>
        </p:nvSpPr>
        <p:spPr>
          <a:xfrm>
            <a:off x="359998" y="1818975"/>
            <a:ext cx="11496675" cy="4210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070713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4" name="Text Placeholder 3">
            <a:extLst>
              <a:ext uri="{FF2B5EF4-FFF2-40B4-BE49-F238E27FC236}">
                <a16:creationId xmlns:a16="http://schemas.microsoft.com/office/drawing/2014/main" id="{45FF91FD-74CC-081D-89EB-09C2A0ACEDA6}"/>
              </a:ext>
            </a:extLst>
          </p:cNvPr>
          <p:cNvSpPr>
            <a:spLocks noGrp="1"/>
          </p:cNvSpPr>
          <p:nvPr>
            <p:ph type="body" sz="quarter" idx="19"/>
          </p:nvPr>
        </p:nvSpPr>
        <p:spPr>
          <a:xfrm>
            <a:off x="359998" y="1818975"/>
            <a:ext cx="11496675" cy="4210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094150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1838248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9432042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500175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4459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0085182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7338968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38629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Double Column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cxnSp>
        <p:nvCxnSpPr>
          <p:cNvPr id="7" name="Straight Connector 6">
            <a:extLst>
              <a:ext uri="{FF2B5EF4-FFF2-40B4-BE49-F238E27FC236}">
                <a16:creationId xmlns:a16="http://schemas.microsoft.com/office/drawing/2014/main" id="{B47D4F20-168E-1D45-8475-BC928E86208C}"/>
              </a:ext>
            </a:extLst>
          </p:cNvPr>
          <p:cNvCxnSpPr>
            <a:cxnSpLocks/>
          </p:cNvCxnSpPr>
          <p:nvPr userDrawn="1"/>
        </p:nvCxnSpPr>
        <p:spPr>
          <a:xfrm>
            <a:off x="334963" y="1665287"/>
            <a:ext cx="114681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Picture Placeholder 3">
            <a:extLst>
              <a:ext uri="{FF2B5EF4-FFF2-40B4-BE49-F238E27FC236}">
                <a16:creationId xmlns:a16="http://schemas.microsoft.com/office/drawing/2014/main" id="{92BA1511-BC03-1340-A366-AB5EC6B308E1}"/>
              </a:ext>
            </a:extLst>
          </p:cNvPr>
          <p:cNvSpPr>
            <a:spLocks noGrp="1"/>
          </p:cNvSpPr>
          <p:nvPr>
            <p:ph type="pic" sz="quarter" idx="17"/>
          </p:nvPr>
        </p:nvSpPr>
        <p:spPr>
          <a:xfrm>
            <a:off x="5951538" y="1989138"/>
            <a:ext cx="5868987" cy="4123485"/>
          </a:xfrm>
        </p:spPr>
        <p:txBody>
          <a:bodyPr>
            <a:normAutofit/>
          </a:bodyPr>
          <a:lstStyle>
            <a:lvl1pPr marL="0" indent="0">
              <a:buNone/>
              <a:defRPr sz="1800"/>
            </a:lvl1pPr>
          </a:lstStyle>
          <a:p>
            <a:r>
              <a:rPr lang="en-US"/>
              <a:t>Click icon to add picture</a:t>
            </a:r>
            <a:endParaRPr lang="en-AU"/>
          </a:p>
        </p:txBody>
      </p:sp>
      <p:sp>
        <p:nvSpPr>
          <p:cNvPr id="11" name="Text Placeholder 2">
            <a:extLst>
              <a:ext uri="{FF2B5EF4-FFF2-40B4-BE49-F238E27FC236}">
                <a16:creationId xmlns:a16="http://schemas.microsoft.com/office/drawing/2014/main" id="{C34004FB-FECF-9449-91A7-F251720D0E38}"/>
              </a:ext>
            </a:extLst>
          </p:cNvPr>
          <p:cNvSpPr>
            <a:spLocks noGrp="1"/>
          </p:cNvSpPr>
          <p:nvPr>
            <p:ph type="body" sz="quarter" idx="16"/>
          </p:nvPr>
        </p:nvSpPr>
        <p:spPr>
          <a:xfrm>
            <a:off x="334962" y="1989138"/>
            <a:ext cx="5392737" cy="41234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2" name="Graphic 11">
            <a:extLst>
              <a:ext uri="{FF2B5EF4-FFF2-40B4-BE49-F238E27FC236}">
                <a16:creationId xmlns:a16="http://schemas.microsoft.com/office/drawing/2014/main" id="{00079BD0-8F19-D845-893E-1EF997B1BF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222713834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3797739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9480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2820706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976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86334198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8"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21192324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 id="2147483772" r:id="rId29"/>
    <p:sldLayoutId id="2147483773" r:id="rId30"/>
    <p:sldLayoutId id="2147483774" r:id="rId31"/>
    <p:sldLayoutId id="2147483775" r:id="rId32"/>
    <p:sldLayoutId id="2147483776" r:id="rId33"/>
    <p:sldLayoutId id="2147483777" r:id="rId34"/>
    <p:sldLayoutId id="2147483778" r:id="rId35"/>
    <p:sldLayoutId id="2147483779" r:id="rId36"/>
    <p:sldLayoutId id="2147483780" r:id="rId37"/>
    <p:sldLayoutId id="2147483781" r:id="rId38"/>
    <p:sldLayoutId id="2147483782" r:id="rId39"/>
    <p:sldLayoutId id="2147483783" r:id="rId40"/>
    <p:sldLayoutId id="2147483784" r:id="rId41"/>
    <p:sldLayoutId id="2147483785" r:id="rId42"/>
    <p:sldLayoutId id="2147483786" r:id="rId43"/>
    <p:sldLayoutId id="2147483787" r:id="rId44"/>
    <p:sldLayoutId id="2147483788" r:id="rId45"/>
    <p:sldLayoutId id="2147483789" r:id="rId46"/>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2403B-3D00-6C48-9C04-C5FE8C187D84}"/>
              </a:ext>
            </a:extLst>
          </p:cNvPr>
          <p:cNvSpPr>
            <a:spLocks noGrp="1"/>
          </p:cNvSpPr>
          <p:nvPr>
            <p:ph type="ctrTitle"/>
          </p:nvPr>
        </p:nvSpPr>
        <p:spPr>
          <a:xfrm>
            <a:off x="359998" y="2880000"/>
            <a:ext cx="11484001" cy="755298"/>
          </a:xfrm>
        </p:spPr>
        <p:txBody>
          <a:bodyPr/>
          <a:lstStyle/>
          <a:p>
            <a:r>
              <a:rPr lang="en-US" dirty="0"/>
              <a:t>Movie magic</a:t>
            </a:r>
          </a:p>
        </p:txBody>
      </p:sp>
      <p:sp>
        <p:nvSpPr>
          <p:cNvPr id="2" name="Text Placeholder 1">
            <a:extLst>
              <a:ext uri="{FF2B5EF4-FFF2-40B4-BE49-F238E27FC236}">
                <a16:creationId xmlns:a16="http://schemas.microsoft.com/office/drawing/2014/main" id="{E4AE27A0-1CE4-2D49-A917-980DC55DBA2E}"/>
              </a:ext>
            </a:extLst>
          </p:cNvPr>
          <p:cNvSpPr>
            <a:spLocks noGrp="1"/>
          </p:cNvSpPr>
          <p:nvPr>
            <p:ph type="body" sz="quarter" idx="10"/>
          </p:nvPr>
        </p:nvSpPr>
        <p:spPr>
          <a:xfrm>
            <a:off x="360000" y="4140000"/>
            <a:ext cx="2700000" cy="1080000"/>
          </a:xfrm>
        </p:spPr>
        <p:txBody>
          <a:bodyPr/>
          <a:lstStyle/>
          <a:p>
            <a:r>
              <a:rPr lang="en-US" dirty="0"/>
              <a:t>Explicit teaching</a:t>
            </a:r>
          </a:p>
        </p:txBody>
      </p:sp>
    </p:spTree>
    <p:extLst>
      <p:ext uri="{BB962C8B-B14F-4D97-AF65-F5344CB8AC3E}">
        <p14:creationId xmlns:p14="http://schemas.microsoft.com/office/powerpoint/2010/main" val="64714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201DFD-4672-433C-9F3E-8635A161011F}"/>
              </a:ext>
            </a:extLst>
          </p:cNvPr>
          <p:cNvSpPr>
            <a:spLocks noGrp="1"/>
          </p:cNvSpPr>
          <p:nvPr>
            <p:ph type="title"/>
          </p:nvPr>
        </p:nvSpPr>
        <p:spPr>
          <a:xfrm>
            <a:off x="359998" y="982800"/>
            <a:ext cx="10260002" cy="522000"/>
          </a:xfrm>
        </p:spPr>
        <p:txBody>
          <a:bodyPr/>
          <a:lstStyle/>
          <a:p>
            <a:r>
              <a:rPr lang="en-AU" dirty="0"/>
              <a:t>Success criteria</a:t>
            </a:r>
          </a:p>
        </p:txBody>
      </p:sp>
      <p:sp>
        <p:nvSpPr>
          <p:cNvPr id="4" name="Text Placeholder 3">
            <a:extLst>
              <a:ext uri="{FF2B5EF4-FFF2-40B4-BE49-F238E27FC236}">
                <a16:creationId xmlns:a16="http://schemas.microsoft.com/office/drawing/2014/main" id="{0D51583D-B05E-D46E-88D1-443AEDBDC484}"/>
              </a:ext>
            </a:extLst>
          </p:cNvPr>
          <p:cNvSpPr>
            <a:spLocks noGrp="1"/>
          </p:cNvSpPr>
          <p:nvPr>
            <p:ph type="body" sz="quarter" idx="19"/>
          </p:nvPr>
        </p:nvSpPr>
        <p:spPr>
          <a:xfrm>
            <a:off x="359998" y="1980000"/>
            <a:ext cx="11496675" cy="4210050"/>
          </a:xfrm>
        </p:spPr>
        <p:txBody>
          <a:bodyPr/>
          <a:lstStyle/>
          <a:p>
            <a:pPr marL="342900" lvl="0" indent="-342900">
              <a:spcBef>
                <a:spcPts val="400"/>
              </a:spcBef>
              <a:buFont typeface="Symbol" panose="05050102010706020507" pitchFamily="18" charset="2"/>
              <a:buChar char=""/>
              <a:tabLst>
                <a:tab pos="228600" algn="l"/>
                <a:tab pos="414020" algn="l"/>
              </a:tabLst>
            </a:pPr>
            <a:r>
              <a:rPr lang="en-AU" sz="1800" dirty="0">
                <a:effectLst/>
                <a:ea typeface="Calibri" panose="020F0502020204030204" pitchFamily="34" charset="0"/>
                <a:cs typeface="Arial" panose="020B0604020202020204" pitchFamily="34" charset="0"/>
              </a:rPr>
              <a:t>I can describe how scale is used in real life situations.</a:t>
            </a:r>
          </a:p>
          <a:p>
            <a:pPr marL="342900" lvl="0" indent="-342900">
              <a:spcBef>
                <a:spcPts val="400"/>
              </a:spcBef>
              <a:buFont typeface="Symbol" panose="05050102010706020507" pitchFamily="18" charset="2"/>
              <a:buChar char=""/>
              <a:tabLst>
                <a:tab pos="228600" algn="l"/>
                <a:tab pos="414020" algn="l"/>
              </a:tabLst>
            </a:pPr>
            <a:r>
              <a:rPr lang="en-AU" sz="1800" dirty="0">
                <a:effectLst/>
                <a:ea typeface="Calibri" panose="020F0502020204030204" pitchFamily="34" charset="0"/>
                <a:cs typeface="Arial" panose="020B0604020202020204" pitchFamily="34" charset="0"/>
              </a:rPr>
              <a:t>I can solve scale problems using ratios.</a:t>
            </a:r>
          </a:p>
          <a:p>
            <a:endParaRPr lang="en-AU" sz="1800" dirty="0"/>
          </a:p>
        </p:txBody>
      </p:sp>
    </p:spTree>
    <p:extLst>
      <p:ext uri="{BB962C8B-B14F-4D97-AF65-F5344CB8AC3E}">
        <p14:creationId xmlns:p14="http://schemas.microsoft.com/office/powerpoint/2010/main" val="330619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E164A6-5D9D-473A-BBF6-A449A38FD8B8}"/>
              </a:ext>
            </a:extLst>
          </p:cNvPr>
          <p:cNvSpPr>
            <a:spLocks noGrp="1"/>
          </p:cNvSpPr>
          <p:nvPr>
            <p:ph type="title"/>
          </p:nvPr>
        </p:nvSpPr>
        <p:spPr>
          <a:xfrm>
            <a:off x="359998" y="982800"/>
            <a:ext cx="10260002" cy="522000"/>
          </a:xfrm>
        </p:spPr>
        <p:txBody>
          <a:bodyPr/>
          <a:lstStyle/>
          <a:p>
            <a:r>
              <a:rPr lang="en-AU" dirty="0"/>
              <a:t>Visible learning</a:t>
            </a:r>
          </a:p>
        </p:txBody>
      </p:sp>
      <p:sp>
        <p:nvSpPr>
          <p:cNvPr id="2" name="Text Placeholder 1">
            <a:extLst>
              <a:ext uri="{FF2B5EF4-FFF2-40B4-BE49-F238E27FC236}">
                <a16:creationId xmlns:a16="http://schemas.microsoft.com/office/drawing/2014/main" id="{B73CFB17-D685-3F6E-066E-918D5469B1B0}"/>
              </a:ext>
            </a:extLst>
          </p:cNvPr>
          <p:cNvSpPr>
            <a:spLocks noGrp="1"/>
          </p:cNvSpPr>
          <p:nvPr>
            <p:ph type="body" sz="quarter" idx="19"/>
          </p:nvPr>
        </p:nvSpPr>
        <p:spPr/>
        <p:txBody>
          <a:bodyPr/>
          <a:lstStyle/>
          <a:p>
            <a:pPr lvl="2">
              <a:spcBef>
                <a:spcPts val="1200"/>
              </a:spcBef>
              <a:spcAft>
                <a:spcPts val="1000"/>
              </a:spcAft>
              <a:buNone/>
            </a:pPr>
            <a:r>
              <a:rPr lang="en-AU" sz="2000" b="1" dirty="0">
                <a:effectLst/>
                <a:latin typeface="+mj-lt"/>
                <a:ea typeface="SimSun" panose="02010600030101010101" pitchFamily="2" charset="-122"/>
              </a:rPr>
              <a:t>Learning intentions</a:t>
            </a:r>
          </a:p>
          <a:p>
            <a:pPr marL="342900" lvl="0" indent="-342900">
              <a:spcBef>
                <a:spcPts val="400"/>
              </a:spcBef>
              <a:buFont typeface="Symbol" panose="05050102010706020507" pitchFamily="18" charset="2"/>
              <a:buChar char=""/>
              <a:tabLst>
                <a:tab pos="228600" algn="l"/>
                <a:tab pos="414020" algn="l"/>
              </a:tabLst>
            </a:pPr>
            <a:r>
              <a:rPr lang="en-AU" sz="1800" dirty="0">
                <a:effectLst/>
                <a:ea typeface="Calibri" panose="020F0502020204030204" pitchFamily="34" charset="0"/>
                <a:cs typeface="Arial" panose="020B0604020202020204" pitchFamily="34" charset="0"/>
              </a:rPr>
              <a:t>To develop students’ understanding of scale.</a:t>
            </a:r>
          </a:p>
          <a:p>
            <a:pPr marL="342900" lvl="0" indent="-342900">
              <a:spcBef>
                <a:spcPts val="400"/>
              </a:spcBef>
              <a:buFont typeface="Symbol" panose="05050102010706020507" pitchFamily="18" charset="2"/>
              <a:buChar char=""/>
              <a:tabLst>
                <a:tab pos="228600" algn="l"/>
                <a:tab pos="414020" algn="l"/>
              </a:tabLst>
            </a:pPr>
            <a:r>
              <a:rPr lang="en-AU" sz="1800" dirty="0">
                <a:effectLst/>
                <a:ea typeface="Calibri" panose="020F0502020204030204" pitchFamily="34" charset="0"/>
                <a:cs typeface="Arial" panose="020B0604020202020204" pitchFamily="34" charset="0"/>
              </a:rPr>
              <a:t>To solve problems involving ratios and scales.</a:t>
            </a:r>
          </a:p>
          <a:p>
            <a:pPr lvl="2">
              <a:spcBef>
                <a:spcPts val="1200"/>
              </a:spcBef>
              <a:spcAft>
                <a:spcPts val="1000"/>
              </a:spcAft>
              <a:buNone/>
            </a:pPr>
            <a:r>
              <a:rPr lang="en-AU" sz="2000" b="1" dirty="0">
                <a:effectLst/>
                <a:latin typeface="+mj-lt"/>
                <a:ea typeface="SimSun" panose="02010600030101010101" pitchFamily="2" charset="-122"/>
              </a:rPr>
              <a:t>Success criteria</a:t>
            </a:r>
          </a:p>
          <a:p>
            <a:pPr marL="342900" lvl="0" indent="-342900">
              <a:spcBef>
                <a:spcPts val="400"/>
              </a:spcBef>
              <a:buFont typeface="Symbol" panose="05050102010706020507" pitchFamily="18" charset="2"/>
              <a:buChar char=""/>
              <a:tabLst>
                <a:tab pos="228600" algn="l"/>
                <a:tab pos="414020" algn="l"/>
              </a:tabLst>
            </a:pPr>
            <a:r>
              <a:rPr lang="en-AU" sz="1800" dirty="0">
                <a:effectLst/>
                <a:ea typeface="Calibri" panose="020F0502020204030204" pitchFamily="34" charset="0"/>
                <a:cs typeface="Arial" panose="020B0604020202020204" pitchFamily="34" charset="0"/>
              </a:rPr>
              <a:t>I can describe how scale is used in real life situations.</a:t>
            </a:r>
          </a:p>
          <a:p>
            <a:pPr marL="342900" lvl="0" indent="-342900">
              <a:spcBef>
                <a:spcPts val="400"/>
              </a:spcBef>
              <a:buFont typeface="Symbol" panose="05050102010706020507" pitchFamily="18" charset="2"/>
              <a:buChar char=""/>
              <a:tabLst>
                <a:tab pos="228600" algn="l"/>
                <a:tab pos="414020" algn="l"/>
              </a:tabLst>
            </a:pPr>
            <a:r>
              <a:rPr lang="en-AU" sz="1800" dirty="0">
                <a:effectLst/>
                <a:ea typeface="Calibri" panose="020F0502020204030204" pitchFamily="34" charset="0"/>
                <a:cs typeface="Arial" panose="020B0604020202020204" pitchFamily="34" charset="0"/>
              </a:rPr>
              <a:t>I can solve scale problems using ratios.</a:t>
            </a:r>
          </a:p>
          <a:p>
            <a:pPr lvl="0">
              <a:spcBef>
                <a:spcPts val="400"/>
              </a:spcBef>
              <a:buSzPts val="1200"/>
              <a:tabLst>
                <a:tab pos="414020" algn="l"/>
              </a:tabLst>
            </a:pPr>
            <a:endParaRPr lang="en-AU" sz="1800" dirty="0">
              <a:effectLst/>
              <a:ea typeface="Calibri" panose="020F0502020204030204" pitchFamily="34" charset="0"/>
              <a:cs typeface="Arial" panose="020B0604020202020204" pitchFamily="34" charset="0"/>
            </a:endParaRPr>
          </a:p>
          <a:p>
            <a:endParaRPr lang="en-AU" sz="1800" dirty="0"/>
          </a:p>
        </p:txBody>
      </p:sp>
    </p:spTree>
    <p:extLst>
      <p:ext uri="{BB962C8B-B14F-4D97-AF65-F5344CB8AC3E}">
        <p14:creationId xmlns:p14="http://schemas.microsoft.com/office/powerpoint/2010/main" val="289164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E164A6-5D9D-473A-BBF6-A449A38FD8B8}"/>
              </a:ext>
            </a:extLst>
          </p:cNvPr>
          <p:cNvSpPr>
            <a:spLocks noGrp="1"/>
          </p:cNvSpPr>
          <p:nvPr>
            <p:ph type="ctrTitle"/>
          </p:nvPr>
        </p:nvSpPr>
        <p:spPr/>
        <p:txBody>
          <a:bodyPr/>
          <a:lstStyle/>
          <a:p>
            <a:r>
              <a:rPr lang="en-AU" dirty="0"/>
              <a:t>Warm up</a:t>
            </a:r>
          </a:p>
        </p:txBody>
      </p:sp>
      <p:sp>
        <p:nvSpPr>
          <p:cNvPr id="5" name="Text Placeholder 4">
            <a:extLst>
              <a:ext uri="{FF2B5EF4-FFF2-40B4-BE49-F238E27FC236}">
                <a16:creationId xmlns:a16="http://schemas.microsoft.com/office/drawing/2014/main" id="{F26F9655-CE0E-4532-B7E8-F7F8C23CDC3F}"/>
              </a:ext>
            </a:extLst>
          </p:cNvPr>
          <p:cNvSpPr>
            <a:spLocks noGrp="1"/>
          </p:cNvSpPr>
          <p:nvPr>
            <p:ph type="body" sz="quarter" idx="10"/>
          </p:nvPr>
        </p:nvSpPr>
        <p:spPr/>
        <p:txBody>
          <a:bodyPr/>
          <a:lstStyle/>
          <a:p>
            <a:r>
              <a:rPr lang="en-AU" dirty="0">
                <a:solidFill>
                  <a:schemeClr val="accent3"/>
                </a:solidFill>
              </a:rPr>
              <a:t>Butterfly scale</a:t>
            </a:r>
          </a:p>
        </p:txBody>
      </p:sp>
    </p:spTree>
    <p:extLst>
      <p:ext uri="{BB962C8B-B14F-4D97-AF65-F5344CB8AC3E}">
        <p14:creationId xmlns:p14="http://schemas.microsoft.com/office/powerpoint/2010/main" val="295297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72EE69-283D-464C-BC3C-12766F8193F3}"/>
              </a:ext>
            </a:extLst>
          </p:cNvPr>
          <p:cNvSpPr>
            <a:spLocks noGrp="1"/>
          </p:cNvSpPr>
          <p:nvPr>
            <p:ph type="title"/>
          </p:nvPr>
        </p:nvSpPr>
        <p:spPr/>
        <p:txBody>
          <a:bodyPr wrap="square" anchor="ctr">
            <a:normAutofit/>
          </a:bodyPr>
          <a:lstStyle/>
          <a:p>
            <a:r>
              <a:rPr lang="en-AU" dirty="0"/>
              <a:t>Butterfly scale</a:t>
            </a:r>
          </a:p>
        </p:txBody>
      </p:sp>
      <p:sp>
        <p:nvSpPr>
          <p:cNvPr id="9" name="Text Placeholder 4">
            <a:extLst>
              <a:ext uri="{FF2B5EF4-FFF2-40B4-BE49-F238E27FC236}">
                <a16:creationId xmlns:a16="http://schemas.microsoft.com/office/drawing/2014/main" id="{3B059684-9BAF-29A9-C00F-9CDAD7CCD8AB}"/>
              </a:ext>
            </a:extLst>
          </p:cNvPr>
          <p:cNvSpPr>
            <a:spLocks noGrp="1"/>
          </p:cNvSpPr>
          <p:nvPr>
            <p:ph type="body" sz="quarter" idx="18"/>
          </p:nvPr>
        </p:nvSpPr>
        <p:spPr>
          <a:xfrm>
            <a:off x="360000" y="1386000"/>
            <a:ext cx="10080000" cy="310015"/>
          </a:xfrm>
        </p:spPr>
        <p:txBody>
          <a:bodyPr/>
          <a:lstStyle/>
          <a:p>
            <a:r>
              <a:rPr lang="en-AU" dirty="0"/>
              <a:t>Warm up</a:t>
            </a:r>
          </a:p>
        </p:txBody>
      </p:sp>
      <p:sp>
        <p:nvSpPr>
          <p:cNvPr id="5" name="Text Placeholder 4">
            <a:extLst>
              <a:ext uri="{FF2B5EF4-FFF2-40B4-BE49-F238E27FC236}">
                <a16:creationId xmlns:a16="http://schemas.microsoft.com/office/drawing/2014/main" id="{B1825CC3-D2D2-468F-92C6-33AEA897EE3D}"/>
              </a:ext>
            </a:extLst>
          </p:cNvPr>
          <p:cNvSpPr>
            <a:spLocks noGrp="1"/>
          </p:cNvSpPr>
          <p:nvPr>
            <p:ph type="body" sz="quarter" idx="13"/>
          </p:nvPr>
        </p:nvSpPr>
        <p:spPr>
          <a:xfrm>
            <a:off x="360000" y="2880000"/>
            <a:ext cx="4680000" cy="3960000"/>
          </a:xfrm>
        </p:spPr>
        <p:txBody>
          <a:bodyPr wrap="square">
            <a:normAutofit/>
          </a:bodyPr>
          <a:lstStyle/>
          <a:p>
            <a:pPr marL="285750" lvl="1" indent="-285750">
              <a:spcBef>
                <a:spcPts val="200"/>
              </a:spcBef>
              <a:buFont typeface="Arial" panose="020B0604020202020204" pitchFamily="34" charset="0"/>
              <a:buChar char="•"/>
            </a:pPr>
            <a:r>
              <a:rPr lang="en-AU" b="0" dirty="0">
                <a:effectLst/>
                <a:ea typeface="SimSun" panose="02010600030101010101" pitchFamily="2" charset="-122"/>
                <a:cs typeface="Times New Roman" panose="02020603050405020304" pitchFamily="18" charset="0"/>
              </a:rPr>
              <a:t>Predict what questions might be asked about this image.</a:t>
            </a:r>
          </a:p>
          <a:p>
            <a:pPr marL="285750" lvl="1" indent="-285750">
              <a:buFont typeface="Arial" panose="020B0604020202020204" pitchFamily="34" charset="0"/>
              <a:buChar char="•"/>
            </a:pPr>
            <a:r>
              <a:rPr lang="en-AU" b="0" dirty="0">
                <a:effectLst/>
                <a:ea typeface="SimSun" panose="02010600030101010101" pitchFamily="2" charset="-122"/>
                <a:cs typeface="Times New Roman" panose="02020603050405020304" pitchFamily="18" charset="0"/>
              </a:rPr>
              <a:t>Pair up and answer their partner’s question.</a:t>
            </a:r>
          </a:p>
        </p:txBody>
      </p:sp>
      <p:pic>
        <p:nvPicPr>
          <p:cNvPr id="4" name="Picture 3" descr="Butterfly with Winspan indicated. 1cm scale shown. The wingspan length is approximately 3 to 4 of the 1 cm scale lengths.">
            <a:extLst>
              <a:ext uri="{FF2B5EF4-FFF2-40B4-BE49-F238E27FC236}">
                <a16:creationId xmlns:a16="http://schemas.microsoft.com/office/drawing/2014/main" id="{C4C20E99-64F5-B01B-E178-AE2518E738CB}"/>
              </a:ext>
            </a:extLst>
          </p:cNvPr>
          <p:cNvPicPr>
            <a:picLocks noChangeAspect="1"/>
          </p:cNvPicPr>
          <p:nvPr/>
        </p:nvPicPr>
        <p:blipFill>
          <a:blip r:embed="rId3"/>
          <a:stretch>
            <a:fillRect/>
          </a:stretch>
        </p:blipFill>
        <p:spPr>
          <a:xfrm>
            <a:off x="5911724" y="2880000"/>
            <a:ext cx="4749165" cy="2491105"/>
          </a:xfrm>
          <a:prstGeom prst="rect">
            <a:avLst/>
          </a:prstGeom>
        </p:spPr>
      </p:pic>
      <p:sp>
        <p:nvSpPr>
          <p:cNvPr id="3" name="Slide Number Placeholder 2">
            <a:extLst>
              <a:ext uri="{FF2B5EF4-FFF2-40B4-BE49-F238E27FC236}">
                <a16:creationId xmlns:a16="http://schemas.microsoft.com/office/drawing/2014/main" id="{22F34AB1-475D-4764-A9DD-63A9822D5725}"/>
              </a:ext>
              <a:ext uri="{C183D7F6-B498-43B3-948B-1728B52AA6E4}">
                <adec:decorative xmlns:adec="http://schemas.microsoft.com/office/drawing/2017/decorative" val="1"/>
              </a:ext>
            </a:extLst>
          </p:cNvPr>
          <p:cNvSpPr>
            <a:spLocks noGrp="1"/>
          </p:cNvSpPr>
          <p:nvPr>
            <p:ph type="sldNum" sz="quarter" idx="14"/>
          </p:nvPr>
        </p:nvSpPr>
        <p:spPr/>
        <p:txBody>
          <a:bodyPr anchor="b">
            <a:normAutofit lnSpcReduction="10000"/>
          </a:bodyPr>
          <a:lstStyle/>
          <a:p>
            <a:pPr>
              <a:spcAft>
                <a:spcPts val="600"/>
              </a:spcAft>
            </a:pPr>
            <a:fld id="{53F625F3-B677-4D46-AEB5-DC449A9DF797}" type="slidenum">
              <a:rPr lang="en-AU" smtClean="0"/>
              <a:pPr>
                <a:spcAft>
                  <a:spcPts val="600"/>
                </a:spcAft>
              </a:pPr>
              <a:t>4</a:t>
            </a:fld>
            <a:endParaRPr lang="en-AU"/>
          </a:p>
        </p:txBody>
      </p:sp>
    </p:spTree>
    <p:extLst>
      <p:ext uri="{BB962C8B-B14F-4D97-AF65-F5344CB8AC3E}">
        <p14:creationId xmlns:p14="http://schemas.microsoft.com/office/powerpoint/2010/main" val="228712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E164A6-5D9D-473A-BBF6-A449A38FD8B8}"/>
              </a:ext>
            </a:extLst>
          </p:cNvPr>
          <p:cNvSpPr>
            <a:spLocks noGrp="1"/>
          </p:cNvSpPr>
          <p:nvPr>
            <p:ph type="ctrTitle"/>
          </p:nvPr>
        </p:nvSpPr>
        <p:spPr/>
        <p:txBody>
          <a:bodyPr/>
          <a:lstStyle/>
          <a:p>
            <a:r>
              <a:rPr lang="en-AU" dirty="0"/>
              <a:t>Launch</a:t>
            </a:r>
          </a:p>
        </p:txBody>
      </p:sp>
      <p:sp>
        <p:nvSpPr>
          <p:cNvPr id="5" name="Text Placeholder 4">
            <a:extLst>
              <a:ext uri="{FF2B5EF4-FFF2-40B4-BE49-F238E27FC236}">
                <a16:creationId xmlns:a16="http://schemas.microsoft.com/office/drawing/2014/main" id="{F26F9655-CE0E-4532-B7E8-F7F8C23CDC3F}"/>
              </a:ext>
            </a:extLst>
          </p:cNvPr>
          <p:cNvSpPr>
            <a:spLocks noGrp="1"/>
          </p:cNvSpPr>
          <p:nvPr>
            <p:ph type="body" sz="quarter" idx="10"/>
          </p:nvPr>
        </p:nvSpPr>
        <p:spPr/>
        <p:txBody>
          <a:bodyPr/>
          <a:lstStyle/>
          <a:p>
            <a:r>
              <a:rPr lang="en-AU" dirty="0">
                <a:solidFill>
                  <a:schemeClr val="accent3"/>
                </a:solidFill>
              </a:rPr>
              <a:t>Hobbit holes and Hogwarts</a:t>
            </a:r>
          </a:p>
        </p:txBody>
      </p:sp>
    </p:spTree>
    <p:extLst>
      <p:ext uri="{BB962C8B-B14F-4D97-AF65-F5344CB8AC3E}">
        <p14:creationId xmlns:p14="http://schemas.microsoft.com/office/powerpoint/2010/main" val="297711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72EE69-283D-464C-BC3C-12766F8193F3}"/>
              </a:ext>
            </a:extLst>
          </p:cNvPr>
          <p:cNvSpPr>
            <a:spLocks noGrp="1"/>
          </p:cNvSpPr>
          <p:nvPr>
            <p:ph type="title"/>
          </p:nvPr>
        </p:nvSpPr>
        <p:spPr/>
        <p:txBody>
          <a:bodyPr wrap="square" anchor="ctr">
            <a:normAutofit/>
          </a:bodyPr>
          <a:lstStyle/>
          <a:p>
            <a:r>
              <a:rPr lang="en-AU" dirty="0"/>
              <a:t>Hobbit holes and Hogwarts – part 1</a:t>
            </a:r>
          </a:p>
        </p:txBody>
      </p:sp>
      <p:sp>
        <p:nvSpPr>
          <p:cNvPr id="5" name="Text Placeholder 4">
            <a:extLst>
              <a:ext uri="{FF2B5EF4-FFF2-40B4-BE49-F238E27FC236}">
                <a16:creationId xmlns:a16="http://schemas.microsoft.com/office/drawing/2014/main" id="{B1825CC3-D2D2-468F-92C6-33AEA897EE3D}"/>
              </a:ext>
            </a:extLst>
          </p:cNvPr>
          <p:cNvSpPr>
            <a:spLocks noGrp="1"/>
          </p:cNvSpPr>
          <p:nvPr>
            <p:ph type="body" sz="quarter" idx="18"/>
          </p:nvPr>
        </p:nvSpPr>
        <p:spPr/>
        <p:txBody>
          <a:bodyPr wrap="square">
            <a:noAutofit/>
          </a:bodyPr>
          <a:lstStyle/>
          <a:p>
            <a:r>
              <a:rPr lang="en-AU" dirty="0"/>
              <a:t>Launch</a:t>
            </a:r>
          </a:p>
        </p:txBody>
      </p:sp>
      <p:pic>
        <p:nvPicPr>
          <p:cNvPr id="9" name="Picture 8" descr="3 Hobbit holes from Hobbiton">
            <a:extLst>
              <a:ext uri="{FF2B5EF4-FFF2-40B4-BE49-F238E27FC236}">
                <a16:creationId xmlns:a16="http://schemas.microsoft.com/office/drawing/2014/main" id="{159150C5-CC17-2824-4EF1-A00EB7A283A6}"/>
              </a:ext>
            </a:extLst>
          </p:cNvPr>
          <p:cNvPicPr>
            <a:picLocks noChangeAspect="1"/>
          </p:cNvPicPr>
          <p:nvPr/>
        </p:nvPicPr>
        <p:blipFill>
          <a:blip r:embed="rId3"/>
          <a:stretch>
            <a:fillRect/>
          </a:stretch>
        </p:blipFill>
        <p:spPr>
          <a:xfrm>
            <a:off x="1289232" y="1629569"/>
            <a:ext cx="9613535" cy="4365623"/>
          </a:xfrm>
          <a:prstGeom prst="rect">
            <a:avLst/>
          </a:prstGeom>
        </p:spPr>
      </p:pic>
      <p:sp>
        <p:nvSpPr>
          <p:cNvPr id="3" name="Slide Number Placeholder 2">
            <a:extLst>
              <a:ext uri="{FF2B5EF4-FFF2-40B4-BE49-F238E27FC236}">
                <a16:creationId xmlns:a16="http://schemas.microsoft.com/office/drawing/2014/main" id="{22F34AB1-475D-4764-A9DD-63A9822D5725}"/>
              </a:ext>
              <a:ext uri="{C183D7F6-B498-43B3-948B-1728B52AA6E4}">
                <adec:decorative xmlns:adec="http://schemas.microsoft.com/office/drawing/2017/decorative" val="1"/>
              </a:ext>
            </a:extLst>
          </p:cNvPr>
          <p:cNvSpPr>
            <a:spLocks noGrp="1"/>
          </p:cNvSpPr>
          <p:nvPr>
            <p:ph type="sldNum" sz="quarter" idx="10"/>
          </p:nvPr>
        </p:nvSpPr>
        <p:spPr/>
        <p:txBody>
          <a:bodyPr anchor="b">
            <a:normAutofit lnSpcReduction="10000"/>
          </a:bodyPr>
          <a:lstStyle/>
          <a:p>
            <a:pPr>
              <a:spcAft>
                <a:spcPts val="600"/>
              </a:spcAft>
            </a:pPr>
            <a:fld id="{53F625F3-B677-4D46-AEB5-DC449A9DF797}" type="slidenum">
              <a:rPr lang="en-AU" smtClean="0"/>
              <a:pPr>
                <a:spcAft>
                  <a:spcPts val="600"/>
                </a:spcAft>
              </a:pPr>
              <a:t>6</a:t>
            </a:fld>
            <a:endParaRPr lang="en-AU"/>
          </a:p>
        </p:txBody>
      </p:sp>
    </p:spTree>
    <p:extLst>
      <p:ext uri="{BB962C8B-B14F-4D97-AF65-F5344CB8AC3E}">
        <p14:creationId xmlns:p14="http://schemas.microsoft.com/office/powerpoint/2010/main" val="355532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72EE69-283D-464C-BC3C-12766F8193F3}"/>
              </a:ext>
            </a:extLst>
          </p:cNvPr>
          <p:cNvSpPr>
            <a:spLocks noGrp="1"/>
          </p:cNvSpPr>
          <p:nvPr>
            <p:ph type="title"/>
          </p:nvPr>
        </p:nvSpPr>
        <p:spPr/>
        <p:txBody>
          <a:bodyPr wrap="square" anchor="ctr">
            <a:normAutofit/>
          </a:bodyPr>
          <a:lstStyle/>
          <a:p>
            <a:r>
              <a:rPr lang="en-AU" dirty="0"/>
              <a:t>Hobbit holes and Hogwarts – part 2</a:t>
            </a:r>
          </a:p>
        </p:txBody>
      </p:sp>
      <p:sp>
        <p:nvSpPr>
          <p:cNvPr id="5" name="Text Placeholder 4">
            <a:extLst>
              <a:ext uri="{FF2B5EF4-FFF2-40B4-BE49-F238E27FC236}">
                <a16:creationId xmlns:a16="http://schemas.microsoft.com/office/drawing/2014/main" id="{B1825CC3-D2D2-468F-92C6-33AEA897EE3D}"/>
              </a:ext>
            </a:extLst>
          </p:cNvPr>
          <p:cNvSpPr>
            <a:spLocks noGrp="1"/>
          </p:cNvSpPr>
          <p:nvPr>
            <p:ph type="body" sz="quarter" idx="18"/>
          </p:nvPr>
        </p:nvSpPr>
        <p:spPr/>
        <p:txBody>
          <a:bodyPr wrap="square">
            <a:noAutofit/>
          </a:bodyPr>
          <a:lstStyle/>
          <a:p>
            <a:r>
              <a:rPr lang="en-AU" dirty="0"/>
              <a:t>Launch</a:t>
            </a:r>
          </a:p>
        </p:txBody>
      </p:sp>
      <p:pic>
        <p:nvPicPr>
          <p:cNvPr id="10" name="Picture 9" descr="Hogwarts scale model">
            <a:extLst>
              <a:ext uri="{FF2B5EF4-FFF2-40B4-BE49-F238E27FC236}">
                <a16:creationId xmlns:a16="http://schemas.microsoft.com/office/drawing/2014/main" id="{2C3B916E-8D90-8A26-3651-FE51EA6336B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3672" y="1843664"/>
            <a:ext cx="5644656" cy="3760337"/>
          </a:xfrm>
          <a:prstGeom prst="rect">
            <a:avLst/>
          </a:prstGeom>
          <a:noFill/>
          <a:ln>
            <a:noFill/>
          </a:ln>
        </p:spPr>
      </p:pic>
      <p:sp>
        <p:nvSpPr>
          <p:cNvPr id="8" name="Text Placeholder 7">
            <a:extLst>
              <a:ext uri="{FF2B5EF4-FFF2-40B4-BE49-F238E27FC236}">
                <a16:creationId xmlns:a16="http://schemas.microsoft.com/office/drawing/2014/main" id="{91FF63C7-DD43-048D-4DD6-409742F551F0}"/>
              </a:ext>
            </a:extLst>
          </p:cNvPr>
          <p:cNvSpPr>
            <a:spLocks noGrp="1"/>
          </p:cNvSpPr>
          <p:nvPr>
            <p:ph idx="1"/>
          </p:nvPr>
        </p:nvSpPr>
        <p:spPr>
          <a:xfrm>
            <a:off x="3222000" y="5700088"/>
            <a:ext cx="5748000" cy="280520"/>
          </a:xfrm>
        </p:spPr>
        <p:txBody>
          <a:bodyPr>
            <a:normAutofit lnSpcReduction="10000"/>
          </a:bodyPr>
          <a:lstStyle/>
          <a:p>
            <a:pPr marL="0" indent="0">
              <a:buNone/>
            </a:pPr>
            <a:r>
              <a:rPr lang="en-AU" sz="1400" b="1" dirty="0">
                <a:effectLst/>
                <a:ea typeface="Calibri" panose="020F0502020204030204" pitchFamily="34" charset="0"/>
              </a:rPr>
              <a:t>Figure 5: 'Hogwarts model studio tour' by Karen Roe is licensed by CC-BY-3.0</a:t>
            </a:r>
            <a:endParaRPr lang="en-AU" sz="1400" dirty="0"/>
          </a:p>
        </p:txBody>
      </p:sp>
      <p:sp>
        <p:nvSpPr>
          <p:cNvPr id="3" name="Slide Number Placeholder 2">
            <a:extLst>
              <a:ext uri="{FF2B5EF4-FFF2-40B4-BE49-F238E27FC236}">
                <a16:creationId xmlns:a16="http://schemas.microsoft.com/office/drawing/2014/main" id="{22F34AB1-475D-4764-A9DD-63A9822D5725}"/>
              </a:ext>
              <a:ext uri="{C183D7F6-B498-43B3-948B-1728B52AA6E4}">
                <adec:decorative xmlns:adec="http://schemas.microsoft.com/office/drawing/2017/decorative" val="1"/>
              </a:ext>
            </a:extLst>
          </p:cNvPr>
          <p:cNvSpPr>
            <a:spLocks noGrp="1"/>
          </p:cNvSpPr>
          <p:nvPr>
            <p:ph type="sldNum" sz="quarter" idx="10"/>
          </p:nvPr>
        </p:nvSpPr>
        <p:spPr/>
        <p:txBody>
          <a:bodyPr anchor="b">
            <a:normAutofit lnSpcReduction="10000"/>
          </a:bodyPr>
          <a:lstStyle/>
          <a:p>
            <a:pPr>
              <a:spcAft>
                <a:spcPts val="600"/>
              </a:spcAft>
            </a:pPr>
            <a:fld id="{53F625F3-B677-4D46-AEB5-DC449A9DF797}" type="slidenum">
              <a:rPr lang="en-AU" smtClean="0"/>
              <a:pPr>
                <a:spcAft>
                  <a:spcPts val="600"/>
                </a:spcAft>
              </a:pPr>
              <a:t>7</a:t>
            </a:fld>
            <a:endParaRPr lang="en-AU"/>
          </a:p>
        </p:txBody>
      </p:sp>
    </p:spTree>
    <p:extLst>
      <p:ext uri="{BB962C8B-B14F-4D97-AF65-F5344CB8AC3E}">
        <p14:creationId xmlns:p14="http://schemas.microsoft.com/office/powerpoint/2010/main" val="86909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E164A6-5D9D-473A-BBF6-A449A38FD8B8}"/>
              </a:ext>
            </a:extLst>
          </p:cNvPr>
          <p:cNvSpPr>
            <a:spLocks noGrp="1"/>
          </p:cNvSpPr>
          <p:nvPr>
            <p:ph type="ctrTitle"/>
          </p:nvPr>
        </p:nvSpPr>
        <p:spPr/>
        <p:txBody>
          <a:bodyPr/>
          <a:lstStyle/>
          <a:p>
            <a:r>
              <a:rPr lang="en-AU" dirty="0"/>
              <a:t>Apply</a:t>
            </a:r>
          </a:p>
        </p:txBody>
      </p:sp>
      <p:sp>
        <p:nvSpPr>
          <p:cNvPr id="5" name="Text Placeholder 4">
            <a:extLst>
              <a:ext uri="{FF2B5EF4-FFF2-40B4-BE49-F238E27FC236}">
                <a16:creationId xmlns:a16="http://schemas.microsoft.com/office/drawing/2014/main" id="{F26F9655-CE0E-4532-B7E8-F7F8C23CDC3F}"/>
              </a:ext>
            </a:extLst>
          </p:cNvPr>
          <p:cNvSpPr>
            <a:spLocks noGrp="1"/>
          </p:cNvSpPr>
          <p:nvPr>
            <p:ph type="body" sz="quarter" idx="10"/>
          </p:nvPr>
        </p:nvSpPr>
        <p:spPr/>
        <p:txBody>
          <a:bodyPr/>
          <a:lstStyle/>
          <a:p>
            <a:r>
              <a:rPr lang="en-AU" dirty="0">
                <a:solidFill>
                  <a:schemeClr val="accent3"/>
                </a:solidFill>
              </a:rPr>
              <a:t>Hagrid’s shack</a:t>
            </a:r>
          </a:p>
        </p:txBody>
      </p:sp>
    </p:spTree>
    <p:extLst>
      <p:ext uri="{BB962C8B-B14F-4D97-AF65-F5344CB8AC3E}">
        <p14:creationId xmlns:p14="http://schemas.microsoft.com/office/powerpoint/2010/main" val="427847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72EE69-283D-464C-BC3C-12766F8193F3}"/>
              </a:ext>
            </a:extLst>
          </p:cNvPr>
          <p:cNvSpPr>
            <a:spLocks noGrp="1"/>
          </p:cNvSpPr>
          <p:nvPr>
            <p:ph type="title"/>
          </p:nvPr>
        </p:nvSpPr>
        <p:spPr/>
        <p:txBody>
          <a:bodyPr wrap="square" anchor="ctr">
            <a:normAutofit/>
          </a:bodyPr>
          <a:lstStyle/>
          <a:p>
            <a:r>
              <a:rPr lang="en-AU" dirty="0"/>
              <a:t>Hagrid’s Shack</a:t>
            </a:r>
          </a:p>
        </p:txBody>
      </p:sp>
      <p:sp>
        <p:nvSpPr>
          <p:cNvPr id="5" name="Text Placeholder 4">
            <a:extLst>
              <a:ext uri="{FF2B5EF4-FFF2-40B4-BE49-F238E27FC236}">
                <a16:creationId xmlns:a16="http://schemas.microsoft.com/office/drawing/2014/main" id="{B1825CC3-D2D2-468F-92C6-33AEA897EE3D}"/>
              </a:ext>
            </a:extLst>
          </p:cNvPr>
          <p:cNvSpPr>
            <a:spLocks noGrp="1"/>
          </p:cNvSpPr>
          <p:nvPr>
            <p:ph type="body" sz="quarter" idx="18"/>
          </p:nvPr>
        </p:nvSpPr>
        <p:spPr/>
        <p:txBody>
          <a:bodyPr wrap="square">
            <a:noAutofit/>
          </a:bodyPr>
          <a:lstStyle/>
          <a:p>
            <a:r>
              <a:rPr lang="en-AU" dirty="0"/>
              <a:t>Apply</a:t>
            </a:r>
          </a:p>
        </p:txBody>
      </p:sp>
      <p:pic>
        <p:nvPicPr>
          <p:cNvPr id="9" name="Picture 8" descr="Hagrid drawing">
            <a:extLst>
              <a:ext uri="{FF2B5EF4-FFF2-40B4-BE49-F238E27FC236}">
                <a16:creationId xmlns:a16="http://schemas.microsoft.com/office/drawing/2014/main" id="{748466E2-7D25-1933-C778-EC633D2BE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335" y="3429000"/>
            <a:ext cx="2140505" cy="2797362"/>
          </a:xfrm>
          <a:prstGeom prst="rect">
            <a:avLst/>
          </a:prstGeom>
        </p:spPr>
      </p:pic>
      <p:pic>
        <p:nvPicPr>
          <p:cNvPr id="11" name="Picture 10" descr="5 columns each is 180mm by 22mm">
            <a:extLst>
              <a:ext uri="{FF2B5EF4-FFF2-40B4-BE49-F238E27FC236}">
                <a16:creationId xmlns:a16="http://schemas.microsoft.com/office/drawing/2014/main" id="{757E15E9-EC74-3A91-463E-FE1120377433}"/>
              </a:ext>
            </a:extLst>
          </p:cNvPr>
          <p:cNvPicPr>
            <a:picLocks noChangeAspect="1"/>
          </p:cNvPicPr>
          <p:nvPr/>
        </p:nvPicPr>
        <p:blipFill rotWithShape="1">
          <a:blip r:embed="rId4">
            <a:extLst>
              <a:ext uri="{28A0092B-C50C-407E-A947-70E740481C1C}">
                <a14:useLocalDpi xmlns:a14="http://schemas.microsoft.com/office/drawing/2010/main" val="0"/>
              </a:ext>
            </a:extLst>
          </a:blip>
          <a:srcRect b="884"/>
          <a:stretch/>
        </p:blipFill>
        <p:spPr>
          <a:xfrm>
            <a:off x="4204957" y="1449465"/>
            <a:ext cx="7318376" cy="4776898"/>
          </a:xfrm>
          <a:prstGeom prst="rect">
            <a:avLst/>
          </a:prstGeom>
        </p:spPr>
      </p:pic>
      <p:sp>
        <p:nvSpPr>
          <p:cNvPr id="3" name="Slide Number Placeholder 2">
            <a:extLst>
              <a:ext uri="{FF2B5EF4-FFF2-40B4-BE49-F238E27FC236}">
                <a16:creationId xmlns:a16="http://schemas.microsoft.com/office/drawing/2014/main" id="{22F34AB1-475D-4764-A9DD-63A9822D5725}"/>
              </a:ext>
              <a:ext uri="{C183D7F6-B498-43B3-948B-1728B52AA6E4}">
                <adec:decorative xmlns:adec="http://schemas.microsoft.com/office/drawing/2017/decorative" val="1"/>
              </a:ext>
            </a:extLst>
          </p:cNvPr>
          <p:cNvSpPr>
            <a:spLocks noGrp="1"/>
          </p:cNvSpPr>
          <p:nvPr>
            <p:ph type="sldNum" sz="quarter" idx="10"/>
          </p:nvPr>
        </p:nvSpPr>
        <p:spPr/>
        <p:txBody>
          <a:bodyPr anchor="b">
            <a:normAutofit lnSpcReduction="10000"/>
          </a:bodyPr>
          <a:lstStyle/>
          <a:p>
            <a:pPr>
              <a:spcAft>
                <a:spcPts val="600"/>
              </a:spcAft>
            </a:pPr>
            <a:fld id="{53F625F3-B677-4D46-AEB5-DC449A9DF797}" type="slidenum">
              <a:rPr lang="en-AU" smtClean="0"/>
              <a:pPr>
                <a:spcAft>
                  <a:spcPts val="600"/>
                </a:spcAft>
              </a:pPr>
              <a:t>9</a:t>
            </a:fld>
            <a:endParaRPr lang="en-AU"/>
          </a:p>
        </p:txBody>
      </p:sp>
    </p:spTree>
    <p:extLst>
      <p:ext uri="{BB962C8B-B14F-4D97-AF65-F5344CB8AC3E}">
        <p14:creationId xmlns:p14="http://schemas.microsoft.com/office/powerpoint/2010/main" val="259044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raft-updated-template.potx" id="{CFB5B524-3546-40BF-AADD-32F92B0624E1}" vid="{4DE3A013-8EF5-4F08-AE49-9E37C639DA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720</Words>
  <Application>Microsoft Office PowerPoint</Application>
  <PresentationFormat>Widescreen</PresentationFormat>
  <Paragraphs>66</Paragraphs>
  <Slides>10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Courier New</vt:lpstr>
      <vt:lpstr>Public Sans</vt:lpstr>
      <vt:lpstr>Public Sans Light</vt:lpstr>
      <vt:lpstr>Symbol</vt:lpstr>
      <vt:lpstr>Times New Roman</vt:lpstr>
      <vt:lpstr>NSWG Corporate</vt:lpstr>
      <vt:lpstr>Movie magic</vt:lpstr>
      <vt:lpstr>Visible learning</vt:lpstr>
      <vt:lpstr>Warm up</vt:lpstr>
      <vt:lpstr>Butterfly scale</vt:lpstr>
      <vt:lpstr>Launch</vt:lpstr>
      <vt:lpstr>Hobbit holes and Hogwarts – part 1</vt:lpstr>
      <vt:lpstr>Hobbit holes and Hogwarts – part 2</vt:lpstr>
      <vt:lpstr>Apply</vt:lpstr>
      <vt:lpstr>Hagrid’s Shack</vt:lpstr>
      <vt:lpstr>Success criteria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 S5 – U1 – L8 – movie magic</dc:title>
  <dc:creator>NSW Department of Education</dc:creator>
  <dcterms:created xsi:type="dcterms:W3CDTF">2023-04-05T03:33:58Z</dcterms:created>
  <dcterms:modified xsi:type="dcterms:W3CDTF">2023-04-05T03:34:49Z</dcterms:modified>
</cp:coreProperties>
</file>