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3"/>
  </p:notesMasterIdLst>
  <p:handoutMasterIdLst>
    <p:handoutMasterId r:id="rId14"/>
  </p:handoutMasterIdLst>
  <p:sldIdLst>
    <p:sldId id="325" r:id="rId2"/>
    <p:sldId id="360" r:id="rId3"/>
    <p:sldId id="368" r:id="rId4"/>
    <p:sldId id="369" r:id="rId5"/>
    <p:sldId id="344" r:id="rId6"/>
    <p:sldId id="385" r:id="rId7"/>
    <p:sldId id="386" r:id="rId8"/>
    <p:sldId id="387" r:id="rId9"/>
    <p:sldId id="388" r:id="rId10"/>
    <p:sldId id="389" r:id="rId11"/>
    <p:sldId id="336" r:id="rId12"/>
  </p:sldIdLst>
  <p:sldSz cx="12192000" cy="6858000"/>
  <p:notesSz cx="9144000" cy="6858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165592B-D1AE-EE48-AEB4-F19515D86DC8}">
          <p14:sldIdLst>
            <p14:sldId id="325"/>
            <p14:sldId id="360"/>
            <p14:sldId id="368"/>
            <p14:sldId id="369"/>
            <p14:sldId id="344"/>
            <p14:sldId id="385"/>
            <p14:sldId id="386"/>
            <p14:sldId id="387"/>
            <p14:sldId id="388"/>
            <p14:sldId id="389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94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0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17C917-583C-E77D-B579-6E8946FFDC11}" name="Sam Houda" initials="SH" userId="S::samantha.houda1@det.nsw.edu.au::8177d86a-8cc2-4537-942b-686d9dda63ce" providerId="AD"/>
  <p188:author id="{C461638E-F1F5-7186-9758-0B4A52497F93}" name="Meagan Rodda" initials="MR" userId="S::Meagan.Rodda@det.nsw.edu.au::efecb8de-290d-42b5-96ee-00df0648c086" providerId="AD"/>
  <p188:author id="{D84E49CE-2BCD-8431-0782-D52A02898A5C}" name="Meagan Rodda" initials="MR" userId="S::meagan.rodda@det.nsw.edu.au::efecb8de-290d-42b5-96ee-00df0648c08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C241"/>
    <a:srgbClr val="FCD214"/>
    <a:srgbClr val="189ECF"/>
    <a:srgbClr val="041D42"/>
    <a:srgbClr val="041E41"/>
    <a:srgbClr val="23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82" autoAdjust="0"/>
  </p:normalViewPr>
  <p:slideViewPr>
    <p:cSldViewPr snapToGrid="0">
      <p:cViewPr varScale="1">
        <p:scale>
          <a:sx n="83" d="100"/>
          <a:sy n="83" d="100"/>
        </p:scale>
        <p:origin x="1539" y="36"/>
      </p:cViewPr>
      <p:guideLst>
        <p:guide orient="horz" pos="1842"/>
        <p:guide orient="horz" pos="3294"/>
        <p:guide orient="horz" pos="2228"/>
        <p:guide orient="horz" pos="2614"/>
        <p:guide pos="3812"/>
        <p:guide orient="horz" pos="1570"/>
        <p:guide orient="horz" pos="1616"/>
        <p:guide pos="1300"/>
        <p:guide pos="3407"/>
        <p:guide pos="23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86FB7-8198-2C41-9C7F-A67099EBC71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F91E-6BD3-4F0D-9CA3-7829EAE64D63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noticewonderstrateg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08ogFj3sD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808ogFj3sD4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to accompany Stage 5 – unit 1 – lesson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62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students draw the four triangles and find as many missing values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59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students create a notice / wonder list (</a:t>
            </a:r>
            <a:r>
              <a:rPr lang="en-AU" sz="1800" u="none" strike="noStrike" kern="0" spc="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bit.ly/</a:t>
            </a:r>
            <a:r>
              <a:rPr lang="en-AU" sz="1800" u="none" strike="noStrike" kern="0" spc="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noticewonderstrategy</a:t>
            </a:r>
            <a:r>
              <a:rPr lang="en-AU" sz="1800" u="none" strike="noStrike" kern="0" spc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these images</a:t>
            </a:r>
          </a:p>
          <a:p>
            <a:pPr marL="342900" marR="0" lvl="0" indent="-342900" algn="l" defTabSz="914347" rtl="0" eaLnBrk="1" fontAlgn="base" latinLnBrk="0" hangingPunct="1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discussing students’ notice / wonder lists, emphasise similar triangles. You could even draw a triangle over each highlighter and its shadow.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endParaRPr lang="en-AU" sz="1800" u="none" strike="noStrike" kern="0" spc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9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 students thinking time.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what maths we could do with the image provided. Prompt students to think of larger scale contexts where this would be useful.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25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students suggest what we could find out about the image presented.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students are all aware of the similar triangles present.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students to finding the height of the tree.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what information they would need to find the height of the tree (assuming we can’t measure the tree ourselves).</a:t>
            </a:r>
          </a:p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Font typeface="+mj-lt"/>
              <a:buNone/>
            </a:pPr>
            <a:br>
              <a:rPr lang="en-AU" sz="2800" dirty="0">
                <a:effectLst/>
              </a:rPr>
            </a:br>
            <a:r>
              <a:rPr lang="en-AU" sz="12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provide this information you could do any of the following:</a:t>
            </a:r>
          </a:p>
          <a:p>
            <a:pPr marL="742950" lvl="1" indent="-285750">
              <a:lnSpc>
                <a:spcPct val="125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display next slide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add the measurements on yourself 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print and have students draw the measurements on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br>
              <a:rPr lang="en-AU" sz="2800" dirty="0">
                <a:effectLst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09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students suggest what we could find out about the image presented.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students are all aware of the similar triangles present.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Lead students to finding the height of the tree.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what information they would need to find the height of the tree (assuming we can’t measure the tree ourselves).</a:t>
            </a:r>
          </a:p>
          <a:p>
            <a:pPr marL="0" lvl="0" indent="0" fontAlgn="base">
              <a:lnSpc>
                <a:spcPct val="115000"/>
              </a:lnSpc>
              <a:spcBef>
                <a:spcPts val="400"/>
              </a:spcBef>
              <a:buFont typeface="+mj-lt"/>
              <a:buNone/>
            </a:pPr>
            <a:br>
              <a:rPr lang="en-AU" sz="2800" dirty="0">
                <a:effectLst/>
              </a:rPr>
            </a:br>
            <a:r>
              <a:rPr lang="en-AU" sz="12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provide this information you could do any of the following:</a:t>
            </a:r>
          </a:p>
          <a:p>
            <a:pPr marL="742950" lvl="1" indent="-285750">
              <a:lnSpc>
                <a:spcPct val="125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display next slide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add the measurements on yourself </a:t>
            </a:r>
          </a:p>
          <a:p>
            <a:pPr marL="742950" lvl="1" indent="-285750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en-AU" sz="1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print and have students draw the measurements on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endParaRPr lang="en-AU" sz="2800" dirty="0">
              <a:effectLst/>
            </a:endParaRP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students to find the height of the tree. 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Gather student responses and emphasise the multiple possible approaches.</a:t>
            </a:r>
          </a:p>
          <a:p>
            <a:pPr marL="342900" lvl="0" indent="-342900" fontAlgn="base">
              <a:lnSpc>
                <a:spcPct val="115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AU" sz="1800" u="none" strike="noStrike" kern="0" spc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a correct response.</a:t>
            </a:r>
          </a:p>
          <a:p>
            <a:pPr>
              <a:lnSpc>
                <a:spcPct val="115000"/>
              </a:lnSpc>
              <a:spcBef>
                <a:spcPts val="1200"/>
              </a:spcBef>
            </a:pPr>
            <a:br>
              <a:rPr lang="en-AU" sz="2800" dirty="0">
                <a:effectLst/>
              </a:rPr>
            </a:br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3436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lvl="0" indent="-342900" fontAlgn="base">
                  <a:lnSpc>
                    <a:spcPct val="11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Ask students to answer these questions using the </a:t>
                </a:r>
                <a:r>
                  <a:rPr lang="en-AU" sz="1200" u="none" strike="noStrike" kern="0" spc="0" dirty="0">
                    <a:solidFill>
                      <a:srgbClr val="2F5496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3"/>
                  </a:rPr>
                  <a:t>pounce/ bounce</a:t>
                </a: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AU" sz="1200" u="none" strike="noStrike" kern="0" spc="0" dirty="0">
                    <a:solidFill>
                      <a:srgbClr val="2F5496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3"/>
                  </a:rPr>
                  <a:t>https://www.youtube.com/watch?v=808ogFj3sD4</a:t>
                </a: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technique to have other students extend responses:</a:t>
                </a:r>
              </a:p>
              <a:p>
                <a:pPr marL="742950" lvl="1" indent="-285750">
                  <a:lnSpc>
                    <a:spcPct val="125000"/>
                  </a:lnSpc>
                  <a:spcBef>
                    <a:spcPts val="200"/>
                  </a:spcBef>
                  <a:buFont typeface="Courier New" panose="02070309020205020404" pitchFamily="49" charset="0"/>
                  <a:buChar char="o"/>
                </a:pPr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these triangles similar (How do you know? Discuss slope)</a:t>
                </a:r>
              </a:p>
              <a:p>
                <a:pPr marL="742950" lvl="1" indent="-285750">
                  <a:lnSpc>
                    <a:spcPct val="125000"/>
                  </a:lnSpc>
                  <a:buFont typeface="Courier New" panose="02070309020205020404" pitchFamily="49" charset="0"/>
                  <a:buChar char="o"/>
                </a:pPr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Determine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(Why do we care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? What does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AU" sz="12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mean?)</a:t>
                </a:r>
              </a:p>
              <a:p>
                <a:pPr marL="342900" lvl="0" indent="-342900" fontAlgn="base">
                  <a:lnSpc>
                    <a:spcPct val="11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Model for students how to use the ratio method to find missing lengths in similar triangles.</a:t>
                </a:r>
              </a:p>
              <a:p>
                <a:pPr marL="342900" lvl="0" indent="-342900" fontAlgn="base">
                  <a:lnSpc>
                    <a:spcPct val="11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Emphasise that this method is only applicable if two figures are known to be similar, which is why it was important that we recognised these to be similar triangles.</a:t>
                </a:r>
              </a:p>
              <a:p>
                <a:pPr marL="342900" lvl="0" indent="-342900" fontAlgn="base">
                  <a:lnSpc>
                    <a:spcPct val="11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endParaRPr lang="en-AU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lvl="0" indent="-342900" fontAlgn="base">
                  <a:lnSpc>
                    <a:spcPct val="11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Ask students to answer these questions using the </a:t>
                </a:r>
                <a:r>
                  <a:rPr lang="en-AU" sz="1200" u="none" strike="noStrike" kern="0" spc="0" dirty="0">
                    <a:solidFill>
                      <a:srgbClr val="2F5496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4"/>
                  </a:rPr>
                  <a:t>pounce/ bounce</a:t>
                </a: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AU" sz="1200" u="none" strike="noStrike" kern="0" spc="0" dirty="0">
                    <a:solidFill>
                      <a:srgbClr val="2F5496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hlinkClick r:id="rId4"/>
                  </a:rPr>
                  <a:t>https://www.youtube.com/watch?v=808ogFj3sD4</a:t>
                </a: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technique to have other students extend responses:</a:t>
                </a:r>
              </a:p>
              <a:p>
                <a:pPr marL="742950" lvl="1" indent="-285750">
                  <a:lnSpc>
                    <a:spcPct val="125000"/>
                  </a:lnSpc>
                  <a:spcBef>
                    <a:spcPts val="200"/>
                  </a:spcBef>
                  <a:buFont typeface="Courier New" panose="02070309020205020404" pitchFamily="49" charset="0"/>
                  <a:buChar char="o"/>
                </a:pPr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these triangles similar (How do you know? Discuss slope)</a:t>
                </a:r>
              </a:p>
              <a:p>
                <a:pPr marL="742950" lvl="1" indent="-285750">
                  <a:lnSpc>
                    <a:spcPct val="125000"/>
                  </a:lnSpc>
                  <a:buFont typeface="Courier New" panose="02070309020205020404" pitchFamily="49" charset="0"/>
                  <a:buChar char="o"/>
                </a:pPr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Determine the value of </a:t>
                </a:r>
                <a:r>
                  <a:rPr lang="en-AU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𝑎/𝑏</a:t>
                </a:r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(Why do we care about </a:t>
                </a:r>
                <a:r>
                  <a:rPr lang="en-AU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𝑎/𝑏</a:t>
                </a:r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? What does </a:t>
                </a:r>
                <a:r>
                  <a:rPr lang="en-AU" sz="1200" i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𝑎/𝑏</a:t>
                </a:r>
                <a:r>
                  <a:rPr lang="en-AU" sz="1200" dirty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mean?)</a:t>
                </a:r>
              </a:p>
              <a:p>
                <a:pPr marL="342900" lvl="0" indent="-342900" fontAlgn="base">
                  <a:lnSpc>
                    <a:spcPct val="11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Model for students how to use the ratio method to find missing lengths in similar triangles.</a:t>
                </a:r>
              </a:p>
              <a:p>
                <a:pPr marL="342900" lvl="0" indent="-342900" fontAlgn="base">
                  <a:lnSpc>
                    <a:spcPct val="11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r>
                  <a:rPr lang="en-AU" sz="1200" u="none" strike="noStrike" kern="0" spc="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Emphasise that this method is only applicable if two figures are known to be similar, which is why it was important that we recognised these to be similar triangles.</a:t>
                </a:r>
              </a:p>
              <a:p>
                <a:pPr marL="342900" lvl="0" indent="-342900" fontAlgn="base">
                  <a:lnSpc>
                    <a:spcPct val="115000"/>
                  </a:lnSpc>
                  <a:spcBef>
                    <a:spcPts val="400"/>
                  </a:spcBef>
                  <a:buFont typeface="+mj-lt"/>
                  <a:buAutoNum type="arabicPeriod"/>
                </a:pPr>
                <a:endParaRPr lang="en-AU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347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5488-DD16-4714-9519-7BE21BA11D4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2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272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111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088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9149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99768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63421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9418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1" spcCol="180000"/>
          <a:lstStyle>
            <a:lvl1pPr algn="l">
              <a:defRPr sz="2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1426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153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48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051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1745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1187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5577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53278F0-7E0D-358C-94A1-DAA4B70E2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0" y="1168289"/>
            <a:ext cx="5400000" cy="317611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3628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3400" y="63900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34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38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25189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1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2701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259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0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170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37312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80426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67597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6324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23606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82880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34363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34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241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F91FD-74CC-081D-89EB-09C2A0ACED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818975"/>
            <a:ext cx="11496675" cy="421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24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47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26801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12345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47012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00458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41925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67612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Colum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23056-E44C-AF43-A422-C82DD035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25" y="402012"/>
            <a:ext cx="10629676" cy="49847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01063-BE19-724C-91DD-C5F4B7488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E156F-4B4A-874F-AEE2-940A34FF4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625F3-B677-4D46-AEB5-DC449A9DF7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ext Placeholder 2078">
            <a:extLst>
              <a:ext uri="{FF2B5EF4-FFF2-40B4-BE49-F238E27FC236}">
                <a16:creationId xmlns:a16="http://schemas.microsoft.com/office/drawing/2014/main" id="{0C286ABD-2EA9-E445-A9AD-2AD792A0E0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307" y="910008"/>
            <a:ext cx="10632493" cy="466356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buNone/>
              <a:defRPr sz="18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Subtitle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D4F20-168E-1D45-8475-BC928E86208C}"/>
              </a:ext>
            </a:extLst>
          </p:cNvPr>
          <p:cNvCxnSpPr>
            <a:cxnSpLocks/>
          </p:cNvCxnSpPr>
          <p:nvPr userDrawn="1"/>
        </p:nvCxnSpPr>
        <p:spPr>
          <a:xfrm>
            <a:off x="334963" y="1665287"/>
            <a:ext cx="114681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2BA1511-BC03-1340-A366-AB5EC6B308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51538" y="1989138"/>
            <a:ext cx="5868987" cy="412348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34004FB-FECF-9449-91A7-F251720D0E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989138"/>
            <a:ext cx="5392737" cy="4123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0079BD0-8F19-D845-893E-1EF997B1B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2918" y="383757"/>
            <a:ext cx="504501" cy="53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982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81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91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77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4875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11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B2403B-3D00-6C48-9C04-C5FE8C18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8" y="2880000"/>
            <a:ext cx="11484001" cy="643785"/>
          </a:xfrm>
        </p:spPr>
        <p:txBody>
          <a:bodyPr/>
          <a:lstStyle/>
          <a:p>
            <a:r>
              <a:rPr lang="en-US" dirty="0"/>
              <a:t>Scale factor in similar triangles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E27A0-1CE4-2D49-A917-980DC55DB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140000"/>
            <a:ext cx="2700000" cy="1080000"/>
          </a:xfrm>
        </p:spPr>
        <p:txBody>
          <a:bodyPr/>
          <a:lstStyle/>
          <a:p>
            <a:r>
              <a:rPr lang="en-US" dirty="0"/>
              <a:t>Explicit teaching</a:t>
            </a:r>
          </a:p>
        </p:txBody>
      </p:sp>
    </p:spTree>
    <p:extLst>
      <p:ext uri="{BB962C8B-B14F-4D97-AF65-F5344CB8AC3E}">
        <p14:creationId xmlns:p14="http://schemas.microsoft.com/office/powerpoint/2010/main" val="6471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Shadows – part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Launch</a:t>
            </a:r>
          </a:p>
        </p:txBody>
      </p:sp>
      <p:pic>
        <p:nvPicPr>
          <p:cNvPr id="4" name="Picture 3" descr="Two similar right-angled triangles with hypotenuses sharing one line&#10;&#10;Triangle 1 has legs 4 and 12&#10;Triangle 2 has legs a and b">
            <a:extLst>
              <a:ext uri="{FF2B5EF4-FFF2-40B4-BE49-F238E27FC236}">
                <a16:creationId xmlns:a16="http://schemas.microsoft.com/office/drawing/2014/main" id="{A8A70D51-FE16-B1E5-7C51-FCEB28003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011" y="2134155"/>
            <a:ext cx="6788200" cy="36074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3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201DFD-4672-433C-9F3E-8635A161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82800"/>
            <a:ext cx="10260002" cy="522000"/>
          </a:xfrm>
        </p:spPr>
        <p:txBody>
          <a:bodyPr/>
          <a:lstStyle/>
          <a:p>
            <a:r>
              <a:rPr lang="en-AU" dirty="0"/>
              <a:t>Success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9A0F8-258E-F0BA-EA8C-A35B45F99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980000"/>
            <a:ext cx="11496675" cy="4210050"/>
          </a:xfrm>
        </p:spPr>
        <p:txBody>
          <a:bodyPr/>
          <a:lstStyle/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solve routine problems using similar triangles.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recognise problems I can solve using similar triangles.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3061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982800"/>
            <a:ext cx="10260002" cy="522000"/>
          </a:xfrm>
        </p:spPr>
        <p:txBody>
          <a:bodyPr/>
          <a:lstStyle/>
          <a:p>
            <a:r>
              <a:rPr lang="en-AU" dirty="0"/>
              <a:t>Visible learning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4466D7-6FAD-4462-48A0-13511A8F4E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980000"/>
            <a:ext cx="11496675" cy="4210050"/>
          </a:xfrm>
        </p:spPr>
        <p:txBody>
          <a:bodyPr/>
          <a:lstStyle/>
          <a:p>
            <a:pPr lvl="2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sz="2000" b="1" dirty="0">
                <a:effectLst/>
                <a:latin typeface="+mj-lt"/>
                <a:ea typeface="SimSun" panose="02010600030101010101" pitchFamily="2" charset="-122"/>
              </a:rPr>
              <a:t>Learning intentions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solve routine and non-routine problems involving similar triangles.</a:t>
            </a:r>
          </a:p>
          <a:p>
            <a:pPr lvl="2">
              <a:spcBef>
                <a:spcPts val="1200"/>
              </a:spcBef>
              <a:spcAft>
                <a:spcPts val="1000"/>
              </a:spcAft>
              <a:buNone/>
            </a:pPr>
            <a:r>
              <a:rPr lang="en-AU" sz="2000" b="1" dirty="0">
                <a:effectLst/>
                <a:latin typeface="+mj-lt"/>
                <a:ea typeface="SimSun" panose="02010600030101010101" pitchFamily="2" charset="-122"/>
              </a:rPr>
              <a:t>Success criteria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solve routine problems using similar triangles.</a:t>
            </a:r>
          </a:p>
          <a:p>
            <a:pPr marL="342900" lvl="0" indent="-342900"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228600" algn="l"/>
                <a:tab pos="414020" algn="l"/>
              </a:tabLst>
            </a:pPr>
            <a:r>
              <a:rPr lang="en-A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can recognise problems I can solve using similar triangles.</a:t>
            </a:r>
          </a:p>
          <a:p>
            <a:pPr lvl="0">
              <a:spcBef>
                <a:spcPts val="400"/>
              </a:spcBef>
              <a:buSzPts val="1200"/>
              <a:tabLst>
                <a:tab pos="414020" algn="l"/>
              </a:tabLst>
            </a:pP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8916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Warm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Similar triangles</a:t>
            </a:r>
          </a:p>
        </p:txBody>
      </p:sp>
    </p:spTree>
    <p:extLst>
      <p:ext uri="{BB962C8B-B14F-4D97-AF65-F5344CB8AC3E}">
        <p14:creationId xmlns:p14="http://schemas.microsoft.com/office/powerpoint/2010/main" val="29529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Similar triangles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FF63C7-DD43-048D-4DD6-409742F551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Warm 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99573"/>
            <a:ext cx="4680000" cy="3960000"/>
          </a:xfrm>
        </p:spPr>
        <p:txBody>
          <a:bodyPr wrap="square">
            <a:normAutofit/>
          </a:bodyPr>
          <a:lstStyle/>
          <a:p>
            <a:pPr marL="285750" indent="-285750" fontAlgn="base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four triangles shown are similar. </a:t>
            </a: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1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Find as many missing values as you can.</a:t>
            </a:r>
            <a:endParaRPr lang="en-A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1800" dirty="0"/>
          </a:p>
        </p:txBody>
      </p:sp>
      <p:pic>
        <p:nvPicPr>
          <p:cNvPr id="9" name="Picture 8" descr="4 similar triangles. The longest side is not labelled in any of the triangles. Top left triangle has sides 6 and 2. Top right triangle has sides 3.6 and 1.2. Bottom left only has side 9 which corresponds to 6 in the top left triangle. Bottom right only has 3.5 which corresponds to 2 in the top left triangle.">
            <a:extLst>
              <a:ext uri="{FF2B5EF4-FFF2-40B4-BE49-F238E27FC236}">
                <a16:creationId xmlns:a16="http://schemas.microsoft.com/office/drawing/2014/main" id="{F645C07D-286A-6B8E-13B9-5FFCA0C00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99573"/>
            <a:ext cx="4676844" cy="39984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71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E164A6-5D9D-473A-BBF6-A449A38FD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Launch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6F9655-CE0E-4532-B7E8-F7F8C23CD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Shadows</a:t>
            </a:r>
          </a:p>
        </p:txBody>
      </p:sp>
    </p:spTree>
    <p:extLst>
      <p:ext uri="{BB962C8B-B14F-4D97-AF65-F5344CB8AC3E}">
        <p14:creationId xmlns:p14="http://schemas.microsoft.com/office/powerpoint/2010/main" val="29771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Shadows – part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Launch</a:t>
            </a:r>
          </a:p>
        </p:txBody>
      </p:sp>
      <p:pic>
        <p:nvPicPr>
          <p:cNvPr id="4" name="Picture 3" descr="three highlighters standing with shadows in line">
            <a:extLst>
              <a:ext uri="{FF2B5EF4-FFF2-40B4-BE49-F238E27FC236}">
                <a16:creationId xmlns:a16="http://schemas.microsoft.com/office/drawing/2014/main" id="{900317B9-EDC3-A519-0836-D5782359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1989138"/>
            <a:ext cx="5493402" cy="412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hree highlighters standing with shadows pointing in the same direction, but spaced such that each shadow is a different length">
            <a:extLst>
              <a:ext uri="{FF2B5EF4-FFF2-40B4-BE49-F238E27FC236}">
                <a16:creationId xmlns:a16="http://schemas.microsoft.com/office/drawing/2014/main" id="{450B20CC-FE7B-0FB8-CB0C-D26C33121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24" y="1989138"/>
            <a:ext cx="5496576" cy="412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3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Shadows – part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Launch</a:t>
            </a:r>
          </a:p>
        </p:txBody>
      </p:sp>
      <p:pic>
        <p:nvPicPr>
          <p:cNvPr id="4" name="Picture 3" descr="Highlighter and drink bottle next to each other with shadows pointing in the same direction">
            <a:extLst>
              <a:ext uri="{FF2B5EF4-FFF2-40B4-BE49-F238E27FC236}">
                <a16:creationId xmlns:a16="http://schemas.microsoft.com/office/drawing/2014/main" id="{02ED1702-0D34-1E1A-A451-030735932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6977" y="1552915"/>
            <a:ext cx="4378045" cy="4527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90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Shadows – part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Launch</a:t>
            </a:r>
          </a:p>
        </p:txBody>
      </p:sp>
      <p:pic>
        <p:nvPicPr>
          <p:cNvPr id="7" name="Picture 6" descr="A person standing next to a tree">
            <a:extLst>
              <a:ext uri="{FF2B5EF4-FFF2-40B4-BE49-F238E27FC236}">
                <a16:creationId xmlns:a16="http://schemas.microsoft.com/office/drawing/2014/main" id="{A09A5D01-8870-002D-14AD-F7EB7C7D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77" y="1694928"/>
            <a:ext cx="4652645" cy="441769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2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72EE69-283D-464C-BC3C-12766F81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AU" dirty="0"/>
              <a:t>Shadows – part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5CC3-D2D2-468F-92C6-33AEA897E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wrap="square">
            <a:noAutofit/>
          </a:bodyPr>
          <a:lstStyle/>
          <a:p>
            <a:r>
              <a:rPr lang="en-AU" dirty="0"/>
              <a:t>Launch</a:t>
            </a:r>
          </a:p>
        </p:txBody>
      </p:sp>
      <p:pic>
        <p:nvPicPr>
          <p:cNvPr id="9" name="Picture 8" descr="A person standing next to a tree&#10;Person is 190 cm tall&#10;Person's shadow is 80 cm long&#10;Tree is unknown height&#10;Tree's shadow is 240 cm long&#10;The person, tree and their shadows form similar triangles">
            <a:extLst>
              <a:ext uri="{FF2B5EF4-FFF2-40B4-BE49-F238E27FC236}">
                <a16:creationId xmlns:a16="http://schemas.microsoft.com/office/drawing/2014/main" id="{76355A59-CEB5-2F06-BA00-EB397C8F7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77" y="1652309"/>
            <a:ext cx="5000845" cy="43376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34AB1-475D-4764-A9DD-63A9822D5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b">
            <a:normAutofit lnSpcReduction="10000"/>
          </a:bodyPr>
          <a:lstStyle/>
          <a:p>
            <a:pPr>
              <a:spcAft>
                <a:spcPts val="600"/>
              </a:spcAft>
            </a:pPr>
            <a:fld id="{53F625F3-B677-4D46-AEB5-DC449A9DF797}" type="slidenum">
              <a:rPr lang="en-AU" smtClean="0"/>
              <a:pPr>
                <a:spcAft>
                  <a:spcPts val="600"/>
                </a:spcAft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-updated-template.potx" id="{CFB5B524-3546-40BF-AADD-32F92B0624E1}" vid="{4DE3A013-8EF5-4F08-AE49-9E37C639DA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Widescreen</PresentationFormat>
  <Paragraphs>76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Public Sans</vt:lpstr>
      <vt:lpstr>Public Sans Light</vt:lpstr>
      <vt:lpstr>Symbol</vt:lpstr>
      <vt:lpstr>Times New Roman</vt:lpstr>
      <vt:lpstr>NSWG Corporate</vt:lpstr>
      <vt:lpstr>Scale factor in similar triangles</vt:lpstr>
      <vt:lpstr>Visible learning</vt:lpstr>
      <vt:lpstr>Warm up</vt:lpstr>
      <vt:lpstr>Similar triangles</vt:lpstr>
      <vt:lpstr>Launch</vt:lpstr>
      <vt:lpstr>Shadows – part 1</vt:lpstr>
      <vt:lpstr>Shadows – part 2</vt:lpstr>
      <vt:lpstr>Shadows – part 3</vt:lpstr>
      <vt:lpstr>Shadows – part 4</vt:lpstr>
      <vt:lpstr>Shadows – part 5</vt:lpstr>
      <vt:lpstr>Success criteria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– S5 – U1 – L7 – scale factor similar triangles</dc:title>
  <dc:creator>NSW Department of Education</dc:creator>
  <dcterms:created xsi:type="dcterms:W3CDTF">2023-04-05T03:29:53Z</dcterms:created>
  <dcterms:modified xsi:type="dcterms:W3CDTF">2023-04-05T03:30:50Z</dcterms:modified>
</cp:coreProperties>
</file>