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3" r:id="rId1"/>
  </p:sldMasterIdLst>
  <p:notesMasterIdLst>
    <p:notesMasterId r:id="rId21"/>
  </p:notesMasterIdLst>
  <p:handoutMasterIdLst>
    <p:handoutMasterId r:id="rId22"/>
  </p:handoutMasterIdLst>
  <p:sldIdLst>
    <p:sldId id="325" r:id="rId2"/>
    <p:sldId id="360" r:id="rId3"/>
    <p:sldId id="368" r:id="rId4"/>
    <p:sldId id="369" r:id="rId5"/>
    <p:sldId id="344" r:id="rId6"/>
    <p:sldId id="353" r:id="rId7"/>
    <p:sldId id="370" r:id="rId8"/>
    <p:sldId id="371" r:id="rId9"/>
    <p:sldId id="372" r:id="rId10"/>
    <p:sldId id="373" r:id="rId11"/>
    <p:sldId id="374" r:id="rId12"/>
    <p:sldId id="375" r:id="rId13"/>
    <p:sldId id="377" r:id="rId14"/>
    <p:sldId id="378" r:id="rId15"/>
    <p:sldId id="379" r:id="rId16"/>
    <p:sldId id="380" r:id="rId17"/>
    <p:sldId id="381" r:id="rId18"/>
    <p:sldId id="382" r:id="rId19"/>
    <p:sldId id="336" r:id="rId20"/>
  </p:sldIdLst>
  <p:sldSz cx="12192000" cy="6858000"/>
  <p:notesSz cx="9144000" cy="6858000"/>
  <p:defaultTextStyle>
    <a:defPPr>
      <a:defRPr lang="en-US"/>
    </a:defPPr>
    <a:lvl1pPr marL="0" algn="l" defTabSz="457173" rtl="0" eaLnBrk="1" latinLnBrk="0" hangingPunct="1">
      <a:defRPr sz="1800" kern="1200">
        <a:solidFill>
          <a:schemeClr val="tx1"/>
        </a:solidFill>
        <a:latin typeface="+mn-lt"/>
        <a:ea typeface="+mn-ea"/>
        <a:cs typeface="+mn-cs"/>
      </a:defRPr>
    </a:lvl1pPr>
    <a:lvl2pPr marL="457173" algn="l" defTabSz="457173" rtl="0" eaLnBrk="1" latinLnBrk="0" hangingPunct="1">
      <a:defRPr sz="1800" kern="1200">
        <a:solidFill>
          <a:schemeClr val="tx1"/>
        </a:solidFill>
        <a:latin typeface="+mn-lt"/>
        <a:ea typeface="+mn-ea"/>
        <a:cs typeface="+mn-cs"/>
      </a:defRPr>
    </a:lvl2pPr>
    <a:lvl3pPr marL="914347" algn="l" defTabSz="457173" rtl="0" eaLnBrk="1" latinLnBrk="0" hangingPunct="1">
      <a:defRPr sz="1800" kern="1200">
        <a:solidFill>
          <a:schemeClr val="tx1"/>
        </a:solidFill>
        <a:latin typeface="+mn-lt"/>
        <a:ea typeface="+mn-ea"/>
        <a:cs typeface="+mn-cs"/>
      </a:defRPr>
    </a:lvl3pPr>
    <a:lvl4pPr marL="1371520" algn="l" defTabSz="457173" rtl="0" eaLnBrk="1" latinLnBrk="0" hangingPunct="1">
      <a:defRPr sz="1800" kern="1200">
        <a:solidFill>
          <a:schemeClr val="tx1"/>
        </a:solidFill>
        <a:latin typeface="+mn-lt"/>
        <a:ea typeface="+mn-ea"/>
        <a:cs typeface="+mn-cs"/>
      </a:defRPr>
    </a:lvl4pPr>
    <a:lvl5pPr marL="1828694" algn="l" defTabSz="457173" rtl="0" eaLnBrk="1" latinLnBrk="0" hangingPunct="1">
      <a:defRPr sz="1800" kern="1200">
        <a:solidFill>
          <a:schemeClr val="tx1"/>
        </a:solidFill>
        <a:latin typeface="+mn-lt"/>
        <a:ea typeface="+mn-ea"/>
        <a:cs typeface="+mn-cs"/>
      </a:defRPr>
    </a:lvl5pPr>
    <a:lvl6pPr marL="2285866" algn="l" defTabSz="457173" rtl="0" eaLnBrk="1" latinLnBrk="0" hangingPunct="1">
      <a:defRPr sz="1800" kern="1200">
        <a:solidFill>
          <a:schemeClr val="tx1"/>
        </a:solidFill>
        <a:latin typeface="+mn-lt"/>
        <a:ea typeface="+mn-ea"/>
        <a:cs typeface="+mn-cs"/>
      </a:defRPr>
    </a:lvl6pPr>
    <a:lvl7pPr marL="2743041" algn="l" defTabSz="457173" rtl="0" eaLnBrk="1" latinLnBrk="0" hangingPunct="1">
      <a:defRPr sz="1800" kern="1200">
        <a:solidFill>
          <a:schemeClr val="tx1"/>
        </a:solidFill>
        <a:latin typeface="+mn-lt"/>
        <a:ea typeface="+mn-ea"/>
        <a:cs typeface="+mn-cs"/>
      </a:defRPr>
    </a:lvl7pPr>
    <a:lvl8pPr marL="3200214" algn="l" defTabSz="457173" rtl="0" eaLnBrk="1" latinLnBrk="0" hangingPunct="1">
      <a:defRPr sz="1800" kern="1200">
        <a:solidFill>
          <a:schemeClr val="tx1"/>
        </a:solidFill>
        <a:latin typeface="+mn-lt"/>
        <a:ea typeface="+mn-ea"/>
        <a:cs typeface="+mn-cs"/>
      </a:defRPr>
    </a:lvl8pPr>
    <a:lvl9pPr marL="3657388" algn="l" defTabSz="45717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Presentation" id="{1165592B-D1AE-EE48-AEB4-F19515D86DC8}">
          <p14:sldIdLst>
            <p14:sldId id="325"/>
            <p14:sldId id="360"/>
            <p14:sldId id="368"/>
            <p14:sldId id="369"/>
            <p14:sldId id="344"/>
            <p14:sldId id="353"/>
            <p14:sldId id="370"/>
            <p14:sldId id="371"/>
            <p14:sldId id="372"/>
            <p14:sldId id="373"/>
            <p14:sldId id="374"/>
            <p14:sldId id="375"/>
            <p14:sldId id="377"/>
            <p14:sldId id="378"/>
            <p14:sldId id="379"/>
            <p14:sldId id="380"/>
            <p14:sldId id="381"/>
            <p14:sldId id="382"/>
            <p14:sldId id="336"/>
          </p14:sldIdLst>
        </p14:section>
      </p14:sectionLst>
    </p:ext>
    <p:ext uri="{EFAFB233-063F-42B5-8137-9DF3F51BA10A}">
      <p15:sldGuideLst xmlns:p15="http://schemas.microsoft.com/office/powerpoint/2012/main">
        <p15:guide id="1" orient="horz" pos="1842" userDrawn="1">
          <p15:clr>
            <a:srgbClr val="A4A3A4"/>
          </p15:clr>
        </p15:guide>
        <p15:guide id="2" orient="horz" pos="3294" userDrawn="1">
          <p15:clr>
            <a:srgbClr val="A4A3A4"/>
          </p15:clr>
        </p15:guide>
        <p15:guide id="3" orient="horz" pos="2228" userDrawn="1">
          <p15:clr>
            <a:srgbClr val="A4A3A4"/>
          </p15:clr>
        </p15:guide>
        <p15:guide id="4" orient="horz" pos="2614" userDrawn="1">
          <p15:clr>
            <a:srgbClr val="A4A3A4"/>
          </p15:clr>
        </p15:guide>
        <p15:guide id="5" pos="3812" userDrawn="1">
          <p15:clr>
            <a:srgbClr val="A4A3A4"/>
          </p15:clr>
        </p15:guide>
        <p15:guide id="6" orient="horz" pos="1570" userDrawn="1">
          <p15:clr>
            <a:srgbClr val="A4A3A4"/>
          </p15:clr>
        </p15:guide>
        <p15:guide id="7" orient="horz" pos="1616" userDrawn="1">
          <p15:clr>
            <a:srgbClr val="A4A3A4"/>
          </p15:clr>
        </p15:guide>
        <p15:guide id="8" pos="1300" userDrawn="1">
          <p15:clr>
            <a:srgbClr val="A4A3A4"/>
          </p15:clr>
        </p15:guide>
        <p15:guide id="9" pos="3407" userDrawn="1">
          <p15:clr>
            <a:srgbClr val="A4A3A4"/>
          </p15:clr>
        </p15:guide>
        <p15:guide id="10" pos="236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17C917-583C-E77D-B579-6E8946FFDC11}" name="Sam Houda" initials="SH" userId="S::samantha.houda1@det.nsw.edu.au::8177d86a-8cc2-4537-942b-686d9dda63ce" providerId="AD"/>
  <p188:author id="{37541F5C-94CE-019A-0D68-C84DD6ADB9FA}" name="Matt Scott" initials="MS" userId="S::matthew.scott7@det.nsw.edu.au::c1e07d0a-9392-484c-b897-7e5da2cb30ac" providerId="AD"/>
  <p188:author id="{C461638E-F1F5-7186-9758-0B4A52497F93}" name="Meagan Rodda" initials="MR" userId="S::Meagan.Rodda@det.nsw.edu.au::efecb8de-290d-42b5-96ee-00df0648c086" providerId="AD"/>
  <p188:author id="{D84E49CE-2BCD-8431-0782-D52A02898A5C}" name="Meagan Rodda" initials="MR" userId="S::meagan.rodda@det.nsw.edu.au::efecb8de-290d-42b5-96ee-00df0648c08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241"/>
    <a:srgbClr val="FCD214"/>
    <a:srgbClr val="189ECF"/>
    <a:srgbClr val="041D42"/>
    <a:srgbClr val="041E41"/>
    <a:srgbClr val="235B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82" autoAdjust="0"/>
  </p:normalViewPr>
  <p:slideViewPr>
    <p:cSldViewPr snapToGrid="0">
      <p:cViewPr varScale="1">
        <p:scale>
          <a:sx n="83" d="100"/>
          <a:sy n="83" d="100"/>
        </p:scale>
        <p:origin x="1539" y="36"/>
      </p:cViewPr>
      <p:guideLst>
        <p:guide orient="horz" pos="1842"/>
        <p:guide orient="horz" pos="3294"/>
        <p:guide orient="horz" pos="2228"/>
        <p:guide orient="horz" pos="2614"/>
        <p:guide pos="3812"/>
        <p:guide orient="horz" pos="1570"/>
        <p:guide orient="horz" pos="1616"/>
        <p:guide pos="1300"/>
        <p:guide pos="3407"/>
        <p:guide pos="2361"/>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2B186FB7-8198-2C41-9C7F-A67099EBC713}" type="datetimeFigureOut">
              <a:rPr lang="en-US" smtClean="0"/>
              <a:t>4/5/2023</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9959333-EC29-A740-B340-F32DF9D7D5B5}" type="slidenum">
              <a:rPr lang="en-US" smtClean="0"/>
              <a:t>‹#›</a:t>
            </a:fld>
            <a:endParaRPr lang="en-US"/>
          </a:p>
        </p:txBody>
      </p:sp>
    </p:spTree>
    <p:extLst>
      <p:ext uri="{BB962C8B-B14F-4D97-AF65-F5344CB8AC3E}">
        <p14:creationId xmlns:p14="http://schemas.microsoft.com/office/powerpoint/2010/main" val="8069571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832F91E-6BD3-4F0D-9CA3-7829EAE64D63}" type="datetimeFigureOut">
              <a:rPr lang="en-AU" smtClean="0"/>
              <a:t>5/04/2023</a:t>
            </a:fld>
            <a:endParaRPr lang="en-AU"/>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D09C5488-DD16-4714-9519-7BE21BA11D4E}" type="slidenum">
              <a:rPr lang="en-AU" smtClean="0"/>
              <a:t>‹#›</a:t>
            </a:fld>
            <a:endParaRPr lang="en-AU"/>
          </a:p>
        </p:txBody>
      </p:sp>
    </p:spTree>
    <p:extLst>
      <p:ext uri="{BB962C8B-B14F-4D97-AF65-F5344CB8AC3E}">
        <p14:creationId xmlns:p14="http://schemas.microsoft.com/office/powerpoint/2010/main" val="2809874824"/>
      </p:ext>
    </p:extLst>
  </p:cSld>
  <p:clrMap bg1="lt1" tx1="dk1" bg2="lt2" tx2="dk2" accent1="accent1" accent2="accent2" accent3="accent3" accent4="accent4" accent5="accent5" accent6="accent6" hlink="hlink" folHlink="folHlink"/>
  <p:notesStyle>
    <a:lvl1pPr marL="0" algn="l" defTabSz="914347" rtl="0" eaLnBrk="1" latinLnBrk="0" hangingPunct="1">
      <a:defRPr sz="1200" kern="1200">
        <a:solidFill>
          <a:schemeClr val="tx1"/>
        </a:solidFill>
        <a:latin typeface="+mn-lt"/>
        <a:ea typeface="+mn-ea"/>
        <a:cs typeface="+mn-cs"/>
      </a:defRPr>
    </a:lvl1pPr>
    <a:lvl2pPr marL="457173" algn="l" defTabSz="914347" rtl="0" eaLnBrk="1" latinLnBrk="0" hangingPunct="1">
      <a:defRPr sz="1200" kern="1200">
        <a:solidFill>
          <a:schemeClr val="tx1"/>
        </a:solidFill>
        <a:latin typeface="+mn-lt"/>
        <a:ea typeface="+mn-ea"/>
        <a:cs typeface="+mn-cs"/>
      </a:defRPr>
    </a:lvl2pPr>
    <a:lvl3pPr marL="914347" algn="l" defTabSz="914347" rtl="0" eaLnBrk="1" latinLnBrk="0" hangingPunct="1">
      <a:defRPr sz="1200" kern="1200">
        <a:solidFill>
          <a:schemeClr val="tx1"/>
        </a:solidFill>
        <a:latin typeface="+mn-lt"/>
        <a:ea typeface="+mn-ea"/>
        <a:cs typeface="+mn-cs"/>
      </a:defRPr>
    </a:lvl3pPr>
    <a:lvl4pPr marL="1371520" algn="l" defTabSz="914347" rtl="0" eaLnBrk="1" latinLnBrk="0" hangingPunct="1">
      <a:defRPr sz="1200" kern="1200">
        <a:solidFill>
          <a:schemeClr val="tx1"/>
        </a:solidFill>
        <a:latin typeface="+mn-lt"/>
        <a:ea typeface="+mn-ea"/>
        <a:cs typeface="+mn-cs"/>
      </a:defRPr>
    </a:lvl4pPr>
    <a:lvl5pPr marL="1828694" algn="l" defTabSz="914347" rtl="0" eaLnBrk="1" latinLnBrk="0" hangingPunct="1">
      <a:defRPr sz="1200" kern="1200">
        <a:solidFill>
          <a:schemeClr val="tx1"/>
        </a:solidFill>
        <a:latin typeface="+mn-lt"/>
        <a:ea typeface="+mn-ea"/>
        <a:cs typeface="+mn-cs"/>
      </a:defRPr>
    </a:lvl5pPr>
    <a:lvl6pPr marL="2285866" algn="l" defTabSz="914347" rtl="0" eaLnBrk="1" latinLnBrk="0" hangingPunct="1">
      <a:defRPr sz="1200" kern="1200">
        <a:solidFill>
          <a:schemeClr val="tx1"/>
        </a:solidFill>
        <a:latin typeface="+mn-lt"/>
        <a:ea typeface="+mn-ea"/>
        <a:cs typeface="+mn-cs"/>
      </a:defRPr>
    </a:lvl6pPr>
    <a:lvl7pPr marL="2743041" algn="l" defTabSz="914347" rtl="0" eaLnBrk="1" latinLnBrk="0" hangingPunct="1">
      <a:defRPr sz="1200" kern="1200">
        <a:solidFill>
          <a:schemeClr val="tx1"/>
        </a:solidFill>
        <a:latin typeface="+mn-lt"/>
        <a:ea typeface="+mn-ea"/>
        <a:cs typeface="+mn-cs"/>
      </a:defRPr>
    </a:lvl7pPr>
    <a:lvl8pPr marL="3200214" algn="l" defTabSz="914347" rtl="0" eaLnBrk="1" latinLnBrk="0" hangingPunct="1">
      <a:defRPr sz="1200" kern="1200">
        <a:solidFill>
          <a:schemeClr val="tx1"/>
        </a:solidFill>
        <a:latin typeface="+mn-lt"/>
        <a:ea typeface="+mn-ea"/>
        <a:cs typeface="+mn-cs"/>
      </a:defRPr>
    </a:lvl8pPr>
    <a:lvl9pPr marL="3657388" algn="l" defTabSz="9143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bit.ly/noticewonderstrateg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t.ly/pausepouncebounc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Presentation to accompany Stage 5 – unit 1 – lesson 4</a:t>
            </a:r>
          </a:p>
        </p:txBody>
      </p:sp>
      <p:sp>
        <p:nvSpPr>
          <p:cNvPr id="4" name="Slide Number Placeholder 3"/>
          <p:cNvSpPr>
            <a:spLocks noGrp="1"/>
          </p:cNvSpPr>
          <p:nvPr>
            <p:ph type="sldNum" sz="quarter" idx="5"/>
          </p:nvPr>
        </p:nvSpPr>
        <p:spPr/>
        <p:txBody>
          <a:bodyPr/>
          <a:lstStyle/>
          <a:p>
            <a:fld id="{D09C5488-DD16-4714-9519-7BE21BA11D4E}" type="slidenum">
              <a:rPr lang="en-AU" smtClean="0"/>
              <a:t>1</a:t>
            </a:fld>
            <a:endParaRPr lang="en-AU"/>
          </a:p>
        </p:txBody>
      </p:sp>
    </p:spTree>
    <p:extLst>
      <p:ext uri="{BB962C8B-B14F-4D97-AF65-F5344CB8AC3E}">
        <p14:creationId xmlns:p14="http://schemas.microsoft.com/office/powerpoint/2010/main" val="1987623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14</a:t>
            </a:fld>
            <a:endParaRPr lang="en-AU"/>
          </a:p>
        </p:txBody>
      </p:sp>
    </p:spTree>
    <p:extLst>
      <p:ext uri="{BB962C8B-B14F-4D97-AF65-F5344CB8AC3E}">
        <p14:creationId xmlns:p14="http://schemas.microsoft.com/office/powerpoint/2010/main" val="1383925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15</a:t>
            </a:fld>
            <a:endParaRPr lang="en-AU"/>
          </a:p>
        </p:txBody>
      </p:sp>
    </p:spTree>
    <p:extLst>
      <p:ext uri="{BB962C8B-B14F-4D97-AF65-F5344CB8AC3E}">
        <p14:creationId xmlns:p14="http://schemas.microsoft.com/office/powerpoint/2010/main" val="34590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16</a:t>
            </a:fld>
            <a:endParaRPr lang="en-AU"/>
          </a:p>
        </p:txBody>
      </p:sp>
    </p:spTree>
    <p:extLst>
      <p:ext uri="{BB962C8B-B14F-4D97-AF65-F5344CB8AC3E}">
        <p14:creationId xmlns:p14="http://schemas.microsoft.com/office/powerpoint/2010/main" val="1143553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r>
              <a:rPr lang="en-AU" sz="1800" dirty="0">
                <a:effectLst/>
                <a:latin typeface="Arial" panose="020B0604020202020204" pitchFamily="34" charset="0"/>
                <a:ea typeface="Calibri" panose="020F0502020204030204" pitchFamily="34" charset="0"/>
              </a:rPr>
              <a:t>Remind students that at the start of the lesson, they were asked to determine which triangles were similar.</a:t>
            </a:r>
            <a:br>
              <a:rPr lang="en-AU" sz="1800" dirty="0">
                <a:effectLst/>
                <a:latin typeface="Arial" panose="020B0604020202020204" pitchFamily="34" charset="0"/>
                <a:ea typeface="Calibri" panose="020F0502020204030204" pitchFamily="34" charset="0"/>
              </a:rPr>
            </a:br>
            <a:r>
              <a:rPr lang="en-AU" sz="1800" dirty="0">
                <a:effectLst/>
                <a:latin typeface="Arial" panose="020B0604020202020204" pitchFamily="34" charset="0"/>
                <a:ea typeface="Calibri" panose="020F0502020204030204" pitchFamily="34" charset="0"/>
              </a:rPr>
              <a:t>Hopefully students can now see that for some triangles there is enough information to state that they are similar (however they could also be congruent), and for some triangles we don’t have enough information.</a:t>
            </a:r>
          </a:p>
          <a:p>
            <a:pPr marL="0" lvl="0" indent="0" fontAlgn="base">
              <a:lnSpc>
                <a:spcPct val="115000"/>
              </a:lnSpc>
              <a:spcBef>
                <a:spcPts val="400"/>
              </a:spcBef>
              <a:buFont typeface="+mj-lt"/>
              <a:buNone/>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15000"/>
              </a:lnSpc>
              <a:spcBef>
                <a:spcPts val="400"/>
              </a:spcBef>
              <a:buFont typeface="+mj-lt"/>
              <a:buAutoNum type="arabicPeriod"/>
            </a:pPr>
            <a: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t>Have students write a heading in their notes: ‘How many angles to be similar’.</a:t>
            </a:r>
          </a:p>
          <a:p>
            <a:pPr marL="342900" lvl="0" indent="-342900" fontAlgn="base">
              <a:lnSpc>
                <a:spcPct val="115000"/>
              </a:lnSpc>
              <a:spcBef>
                <a:spcPts val="400"/>
              </a:spcBef>
              <a:buFont typeface="+mj-lt"/>
              <a:buAutoNum type="arabicPeriod"/>
            </a:pPr>
            <a: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t>Have them write notes to their future selves, for each given number of congruent angles within two triangles, with an example for each.</a:t>
            </a:r>
            <a:b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br>
            <a:r>
              <a:rPr lang="en-AU" sz="1200" u="none" strike="noStrike" kern="0" spc="0" dirty="0">
                <a:effectLst/>
                <a:latin typeface="Arial" panose="020B0604020202020204" pitchFamily="34" charset="0"/>
                <a:ea typeface="Calibri" panose="020F0502020204030204" pitchFamily="34" charset="0"/>
                <a:cs typeface="Arial" panose="020B0604020202020204" pitchFamily="34" charset="0"/>
              </a:rPr>
              <a:t>E.g.</a:t>
            </a:r>
          </a:p>
          <a:p>
            <a:pPr marL="742950" lvl="1" indent="-285750">
              <a:lnSpc>
                <a:spcPct val="125000"/>
              </a:lnSpc>
              <a:spcBef>
                <a:spcPts val="200"/>
              </a:spcBef>
              <a:buFont typeface="Courier New" panose="02070309020205020404" pitchFamily="49" charset="0"/>
              <a:buChar char="o"/>
            </a:pPr>
            <a:r>
              <a:rPr lang="en-AU" sz="1200" dirty="0">
                <a:effectLst/>
                <a:latin typeface="Arial" panose="020B0604020202020204" pitchFamily="34" charset="0"/>
                <a:ea typeface="SimSun" panose="02010600030101010101" pitchFamily="2" charset="-122"/>
                <a:cs typeface="Times New Roman" panose="02020603050405020304" pitchFamily="18" charset="0"/>
              </a:rPr>
              <a:t>1 angle: Only sufficient when it is an included angle between corresponding sides.</a:t>
            </a:r>
          </a:p>
          <a:p>
            <a:pPr marL="742950" lvl="1" indent="-285750">
              <a:lnSpc>
                <a:spcPct val="125000"/>
              </a:lnSpc>
              <a:buFont typeface="Courier New" panose="02070309020205020404" pitchFamily="49" charset="0"/>
              <a:buChar char="o"/>
            </a:pPr>
            <a:r>
              <a:rPr lang="en-AU" sz="1200" dirty="0">
                <a:effectLst/>
                <a:latin typeface="Arial" panose="020B0604020202020204" pitchFamily="34" charset="0"/>
                <a:ea typeface="SimSun" panose="02010600030101010101" pitchFamily="2" charset="-122"/>
                <a:cs typeface="Times New Roman" panose="02020603050405020304" pitchFamily="18" charset="0"/>
              </a:rPr>
              <a:t>2 angles: Will always be a similar or congruent triangle.</a:t>
            </a:r>
          </a:p>
          <a:p>
            <a:pPr marL="742950" lvl="1" indent="-285750">
              <a:lnSpc>
                <a:spcPct val="125000"/>
              </a:lnSpc>
              <a:buFont typeface="Courier New" panose="02070309020205020404" pitchFamily="49" charset="0"/>
              <a:buChar char="o"/>
            </a:pPr>
            <a:r>
              <a:rPr lang="en-AU" sz="1200" dirty="0">
                <a:effectLst/>
                <a:latin typeface="Arial" panose="020B0604020202020204" pitchFamily="34" charset="0"/>
                <a:ea typeface="SimSun" panose="02010600030101010101" pitchFamily="2" charset="-122"/>
                <a:cs typeface="Times New Roman" panose="02020603050405020304" pitchFamily="18" charset="0"/>
              </a:rPr>
              <a:t>3 angles: Will always be a similar of congruent triangle.</a:t>
            </a:r>
          </a:p>
          <a:p>
            <a:pPr marL="0" lvl="0" indent="0" fontAlgn="base">
              <a:lnSpc>
                <a:spcPct val="115000"/>
              </a:lnSpc>
              <a:spcBef>
                <a:spcPts val="400"/>
              </a:spcBef>
              <a:buFont typeface="+mj-lt"/>
              <a:buNone/>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18</a:t>
            </a:fld>
            <a:endParaRPr lang="en-AU"/>
          </a:p>
        </p:txBody>
      </p:sp>
    </p:spTree>
    <p:extLst>
      <p:ext uri="{BB962C8B-B14F-4D97-AF65-F5344CB8AC3E}">
        <p14:creationId xmlns:p14="http://schemas.microsoft.com/office/powerpoint/2010/main" val="4158826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D09C5488-DD16-4714-9519-7BE21BA11D4E}" type="slidenum">
              <a:rPr lang="en-AU" smtClean="0"/>
              <a:t>19</a:t>
            </a:fld>
            <a:endParaRPr lang="en-AU"/>
          </a:p>
        </p:txBody>
      </p:sp>
    </p:spTree>
    <p:extLst>
      <p:ext uri="{BB962C8B-B14F-4D97-AF65-F5344CB8AC3E}">
        <p14:creationId xmlns:p14="http://schemas.microsoft.com/office/powerpoint/2010/main" val="3557728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Have students create a notice/wonder list (</a:t>
            </a:r>
            <a:r>
              <a:rPr lang="en-AU" sz="1800" u="none" strike="noStrike" kern="0" spc="0" dirty="0">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bit.ly/</a:t>
            </a:r>
            <a:r>
              <a:rPr lang="en-AU" sz="1800" u="none" strike="noStrike" kern="0" spc="0" dirty="0" err="1">
                <a:solidFill>
                  <a:srgbClr val="2F5496"/>
                </a:solidFill>
                <a:effectLst/>
                <a:latin typeface="Arial" panose="020B0604020202020204" pitchFamily="34" charset="0"/>
                <a:ea typeface="Calibri" panose="020F0502020204030204" pitchFamily="34" charset="0"/>
                <a:cs typeface="Arial" panose="020B0604020202020204" pitchFamily="34" charset="0"/>
                <a:hlinkClick r:id="rId3"/>
              </a:rPr>
              <a:t>noticewonderstrategy</a:t>
            </a:r>
            <a:r>
              <a:rPr lang="en-AU" sz="1800" u="none" strike="noStrike" kern="0" spc="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based on the three triangles.</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Ultimately have students determine if any of the triangles are similar.</a:t>
            </a: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l" defTabSz="914347" rtl="0" eaLnBrk="1" fontAlgn="base" latinLnBrk="0" hangingPunct="1">
              <a:lnSpc>
                <a:spcPct val="115000"/>
              </a:lnSpc>
              <a:spcBef>
                <a:spcPts val="400"/>
              </a:spcBef>
              <a:spcAft>
                <a:spcPts val="0"/>
              </a:spcAft>
              <a:buClrTx/>
              <a:buSzTx/>
              <a:buFont typeface="+mj-lt"/>
              <a:buAutoNum type="arabicPeriod"/>
              <a:tabLst/>
              <a:defRPr/>
            </a:pPr>
            <a:r>
              <a:rPr lang="en-AU" sz="1800" dirty="0">
                <a:effectLst/>
                <a:latin typeface="Arial" panose="020B0604020202020204" pitchFamily="34" charset="0"/>
                <a:ea typeface="Calibri" panose="020F0502020204030204" pitchFamily="34" charset="0"/>
              </a:rPr>
              <a:t>This is a great opportunity to define congruent and similar with students.</a:t>
            </a:r>
          </a:p>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4</a:t>
            </a:fld>
            <a:endParaRPr lang="en-AU"/>
          </a:p>
        </p:txBody>
      </p:sp>
    </p:spTree>
    <p:extLst>
      <p:ext uri="{BB962C8B-B14F-4D97-AF65-F5344CB8AC3E}">
        <p14:creationId xmlns:p14="http://schemas.microsoft.com/office/powerpoint/2010/main" val="142459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Explain to students that the difference between the warmup and the launch is the number of angles, i.e., the amount of information that we know.</a:t>
            </a:r>
          </a:p>
          <a:p>
            <a:pPr marL="342900" lvl="0" indent="-342900" fontAlgn="base">
              <a:lnSpc>
                <a:spcPct val="115000"/>
              </a:lnSpc>
              <a:spcBef>
                <a:spcPts val="400"/>
              </a:spcBef>
              <a:buFont typeface="+mj-lt"/>
              <a:buAutoNum type="arabicPeriod"/>
            </a:pPr>
            <a:r>
              <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rPr>
              <a:t>Ask students to determine if any of the triangles shown are similar.</a:t>
            </a:r>
          </a:p>
          <a:p>
            <a:r>
              <a:rPr lang="en-AU" sz="1800" dirty="0">
                <a:effectLst/>
                <a:latin typeface="Arial" panose="020B0604020202020204" pitchFamily="34" charset="0"/>
                <a:ea typeface="Calibri" panose="020F0502020204030204" pitchFamily="34" charset="0"/>
              </a:rPr>
              <a:t>Question students in a pounce/bounce (</a:t>
            </a:r>
            <a:r>
              <a:rPr lang="en-AU" sz="1800" u="sng" dirty="0">
                <a:solidFill>
                  <a:srgbClr val="2F5496"/>
                </a:solidFill>
                <a:effectLst/>
                <a:latin typeface="Arial" panose="020B0604020202020204" pitchFamily="34" charset="0"/>
                <a:ea typeface="Calibri" panose="020F0502020204030204" pitchFamily="34" charset="0"/>
                <a:hlinkClick r:id="rId3"/>
              </a:rPr>
              <a:t>bit.ly/</a:t>
            </a:r>
            <a:r>
              <a:rPr lang="en-AU" sz="1800" u="sng" dirty="0" err="1">
                <a:solidFill>
                  <a:srgbClr val="2F5496"/>
                </a:solidFill>
                <a:effectLst/>
                <a:latin typeface="Arial" panose="020B0604020202020204" pitchFamily="34" charset="0"/>
                <a:ea typeface="Calibri" panose="020F0502020204030204" pitchFamily="34" charset="0"/>
                <a:hlinkClick r:id="rId3"/>
              </a:rPr>
              <a:t>pausepouncebounce</a:t>
            </a:r>
            <a:r>
              <a:rPr lang="en-AU" sz="1800" dirty="0">
                <a:effectLst/>
                <a:latin typeface="Arial" panose="020B0604020202020204" pitchFamily="34" charset="0"/>
                <a:ea typeface="Calibri" panose="020F0502020204030204" pitchFamily="34" charset="0"/>
              </a:rPr>
              <a:t>) style to have them explain and elaborate on one another’s explanations</a:t>
            </a: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6</a:t>
            </a:fld>
            <a:endParaRPr lang="en-AU"/>
          </a:p>
        </p:txBody>
      </p:sp>
    </p:spTree>
    <p:extLst>
      <p:ext uri="{BB962C8B-B14F-4D97-AF65-F5344CB8AC3E}">
        <p14:creationId xmlns:p14="http://schemas.microsoft.com/office/powerpoint/2010/main" val="383791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8</a:t>
            </a:fld>
            <a:endParaRPr lang="en-AU"/>
          </a:p>
        </p:txBody>
      </p:sp>
    </p:spTree>
    <p:extLst>
      <p:ext uri="{BB962C8B-B14F-4D97-AF65-F5344CB8AC3E}">
        <p14:creationId xmlns:p14="http://schemas.microsoft.com/office/powerpoint/2010/main" val="3190403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9</a:t>
            </a:fld>
            <a:endParaRPr lang="en-AU"/>
          </a:p>
        </p:txBody>
      </p:sp>
    </p:spTree>
    <p:extLst>
      <p:ext uri="{BB962C8B-B14F-4D97-AF65-F5344CB8AC3E}">
        <p14:creationId xmlns:p14="http://schemas.microsoft.com/office/powerpoint/2010/main" val="407833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fontAlgn="base">
              <a:lnSpc>
                <a:spcPct val="115000"/>
              </a:lnSpc>
              <a:spcBef>
                <a:spcPts val="400"/>
              </a:spcBef>
              <a:buFont typeface="+mj-lt"/>
              <a:buNone/>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10</a:t>
            </a:fld>
            <a:endParaRPr lang="en-AU"/>
          </a:p>
        </p:txBody>
      </p:sp>
    </p:spTree>
    <p:extLst>
      <p:ext uri="{BB962C8B-B14F-4D97-AF65-F5344CB8AC3E}">
        <p14:creationId xmlns:p14="http://schemas.microsoft.com/office/powerpoint/2010/main" val="1906217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11</a:t>
            </a:fld>
            <a:endParaRPr lang="en-AU"/>
          </a:p>
        </p:txBody>
      </p:sp>
    </p:spTree>
    <p:extLst>
      <p:ext uri="{BB962C8B-B14F-4D97-AF65-F5344CB8AC3E}">
        <p14:creationId xmlns:p14="http://schemas.microsoft.com/office/powerpoint/2010/main" val="464887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12</a:t>
            </a:fld>
            <a:endParaRPr lang="en-AU"/>
          </a:p>
        </p:txBody>
      </p:sp>
    </p:spTree>
    <p:extLst>
      <p:ext uri="{BB962C8B-B14F-4D97-AF65-F5344CB8AC3E}">
        <p14:creationId xmlns:p14="http://schemas.microsoft.com/office/powerpoint/2010/main" val="614048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lnSpc>
                <a:spcPct val="115000"/>
              </a:lnSpc>
              <a:spcBef>
                <a:spcPts val="400"/>
              </a:spcBef>
              <a:buFont typeface="+mj-lt"/>
              <a:buAutoNum type="arabicPeriod"/>
            </a:pPr>
            <a:endParaRPr lang="en-AU" sz="1800" u="none" strike="noStrike" kern="0" spc="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13</a:t>
            </a:fld>
            <a:endParaRPr lang="en-AU"/>
          </a:p>
        </p:txBody>
      </p:sp>
    </p:spTree>
    <p:extLst>
      <p:ext uri="{BB962C8B-B14F-4D97-AF65-F5344CB8AC3E}">
        <p14:creationId xmlns:p14="http://schemas.microsoft.com/office/powerpoint/2010/main" val="335490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143540993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6921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705968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a:t>Click icon to add picture</a:t>
            </a:r>
            <a:endParaRPr lang="en-AU"/>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3514910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9A3EA2A1-9A76-4DF1-8B35-8460D1ED5121}"/>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396D79FC-4511-46DC-8B32-AE6BB47494DD}"/>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4DABD93-F5E5-4624-A12D-1CB78E87878C}"/>
              </a:ext>
            </a:extLst>
          </p:cNvPr>
          <p:cNvSpPr>
            <a:spLocks noGrp="1"/>
          </p:cNvSpPr>
          <p:nvPr>
            <p:ph type="body" sz="quarter" idx="21"/>
          </p:nvPr>
        </p:nvSpPr>
        <p:spPr>
          <a:xfrm>
            <a:off x="6227764" y="42480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DF5F6401-A683-4E5C-B19F-60C8A58C2D35}"/>
              </a:ext>
            </a:extLst>
          </p:cNvPr>
          <p:cNvSpPr>
            <a:spLocks noGrp="1"/>
          </p:cNvSpPr>
          <p:nvPr>
            <p:ph type="body" sz="quarter" idx="22"/>
          </p:nvPr>
        </p:nvSpPr>
        <p:spPr>
          <a:xfrm>
            <a:off x="347663" y="4257900"/>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82783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11" name="Text Placeholder 10">
            <a:extLst>
              <a:ext uri="{FF2B5EF4-FFF2-40B4-BE49-F238E27FC236}">
                <a16:creationId xmlns:a16="http://schemas.microsoft.com/office/drawing/2014/main" id="{10FE7487-16E1-4608-9554-0EFBC927D0F7}"/>
              </a:ext>
            </a:extLst>
          </p:cNvPr>
          <p:cNvSpPr>
            <a:spLocks noGrp="1"/>
          </p:cNvSpPr>
          <p:nvPr>
            <p:ph type="body" sz="quarter" idx="19"/>
          </p:nvPr>
        </p:nvSpPr>
        <p:spPr>
          <a:xfrm>
            <a:off x="347663"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0">
            <a:extLst>
              <a:ext uri="{FF2B5EF4-FFF2-40B4-BE49-F238E27FC236}">
                <a16:creationId xmlns:a16="http://schemas.microsoft.com/office/drawing/2014/main" id="{52C16B6B-1D72-4FE8-B3CC-6616A1E2AF10}"/>
              </a:ext>
            </a:extLst>
          </p:cNvPr>
          <p:cNvSpPr>
            <a:spLocks noGrp="1"/>
          </p:cNvSpPr>
          <p:nvPr>
            <p:ph type="body" sz="quarter" idx="20"/>
          </p:nvPr>
        </p:nvSpPr>
        <p:spPr>
          <a:xfrm>
            <a:off x="6227764" y="1908001"/>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ext Placeholder 10">
            <a:extLst>
              <a:ext uri="{FF2B5EF4-FFF2-40B4-BE49-F238E27FC236}">
                <a16:creationId xmlns:a16="http://schemas.microsoft.com/office/drawing/2014/main" id="{95EB5E74-9FC4-4E25-B983-367B78B1663A}"/>
              </a:ext>
            </a:extLst>
          </p:cNvPr>
          <p:cNvSpPr>
            <a:spLocks noGrp="1"/>
          </p:cNvSpPr>
          <p:nvPr>
            <p:ph type="body" sz="quarter" idx="21"/>
          </p:nvPr>
        </p:nvSpPr>
        <p:spPr>
          <a:xfrm>
            <a:off x="6227764"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10">
            <a:extLst>
              <a:ext uri="{FF2B5EF4-FFF2-40B4-BE49-F238E27FC236}">
                <a16:creationId xmlns:a16="http://schemas.microsoft.com/office/drawing/2014/main" id="{E54B5F10-5A3E-4704-87D5-2CB8D15F46B2}"/>
              </a:ext>
            </a:extLst>
          </p:cNvPr>
          <p:cNvSpPr>
            <a:spLocks noGrp="1"/>
          </p:cNvSpPr>
          <p:nvPr>
            <p:ph type="body" sz="quarter" idx="22"/>
          </p:nvPr>
        </p:nvSpPr>
        <p:spPr>
          <a:xfrm>
            <a:off x="347663" y="4256584"/>
            <a:ext cx="5616575" cy="2160762"/>
          </a:xfrm>
        </p:spPr>
        <p:txBody>
          <a:bodyPr/>
          <a:lstStyle>
            <a:lvl1pPr>
              <a:lnSpc>
                <a:spcPct val="150000"/>
              </a:lnSpc>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61195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a:t>Click icon to add table</a:t>
            </a:r>
            <a:endParaRPr lang="en-AU"/>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a:t>Click icon to add table</a:t>
            </a:r>
            <a:endParaRPr lang="en-AU"/>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280092667"/>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lnSpc>
                <a:spcPct val="150000"/>
              </a:lnSpc>
              <a:defRPr>
                <a:latin typeface="+mn-lt"/>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503339566"/>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26683325"/>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1" spcCol="180000"/>
          <a:lstStyle>
            <a:lvl1pPr algn="l">
              <a:defRPr sz="2200"/>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78091672"/>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579324029"/>
      </p:ext>
    </p:extLst>
  </p:cSld>
  <p:clrMapOvr>
    <a:masterClrMapping/>
  </p:clrMapOvr>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296417306"/>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102449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51399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153098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557775"/>
          </a:xfrm>
        </p:spPr>
        <p:txBody>
          <a:bodyPr/>
          <a:lstStyle>
            <a:lvl1pPr>
              <a:defRPr>
                <a:solidFill>
                  <a:schemeClr val="accent1"/>
                </a:solidFill>
              </a:defRPr>
            </a:lvl1pPr>
          </a:lstStyle>
          <a:p>
            <a:r>
              <a:rPr lang="en-US"/>
              <a:t>Click to edit Master title </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3" name="Text Placeholder 10">
            <a:extLst>
              <a:ext uri="{FF2B5EF4-FFF2-40B4-BE49-F238E27FC236}">
                <a16:creationId xmlns:a16="http://schemas.microsoft.com/office/drawing/2014/main" id="{F53278F0-7E0D-358C-94A1-DAA4B70E2D01}"/>
              </a:ext>
            </a:extLst>
          </p:cNvPr>
          <p:cNvSpPr>
            <a:spLocks noGrp="1"/>
          </p:cNvSpPr>
          <p:nvPr>
            <p:ph type="body" sz="quarter" idx="18" hasCustomPrompt="1"/>
          </p:nvPr>
        </p:nvSpPr>
        <p:spPr>
          <a:xfrm>
            <a:off x="5400000" y="1168289"/>
            <a:ext cx="5400000" cy="317611"/>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148896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33400" y="63900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5114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564404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939035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1" spcCol="180000"/>
          <a:lstStyle>
            <a:lvl1pPr>
              <a:defRPr sz="2200"/>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a:t>Click to edit Master title style</a:t>
            </a:r>
            <a:endParaRPr lang="en-AU"/>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4026005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a:p>
        </p:txBody>
      </p:sp>
    </p:spTree>
    <p:extLst>
      <p:ext uri="{BB962C8B-B14F-4D97-AF65-F5344CB8AC3E}">
        <p14:creationId xmlns:p14="http://schemas.microsoft.com/office/powerpoint/2010/main" val="37351982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Click to 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a:t>Click icon to add picture</a:t>
            </a:r>
            <a:endParaRPr lang="en-AU"/>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324521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r>
              <a:rPr lang="en-US"/>
              <a:t>NSW Department of Education</a:t>
            </a:r>
            <a:endParaRPr lang="en-AU"/>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a:t>Click icon to add picture</a:t>
            </a:r>
            <a:endParaRPr lang="en-AU"/>
          </a:p>
        </p:txBody>
      </p:sp>
    </p:spTree>
    <p:extLst>
      <p:ext uri="{BB962C8B-B14F-4D97-AF65-F5344CB8AC3E}">
        <p14:creationId xmlns:p14="http://schemas.microsoft.com/office/powerpoint/2010/main" val="3703186666"/>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21399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9932300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606739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405838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8899481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a:t>Click icon to add picture</a:t>
            </a:r>
            <a:endParaRPr lang="en-AU"/>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a:t>Click to edit Master title style</a:t>
            </a:r>
            <a:endParaRPr lang="en-AU"/>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0359861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a:t>Click icon to add picture</a:t>
            </a:r>
            <a:endParaRPr lang="en-AU"/>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42218238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Click to 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0311729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5366630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4" name="Text Placeholder 3">
            <a:extLst>
              <a:ext uri="{FF2B5EF4-FFF2-40B4-BE49-F238E27FC236}">
                <a16:creationId xmlns:a16="http://schemas.microsoft.com/office/drawing/2014/main" id="{45FF91FD-74CC-081D-89EB-09C2A0ACEDA6}"/>
              </a:ext>
            </a:extLst>
          </p:cNvPr>
          <p:cNvSpPr>
            <a:spLocks noGrp="1"/>
          </p:cNvSpPr>
          <p:nvPr>
            <p:ph type="body" sz="quarter" idx="19"/>
          </p:nvPr>
        </p:nvSpPr>
        <p:spPr>
          <a:xfrm>
            <a:off x="359998" y="1818975"/>
            <a:ext cx="11496675" cy="4210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703022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15666813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3767357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a:t>Click icon to add picture</a:t>
            </a:r>
            <a:endParaRPr lang="en-AU"/>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a:t>Click to edit Master title style</a:t>
            </a:r>
            <a:endParaRPr lang="en-AU"/>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905461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a:t>Click icon to add chart</a:t>
            </a:r>
            <a:endParaRPr lang="en-AU"/>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a:t>Click icon to add chart</a:t>
            </a:r>
            <a:endParaRPr lang="en-AU"/>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280673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75189903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a:t>Click to edit Master title style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8611859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99412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r>
              <a:rPr lang="en-US"/>
              <a:t>NSW Department of Education</a:t>
            </a:r>
            <a:endParaRPr lang="en-AU"/>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a:t>Click icon to add picture</a:t>
            </a:r>
            <a:endParaRPr lang="en-AU"/>
          </a:p>
        </p:txBody>
      </p:sp>
    </p:spTree>
    <p:extLst>
      <p:ext uri="{BB962C8B-B14F-4D97-AF65-F5344CB8AC3E}">
        <p14:creationId xmlns:p14="http://schemas.microsoft.com/office/powerpoint/2010/main" val="34946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a:t>Click icon to add picture</a:t>
            </a:r>
            <a:endParaRPr lang="en-AU"/>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spTree>
    <p:extLst>
      <p:ext uri="{BB962C8B-B14F-4D97-AF65-F5344CB8AC3E}">
        <p14:creationId xmlns:p14="http://schemas.microsoft.com/office/powerpoint/2010/main" val="137245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130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r>
              <a:rPr lang="en-US"/>
              <a:t>NSW Department of Education</a:t>
            </a:r>
            <a:endParaRPr lang="en-AU"/>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a:t>Click icon to add picture</a:t>
            </a:r>
            <a:endParaRPr lang="en-AU"/>
          </a:p>
        </p:txBody>
      </p:sp>
    </p:spTree>
    <p:extLst>
      <p:ext uri="{BB962C8B-B14F-4D97-AF65-F5344CB8AC3E}">
        <p14:creationId xmlns:p14="http://schemas.microsoft.com/office/powerpoint/2010/main" val="2288125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r>
              <a:rPr lang="en-US"/>
              <a:t>NSW Department of Education</a:t>
            </a:r>
            <a:endParaRPr lang="en-AU"/>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139977948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7"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2604665408"/>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 id="2147483761" r:id="rId18"/>
    <p:sldLayoutId id="2147483762" r:id="rId19"/>
    <p:sldLayoutId id="2147483763" r:id="rId20"/>
    <p:sldLayoutId id="2147483764" r:id="rId21"/>
    <p:sldLayoutId id="2147483765" r:id="rId22"/>
    <p:sldLayoutId id="2147483766" r:id="rId23"/>
    <p:sldLayoutId id="2147483767" r:id="rId24"/>
    <p:sldLayoutId id="2147483768" r:id="rId25"/>
    <p:sldLayoutId id="2147483769" r:id="rId26"/>
    <p:sldLayoutId id="2147483770" r:id="rId27"/>
    <p:sldLayoutId id="2147483771" r:id="rId28"/>
    <p:sldLayoutId id="2147483772" r:id="rId29"/>
    <p:sldLayoutId id="2147483773" r:id="rId30"/>
    <p:sldLayoutId id="2147483774" r:id="rId31"/>
    <p:sldLayoutId id="2147483775" r:id="rId32"/>
    <p:sldLayoutId id="2147483776" r:id="rId33"/>
    <p:sldLayoutId id="2147483777" r:id="rId34"/>
    <p:sldLayoutId id="2147483778" r:id="rId35"/>
    <p:sldLayoutId id="2147483779" r:id="rId36"/>
    <p:sldLayoutId id="2147483780" r:id="rId37"/>
    <p:sldLayoutId id="2147483781" r:id="rId38"/>
    <p:sldLayoutId id="2147483782" r:id="rId39"/>
    <p:sldLayoutId id="2147483783" r:id="rId40"/>
    <p:sldLayoutId id="2147483784" r:id="rId41"/>
    <p:sldLayoutId id="2147483785" r:id="rId42"/>
    <p:sldLayoutId id="2147483786" r:id="rId43"/>
    <p:sldLayoutId id="2147483787" r:id="rId44"/>
    <p:sldLayoutId id="2147483788" r:id="rId45"/>
  </p:sldLayoutIdLst>
  <p:hf hd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B2403B-3D00-6C48-9C04-C5FE8C187D84}"/>
              </a:ext>
            </a:extLst>
          </p:cNvPr>
          <p:cNvSpPr>
            <a:spLocks noGrp="1"/>
          </p:cNvSpPr>
          <p:nvPr>
            <p:ph type="ctrTitle"/>
          </p:nvPr>
        </p:nvSpPr>
        <p:spPr>
          <a:xfrm>
            <a:off x="359998" y="2880000"/>
            <a:ext cx="11484001" cy="1201346"/>
          </a:xfrm>
        </p:spPr>
        <p:txBody>
          <a:bodyPr/>
          <a:lstStyle/>
          <a:p>
            <a:r>
              <a:rPr lang="en-US" dirty="0"/>
              <a:t>How many angles?</a:t>
            </a:r>
          </a:p>
        </p:txBody>
      </p:sp>
      <p:sp>
        <p:nvSpPr>
          <p:cNvPr id="2" name="Text Placeholder 1">
            <a:extLst>
              <a:ext uri="{FF2B5EF4-FFF2-40B4-BE49-F238E27FC236}">
                <a16:creationId xmlns:a16="http://schemas.microsoft.com/office/drawing/2014/main" id="{E4AE27A0-1CE4-2D49-A917-980DC55DBA2E}"/>
              </a:ext>
            </a:extLst>
          </p:cNvPr>
          <p:cNvSpPr>
            <a:spLocks noGrp="1"/>
          </p:cNvSpPr>
          <p:nvPr>
            <p:ph type="body" sz="quarter" idx="10"/>
          </p:nvPr>
        </p:nvSpPr>
        <p:spPr>
          <a:xfrm>
            <a:off x="360000" y="4140000"/>
            <a:ext cx="2700000" cy="1080000"/>
          </a:xfrm>
        </p:spPr>
        <p:txBody>
          <a:bodyPr/>
          <a:lstStyle/>
          <a:p>
            <a:r>
              <a:rPr lang="en-US" dirty="0"/>
              <a:t>Explicit teaching</a:t>
            </a:r>
          </a:p>
        </p:txBody>
      </p:sp>
    </p:spTree>
    <p:extLst>
      <p:ext uri="{BB962C8B-B14F-4D97-AF65-F5344CB8AC3E}">
        <p14:creationId xmlns:p14="http://schemas.microsoft.com/office/powerpoint/2010/main" val="647142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3</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460937" cy="4536000"/>
          </a:xfrm>
        </p:spPr>
        <p:txBody>
          <a:bodyPr/>
          <a:lstStyle/>
          <a:p>
            <a:pPr marL="0" indent="0">
              <a:buNone/>
            </a:pPr>
            <a:r>
              <a:rPr lang="en-AU" b="1" dirty="0">
                <a:effectLst/>
                <a:latin typeface="+mj-lt"/>
                <a:ea typeface="Calibri" panose="020F0502020204030204" pitchFamily="34" charset="0"/>
              </a:rPr>
              <a:t>One angle in common </a:t>
            </a:r>
            <a:endParaRPr lang="en-US" b="1" dirty="0">
              <a:latin typeface="+mj-lt"/>
            </a:endParaRPr>
          </a:p>
          <a:p>
            <a:pPr marL="285750" indent="-285750">
              <a:buFont typeface="Arial" panose="020B0604020202020204" pitchFamily="34" charset="0"/>
              <a:buChar char="•"/>
            </a:pPr>
            <a:r>
              <a:rPr lang="en-US" sz="1800" dirty="0"/>
              <a:t>Compare triangles with group members, and answer each question:</a:t>
            </a:r>
          </a:p>
          <a:p>
            <a:pPr marL="645750" lvl="4" indent="-285750"/>
            <a:r>
              <a:rPr lang="en-US" dirty="0"/>
              <a:t>What is the same?</a:t>
            </a:r>
          </a:p>
          <a:p>
            <a:pPr marL="645750" lvl="4" indent="-285750"/>
            <a:r>
              <a:rPr lang="en-US" sz="1800" dirty="0"/>
              <a:t>What is different?</a:t>
            </a:r>
          </a:p>
          <a:p>
            <a:pPr marL="645750" lvl="4" indent="-285750"/>
            <a:r>
              <a:rPr lang="en-US" sz="1800" dirty="0"/>
              <a:t>Are any of your triangles congruent or similar?</a:t>
            </a:r>
          </a:p>
          <a:p>
            <a:endParaRPr lang="en-US" dirty="0"/>
          </a:p>
        </p:txBody>
      </p:sp>
      <p:pic>
        <p:nvPicPr>
          <p:cNvPr id="4" name="Picture 3" descr="Triangle made from spaghetti with 30 degree angle.&#10;Side opposite 30 degrees is 4cm long, sides adjacent are 5 and 7cm long">
            <a:extLst>
              <a:ext uri="{FF2B5EF4-FFF2-40B4-BE49-F238E27FC236}">
                <a16:creationId xmlns:a16="http://schemas.microsoft.com/office/drawing/2014/main" id="{F73D752F-917F-F6B9-F6C8-EFEC75A6DABB}"/>
              </a:ext>
            </a:extLst>
          </p:cNvPr>
          <p:cNvPicPr>
            <a:picLocks noChangeAspect="1"/>
          </p:cNvPicPr>
          <p:nvPr/>
        </p:nvPicPr>
        <p:blipFill>
          <a:blip r:embed="rId3"/>
          <a:stretch>
            <a:fillRect/>
          </a:stretch>
        </p:blipFill>
        <p:spPr>
          <a:xfrm>
            <a:off x="5940000" y="2209698"/>
            <a:ext cx="5800001" cy="3654000"/>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10</a:t>
            </a:fld>
            <a:endParaRPr lang="en-AU"/>
          </a:p>
        </p:txBody>
      </p:sp>
    </p:spTree>
    <p:extLst>
      <p:ext uri="{BB962C8B-B14F-4D97-AF65-F5344CB8AC3E}">
        <p14:creationId xmlns:p14="http://schemas.microsoft.com/office/powerpoint/2010/main" val="897048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4</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1" y="1620000"/>
            <a:ext cx="5736000" cy="4536000"/>
          </a:xfrm>
        </p:spPr>
        <p:txBody>
          <a:bodyPr>
            <a:normAutofit/>
          </a:bodyPr>
          <a:lstStyle/>
          <a:p>
            <a:pPr marL="0" indent="0">
              <a:buNone/>
            </a:pPr>
            <a:r>
              <a:rPr lang="en-AU" b="1" dirty="0">
                <a:effectLst/>
                <a:latin typeface="+mj-lt"/>
              </a:rPr>
              <a:t>One included angle in common </a:t>
            </a:r>
          </a:p>
          <a:p>
            <a:pPr marL="285750" indent="-285750">
              <a:buFont typeface="Arial" panose="020B0604020202020204" pitchFamily="34" charset="0"/>
              <a:buChar char="•"/>
            </a:pPr>
            <a:r>
              <a:rPr lang="en-AU" sz="1800" dirty="0">
                <a:effectLst/>
                <a:ea typeface="Calibri" panose="020F0502020204030204" pitchFamily="34" charset="0"/>
              </a:rPr>
              <a:t>Create an included angle using the 30° angle, and two adjacent pieces of pasta measured and broken to be the same length.</a:t>
            </a:r>
          </a:p>
          <a:p>
            <a:pPr marL="285750" indent="-285750">
              <a:buFont typeface="Arial" panose="020B0604020202020204" pitchFamily="34" charset="0"/>
              <a:buChar char="•"/>
            </a:pPr>
            <a:r>
              <a:rPr lang="en-AU" sz="1800" dirty="0">
                <a:effectLst/>
                <a:ea typeface="Calibri" panose="020F0502020204030204" pitchFamily="34" charset="0"/>
              </a:rPr>
              <a:t>Place a third piece of pasta to connect the ends of each side to complete the triangle. </a:t>
            </a:r>
          </a:p>
          <a:p>
            <a:pPr marL="285750" indent="-285750">
              <a:buFont typeface="Arial" panose="020B0604020202020204" pitchFamily="34" charset="0"/>
              <a:buChar char="•"/>
            </a:pPr>
            <a:r>
              <a:rPr lang="en-AU" sz="1800" dirty="0">
                <a:effectLst/>
                <a:ea typeface="Calibri" panose="020F0502020204030204" pitchFamily="34" charset="0"/>
              </a:rPr>
              <a:t>Tape your pasta triangle to a sheet of paper, so it won’t move.</a:t>
            </a:r>
          </a:p>
          <a:p>
            <a:endParaRPr lang="en-US" b="1" dirty="0"/>
          </a:p>
        </p:txBody>
      </p:sp>
      <p:pic>
        <p:nvPicPr>
          <p:cNvPr id="2" name="Picture 1" descr="30 degree angle with two 6cm lengths of spaghetti extending from the angle.">
            <a:extLst>
              <a:ext uri="{FF2B5EF4-FFF2-40B4-BE49-F238E27FC236}">
                <a16:creationId xmlns:a16="http://schemas.microsoft.com/office/drawing/2014/main" id="{6694E63B-2146-3919-0810-00FA826E6DAC}"/>
              </a:ext>
            </a:extLst>
          </p:cNvPr>
          <p:cNvPicPr>
            <a:picLocks noChangeAspect="1"/>
          </p:cNvPicPr>
          <p:nvPr/>
        </p:nvPicPr>
        <p:blipFill>
          <a:blip r:embed="rId3"/>
          <a:stretch>
            <a:fillRect/>
          </a:stretch>
        </p:blipFill>
        <p:spPr>
          <a:xfrm>
            <a:off x="5951538" y="2297521"/>
            <a:ext cx="5868987" cy="3506719"/>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11</a:t>
            </a:fld>
            <a:endParaRPr lang="en-AU"/>
          </a:p>
        </p:txBody>
      </p:sp>
    </p:spTree>
    <p:extLst>
      <p:ext uri="{BB962C8B-B14F-4D97-AF65-F5344CB8AC3E}">
        <p14:creationId xmlns:p14="http://schemas.microsoft.com/office/powerpoint/2010/main" val="130940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5</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736000" cy="4536000"/>
          </a:xfrm>
        </p:spPr>
        <p:txBody>
          <a:bodyPr>
            <a:normAutofit/>
          </a:bodyPr>
          <a:lstStyle/>
          <a:p>
            <a:pPr marL="0" indent="0">
              <a:buNone/>
            </a:pPr>
            <a:r>
              <a:rPr lang="en-AU" b="1" dirty="0">
                <a:effectLst/>
                <a:latin typeface="+mj-lt"/>
              </a:rPr>
              <a:t>One included angle in common </a:t>
            </a:r>
          </a:p>
          <a:p>
            <a:pPr marL="285750" indent="-285750">
              <a:buFont typeface="Arial" panose="020B0604020202020204" pitchFamily="34" charset="0"/>
              <a:buChar char="•"/>
            </a:pPr>
            <a:r>
              <a:rPr lang="en-AU" sz="1800" dirty="0"/>
              <a:t>M</a:t>
            </a:r>
            <a:r>
              <a:rPr lang="en-AU" sz="1800" dirty="0">
                <a:effectLst/>
              </a:rPr>
              <a:t>easure with a ruler and record the length on the paper next to each side.</a:t>
            </a:r>
          </a:p>
          <a:p>
            <a:pPr marL="285750" indent="-285750">
              <a:buFont typeface="Arial" panose="020B0604020202020204" pitchFamily="34" charset="0"/>
              <a:buChar char="•"/>
            </a:pPr>
            <a:r>
              <a:rPr lang="en-AU" sz="1800" dirty="0">
                <a:effectLst/>
                <a:ea typeface="Calibri" panose="020F0502020204030204" pitchFamily="34" charset="0"/>
              </a:rPr>
              <a:t>Measure each angle (to the nearest 5 degrees) using a protractor and record the angle on the paper inside each vertex.</a:t>
            </a:r>
            <a:endParaRPr lang="en-US" sz="1800" dirty="0"/>
          </a:p>
          <a:p>
            <a:pPr marL="285750" indent="-285750">
              <a:buFont typeface="Arial" panose="020B0604020202020204" pitchFamily="34" charset="0"/>
              <a:buChar char="•"/>
            </a:pPr>
            <a:endParaRPr lang="en-AU" sz="1800" dirty="0">
              <a:effectLst/>
            </a:endParaRPr>
          </a:p>
          <a:p>
            <a:endParaRPr lang="en-US" b="1" dirty="0"/>
          </a:p>
        </p:txBody>
      </p:sp>
      <p:pic>
        <p:nvPicPr>
          <p:cNvPr id="2" name="Picture 1" descr="30 degree angle with two 6cm lengths of spaghetti extending from the angle.">
            <a:extLst>
              <a:ext uri="{FF2B5EF4-FFF2-40B4-BE49-F238E27FC236}">
                <a16:creationId xmlns:a16="http://schemas.microsoft.com/office/drawing/2014/main" id="{6694E63B-2146-3919-0810-00FA826E6DAC}"/>
              </a:ext>
            </a:extLst>
          </p:cNvPr>
          <p:cNvPicPr>
            <a:picLocks noChangeAspect="1"/>
          </p:cNvPicPr>
          <p:nvPr/>
        </p:nvPicPr>
        <p:blipFill>
          <a:blip r:embed="rId3"/>
          <a:stretch>
            <a:fillRect/>
          </a:stretch>
        </p:blipFill>
        <p:spPr>
          <a:xfrm>
            <a:off x="5951538" y="2297521"/>
            <a:ext cx="5868987" cy="3506719"/>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12</a:t>
            </a:fld>
            <a:endParaRPr lang="en-AU"/>
          </a:p>
        </p:txBody>
      </p:sp>
    </p:spTree>
    <p:extLst>
      <p:ext uri="{BB962C8B-B14F-4D97-AF65-F5344CB8AC3E}">
        <p14:creationId xmlns:p14="http://schemas.microsoft.com/office/powerpoint/2010/main" val="23978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6</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736000" cy="4536000"/>
          </a:xfrm>
        </p:spPr>
        <p:txBody>
          <a:bodyPr>
            <a:normAutofit/>
          </a:bodyPr>
          <a:lstStyle/>
          <a:p>
            <a:pPr marL="0" indent="0">
              <a:buNone/>
            </a:pPr>
            <a:r>
              <a:rPr lang="en-AU" b="1" dirty="0">
                <a:effectLst/>
                <a:latin typeface="+mj-lt"/>
              </a:rPr>
              <a:t>One included angle in common </a:t>
            </a:r>
          </a:p>
          <a:p>
            <a:pPr marL="285750" indent="-285750">
              <a:buFont typeface="Arial" panose="020B0604020202020204" pitchFamily="34" charset="0"/>
              <a:buChar char="•"/>
            </a:pPr>
            <a:r>
              <a:rPr lang="en-US" sz="1800" dirty="0"/>
              <a:t>Compare triangles with group members, and answer each question:</a:t>
            </a:r>
          </a:p>
          <a:p>
            <a:pPr marL="645750" lvl="4" indent="-285750"/>
            <a:r>
              <a:rPr lang="en-US" dirty="0"/>
              <a:t>What is the same?</a:t>
            </a:r>
          </a:p>
          <a:p>
            <a:pPr marL="645750" lvl="4" indent="-285750"/>
            <a:r>
              <a:rPr lang="en-US" sz="1800" dirty="0"/>
              <a:t>What is different?</a:t>
            </a:r>
          </a:p>
          <a:p>
            <a:pPr marL="645750" lvl="4" indent="-285750"/>
            <a:r>
              <a:rPr lang="en-US" sz="1800" dirty="0"/>
              <a:t>Are any of your triangles congruent or similar?</a:t>
            </a:r>
          </a:p>
          <a:p>
            <a:endParaRPr lang="en-AU" dirty="0"/>
          </a:p>
          <a:p>
            <a:endParaRPr lang="en-AU" dirty="0">
              <a:effectLst/>
            </a:endParaRPr>
          </a:p>
          <a:p>
            <a:endParaRPr lang="en-US" b="1" dirty="0"/>
          </a:p>
        </p:txBody>
      </p:sp>
      <p:pic>
        <p:nvPicPr>
          <p:cNvPr id="2" name="Picture 1" descr="30 degree angle with two 6cm lengths of spaghetti extending from the angle.">
            <a:extLst>
              <a:ext uri="{FF2B5EF4-FFF2-40B4-BE49-F238E27FC236}">
                <a16:creationId xmlns:a16="http://schemas.microsoft.com/office/drawing/2014/main" id="{6694E63B-2146-3919-0810-00FA826E6DAC}"/>
              </a:ext>
            </a:extLst>
          </p:cNvPr>
          <p:cNvPicPr>
            <a:picLocks noChangeAspect="1"/>
          </p:cNvPicPr>
          <p:nvPr/>
        </p:nvPicPr>
        <p:blipFill>
          <a:blip r:embed="rId3"/>
          <a:stretch>
            <a:fillRect/>
          </a:stretch>
        </p:blipFill>
        <p:spPr>
          <a:xfrm>
            <a:off x="5951538" y="2297521"/>
            <a:ext cx="5868987" cy="3506719"/>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13</a:t>
            </a:fld>
            <a:endParaRPr lang="en-AU"/>
          </a:p>
        </p:txBody>
      </p:sp>
    </p:spTree>
    <p:extLst>
      <p:ext uri="{BB962C8B-B14F-4D97-AF65-F5344CB8AC3E}">
        <p14:creationId xmlns:p14="http://schemas.microsoft.com/office/powerpoint/2010/main" val="1433391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7</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mc:AlternateContent xmlns:mc="http://schemas.openxmlformats.org/markup-compatibility/2006" xmlns:a14="http://schemas.microsoft.com/office/drawing/2010/main">
        <mc:Choice Requires="a14">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1" y="1620000"/>
                <a:ext cx="5215610" cy="4536000"/>
              </a:xfrm>
            </p:spPr>
            <p:txBody>
              <a:bodyPr>
                <a:normAutofit/>
              </a:bodyPr>
              <a:lstStyle/>
              <a:p>
                <a:pPr marL="0" indent="0">
                  <a:buNone/>
                </a:pPr>
                <a:r>
                  <a:rPr lang="en-AU" b="1" dirty="0">
                    <a:effectLst/>
                    <a:latin typeface="+mj-lt"/>
                  </a:rPr>
                  <a:t>Two angles in common </a:t>
                </a:r>
              </a:p>
              <a:p>
                <a:pPr marL="285750" indent="-285750">
                  <a:buFont typeface="Arial" panose="020B0604020202020204" pitchFamily="34" charset="0"/>
                  <a:buChar char="•"/>
                </a:pPr>
                <a:r>
                  <a:rPr lang="en-AU" sz="1800" dirty="0">
                    <a:solidFill>
                      <a:schemeClr val="tx1"/>
                    </a:solidFill>
                    <a:effectLst/>
                    <a:ea typeface="Calibri" panose="020F0502020204030204" pitchFamily="34" charset="0"/>
                  </a:rPr>
                  <a:t>Create a triangle using three pieces of pasta and angles </a:t>
                </a:r>
                <a14:m>
                  <m:oMath xmlns:m="http://schemas.openxmlformats.org/officeDocument/2006/math">
                    <m:r>
                      <a:rPr lang="en-AU" sz="1800" i="1">
                        <a:solidFill>
                          <a:schemeClr val="tx1"/>
                        </a:solidFill>
                        <a:effectLst/>
                        <a:latin typeface="Cambria Math" panose="02040503050406030204" pitchFamily="18" charset="0"/>
                        <a:ea typeface="Calibri" panose="020F0502020204030204" pitchFamily="34" charset="0"/>
                        <a:cs typeface="Arial" panose="020B0604020202020204" pitchFamily="34" charset="0"/>
                      </a:rPr>
                      <m:t>45°</m:t>
                    </m:r>
                  </m:oMath>
                </a14:m>
                <a:r>
                  <a:rPr lang="en-AU" sz="1800" dirty="0">
                    <a:solidFill>
                      <a:schemeClr val="tx1"/>
                    </a:solidFill>
                    <a:effectLst/>
                    <a:ea typeface="Yu Mincho" panose="02020400000000000000" pitchFamily="18" charset="-128"/>
                  </a:rPr>
                  <a:t> and </a:t>
                </a:r>
                <a14:m>
                  <m:oMath xmlns:m="http://schemas.openxmlformats.org/officeDocument/2006/math">
                    <m:r>
                      <a:rPr lang="en-AU" sz="1800" i="1">
                        <a:solidFill>
                          <a:schemeClr val="tx1"/>
                        </a:solidFill>
                        <a:effectLst/>
                        <a:latin typeface="Cambria Math" panose="02040503050406030204" pitchFamily="18" charset="0"/>
                        <a:ea typeface="Yu Mincho" panose="02020400000000000000" pitchFamily="18" charset="-128"/>
                        <a:cs typeface="Arial" panose="020B0604020202020204" pitchFamily="34" charset="0"/>
                      </a:rPr>
                      <m:t>60°</m:t>
                    </m:r>
                  </m:oMath>
                </a14:m>
                <a:r>
                  <a:rPr lang="en-AU" sz="1800" dirty="0">
                    <a:solidFill>
                      <a:schemeClr val="tx1"/>
                    </a:solidFill>
                    <a:effectLst/>
                    <a:ea typeface="Yu Mincho" panose="02020400000000000000" pitchFamily="18" charset="-128"/>
                  </a:rPr>
                  <a:t>. </a:t>
                </a:r>
              </a:p>
              <a:p>
                <a:pPr marL="285750" indent="-285750">
                  <a:buFont typeface="Arial" panose="020B0604020202020204" pitchFamily="34" charset="0"/>
                  <a:buChar char="•"/>
                </a:pPr>
                <a:r>
                  <a:rPr lang="en-AU" sz="1800" dirty="0">
                    <a:effectLst/>
                    <a:ea typeface="Calibri" panose="020F0502020204030204" pitchFamily="34" charset="0"/>
                  </a:rPr>
                  <a:t>Tape your pasta triangle to a sheet of paper, so it won’t move.</a:t>
                </a:r>
              </a:p>
              <a:p>
                <a:pPr marL="285750" indent="-285750">
                  <a:buFont typeface="Arial" panose="020B0604020202020204" pitchFamily="34" charset="0"/>
                  <a:buChar char="•"/>
                </a:pPr>
                <a:endParaRPr lang="en-AU" sz="1800" dirty="0"/>
              </a:p>
              <a:p>
                <a:endParaRPr lang="en-AU" dirty="0">
                  <a:effectLst/>
                </a:endParaRPr>
              </a:p>
              <a:p>
                <a:endParaRPr lang="en-US" b="1" dirty="0"/>
              </a:p>
            </p:txBody>
          </p:sp>
        </mc:Choice>
        <mc:Fallback xmlns="">
          <p:sp>
            <p:nvSpPr>
              <p:cNvPr id="34" name="Text Placeholder 6">
                <a:extLst>
                  <a:ext uri="{FF2B5EF4-FFF2-40B4-BE49-F238E27FC236}">
                    <a16:creationId xmlns:a16="http://schemas.microsoft.com/office/drawing/2014/main" id="{B9DDC7EC-D612-F0D5-6D53-1D2715E2E96E}"/>
                  </a:ext>
                </a:extLst>
              </p:cNvPr>
              <p:cNvSpPr>
                <a:spLocks noGrp="1" noRot="1" noChangeAspect="1" noMove="1" noResize="1" noEditPoints="1" noAdjustHandles="1" noChangeArrowheads="1" noChangeShapeType="1" noTextEdit="1"/>
              </p:cNvSpPr>
              <p:nvPr>
                <p:ph idx="1"/>
              </p:nvPr>
            </p:nvSpPr>
            <p:spPr>
              <a:xfrm>
                <a:off x="360001" y="1620000"/>
                <a:ext cx="5215610" cy="4536000"/>
              </a:xfrm>
              <a:blipFill>
                <a:blip r:embed="rId3"/>
                <a:stretch>
                  <a:fillRect l="-2921"/>
                </a:stretch>
              </a:blipFill>
            </p:spPr>
            <p:txBody>
              <a:bodyPr/>
              <a:lstStyle/>
              <a:p>
                <a:r>
                  <a:rPr lang="en-AU">
                    <a:noFill/>
                  </a:rPr>
                  <a:t> </a:t>
                </a:r>
              </a:p>
            </p:txBody>
          </p:sp>
        </mc:Fallback>
      </mc:AlternateContent>
      <p:pic>
        <p:nvPicPr>
          <p:cNvPr id="4" name="Picture 3" descr="Triangle made from spaghetti with 45 and 60 degree angles">
            <a:extLst>
              <a:ext uri="{FF2B5EF4-FFF2-40B4-BE49-F238E27FC236}">
                <a16:creationId xmlns:a16="http://schemas.microsoft.com/office/drawing/2014/main" id="{C14B68C3-1990-7C84-F165-C7598073DB2A}"/>
              </a:ext>
            </a:extLst>
          </p:cNvPr>
          <p:cNvPicPr>
            <a:picLocks noChangeAspect="1"/>
          </p:cNvPicPr>
          <p:nvPr/>
        </p:nvPicPr>
        <p:blipFill>
          <a:blip r:embed="rId4"/>
          <a:stretch>
            <a:fillRect/>
          </a:stretch>
        </p:blipFill>
        <p:spPr>
          <a:xfrm>
            <a:off x="5656553" y="1989138"/>
            <a:ext cx="5935972" cy="3920749"/>
          </a:xfrm>
          <a:prstGeom prst="rect">
            <a:avLst/>
          </a:prstGeom>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14</a:t>
            </a:fld>
            <a:endParaRPr lang="en-AU"/>
          </a:p>
        </p:txBody>
      </p:sp>
    </p:spTree>
    <p:extLst>
      <p:ext uri="{BB962C8B-B14F-4D97-AF65-F5344CB8AC3E}">
        <p14:creationId xmlns:p14="http://schemas.microsoft.com/office/powerpoint/2010/main" val="56796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8</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296553" cy="4536000"/>
          </a:xfrm>
        </p:spPr>
        <p:txBody>
          <a:bodyPr>
            <a:normAutofit/>
          </a:bodyPr>
          <a:lstStyle/>
          <a:p>
            <a:pPr marL="0" indent="0">
              <a:buNone/>
            </a:pPr>
            <a:r>
              <a:rPr lang="en-AU" b="1" dirty="0">
                <a:effectLst/>
                <a:latin typeface="+mj-lt"/>
              </a:rPr>
              <a:t>Two angles in common </a:t>
            </a:r>
          </a:p>
          <a:p>
            <a:pPr marL="285750" indent="-285750">
              <a:buFont typeface="Arial" panose="020B0604020202020204" pitchFamily="34" charset="0"/>
              <a:buChar char="•"/>
            </a:pPr>
            <a:r>
              <a:rPr lang="en-AU" sz="1800" dirty="0"/>
              <a:t>M</a:t>
            </a:r>
            <a:r>
              <a:rPr lang="en-AU" sz="1800" dirty="0">
                <a:effectLst/>
              </a:rPr>
              <a:t>easure with a ruler and record the length on the paper next to each side.</a:t>
            </a:r>
          </a:p>
          <a:p>
            <a:pPr marL="285750" indent="-285750">
              <a:buFont typeface="Arial" panose="020B0604020202020204" pitchFamily="34" charset="0"/>
              <a:buChar char="•"/>
            </a:pPr>
            <a:r>
              <a:rPr lang="en-AU" sz="1800" dirty="0">
                <a:effectLst/>
                <a:ea typeface="Calibri" panose="020F0502020204030204" pitchFamily="34" charset="0"/>
              </a:rPr>
              <a:t>Measure each angle (to the nearest 5 degrees) using a protractor and record the angle on the paper inside each vertex.</a:t>
            </a:r>
            <a:endParaRPr lang="en-US" sz="1800" dirty="0"/>
          </a:p>
          <a:p>
            <a:pPr marL="285750" indent="-285750">
              <a:buFont typeface="Arial" panose="020B0604020202020204" pitchFamily="34" charset="0"/>
              <a:buChar char="•"/>
            </a:pPr>
            <a:endParaRPr lang="en-AU" sz="1800" dirty="0">
              <a:effectLst/>
            </a:endParaRPr>
          </a:p>
          <a:p>
            <a:endParaRPr lang="en-US" b="1" dirty="0"/>
          </a:p>
        </p:txBody>
      </p:sp>
      <p:pic>
        <p:nvPicPr>
          <p:cNvPr id="4" name="Picture 3" descr="Triangle made from spaghetti with 45 and 60 degree angles">
            <a:extLst>
              <a:ext uri="{FF2B5EF4-FFF2-40B4-BE49-F238E27FC236}">
                <a16:creationId xmlns:a16="http://schemas.microsoft.com/office/drawing/2014/main" id="{331B6E05-C8B8-FF4E-E147-3AF8033F6A72}"/>
              </a:ext>
            </a:extLst>
          </p:cNvPr>
          <p:cNvPicPr>
            <a:picLocks noChangeAspect="1"/>
          </p:cNvPicPr>
          <p:nvPr/>
        </p:nvPicPr>
        <p:blipFill>
          <a:blip r:embed="rId3"/>
          <a:stretch>
            <a:fillRect/>
          </a:stretch>
        </p:blipFill>
        <p:spPr>
          <a:xfrm>
            <a:off x="5656553" y="1989138"/>
            <a:ext cx="5935972" cy="3920749"/>
          </a:xfrm>
          <a:prstGeom prst="rect">
            <a:avLst/>
          </a:prstGeom>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15</a:t>
            </a:fld>
            <a:endParaRPr lang="en-AU"/>
          </a:p>
        </p:txBody>
      </p:sp>
    </p:spTree>
    <p:extLst>
      <p:ext uri="{BB962C8B-B14F-4D97-AF65-F5344CB8AC3E}">
        <p14:creationId xmlns:p14="http://schemas.microsoft.com/office/powerpoint/2010/main" val="150820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9</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296553" cy="4536000"/>
          </a:xfrm>
        </p:spPr>
        <p:txBody>
          <a:bodyPr>
            <a:normAutofit/>
          </a:bodyPr>
          <a:lstStyle/>
          <a:p>
            <a:pPr marL="0" indent="0">
              <a:buNone/>
            </a:pPr>
            <a:r>
              <a:rPr lang="en-AU" b="1" dirty="0">
                <a:effectLst/>
                <a:latin typeface="+mj-lt"/>
              </a:rPr>
              <a:t>Two angles in common </a:t>
            </a:r>
          </a:p>
          <a:p>
            <a:pPr marL="285750" indent="-285750">
              <a:buFont typeface="Arial" panose="020B0604020202020204" pitchFamily="34" charset="0"/>
              <a:buChar char="•"/>
            </a:pPr>
            <a:r>
              <a:rPr lang="en-US" sz="1800" dirty="0"/>
              <a:t>Compare triangles with group members, and answer each question:</a:t>
            </a:r>
          </a:p>
          <a:p>
            <a:pPr marL="645750" lvl="4" indent="-285750"/>
            <a:r>
              <a:rPr lang="en-US" dirty="0"/>
              <a:t>What is the same?</a:t>
            </a:r>
          </a:p>
          <a:p>
            <a:pPr marL="645750" lvl="4" indent="-285750"/>
            <a:r>
              <a:rPr lang="en-US" sz="1800" dirty="0"/>
              <a:t>What is different?</a:t>
            </a:r>
          </a:p>
          <a:p>
            <a:pPr marL="645750" lvl="4" indent="-285750"/>
            <a:r>
              <a:rPr lang="en-US" sz="1800" dirty="0"/>
              <a:t>Are any of your triangles congruent or similar?</a:t>
            </a:r>
          </a:p>
          <a:p>
            <a:pPr marL="285750" indent="-285750">
              <a:buFont typeface="Arial" panose="020B0604020202020204" pitchFamily="34" charset="0"/>
              <a:buChar char="•"/>
            </a:pPr>
            <a:endParaRPr lang="en-AU" sz="1800" dirty="0"/>
          </a:p>
          <a:p>
            <a:endParaRPr lang="en-AU" dirty="0">
              <a:effectLst/>
            </a:endParaRPr>
          </a:p>
          <a:p>
            <a:endParaRPr lang="en-US" b="1" dirty="0"/>
          </a:p>
        </p:txBody>
      </p:sp>
      <p:pic>
        <p:nvPicPr>
          <p:cNvPr id="4" name="Picture 3" descr="Triangle made from spaghetti with 45 and 60 degree angles">
            <a:extLst>
              <a:ext uri="{FF2B5EF4-FFF2-40B4-BE49-F238E27FC236}">
                <a16:creationId xmlns:a16="http://schemas.microsoft.com/office/drawing/2014/main" id="{275D3AB7-A37F-C8FE-A772-9B011FE7821A}"/>
              </a:ext>
            </a:extLst>
          </p:cNvPr>
          <p:cNvPicPr>
            <a:picLocks noChangeAspect="1"/>
          </p:cNvPicPr>
          <p:nvPr/>
        </p:nvPicPr>
        <p:blipFill>
          <a:blip r:embed="rId3"/>
          <a:stretch>
            <a:fillRect/>
          </a:stretch>
        </p:blipFill>
        <p:spPr>
          <a:xfrm>
            <a:off x="5656553" y="1989138"/>
            <a:ext cx="5935972" cy="3920749"/>
          </a:xfrm>
          <a:prstGeom prst="rect">
            <a:avLst/>
          </a:prstGeom>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16</a:t>
            </a:fld>
            <a:endParaRPr lang="en-AU"/>
          </a:p>
        </p:txBody>
      </p:sp>
    </p:spTree>
    <p:extLst>
      <p:ext uri="{BB962C8B-B14F-4D97-AF65-F5344CB8AC3E}">
        <p14:creationId xmlns:p14="http://schemas.microsoft.com/office/powerpoint/2010/main" val="225900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Summarise</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Pasta angles</a:t>
            </a:r>
          </a:p>
        </p:txBody>
      </p:sp>
    </p:spTree>
    <p:extLst>
      <p:ext uri="{BB962C8B-B14F-4D97-AF65-F5344CB8AC3E}">
        <p14:creationId xmlns:p14="http://schemas.microsoft.com/office/powerpoint/2010/main" val="174887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Enough information?</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Summarise</a:t>
            </a:r>
          </a:p>
        </p:txBody>
      </p:sp>
      <p:pic>
        <p:nvPicPr>
          <p:cNvPr id="4" name="Picture 3" descr="Four triangles. The first has one angle of 40 degrees. The second has a 40 and 30 degree angle marked, the third as angles of 30 and 110 degrees marked and the 4th has one angle of 40 degrees marked.">
            <a:extLst>
              <a:ext uri="{FF2B5EF4-FFF2-40B4-BE49-F238E27FC236}">
                <a16:creationId xmlns:a16="http://schemas.microsoft.com/office/drawing/2014/main" id="{B6B2E97B-C768-9164-458A-AC45A6719278}"/>
              </a:ext>
            </a:extLst>
          </p:cNvPr>
          <p:cNvPicPr>
            <a:picLocks noChangeAspect="1"/>
          </p:cNvPicPr>
          <p:nvPr/>
        </p:nvPicPr>
        <p:blipFill>
          <a:blip r:embed="rId3"/>
          <a:stretch>
            <a:fillRect/>
          </a:stretch>
        </p:blipFill>
        <p:spPr>
          <a:xfrm>
            <a:off x="3435687" y="1828210"/>
            <a:ext cx="5320626" cy="4123485"/>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18</a:t>
            </a:fld>
            <a:endParaRPr lang="en-AU"/>
          </a:p>
        </p:txBody>
      </p:sp>
    </p:spTree>
    <p:extLst>
      <p:ext uri="{BB962C8B-B14F-4D97-AF65-F5344CB8AC3E}">
        <p14:creationId xmlns:p14="http://schemas.microsoft.com/office/powerpoint/2010/main" val="108571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201DFD-4672-433C-9F3E-8635A161011F}"/>
              </a:ext>
            </a:extLst>
          </p:cNvPr>
          <p:cNvSpPr>
            <a:spLocks noGrp="1"/>
          </p:cNvSpPr>
          <p:nvPr>
            <p:ph type="title"/>
          </p:nvPr>
        </p:nvSpPr>
        <p:spPr>
          <a:xfrm>
            <a:off x="359998" y="982800"/>
            <a:ext cx="10260002" cy="522000"/>
          </a:xfrm>
        </p:spPr>
        <p:txBody>
          <a:bodyPr/>
          <a:lstStyle/>
          <a:p>
            <a:r>
              <a:rPr lang="en-AU" dirty="0"/>
              <a:t>Success criteria</a:t>
            </a:r>
          </a:p>
        </p:txBody>
      </p:sp>
      <p:sp>
        <p:nvSpPr>
          <p:cNvPr id="4" name="Text Placeholder 3">
            <a:extLst>
              <a:ext uri="{FF2B5EF4-FFF2-40B4-BE49-F238E27FC236}">
                <a16:creationId xmlns:a16="http://schemas.microsoft.com/office/drawing/2014/main" id="{23256E10-4CDC-411C-D8B1-14BD1056F0B2}"/>
              </a:ext>
            </a:extLst>
          </p:cNvPr>
          <p:cNvSpPr>
            <a:spLocks noGrp="1"/>
          </p:cNvSpPr>
          <p:nvPr>
            <p:ph type="body" sz="quarter" idx="19"/>
          </p:nvPr>
        </p:nvSpPr>
        <p:spPr>
          <a:xfrm>
            <a:off x="359998" y="1980000"/>
            <a:ext cx="11496675" cy="4210050"/>
          </a:xfrm>
        </p:spPr>
        <p:txBody>
          <a:bodyPr/>
          <a:lstStyle/>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determine if two triangles are congruent, similar, or neither.</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state whether two triangles will be similar based on the number and position of congruent angles.</a:t>
            </a:r>
          </a:p>
          <a:p>
            <a:endParaRPr lang="en-AU" sz="1800" dirty="0"/>
          </a:p>
        </p:txBody>
      </p:sp>
    </p:spTree>
    <p:extLst>
      <p:ext uri="{BB962C8B-B14F-4D97-AF65-F5344CB8AC3E}">
        <p14:creationId xmlns:p14="http://schemas.microsoft.com/office/powerpoint/2010/main" val="330619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title"/>
          </p:nvPr>
        </p:nvSpPr>
        <p:spPr>
          <a:xfrm>
            <a:off x="359998" y="982800"/>
            <a:ext cx="10260002" cy="522000"/>
          </a:xfrm>
        </p:spPr>
        <p:txBody>
          <a:bodyPr/>
          <a:lstStyle/>
          <a:p>
            <a:r>
              <a:rPr lang="en-AU" dirty="0"/>
              <a:t>Visible learning</a:t>
            </a:r>
          </a:p>
        </p:txBody>
      </p:sp>
      <p:sp>
        <p:nvSpPr>
          <p:cNvPr id="2" name="Text Placeholder 1">
            <a:extLst>
              <a:ext uri="{FF2B5EF4-FFF2-40B4-BE49-F238E27FC236}">
                <a16:creationId xmlns:a16="http://schemas.microsoft.com/office/drawing/2014/main" id="{BE9C86D9-83B1-E97B-C5D5-7DBF9FACEFF6}"/>
              </a:ext>
            </a:extLst>
          </p:cNvPr>
          <p:cNvSpPr>
            <a:spLocks noGrp="1"/>
          </p:cNvSpPr>
          <p:nvPr>
            <p:ph type="body" sz="quarter" idx="19"/>
          </p:nvPr>
        </p:nvSpPr>
        <p:spPr/>
        <p:txBody>
          <a:bodyPr/>
          <a:lstStyle/>
          <a:p>
            <a:pPr lvl="2">
              <a:spcBef>
                <a:spcPts val="1200"/>
              </a:spcBef>
              <a:spcAft>
                <a:spcPts val="1000"/>
              </a:spcAft>
              <a:buNone/>
            </a:pPr>
            <a:r>
              <a:rPr lang="en-AU" sz="2000" b="1" dirty="0">
                <a:effectLst/>
                <a:latin typeface="+mj-lt"/>
                <a:ea typeface="SimSun" panose="02010600030101010101" pitchFamily="2" charset="-122"/>
              </a:rPr>
              <a:t>Learning intentions</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To be able to determine if two triangles are congruent, similar, or neither based on the number of angles known.</a:t>
            </a:r>
          </a:p>
          <a:p>
            <a:pPr lvl="2">
              <a:spcBef>
                <a:spcPts val="1200"/>
              </a:spcBef>
              <a:spcAft>
                <a:spcPts val="1000"/>
              </a:spcAft>
              <a:buNone/>
            </a:pPr>
            <a:r>
              <a:rPr lang="en-AU" sz="2000" b="1" dirty="0">
                <a:latin typeface="+mj-lt"/>
                <a:ea typeface="SimSun" panose="02010600030101010101" pitchFamily="2" charset="-122"/>
              </a:rPr>
              <a:t>Success criteria</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determine if two triangles are congruent, similar, or neither.</a:t>
            </a:r>
          </a:p>
          <a:p>
            <a:pPr marL="342900" lvl="0" indent="-342900">
              <a:spcBef>
                <a:spcPts val="400"/>
              </a:spcBef>
              <a:buFont typeface="Symbol" panose="05050102010706020507" pitchFamily="18" charset="2"/>
              <a:buChar char=""/>
              <a:tabLst>
                <a:tab pos="228600" algn="l"/>
                <a:tab pos="414020" algn="l"/>
              </a:tabLst>
            </a:pPr>
            <a:r>
              <a:rPr lang="en-AU" sz="1800" dirty="0">
                <a:effectLst/>
                <a:ea typeface="Calibri" panose="020F0502020204030204" pitchFamily="34" charset="0"/>
                <a:cs typeface="Arial" panose="020B0604020202020204" pitchFamily="34" charset="0"/>
              </a:rPr>
              <a:t>I can state whether two triangles will be similar based on the number and position of congruent angles.</a:t>
            </a:r>
          </a:p>
          <a:p>
            <a:pPr lvl="0">
              <a:spcBef>
                <a:spcPts val="400"/>
              </a:spcBef>
              <a:buSzPts val="1200"/>
              <a:tabLst>
                <a:tab pos="414020" algn="l"/>
              </a:tabLst>
            </a:pPr>
            <a:endParaRPr lang="en-AU" sz="1200" dirty="0">
              <a:effectLst/>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891644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Warm up</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Similar triangles?</a:t>
            </a:r>
          </a:p>
        </p:txBody>
      </p:sp>
    </p:spTree>
    <p:extLst>
      <p:ext uri="{BB962C8B-B14F-4D97-AF65-F5344CB8AC3E}">
        <p14:creationId xmlns:p14="http://schemas.microsoft.com/office/powerpoint/2010/main" val="295297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Similar Triangles?</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Warm up</a:t>
            </a:r>
          </a:p>
        </p:txBody>
      </p:sp>
      <p:graphicFrame>
        <p:nvGraphicFramePr>
          <p:cNvPr id="4" name="Object 3" descr="Three triangles. The first has angles of 40 and 79. The second angles of 50 and 79 and the third, angles of 61 and 79.">
            <a:extLst>
              <a:ext uri="{FF2B5EF4-FFF2-40B4-BE49-F238E27FC236}">
                <a16:creationId xmlns:a16="http://schemas.microsoft.com/office/drawing/2014/main" id="{99048F9A-3AA2-84F4-D1F8-EEA6A590C731}"/>
              </a:ext>
            </a:extLst>
          </p:cNvPr>
          <p:cNvGraphicFramePr>
            <a:graphicFrameLocks noChangeAspect="1"/>
          </p:cNvGraphicFramePr>
          <p:nvPr>
            <p:extLst>
              <p:ext uri="{D42A27DB-BD31-4B8C-83A1-F6EECF244321}">
                <p14:modId xmlns:p14="http://schemas.microsoft.com/office/powerpoint/2010/main" val="179447045"/>
              </p:ext>
            </p:extLst>
          </p:nvPr>
        </p:nvGraphicFramePr>
        <p:xfrm>
          <a:off x="1477926" y="2254102"/>
          <a:ext cx="8708349" cy="3189768"/>
        </p:xfrm>
        <a:graphic>
          <a:graphicData uri="http://schemas.openxmlformats.org/presentationml/2006/ole">
            <mc:AlternateContent xmlns:mc="http://schemas.openxmlformats.org/markup-compatibility/2006">
              <mc:Choice xmlns:v="urn:schemas-microsoft-com:vml" Requires="v">
                <p:oleObj r:id="rId3" imgW="9276190" imgH="3409524" progId="PBrush">
                  <p:embed/>
                </p:oleObj>
              </mc:Choice>
              <mc:Fallback>
                <p:oleObj r:id="rId3" imgW="9276190" imgH="3409524" progId="PBrush">
                  <p:embed/>
                  <p:pic>
                    <p:nvPicPr>
                      <p:cNvPr id="4" name="Object 3" descr="Three triangles. The first has angles of 40 and 79. The second angles of 50 and 79 and the third, angles of 61 and 79.">
                        <a:extLst>
                          <a:ext uri="{FF2B5EF4-FFF2-40B4-BE49-F238E27FC236}">
                            <a16:creationId xmlns:a16="http://schemas.microsoft.com/office/drawing/2014/main" id="{99048F9A-3AA2-84F4-D1F8-EEA6A590C7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26" y="2254102"/>
                        <a:ext cx="8708349" cy="3189768"/>
                      </a:xfrm>
                      <a:prstGeom prst="rect">
                        <a:avLst/>
                      </a:prstGeom>
                      <a:noFill/>
                    </p:spPr>
                  </p:pic>
                </p:oleObj>
              </mc:Fallback>
            </mc:AlternateContent>
          </a:graphicData>
        </a:graphic>
      </p:graphicFrame>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4</a:t>
            </a:fld>
            <a:endParaRPr lang="en-AU"/>
          </a:p>
        </p:txBody>
      </p:sp>
    </p:spTree>
    <p:extLst>
      <p:ext uri="{BB962C8B-B14F-4D97-AF65-F5344CB8AC3E}">
        <p14:creationId xmlns:p14="http://schemas.microsoft.com/office/powerpoint/2010/main" val="228712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Launch</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Enough information?</a:t>
            </a:r>
          </a:p>
        </p:txBody>
      </p:sp>
    </p:spTree>
    <p:extLst>
      <p:ext uri="{BB962C8B-B14F-4D97-AF65-F5344CB8AC3E}">
        <p14:creationId xmlns:p14="http://schemas.microsoft.com/office/powerpoint/2010/main" val="297711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Enough information?</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Launch</a:t>
            </a:r>
          </a:p>
        </p:txBody>
      </p:sp>
      <p:pic>
        <p:nvPicPr>
          <p:cNvPr id="4" name="Picture 3" descr="Four triangles. The first has one angle of 40 degrees. The second has a 40 and 30 degree angle marked, the third as angles of 30 and 110 degrees marked and the 4th has one angle of 40 degrees marked.">
            <a:extLst>
              <a:ext uri="{FF2B5EF4-FFF2-40B4-BE49-F238E27FC236}">
                <a16:creationId xmlns:a16="http://schemas.microsoft.com/office/drawing/2014/main" id="{B6B2E97B-C768-9164-458A-AC45A6719278}"/>
              </a:ext>
            </a:extLst>
          </p:cNvPr>
          <p:cNvPicPr>
            <a:picLocks noChangeAspect="1"/>
          </p:cNvPicPr>
          <p:nvPr/>
        </p:nvPicPr>
        <p:blipFill>
          <a:blip r:embed="rId3"/>
          <a:stretch>
            <a:fillRect/>
          </a:stretch>
        </p:blipFill>
        <p:spPr>
          <a:xfrm>
            <a:off x="3435687" y="1828210"/>
            <a:ext cx="5320626" cy="4123485"/>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6</a:t>
            </a:fld>
            <a:endParaRPr lang="en-AU"/>
          </a:p>
        </p:txBody>
      </p:sp>
    </p:spTree>
    <p:extLst>
      <p:ext uri="{BB962C8B-B14F-4D97-AF65-F5344CB8AC3E}">
        <p14:creationId xmlns:p14="http://schemas.microsoft.com/office/powerpoint/2010/main" val="428463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E164A6-5D9D-473A-BBF6-A449A38FD8B8}"/>
              </a:ext>
            </a:extLst>
          </p:cNvPr>
          <p:cNvSpPr>
            <a:spLocks noGrp="1"/>
          </p:cNvSpPr>
          <p:nvPr>
            <p:ph type="ctrTitle"/>
          </p:nvPr>
        </p:nvSpPr>
        <p:spPr/>
        <p:txBody>
          <a:bodyPr/>
          <a:lstStyle/>
          <a:p>
            <a:r>
              <a:rPr lang="en-AU" dirty="0"/>
              <a:t>Explore</a:t>
            </a:r>
          </a:p>
        </p:txBody>
      </p:sp>
      <p:sp>
        <p:nvSpPr>
          <p:cNvPr id="5" name="Text Placeholder 4">
            <a:extLst>
              <a:ext uri="{FF2B5EF4-FFF2-40B4-BE49-F238E27FC236}">
                <a16:creationId xmlns:a16="http://schemas.microsoft.com/office/drawing/2014/main" id="{F26F9655-CE0E-4532-B7E8-F7F8C23CDC3F}"/>
              </a:ext>
            </a:extLst>
          </p:cNvPr>
          <p:cNvSpPr>
            <a:spLocks noGrp="1"/>
          </p:cNvSpPr>
          <p:nvPr>
            <p:ph type="body" sz="quarter" idx="10"/>
          </p:nvPr>
        </p:nvSpPr>
        <p:spPr/>
        <p:txBody>
          <a:bodyPr/>
          <a:lstStyle/>
          <a:p>
            <a:r>
              <a:rPr lang="en-AU" dirty="0">
                <a:solidFill>
                  <a:schemeClr val="accent3"/>
                </a:solidFill>
              </a:rPr>
              <a:t>Pasta angles</a:t>
            </a:r>
          </a:p>
        </p:txBody>
      </p:sp>
    </p:spTree>
    <p:extLst>
      <p:ext uri="{BB962C8B-B14F-4D97-AF65-F5344CB8AC3E}">
        <p14:creationId xmlns:p14="http://schemas.microsoft.com/office/powerpoint/2010/main" val="121963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1</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41" name="Text Placeholder 6">
            <a:extLst>
              <a:ext uri="{FF2B5EF4-FFF2-40B4-BE49-F238E27FC236}">
                <a16:creationId xmlns:a16="http://schemas.microsoft.com/office/drawing/2014/main" id="{B0AE2658-A4C4-9301-4D22-AD3D4629CDD9}"/>
              </a:ext>
            </a:extLst>
          </p:cNvPr>
          <p:cNvSpPr>
            <a:spLocks noGrp="1"/>
          </p:cNvSpPr>
          <p:nvPr>
            <p:ph idx="1"/>
          </p:nvPr>
        </p:nvSpPr>
        <p:spPr>
          <a:xfrm>
            <a:off x="360000" y="1620000"/>
            <a:ext cx="5591538" cy="4536000"/>
          </a:xfrm>
        </p:spPr>
        <p:txBody>
          <a:bodyPr/>
          <a:lstStyle/>
          <a:p>
            <a:pPr marL="0" indent="0">
              <a:buNone/>
            </a:pPr>
            <a:r>
              <a:rPr lang="en-AU" b="1" dirty="0">
                <a:effectLst/>
                <a:ea typeface="Calibri" panose="020F0502020204030204" pitchFamily="34" charset="0"/>
              </a:rPr>
              <a:t>One angle in common </a:t>
            </a:r>
            <a:endParaRPr lang="en-US" b="1" dirty="0"/>
          </a:p>
          <a:p>
            <a:pPr marL="285750" indent="-285750">
              <a:buFont typeface="Arial" panose="020B0604020202020204" pitchFamily="34" charset="0"/>
              <a:buChar char="•"/>
            </a:pPr>
            <a:r>
              <a:rPr lang="en-US" sz="1800" dirty="0"/>
              <a:t>Cr</a:t>
            </a:r>
            <a:r>
              <a:rPr lang="en-AU" sz="1800" dirty="0" err="1">
                <a:effectLst/>
                <a:ea typeface="Calibri" panose="020F0502020204030204" pitchFamily="34" charset="0"/>
              </a:rPr>
              <a:t>eate</a:t>
            </a:r>
            <a:r>
              <a:rPr lang="en-AU" sz="1800" dirty="0">
                <a:ea typeface="Calibri" panose="020F0502020204030204" pitchFamily="34" charset="0"/>
              </a:rPr>
              <a:t> </a:t>
            </a:r>
            <a:r>
              <a:rPr lang="en-AU" sz="1800" dirty="0">
                <a:effectLst/>
                <a:ea typeface="Calibri" panose="020F0502020204030204" pitchFamily="34" charset="0"/>
              </a:rPr>
              <a:t>a triangle using three pieces of pasta and angle 30°. </a:t>
            </a:r>
          </a:p>
          <a:p>
            <a:pPr marL="285750" indent="-285750">
              <a:buFont typeface="Arial" panose="020B0604020202020204" pitchFamily="34" charset="0"/>
              <a:buChar char="•"/>
            </a:pPr>
            <a:r>
              <a:rPr lang="en-AU" sz="1800" dirty="0">
                <a:effectLst/>
                <a:ea typeface="Calibri" panose="020F0502020204030204" pitchFamily="34" charset="0"/>
              </a:rPr>
              <a:t>Tape your pasta triangle to a sheet of paper, so it won’t move.</a:t>
            </a:r>
          </a:p>
          <a:p>
            <a:endParaRPr lang="en-US" sz="1800" dirty="0"/>
          </a:p>
        </p:txBody>
      </p:sp>
      <p:pic>
        <p:nvPicPr>
          <p:cNvPr id="2" name="Picture 1" descr="Triangle made from spaghetti with 30 degree angle">
            <a:extLst>
              <a:ext uri="{FF2B5EF4-FFF2-40B4-BE49-F238E27FC236}">
                <a16:creationId xmlns:a16="http://schemas.microsoft.com/office/drawing/2014/main" id="{F4916E0A-0720-8EBA-EC2C-04F33CA37B0E}"/>
              </a:ext>
            </a:extLst>
          </p:cNvPr>
          <p:cNvPicPr>
            <a:picLocks noChangeAspect="1"/>
          </p:cNvPicPr>
          <p:nvPr/>
        </p:nvPicPr>
        <p:blipFill>
          <a:blip r:embed="rId3"/>
          <a:stretch>
            <a:fillRect/>
          </a:stretch>
        </p:blipFill>
        <p:spPr>
          <a:xfrm>
            <a:off x="5917698" y="2298906"/>
            <a:ext cx="5868987" cy="3653444"/>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8</a:t>
            </a:fld>
            <a:endParaRPr lang="en-AU"/>
          </a:p>
        </p:txBody>
      </p:sp>
    </p:spTree>
    <p:extLst>
      <p:ext uri="{BB962C8B-B14F-4D97-AF65-F5344CB8AC3E}">
        <p14:creationId xmlns:p14="http://schemas.microsoft.com/office/powerpoint/2010/main" val="226362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B72EE69-283D-464C-BC3C-12766F8193F3}"/>
              </a:ext>
            </a:extLst>
          </p:cNvPr>
          <p:cNvSpPr>
            <a:spLocks noGrp="1"/>
          </p:cNvSpPr>
          <p:nvPr>
            <p:ph type="title"/>
          </p:nvPr>
        </p:nvSpPr>
        <p:spPr/>
        <p:txBody>
          <a:bodyPr wrap="square" anchor="ctr">
            <a:normAutofit/>
          </a:bodyPr>
          <a:lstStyle/>
          <a:p>
            <a:r>
              <a:rPr lang="en-AU" dirty="0"/>
              <a:t>Pasta angles – part 2</a:t>
            </a:r>
          </a:p>
        </p:txBody>
      </p:sp>
      <p:sp>
        <p:nvSpPr>
          <p:cNvPr id="5" name="Text Placeholder 4">
            <a:extLst>
              <a:ext uri="{FF2B5EF4-FFF2-40B4-BE49-F238E27FC236}">
                <a16:creationId xmlns:a16="http://schemas.microsoft.com/office/drawing/2014/main" id="{B1825CC3-D2D2-468F-92C6-33AEA897EE3D}"/>
              </a:ext>
            </a:extLst>
          </p:cNvPr>
          <p:cNvSpPr>
            <a:spLocks noGrp="1"/>
          </p:cNvSpPr>
          <p:nvPr>
            <p:ph type="body" sz="quarter" idx="18"/>
          </p:nvPr>
        </p:nvSpPr>
        <p:spPr/>
        <p:txBody>
          <a:bodyPr wrap="square">
            <a:noAutofit/>
          </a:bodyPr>
          <a:lstStyle/>
          <a:p>
            <a:r>
              <a:rPr lang="en-AU" dirty="0"/>
              <a:t>Explore</a:t>
            </a:r>
          </a:p>
        </p:txBody>
      </p:sp>
      <p:sp>
        <p:nvSpPr>
          <p:cNvPr id="34" name="Text Placeholder 6">
            <a:extLst>
              <a:ext uri="{FF2B5EF4-FFF2-40B4-BE49-F238E27FC236}">
                <a16:creationId xmlns:a16="http://schemas.microsoft.com/office/drawing/2014/main" id="{B9DDC7EC-D612-F0D5-6D53-1D2715E2E96E}"/>
              </a:ext>
            </a:extLst>
          </p:cNvPr>
          <p:cNvSpPr>
            <a:spLocks noGrp="1"/>
          </p:cNvSpPr>
          <p:nvPr>
            <p:ph idx="1"/>
          </p:nvPr>
        </p:nvSpPr>
        <p:spPr>
          <a:xfrm>
            <a:off x="360000" y="1620000"/>
            <a:ext cx="5736000" cy="4536000"/>
          </a:xfrm>
        </p:spPr>
        <p:txBody>
          <a:bodyPr>
            <a:normAutofit/>
          </a:bodyPr>
          <a:lstStyle/>
          <a:p>
            <a:pPr marL="0" indent="0">
              <a:buNone/>
            </a:pPr>
            <a:r>
              <a:rPr lang="en-AU" b="1" dirty="0">
                <a:effectLst/>
                <a:latin typeface="+mj-lt"/>
                <a:ea typeface="Calibri" panose="020F0502020204030204" pitchFamily="34" charset="0"/>
              </a:rPr>
              <a:t>One angle in common </a:t>
            </a:r>
            <a:endParaRPr lang="en-US" b="1" dirty="0">
              <a:latin typeface="+mj-lt"/>
            </a:endParaRPr>
          </a:p>
          <a:p>
            <a:pPr marL="285750" indent="-285750">
              <a:buFont typeface="Arial" panose="020B0604020202020204" pitchFamily="34" charset="0"/>
              <a:buChar char="•"/>
            </a:pPr>
            <a:r>
              <a:rPr lang="en-AU" sz="1800" dirty="0"/>
              <a:t>M</a:t>
            </a:r>
            <a:r>
              <a:rPr lang="en-AU" sz="1800" dirty="0">
                <a:effectLst/>
              </a:rPr>
              <a:t>easure with a ruler and record the length on the paper next to each side.</a:t>
            </a:r>
          </a:p>
          <a:p>
            <a:pPr marL="285750" indent="-285750">
              <a:buFont typeface="Arial" panose="020B0604020202020204" pitchFamily="34" charset="0"/>
              <a:buChar char="•"/>
            </a:pPr>
            <a:r>
              <a:rPr lang="en-AU" sz="1800" dirty="0">
                <a:effectLst/>
                <a:ea typeface="Calibri" panose="020F0502020204030204" pitchFamily="34" charset="0"/>
              </a:rPr>
              <a:t>Measure each angle (to the nearest 5 degrees) using a protractor and record the angle on the paper inside each vertex.</a:t>
            </a:r>
            <a:endParaRPr lang="en-US" sz="1800" dirty="0"/>
          </a:p>
        </p:txBody>
      </p:sp>
      <p:pic>
        <p:nvPicPr>
          <p:cNvPr id="2" name="Picture 1" descr="Triangle made from spaghetti with 30 degree angle.&#10;Side opposite 30 degrees is 4cm long, sides adjacent are 5 and 7cm long">
            <a:extLst>
              <a:ext uri="{FF2B5EF4-FFF2-40B4-BE49-F238E27FC236}">
                <a16:creationId xmlns:a16="http://schemas.microsoft.com/office/drawing/2014/main" id="{99699616-AD91-734B-66C9-AC26BF96C10B}"/>
              </a:ext>
            </a:extLst>
          </p:cNvPr>
          <p:cNvPicPr>
            <a:picLocks noChangeAspect="1"/>
          </p:cNvPicPr>
          <p:nvPr/>
        </p:nvPicPr>
        <p:blipFill>
          <a:blip r:embed="rId3"/>
          <a:stretch>
            <a:fillRect/>
          </a:stretch>
        </p:blipFill>
        <p:spPr>
          <a:xfrm>
            <a:off x="5940000" y="2209698"/>
            <a:ext cx="5800001" cy="3654000"/>
          </a:xfrm>
          <a:prstGeom prst="rect">
            <a:avLst/>
          </a:prstGeom>
          <a:noFill/>
        </p:spPr>
      </p:pic>
      <p:sp>
        <p:nvSpPr>
          <p:cNvPr id="3" name="Slide Number Placeholder 2">
            <a:extLst>
              <a:ext uri="{FF2B5EF4-FFF2-40B4-BE49-F238E27FC236}">
                <a16:creationId xmlns:a16="http://schemas.microsoft.com/office/drawing/2014/main" id="{22F34AB1-475D-4764-A9DD-63A9822D5725}"/>
              </a:ext>
              <a:ext uri="{C183D7F6-B498-43B3-948B-1728B52AA6E4}">
                <adec:decorative xmlns:adec="http://schemas.microsoft.com/office/drawing/2017/decorative" val="1"/>
              </a:ext>
            </a:extLst>
          </p:cNvPr>
          <p:cNvSpPr>
            <a:spLocks noGrp="1"/>
          </p:cNvSpPr>
          <p:nvPr>
            <p:ph type="sldNum" sz="quarter" idx="10"/>
          </p:nvPr>
        </p:nvSpPr>
        <p:spPr/>
        <p:txBody>
          <a:bodyPr anchor="b">
            <a:normAutofit lnSpcReduction="10000"/>
          </a:bodyPr>
          <a:lstStyle/>
          <a:p>
            <a:pPr>
              <a:spcAft>
                <a:spcPts val="600"/>
              </a:spcAft>
            </a:pPr>
            <a:fld id="{53F625F3-B677-4D46-AEB5-DC449A9DF797}" type="slidenum">
              <a:rPr lang="en-AU" smtClean="0"/>
              <a:pPr>
                <a:spcAft>
                  <a:spcPts val="600"/>
                </a:spcAft>
              </a:pPr>
              <a:t>9</a:t>
            </a:fld>
            <a:endParaRPr lang="en-AU"/>
          </a:p>
        </p:txBody>
      </p:sp>
    </p:spTree>
    <p:extLst>
      <p:ext uri="{BB962C8B-B14F-4D97-AF65-F5344CB8AC3E}">
        <p14:creationId xmlns:p14="http://schemas.microsoft.com/office/powerpoint/2010/main" val="229942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draft-updated-template.potx" id="{CFB5B524-3546-40BF-AADD-32F92B0624E1}" vid="{4DE3A013-8EF5-4F08-AE49-9E37C639D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843</Words>
  <Application>Microsoft Office PowerPoint</Application>
  <PresentationFormat>Widescreen</PresentationFormat>
  <Paragraphs>121</Paragraphs>
  <Slides>19</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0</vt:i4>
      </vt:variant>
      <vt:variant>
        <vt:lpstr>Slide Titles</vt:lpstr>
      </vt:variant>
      <vt:variant>
        <vt:i4>19</vt:i4>
      </vt:variant>
    </vt:vector>
  </HeadingPairs>
  <TitlesOfParts>
    <vt:vector size="28" baseType="lpstr">
      <vt:lpstr>Arial</vt:lpstr>
      <vt:lpstr>Calibri</vt:lpstr>
      <vt:lpstr>Cambria Math</vt:lpstr>
      <vt:lpstr>Courier New</vt:lpstr>
      <vt:lpstr>Public Sans</vt:lpstr>
      <vt:lpstr>Public Sans Light</vt:lpstr>
      <vt:lpstr>Symbol</vt:lpstr>
      <vt:lpstr>Times New Roman</vt:lpstr>
      <vt:lpstr>NSWG Corporate</vt:lpstr>
      <vt:lpstr>How many angles?</vt:lpstr>
      <vt:lpstr>Visible learning</vt:lpstr>
      <vt:lpstr>Warm up</vt:lpstr>
      <vt:lpstr>Similar Triangles?</vt:lpstr>
      <vt:lpstr>Launch</vt:lpstr>
      <vt:lpstr>Enough information?</vt:lpstr>
      <vt:lpstr>Explore</vt:lpstr>
      <vt:lpstr>Pasta angles – part 1</vt:lpstr>
      <vt:lpstr>Pasta angles – part 2</vt:lpstr>
      <vt:lpstr>Pasta angles – part 3</vt:lpstr>
      <vt:lpstr>Pasta angles – part 4</vt:lpstr>
      <vt:lpstr>Pasta angles – part 5</vt:lpstr>
      <vt:lpstr>Pasta angles – part 6</vt:lpstr>
      <vt:lpstr>Pasta angles – part 7</vt:lpstr>
      <vt:lpstr>Pasta angles – part 8</vt:lpstr>
      <vt:lpstr>Pasta angles – part 9</vt:lpstr>
      <vt:lpstr>Summarise</vt:lpstr>
      <vt:lpstr>Enough information?</vt:lpstr>
      <vt:lpstr>Success criteria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 S5 – U1 – L4 – how many angles?</dc:title>
  <dc:creator>NSW Department of Education</dc:creator>
  <dcterms:created xsi:type="dcterms:W3CDTF">2023-04-05T02:39:25Z</dcterms:created>
  <dcterms:modified xsi:type="dcterms:W3CDTF">2023-04-05T02:40:28Z</dcterms:modified>
</cp:coreProperties>
</file>