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2"/>
  </p:notesMasterIdLst>
  <p:handoutMasterIdLst>
    <p:handoutMasterId r:id="rId13"/>
  </p:handoutMasterIdLst>
  <p:sldIdLst>
    <p:sldId id="325" r:id="rId2"/>
    <p:sldId id="360" r:id="rId3"/>
    <p:sldId id="344" r:id="rId4"/>
    <p:sldId id="353" r:id="rId5"/>
    <p:sldId id="354" r:id="rId6"/>
    <p:sldId id="355" r:id="rId7"/>
    <p:sldId id="362" r:id="rId8"/>
    <p:sldId id="366" r:id="rId9"/>
    <p:sldId id="367" r:id="rId10"/>
    <p:sldId id="336" r:id="rId11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60"/>
            <p14:sldId id="344"/>
            <p14:sldId id="353"/>
            <p14:sldId id="354"/>
            <p14:sldId id="355"/>
            <p14:sldId id="362"/>
            <p14:sldId id="366"/>
            <p14:sldId id="367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17C917-583C-E77D-B579-6E8946FFDC11}" name="Sam Houda" initials="SH" userId="S::samantha.houda1@det.nsw.edu.au::8177d86a-8cc2-4537-942b-686d9dda63ce" providerId="AD"/>
  <p188:author id="{02F8472C-D5DD-9497-0231-250C13A718E2}" name="Brendan Passmore" initials="BP" userId="Brendan Passmore" providerId="None"/>
  <p188:author id="{37541F5C-94CE-019A-0D68-C84DD6ADB9FA}" name="Matt Scott" initials="MS" userId="S::matthew.scott7@det.nsw.edu.au::c1e07d0a-9392-484c-b897-7e5da2cb30ac" providerId="AD"/>
  <p188:author id="{C461638E-F1F5-7186-9758-0B4A52497F93}" name="Meagan Rodda" initials="MR" userId="S::Meagan.Rodda@det.nsw.edu.au::efecb8de-290d-42b5-96ee-00df0648c086" providerId="AD"/>
  <p188:author id="{D84E49CE-2BCD-8431-0782-D52A02898A5C}" name="Meagan Rodda" initials="MR" userId="S::meagan.rodda@det.nsw.edu.au::efecb8de-290d-42b5-96ee-00df0648c08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241"/>
    <a:srgbClr val="FCD214"/>
    <a:srgbClr val="189ECF"/>
    <a:srgbClr val="041D42"/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91977-9F2C-7DC6-7BF2-744AE7C6D58B}" v="7" dt="2023-03-08T22:05:08.662"/>
    <p1510:client id="{D2FAFCE1-7E89-0B28-6A3C-B231764B6677}" v="10" dt="2023-03-08T02:55:06.189"/>
    <p1510:client id="{F206C8E6-B1C6-F0B4-5197-D0BB551063B6}" v="1" dt="2023-03-14T23:41:44.084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5"/>
    <p:restoredTop sz="94781"/>
  </p:normalViewPr>
  <p:slideViewPr>
    <p:cSldViewPr snapToGrid="0">
      <p:cViewPr varScale="1">
        <p:scale>
          <a:sx n="97" d="100"/>
          <a:sy n="97" d="100"/>
        </p:scale>
        <p:origin x="771" y="57"/>
      </p:cViewPr>
      <p:guideLst>
        <p:guide orient="horz" pos="1842"/>
        <p:guide orient="horz" pos="3294"/>
        <p:guide orient="horz" pos="2228"/>
        <p:guide orient="horz" pos="2614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wodbstrategy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Presentation to accompany Stage 5 – unit 1 – lesson 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15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AU" sz="1800" u="none" strike="noStrike" kern="0" spc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Students are to choose the dog they think is the odd one out (</a:t>
            </a:r>
            <a:r>
              <a:rPr lang="en-AU" sz="1800" u="none" strike="noStrike" kern="0" spc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bit.ly/</a:t>
            </a:r>
            <a:r>
              <a:rPr lang="en-AU" sz="1800" u="none" strike="noStrike" kern="0" spc="0" err="1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wodbstrategy</a:t>
            </a:r>
            <a:r>
              <a:rPr lang="en-AU" sz="1800" u="none" strike="noStrike" kern="0" spc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AU" sz="1800" u="none" strike="noStrike" kern="0" spc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342900" marR="0" lvl="0" indent="-342900" algn="l" defTabSz="914347" rtl="0" eaLnBrk="1" fontAlgn="base" latinLnBrk="0" hangingPunct="1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There is no wrong answer. The aim of the activity is for students to be introduced to the idea that A does not belong because of distortion.  </a:t>
            </a:r>
          </a:p>
          <a:p>
            <a:pPr marL="342900" lvl="0" indent="-342900" fontAlgn="base">
              <a:lnSpc>
                <a:spcPct val="115000"/>
              </a:lnSpc>
              <a:spcBef>
                <a:spcPts val="400"/>
              </a:spcBef>
              <a:buFont typeface="+mj-lt"/>
              <a:buAutoNum type="arabicPeriod"/>
            </a:pPr>
            <a:endParaRPr lang="en-AU" sz="1800" u="none" strike="noStrike" kern="0" spc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7918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lnSpc>
                <a:spcPct val="115000"/>
              </a:lnSpc>
              <a:spcBef>
                <a:spcPts val="400"/>
              </a:spcBef>
              <a:buFont typeface="+mj-lt"/>
              <a:buNone/>
            </a:pPr>
            <a:endParaRPr lang="en-AU" sz="1800" u="none" strike="noStrike" kern="0" spc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34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lnSpc>
                <a:spcPct val="115000"/>
              </a:lnSpc>
              <a:spcBef>
                <a:spcPts val="400"/>
              </a:spcBef>
              <a:buFont typeface="+mj-lt"/>
              <a:buNone/>
            </a:pPr>
            <a:endParaRPr lang="en-AU" sz="1800" u="none" strike="noStrike" kern="0" spc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14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lnSpc>
                <a:spcPct val="115000"/>
              </a:lnSpc>
              <a:spcBef>
                <a:spcPts val="400"/>
              </a:spcBef>
              <a:buFont typeface="+mj-lt"/>
              <a:buNone/>
            </a:pPr>
            <a:endParaRPr lang="en-AU" sz="1800" u="none" strike="noStrike" kern="0" spc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695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lnSpc>
                <a:spcPct val="115000"/>
              </a:lnSpc>
              <a:spcBef>
                <a:spcPts val="400"/>
              </a:spcBef>
              <a:buFont typeface="+mj-lt"/>
              <a:buNone/>
            </a:pPr>
            <a:r>
              <a:rPr lang="en-US" sz="1800" u="none" strike="noStrike" kern="0" spc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students refer to their definitions from Appendix A, to make initial predictions for which trapeziums are similar.</a:t>
            </a:r>
            <a:endParaRPr lang="en-AU" sz="1800" u="none" strike="noStrike" kern="0" spc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Challenge and address students’ misconceptions about similarity</a:t>
            </a:r>
            <a:endParaRPr lang="en-AU" sz="1800" u="none" strike="noStrike" kern="0" spc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162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772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66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775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5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62815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8486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41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19586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93394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1" spcCol="180000"/>
          <a:lstStyle>
            <a:lvl1pPr algn="l">
              <a:defRPr sz="2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96490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9940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60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05217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76199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18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5577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F53278F0-7E0D-358C-94A1-DAA4B70E2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0" y="1168289"/>
            <a:ext cx="5400000" cy="317611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18395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33400" y="63900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4567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215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17146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1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69871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8893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354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68706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224970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01723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31025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675463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566448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391743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4817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582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430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258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70084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42838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630802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12170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489868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30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77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8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49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77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93377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35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  <p:sldLayoutId id="2147483787" r:id="rId44"/>
    <p:sldLayoutId id="2147483788" r:id="rId45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2951999"/>
            <a:ext cx="11484001" cy="792001"/>
          </a:xfrm>
        </p:spPr>
        <p:txBody>
          <a:bodyPr/>
          <a:lstStyle/>
          <a:p>
            <a:r>
              <a:rPr lang="en-US" dirty="0"/>
              <a:t>Scaled copies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01DFD-4672-433C-9F3E-8635A161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828975"/>
            <a:ext cx="10260002" cy="522000"/>
          </a:xfrm>
        </p:spPr>
        <p:txBody>
          <a:bodyPr/>
          <a:lstStyle/>
          <a:p>
            <a:r>
              <a:rPr lang="en-AU" dirty="0"/>
              <a:t>Success criteria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885F7-C983-9CD3-0184-A71CF5B7B3C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identify similar figures.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explain why figures are similar or not similar.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61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900000"/>
            <a:ext cx="10260002" cy="522000"/>
          </a:xfrm>
        </p:spPr>
        <p:txBody>
          <a:bodyPr/>
          <a:lstStyle/>
          <a:p>
            <a:r>
              <a:rPr lang="en-AU" dirty="0"/>
              <a:t>Visible learning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5CA5FA-8B4B-6CA3-CC07-F1DCB3453B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00000"/>
            <a:ext cx="11496675" cy="4210050"/>
          </a:xfrm>
        </p:spPr>
        <p:txBody>
          <a:bodyPr/>
          <a:lstStyle/>
          <a:p>
            <a:pPr marL="12700" lvl="2">
              <a:spcBef>
                <a:spcPts val="1200"/>
              </a:spcBef>
              <a:spcAft>
                <a:spcPts val="1000"/>
              </a:spcAft>
              <a:buNone/>
            </a:pPr>
            <a:r>
              <a:rPr lang="en-AU" sz="2000" b="1" dirty="0">
                <a:effectLst/>
                <a:latin typeface="+mj-lt"/>
                <a:ea typeface="SimSun" panose="02010600030101010101" pitchFamily="2" charset="-122"/>
              </a:rPr>
              <a:t>Learning intentions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be able to describe characteristics of similar figures.</a:t>
            </a:r>
          </a:p>
          <a:p>
            <a:pPr marL="12700" lvl="2">
              <a:spcBef>
                <a:spcPts val="1200"/>
              </a:spcBef>
              <a:spcAft>
                <a:spcPts val="1000"/>
              </a:spcAft>
              <a:buNone/>
            </a:pPr>
            <a:r>
              <a:rPr lang="en-AU" sz="2000" b="1" dirty="0">
                <a:latin typeface="+mj-lt"/>
                <a:ea typeface="SimSun" panose="02010600030101010101" pitchFamily="2" charset="-122"/>
              </a:rPr>
              <a:t>Success criteria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identify similar figures.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explain why figures are similar or not similar.</a:t>
            </a:r>
          </a:p>
          <a:p>
            <a:pPr lvl="0">
              <a:spcBef>
                <a:spcPts val="400"/>
              </a:spcBef>
              <a:buSzPts val="1200"/>
              <a:tabLst>
                <a:tab pos="414020" algn="l"/>
              </a:tabLst>
            </a:pPr>
            <a:endParaRPr lang="en-AU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Launch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F9655-CE0E-4532-B7E8-F7F8C23CD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Spot the dog</a:t>
            </a:r>
          </a:p>
        </p:txBody>
      </p:sp>
    </p:spTree>
    <p:extLst>
      <p:ext uri="{BB962C8B-B14F-4D97-AF65-F5344CB8AC3E}">
        <p14:creationId xmlns:p14="http://schemas.microsoft.com/office/powerpoint/2010/main" val="29771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 wrap="square" anchor="ctr">
            <a:normAutofit/>
          </a:bodyPr>
          <a:lstStyle/>
          <a:p>
            <a:r>
              <a:rPr lang="en-AU" dirty="0"/>
              <a:t>Spot the dog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80000"/>
            <a:ext cx="10080000" cy="310015"/>
          </a:xfrm>
        </p:spPr>
        <p:txBody>
          <a:bodyPr wrap="square">
            <a:noAutofit/>
          </a:bodyPr>
          <a:lstStyle/>
          <a:p>
            <a:r>
              <a:rPr lang="en-AU" dirty="0"/>
              <a:t>Launch</a:t>
            </a:r>
          </a:p>
        </p:txBody>
      </p:sp>
      <p:pic>
        <p:nvPicPr>
          <p:cNvPr id="4" name="Picture 3" descr="Distorted dog stretched vertically">
            <a:extLst>
              <a:ext uri="{FF2B5EF4-FFF2-40B4-BE49-F238E27FC236}">
                <a16:creationId xmlns:a16="http://schemas.microsoft.com/office/drawing/2014/main" id="{99C5F21B-8FEB-8806-12D8-FC19BA7F8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13" y="2283672"/>
            <a:ext cx="2237075" cy="3964919"/>
          </a:xfrm>
          <a:prstGeom prst="rect">
            <a:avLst/>
          </a:prstGeom>
        </p:spPr>
      </p:pic>
      <p:pic>
        <p:nvPicPr>
          <p:cNvPr id="8" name="Picture 7" descr="Spotted dog">
            <a:extLst>
              <a:ext uri="{FF2B5EF4-FFF2-40B4-BE49-F238E27FC236}">
                <a16:creationId xmlns:a16="http://schemas.microsoft.com/office/drawing/2014/main" id="{CC338CA5-29D7-511F-A8DA-D2CB2A72D3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35" y="2367421"/>
            <a:ext cx="2795365" cy="3047578"/>
          </a:xfrm>
          <a:prstGeom prst="rect">
            <a:avLst/>
          </a:prstGeom>
        </p:spPr>
      </p:pic>
      <p:pic>
        <p:nvPicPr>
          <p:cNvPr id="9" name="Picture 8" descr="small dog">
            <a:extLst>
              <a:ext uri="{FF2B5EF4-FFF2-40B4-BE49-F238E27FC236}">
                <a16:creationId xmlns:a16="http://schemas.microsoft.com/office/drawing/2014/main" id="{E55D8CF3-F0C5-4704-2184-264CF87564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524" b="98810" l="9772" r="89577">
                        <a14:foregroundMark x1="50163" y1="66369" x2="50163" y2="66369"/>
                        <a14:foregroundMark x1="42671" y1="68452" x2="54072" y2="70238"/>
                        <a14:foregroundMark x1="64169" y1="66964" x2="33225" y2="70833"/>
                        <a14:foregroundMark x1="65798" y1="68155" x2="46906" y2="71726"/>
                        <a14:foregroundMark x1="69707" y1="68750" x2="58958" y2="86310"/>
                        <a14:foregroundMark x1="58958" y1="86310" x2="34528" y2="67560"/>
                        <a14:foregroundMark x1="34528" y1="67560" x2="71010" y2="46726"/>
                        <a14:foregroundMark x1="71010" y1="46726" x2="58958" y2="74107"/>
                        <a14:foregroundMark x1="58958" y1="74107" x2="40065" y2="83631"/>
                        <a14:foregroundMark x1="40065" y1="83631" x2="39739" y2="83631"/>
                        <a14:foregroundMark x1="77850" y1="47619" x2="35505" y2="78869"/>
                        <a14:foregroundMark x1="35505" y1="78869" x2="35505" y2="79762"/>
                        <a14:foregroundMark x1="72638" y1="43452" x2="23453" y2="76190"/>
                        <a14:foregroundMark x1="46906" y1="52976" x2="27687" y2="78274"/>
                        <a14:foregroundMark x1="35179" y1="70238" x2="35179" y2="88393"/>
                        <a14:foregroundMark x1="35179" y1="88393" x2="35831" y2="88690"/>
                        <a14:foregroundMark x1="73941" y1="85714" x2="14332" y2="87202"/>
                        <a14:foregroundMark x1="14332" y1="87202" x2="14658" y2="87202"/>
                        <a14:foregroundMark x1="27362" y1="84524" x2="31596" y2="95536"/>
                        <a14:foregroundMark x1="25407" y1="91369" x2="60261" y2="92857"/>
                        <a14:foregroundMark x1="28339" y1="88095" x2="54723" y2="92262"/>
                        <a14:foregroundMark x1="54723" y1="92262" x2="57003" y2="68155"/>
                        <a14:foregroundMark x1="57003" y1="68155" x2="32248" y2="78869"/>
                        <a14:foregroundMark x1="32248" y1="78869" x2="44625" y2="91964"/>
                        <a14:foregroundMark x1="44625" y1="91964" x2="64169" y2="66667"/>
                        <a14:foregroundMark x1="64169" y1="66667" x2="33225" y2="64881"/>
                        <a14:foregroundMark x1="33225" y1="64881" x2="22150" y2="87202"/>
                        <a14:foregroundMark x1="22150" y1="87202" x2="38111" y2="95833"/>
                        <a14:foregroundMark x1="38111" y1="95833" x2="41042" y2="93750"/>
                        <a14:foregroundMark x1="34853" y1="63393" x2="19544" y2="83631"/>
                        <a14:foregroundMark x1="34853" y1="59226" x2="17915" y2="88393"/>
                        <a14:foregroundMark x1="33550" y1="56845" x2="22150" y2="79464"/>
                        <a14:foregroundMark x1="34202" y1="58929" x2="19218" y2="83929"/>
                        <a14:foregroundMark x1="33225" y1="56548" x2="17590" y2="80357"/>
                        <a14:foregroundMark x1="17590" y1="80357" x2="17264" y2="81250"/>
                        <a14:foregroundMark x1="25407" y1="91071" x2="57655" y2="94643"/>
                        <a14:foregroundMark x1="57655" y1="94643" x2="65472" y2="93452"/>
                        <a14:foregroundMark x1="21173" y1="91964" x2="35831" y2="93452"/>
                        <a14:foregroundMark x1="25407" y1="90774" x2="34202" y2="98810"/>
                        <a14:foregroundMark x1="26710" y1="92262" x2="28013" y2="98214"/>
                        <a14:foregroundMark x1="53746" y1="90179" x2="80456" y2="83333"/>
                        <a14:foregroundMark x1="67427" y1="77083" x2="70358" y2="94345"/>
                        <a14:foregroundMark x1="71010" y1="77083" x2="66450" y2="93750"/>
                        <a14:foregroundMark x1="66450" y1="93750" x2="73941" y2="76488"/>
                        <a14:foregroundMark x1="73941" y1="76488" x2="69707" y2="68155"/>
                        <a14:foregroundMark x1="72313" y1="76786" x2="70033" y2="96131"/>
                        <a14:foregroundMark x1="70033" y1="96131" x2="61564" y2="95833"/>
                        <a14:foregroundMark x1="63192" y1="94643" x2="75244" y2="89583"/>
                        <a14:foregroundMark x1="74267" y1="91667" x2="74267" y2="91369"/>
                        <a14:foregroundMark x1="75570" y1="92262" x2="68404" y2="95833"/>
                        <a14:foregroundMark x1="79479" y1="91369" x2="71010" y2="96131"/>
                        <a14:foregroundMark x1="80130" y1="41369" x2="68730" y2="75000"/>
                        <a14:foregroundMark x1="68730" y1="75000" x2="68730" y2="75298"/>
                        <a14:foregroundMark x1="81759" y1="43750" x2="74267" y2="80655"/>
                        <a14:foregroundMark x1="82736" y1="44345" x2="76873" y2="75595"/>
                        <a14:foregroundMark x1="80130" y1="36310" x2="49837" y2="50000"/>
                        <a14:foregroundMark x1="68078" y1="38988" x2="57980" y2="47619"/>
                        <a14:foregroundMark x1="69707" y1="37202" x2="56352" y2="45536"/>
                        <a14:foregroundMark x1="69055" y1="37202" x2="46906" y2="49405"/>
                        <a14:foregroundMark x1="64821" y1="35417" x2="52443" y2="470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042" y="2884871"/>
            <a:ext cx="3062145" cy="3363720"/>
          </a:xfrm>
          <a:prstGeom prst="rect">
            <a:avLst/>
          </a:prstGeom>
        </p:spPr>
      </p:pic>
      <p:pic>
        <p:nvPicPr>
          <p:cNvPr id="10" name="Picture 9" descr="regular dog facing the opposite direction to the others&#10;">
            <a:extLst>
              <a:ext uri="{FF2B5EF4-FFF2-40B4-BE49-F238E27FC236}">
                <a16:creationId xmlns:a16="http://schemas.microsoft.com/office/drawing/2014/main" id="{8D7F9AA5-601F-2186-D6B0-37CFDF6DA5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16" y="2367421"/>
            <a:ext cx="3201180" cy="315702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63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Explore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F9655-CE0E-4532-B7E8-F7F8C23CD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Find the fakes activity</a:t>
            </a:r>
          </a:p>
        </p:txBody>
      </p:sp>
    </p:spTree>
    <p:extLst>
      <p:ext uri="{BB962C8B-B14F-4D97-AF65-F5344CB8AC3E}">
        <p14:creationId xmlns:p14="http://schemas.microsoft.com/office/powerpoint/2010/main" val="36823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Find the fakes – part 1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1760BAA-F8A1-D23E-06B1-BFA7E604B8F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80000"/>
            <a:ext cx="10080000" cy="310015"/>
          </a:xfrm>
        </p:spPr>
        <p:txBody>
          <a:bodyPr/>
          <a:lstStyle/>
          <a:p>
            <a:r>
              <a:rPr lang="en-AU" dirty="0">
                <a:solidFill>
                  <a:schemeClr val="accent2"/>
                </a:solidFill>
                <a:latin typeface="+mj-lt"/>
              </a:rPr>
              <a:t>Explore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760969B-316D-D1BD-D1BC-2C1D9B782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25870"/>
            <a:ext cx="11473200" cy="23061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 sz="1800" dirty="0">
                <a:solidFill>
                  <a:schemeClr val="tx1"/>
                </a:solidFill>
                <a:latin typeface="+mn-lt"/>
                <a:cs typeface="Arial"/>
              </a:rPr>
              <a:t>Here is a portrait of a person.</a:t>
            </a:r>
            <a:endParaRPr lang="en-AU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AU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Consider each version of the portrait below and answer each of the following questions: </a:t>
            </a:r>
          </a:p>
          <a:p>
            <a:pPr marL="742950" lvl="1" indent="-2857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How is each portrait the same as or different to the original?</a:t>
            </a:r>
            <a:r>
              <a:rPr lang="en-US" sz="1800" b="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AU" sz="1800" b="0" dirty="0">
              <a:solidFill>
                <a:schemeClr val="tx1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tx1"/>
                </a:solidFill>
                <a:effectLst/>
                <a:ea typeface="SimSun"/>
                <a:cs typeface="Times New Roman"/>
              </a:rPr>
              <a:t>Some of the portraits are similar to the original, which portraits do you think are similar?</a:t>
            </a:r>
            <a:r>
              <a:rPr lang="en-US" sz="1800" b="0" dirty="0">
                <a:solidFill>
                  <a:schemeClr val="tx1"/>
                </a:solidFill>
                <a:effectLst/>
                <a:ea typeface="SimSun"/>
                <a:cs typeface="Times New Roman"/>
              </a:rPr>
              <a:t> </a:t>
            </a:r>
            <a:endParaRPr lang="en-AU" sz="1800" b="0" dirty="0">
              <a:solidFill>
                <a:schemeClr val="tx1"/>
              </a:solidFill>
              <a:effectLst/>
              <a:ea typeface="SimSun"/>
              <a:cs typeface="Times New Roman"/>
            </a:endParaRPr>
          </a:p>
          <a:p>
            <a:pPr marL="0" indent="0">
              <a:buNone/>
            </a:pPr>
            <a:endParaRPr lang="en-AU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Portrait">
            <a:extLst>
              <a:ext uri="{FF2B5EF4-FFF2-40B4-BE49-F238E27FC236}">
                <a16:creationId xmlns:a16="http://schemas.microsoft.com/office/drawing/2014/main" id="{BFC48483-127C-D4D2-9EB9-B4C9B25FF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277" y="1705480"/>
            <a:ext cx="507181" cy="760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able with 5 transformations of a portrait. A is stretched vertically. B is in proportion but smaller. C is identical but rotated. D is rotated and smaller but in proportion. E is stretched horizontally.">
            <a:extLst>
              <a:ext uri="{FF2B5EF4-FFF2-40B4-BE49-F238E27FC236}">
                <a16:creationId xmlns:a16="http://schemas.microsoft.com/office/drawing/2014/main" id="{3F2B71F0-0E3F-6EE9-FFEB-ACE29274D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4868" y="4083929"/>
            <a:ext cx="4945063" cy="200229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873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 wrap="square" anchor="ctr">
            <a:normAutofit/>
          </a:bodyPr>
          <a:lstStyle/>
          <a:p>
            <a:r>
              <a:rPr lang="en-AU" dirty="0"/>
              <a:t>Find the fakes – part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80000"/>
            <a:ext cx="10080000" cy="310015"/>
          </a:xfrm>
        </p:spPr>
        <p:txBody>
          <a:bodyPr wrap="square">
            <a:noAutofit/>
          </a:bodyPr>
          <a:lstStyle/>
          <a:p>
            <a:r>
              <a:rPr lang="en-AU" dirty="0">
                <a:solidFill>
                  <a:schemeClr val="accent2"/>
                </a:solidFill>
                <a:latin typeface="+mj-lt"/>
              </a:rPr>
              <a:t>Explore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A0C1AF-39FE-C2C6-3A36-389A43D6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980000"/>
            <a:ext cx="5736000" cy="4351339"/>
          </a:xfrm>
        </p:spPr>
        <p:txBody>
          <a:bodyPr>
            <a:noAutofit/>
          </a:bodyPr>
          <a:lstStyle/>
          <a:p>
            <a:pPr marL="342900" lvl="0" indent="-342900" fontAlgn="base">
              <a:spcBef>
                <a:spcPts val="400"/>
              </a:spcBef>
              <a:buFont typeface="+mj-lt"/>
              <a:buAutoNum type="arabicPeriod"/>
            </a:pPr>
            <a:r>
              <a:rPr lang="en-AU" sz="1800" u="none" strike="noStrike" kern="0" spc="0" dirty="0">
                <a:solidFill>
                  <a:schemeClr val="tx1"/>
                </a:solidFill>
                <a:effectLst/>
                <a:latin typeface="+mn-lt"/>
              </a:rPr>
              <a:t>Each of these 5 rectangles are similar. </a:t>
            </a:r>
            <a:br>
              <a:rPr lang="en-AU" sz="1800" kern="0" dirty="0">
                <a:solidFill>
                  <a:schemeClr val="tx1"/>
                </a:solidFill>
                <a:latin typeface="+mn-lt"/>
              </a:rPr>
            </a:br>
            <a:br>
              <a:rPr lang="en-AU" sz="1800" kern="0" dirty="0">
                <a:solidFill>
                  <a:schemeClr val="tx1"/>
                </a:solidFill>
                <a:latin typeface="+mn-lt"/>
              </a:rPr>
            </a:br>
            <a:r>
              <a:rPr lang="en-AU" sz="1800" u="none" strike="noStrike" kern="0" spc="0" dirty="0">
                <a:solidFill>
                  <a:schemeClr val="tx1"/>
                </a:solidFill>
                <a:effectLst/>
                <a:latin typeface="+mn-lt"/>
              </a:rPr>
              <a:t>Use the figures to develop a definition for similar with a </a:t>
            </a:r>
            <a:r>
              <a:rPr lang="en-AU" sz="1800" b="1" u="none" strike="noStrike" kern="0" spc="0" dirty="0">
                <a:solidFill>
                  <a:schemeClr val="tx1"/>
                </a:solidFill>
                <a:effectLst/>
                <a:latin typeface="+mn-lt"/>
              </a:rPr>
              <a:t>partner</a:t>
            </a:r>
            <a:r>
              <a:rPr lang="en-AU" sz="1800" u="none" strike="noStrike" kern="0" spc="0" dirty="0">
                <a:solidFill>
                  <a:schemeClr val="tx1"/>
                </a:solidFill>
                <a:effectLst/>
                <a:latin typeface="+mn-lt"/>
              </a:rPr>
              <a:t> and collect mathematical evidence from the examples to support your thinking. </a:t>
            </a:r>
          </a:p>
        </p:txBody>
      </p:sp>
      <p:pic>
        <p:nvPicPr>
          <p:cNvPr id="7" name="Picture 6" descr="Grid with 5 rectangles. Some of the rectangles are similar and some are stretched.">
            <a:extLst>
              <a:ext uri="{FF2B5EF4-FFF2-40B4-BE49-F238E27FC236}">
                <a16:creationId xmlns:a16="http://schemas.microsoft.com/office/drawing/2014/main" id="{4902EA98-05E6-6C66-AE21-9B8535F04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522" y="1980000"/>
            <a:ext cx="5168478" cy="4123485"/>
          </a:xfrm>
          <a:prstGeom prst="rect">
            <a:avLst/>
          </a:prstGeom>
          <a:noFill/>
        </p:spPr>
      </p:pic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32CEB1AC-C967-ACF0-E104-21ABB1AB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64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 wrap="square" anchor="ctr">
            <a:normAutofit/>
          </a:bodyPr>
          <a:lstStyle/>
          <a:p>
            <a:r>
              <a:rPr lang="en-AU" dirty="0"/>
              <a:t>Find the fakes – part 3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80000"/>
            <a:ext cx="10080000" cy="310015"/>
          </a:xfrm>
        </p:spPr>
        <p:txBody>
          <a:bodyPr wrap="square">
            <a:noAutofit/>
          </a:bodyPr>
          <a:lstStyle/>
          <a:p>
            <a:r>
              <a:rPr lang="en-AU" dirty="0"/>
              <a:t>Explore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A0C1AF-39FE-C2C6-3A36-389A43D6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980000"/>
            <a:ext cx="5736000" cy="43513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 fontAlgn="base">
              <a:spcBef>
                <a:spcPts val="400"/>
              </a:spcBef>
              <a:buFont typeface="+mj-lt"/>
              <a:buAutoNum type="arabicPeriod"/>
            </a:pPr>
            <a:r>
              <a:rPr lang="en-AU" sz="1800" u="none" strike="noStrike" kern="0" spc="0" dirty="0">
                <a:effectLst/>
                <a:ea typeface="Calibri" panose="020F0502020204030204" pitchFamily="34" charset="0"/>
                <a:cs typeface="Arial"/>
              </a:rPr>
              <a:t>Each of these 4 triangles are </a:t>
            </a:r>
            <a:r>
              <a:rPr lang="en-AU" sz="1800" b="1" u="none" strike="noStrike" kern="0" spc="0" dirty="0">
                <a:effectLst/>
                <a:ea typeface="Calibri" panose="020F0502020204030204" pitchFamily="34" charset="0"/>
                <a:cs typeface="Arial"/>
              </a:rPr>
              <a:t>similar</a:t>
            </a:r>
            <a:r>
              <a:rPr lang="en-AU" sz="1800" u="none" strike="noStrike" kern="0" spc="0" dirty="0">
                <a:effectLst/>
                <a:ea typeface="Calibri" panose="020F0502020204030204" pitchFamily="34" charset="0"/>
                <a:cs typeface="Arial"/>
              </a:rPr>
              <a:t>.</a:t>
            </a:r>
            <a:br>
              <a:rPr lang="en-AU" sz="1800" u="none" strike="noStrike" kern="0" spc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AU" sz="1800" u="none" strike="noStrike" kern="0" spc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1800" dirty="0">
                <a:effectLst/>
                <a:ea typeface="Calibri" panose="020F0502020204030204" pitchFamily="34" charset="0"/>
                <a:cs typeface="Arial"/>
              </a:rPr>
              <a:t>Write your own definition of similar (to help you remember and understand</a:t>
            </a:r>
            <a:r>
              <a:rPr lang="en-AU" sz="1800" dirty="0">
                <a:ea typeface="Calibri" panose="020F0502020204030204" pitchFamily="34" charset="0"/>
                <a:cs typeface="Arial"/>
              </a:rPr>
              <a:t>).</a:t>
            </a:r>
            <a:endParaRPr lang="en-AU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Grid with 4 right angle triangles. Some of the triangles are similar and some are stretched.">
            <a:extLst>
              <a:ext uri="{FF2B5EF4-FFF2-40B4-BE49-F238E27FC236}">
                <a16:creationId xmlns:a16="http://schemas.microsoft.com/office/drawing/2014/main" id="{9F31C6FC-D619-8156-726D-AEF5499F9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394" y="1980000"/>
            <a:ext cx="5112606" cy="4123485"/>
          </a:xfrm>
          <a:prstGeom prst="rect">
            <a:avLst/>
          </a:prstGeom>
          <a:noFill/>
        </p:spPr>
      </p:pic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32CEB1AC-C967-ACF0-E104-21ABB1AB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0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 wrap="square" anchor="ctr">
            <a:normAutofit/>
          </a:bodyPr>
          <a:lstStyle/>
          <a:p>
            <a:r>
              <a:rPr lang="en-AU" dirty="0"/>
              <a:t>Find the fakes – part 4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0000" y="1080000"/>
            <a:ext cx="10080000" cy="310015"/>
          </a:xfrm>
        </p:spPr>
        <p:txBody>
          <a:bodyPr wrap="square">
            <a:noAutofit/>
          </a:bodyPr>
          <a:lstStyle/>
          <a:p>
            <a:r>
              <a:rPr lang="en-AU" dirty="0"/>
              <a:t>Explore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A0C1AF-39FE-C2C6-3A36-389A43D6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980000"/>
            <a:ext cx="5945266" cy="4351339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Some of these shapes are similar to the original trapezium.</a:t>
            </a:r>
          </a:p>
          <a:p>
            <a:pPr marL="363538">
              <a:spcBef>
                <a:spcPts val="1200"/>
              </a:spcBef>
              <a:buNone/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Identify the non-similar trapeziums (i.e. the fakes) and support your answers with mathematics.</a:t>
            </a:r>
          </a:p>
        </p:txBody>
      </p:sp>
      <p:pic>
        <p:nvPicPr>
          <p:cNvPr id="2" name="Picture 1" descr="Grid with 6 trapeziums. Some of the trapeziums are similar and some are stretched.">
            <a:extLst>
              <a:ext uri="{FF2B5EF4-FFF2-40B4-BE49-F238E27FC236}">
                <a16:creationId xmlns:a16="http://schemas.microsoft.com/office/drawing/2014/main" id="{804D11D1-FD47-2195-AA7D-76D7D5E50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966" y="1980000"/>
            <a:ext cx="4767034" cy="4123485"/>
          </a:xfrm>
          <a:prstGeom prst="rect">
            <a:avLst/>
          </a:prstGeom>
          <a:noFill/>
        </p:spPr>
      </p:pic>
      <p:sp>
        <p:nvSpPr>
          <p:cNvPr id="32" name="Slide Number Placeholder 3">
            <a:extLst>
              <a:ext uri="{FF2B5EF4-FFF2-40B4-BE49-F238E27FC236}">
                <a16:creationId xmlns:a16="http://schemas.microsoft.com/office/drawing/2014/main" id="{32CEB1AC-C967-ACF0-E104-21ABB1AB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75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.potx" id="{CFB5B524-3546-40BF-AADD-32F92B0624E1}" vid="{4DE3A013-8EF5-4F08-AE49-9E37C639DA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339</Words>
  <Application>Microsoft Office PowerPoint</Application>
  <PresentationFormat>Widescreen</PresentationFormat>
  <Paragraphs>50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Public Sans</vt:lpstr>
      <vt:lpstr>Public Sans Light</vt:lpstr>
      <vt:lpstr>Symbol</vt:lpstr>
      <vt:lpstr>Times New Roman</vt:lpstr>
      <vt:lpstr>NSWG Corporate</vt:lpstr>
      <vt:lpstr>Scaled copies</vt:lpstr>
      <vt:lpstr>Visible learning</vt:lpstr>
      <vt:lpstr>Launch</vt:lpstr>
      <vt:lpstr>Spot the dog</vt:lpstr>
      <vt:lpstr>Explore</vt:lpstr>
      <vt:lpstr>Find the fakes – part 1 </vt:lpstr>
      <vt:lpstr>Find the fakes – part 2</vt:lpstr>
      <vt:lpstr>Find the fakes – part 3 </vt:lpstr>
      <vt:lpstr>Find the fakes – part 4 </vt:lpstr>
      <vt:lpstr>Success criteria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– S5 – U1 – L2 – scaled copies</dc:title>
  <dc:subject/>
  <dc:creator>NSW Department of Education</dc:creator>
  <cp:keywords/>
  <dc:description/>
  <dcterms:created xsi:type="dcterms:W3CDTF">2023-04-05T02:17:36Z</dcterms:created>
  <dcterms:modified xsi:type="dcterms:W3CDTF">2023-04-05T02:19:06Z</dcterms:modified>
  <cp:category/>
</cp:coreProperties>
</file>