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1"/>
  </p:sldMasterIdLst>
  <p:notesMasterIdLst>
    <p:notesMasterId r:id="rId14"/>
  </p:notesMasterIdLst>
  <p:handoutMasterIdLst>
    <p:handoutMasterId r:id="rId15"/>
  </p:handoutMasterIdLst>
  <p:sldIdLst>
    <p:sldId id="325" r:id="rId2"/>
    <p:sldId id="344" r:id="rId3"/>
    <p:sldId id="353" r:id="rId4"/>
    <p:sldId id="361" r:id="rId5"/>
    <p:sldId id="360" r:id="rId6"/>
    <p:sldId id="354" r:id="rId7"/>
    <p:sldId id="355" r:id="rId8"/>
    <p:sldId id="362" r:id="rId9"/>
    <p:sldId id="363" r:id="rId10"/>
    <p:sldId id="364" r:id="rId11"/>
    <p:sldId id="365" r:id="rId12"/>
    <p:sldId id="336" r:id="rId13"/>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44"/>
            <p14:sldId id="353"/>
            <p14:sldId id="361"/>
            <p14:sldId id="360"/>
            <p14:sldId id="354"/>
            <p14:sldId id="355"/>
            <p14:sldId id="362"/>
            <p14:sldId id="363"/>
            <p14:sldId id="364"/>
            <p14:sldId id="365"/>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2664"/>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09766-A1AC-61C1-7F21-E9BBE070E39E}" v="1" dt="2023-03-14T22:29:11.209"/>
    <p1510:client id="{1BE4CC8B-D636-4175-AAED-717988C19EAB}" v="2" dt="2023-03-08T21:45:10.968"/>
    <p1510:client id="{269D57B1-38C4-5B9E-EC54-FD3571754928}" v="4" dt="2023-03-14T23:40:02.210"/>
    <p1510:client id="{3873233F-ED1A-793E-1C3A-99B9CA5A34C1}" v="6" dt="2023-03-08T22:00:00.668"/>
    <p1510:client id="{3D0F4B38-E493-07D3-F5F7-2BD663DB43C7}" v="1" dt="2023-03-14T23:51:54.114"/>
    <p1510:client id="{7FB3AF28-E11E-32D7-C76C-EA7E5BD48E82}" v="3" dt="2023-03-08T02:47:14.839"/>
    <p1510:client id="{C8E06401-1E40-0BC4-F884-FE4732B2CB52}" v="2" dt="2023-03-08T05:15:02.880"/>
    <p1510:client id="{D6F37780-95DB-4199-83CD-10CC126BDA1E}" vWet="4" dt="2023-03-14T23:38:35.760"/>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7"/>
    <p:restoredTop sz="94781"/>
  </p:normalViewPr>
  <p:slideViewPr>
    <p:cSldViewPr snapToGrid="0">
      <p:cViewPr varScale="1">
        <p:scale>
          <a:sx n="97" d="100"/>
          <a:sy n="97" d="100"/>
        </p:scale>
        <p:origin x="1083" y="57"/>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Presentation to accompany Stage 5 – unit 1 – lesson 01</a:t>
            </a:r>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25000"/>
              </a:lnSpc>
              <a:spcBef>
                <a:spcPts val="200"/>
              </a:spcBef>
              <a:buFontTx/>
              <a:buChar char="-"/>
            </a:pPr>
            <a:r>
              <a:rPr lang="en-AU" sz="1800">
                <a:effectLst/>
                <a:latin typeface="Arial" panose="020B0604020202020204" pitchFamily="34" charset="0"/>
                <a:ea typeface="SimSun" panose="02010600030101010101" pitchFamily="2" charset="-122"/>
                <a:cs typeface="Times New Roman" panose="02020603050405020304" pitchFamily="18" charset="0"/>
              </a:rPr>
              <a:t>Notice wonder lists</a:t>
            </a:r>
          </a:p>
          <a:p>
            <a:pPr marL="285750" lvl="0" indent="-285750">
              <a:lnSpc>
                <a:spcPct val="125000"/>
              </a:lnSpc>
              <a:spcBef>
                <a:spcPts val="200"/>
              </a:spcBef>
              <a:buFontTx/>
              <a:buChar char="-"/>
            </a:pPr>
            <a:r>
              <a:rPr lang="en-AU" sz="1800">
                <a:effectLst/>
                <a:latin typeface="Arial" panose="020B0604020202020204" pitchFamily="34" charset="0"/>
                <a:ea typeface="SimSun" panose="02010600030101010101" pitchFamily="2" charset="-122"/>
                <a:cs typeface="Times New Roman" panose="02020603050405020304" pitchFamily="18" charset="0"/>
              </a:rPr>
              <a:t>Ask further questions such as:</a:t>
            </a:r>
          </a:p>
          <a:p>
            <a:pPr marL="0" lvl="0" indent="0">
              <a:lnSpc>
                <a:spcPct val="125000"/>
              </a:lnSpc>
              <a:spcBef>
                <a:spcPts val="200"/>
              </a:spcBef>
              <a:buFont typeface="Courier New" panose="02070309020205020404" pitchFamily="49" charset="0"/>
              <a:buNone/>
            </a:pPr>
            <a:r>
              <a:rPr lang="en-AU" sz="1800">
                <a:effectLst/>
                <a:latin typeface="Arial" panose="020B0604020202020204" pitchFamily="34" charset="0"/>
                <a:ea typeface="SimSun" panose="02010600030101010101" pitchFamily="2" charset="-122"/>
                <a:cs typeface="Times New Roman" panose="02020603050405020304" pitchFamily="18" charset="0"/>
              </a:rPr>
              <a:t>“How long is a blue whale?”  </a:t>
            </a:r>
          </a:p>
          <a:p>
            <a:pPr marL="0" lvl="0" indent="0">
              <a:lnSpc>
                <a:spcPct val="125000"/>
              </a:lnSpc>
              <a:buFont typeface="Courier New" panose="02070309020205020404" pitchFamily="49" charset="0"/>
              <a:buNone/>
            </a:pPr>
            <a:r>
              <a:rPr lang="en-AU" sz="1800">
                <a:effectLst/>
                <a:latin typeface="Arial" panose="020B0604020202020204" pitchFamily="34" charset="0"/>
                <a:ea typeface="SimSun" panose="02010600030101010101" pitchFamily="2" charset="-122"/>
                <a:cs typeface="Times New Roman" panose="02020603050405020304" pitchFamily="18" charset="0"/>
              </a:rPr>
              <a:t>“Would a blue whale fit in this room?” </a:t>
            </a:r>
          </a:p>
          <a:p>
            <a:r>
              <a:rPr lang="en-AU" sz="1800">
                <a:effectLst/>
                <a:latin typeface="Arial" panose="020B0604020202020204" pitchFamily="34" charset="0"/>
                <a:ea typeface="Calibri" panose="020F0502020204030204" pitchFamily="34" charset="0"/>
              </a:rPr>
              <a:t>“How much longer is a whale than you?” </a:t>
            </a:r>
            <a:br>
              <a:rPr lang="en-AU" sz="1800">
                <a:effectLst/>
                <a:latin typeface="Arial" panose="020B0604020202020204" pitchFamily="34" charset="0"/>
                <a:ea typeface="Calibri" panose="020F0502020204030204" pitchFamily="34" charset="0"/>
              </a:rPr>
            </a:b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3837918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a:effectLst/>
                <a:latin typeface="Arial" panose="020B0604020202020204" pitchFamily="34" charset="0"/>
                <a:ea typeface="Calibri" panose="020F0502020204030204" pitchFamily="34" charset="0"/>
              </a:rPr>
              <a:t>Students indicate via a finger vote which image shows a blue whale compared to an average human. (1 is correct).</a:t>
            </a:r>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343909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42821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r>
              <a:rPr lang="en-AU" sz="1800">
                <a:effectLst/>
                <a:latin typeface="Arial" panose="020B0604020202020204" pitchFamily="34" charset="0"/>
                <a:ea typeface="Calibri" panose="020F0502020204030204" pitchFamily="34" charset="0"/>
              </a:rPr>
              <a:t>Tell students they will be guessing how many chihuahuas long, things are (measuring from head to tail).</a:t>
            </a: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a:p>
            <a:pPr marL="0" lvl="0" indent="0" fontAlgn="base">
              <a:lnSpc>
                <a:spcPct val="115000"/>
              </a:lnSpc>
              <a:spcBef>
                <a:spcPts val="400"/>
              </a:spcBef>
              <a:buFont typeface="+mj-lt"/>
              <a:buNone/>
            </a:pP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3107346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r>
              <a:rPr lang="en-AU" sz="1800">
                <a:effectLst/>
                <a:latin typeface="Arial" panose="020B0604020202020204" pitchFamily="34" charset="0"/>
                <a:ea typeface="Calibri" panose="020F0502020204030204" pitchFamily="34" charset="0"/>
              </a:rPr>
              <a:t>As an example, if we say the average student is </a:t>
            </a:r>
            <a:br>
              <a:rPr lang="en-AU" sz="1800">
                <a:effectLst/>
                <a:latin typeface="Arial" panose="020B0604020202020204" pitchFamily="34" charset="0"/>
                <a:ea typeface="Calibri" panose="020F0502020204030204" pitchFamily="34" charset="0"/>
              </a:rPr>
            </a:br>
            <a:r>
              <a:rPr lang="en-AU" sz="1800">
                <a:effectLst/>
                <a:latin typeface="Arial" panose="020B0604020202020204" pitchFamily="34" charset="0"/>
                <a:ea typeface="Calibri" panose="020F0502020204030204" pitchFamily="34" charset="0"/>
              </a:rPr>
              <a:t>150 cm tall, that would be 5 chihuahuas long, as shown</a:t>
            </a:r>
          </a:p>
          <a:p>
            <a:pPr marL="0" lvl="0" indent="0" fontAlgn="base">
              <a:lnSpc>
                <a:spcPct val="115000"/>
              </a:lnSpc>
              <a:spcBef>
                <a:spcPts val="400"/>
              </a:spcBef>
              <a:buFont typeface="+mj-lt"/>
              <a:buNone/>
            </a:pP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a:p>
            <a:pPr marL="0" lvl="0" indent="0" fontAlgn="base">
              <a:lnSpc>
                <a:spcPct val="115000"/>
              </a:lnSpc>
              <a:spcBef>
                <a:spcPts val="400"/>
              </a:spcBef>
              <a:buFont typeface="+mj-lt"/>
              <a:buNone/>
            </a:pPr>
            <a:r>
              <a:rPr lang="en-AU" sz="1800">
                <a:effectLst/>
                <a:latin typeface="Arial" panose="020B0604020202020204" pitchFamily="34" charset="0"/>
                <a:ea typeface="Calibri" panose="020F0502020204030204" pitchFamily="34" charset="0"/>
              </a:rPr>
              <a:t>Ask students to answer using the following sentence structure scaffold as a pair/share:</a:t>
            </a: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365814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SzPts val="1200"/>
              <a:buFont typeface="+mj-lt"/>
              <a:buAutoNum type="arabicPeriod"/>
            </a:pPr>
            <a:r>
              <a:rPr lang="en-AU" sz="1800" u="none" strike="noStrike" kern="0" spc="0">
                <a:effectLst/>
                <a:latin typeface="Arial" panose="020B0604020202020204" pitchFamily="34" charset="0"/>
                <a:ea typeface="Calibri" panose="020F0502020204030204" pitchFamily="34" charset="0"/>
                <a:cs typeface="Arial" panose="020B0604020202020204" pitchFamily="34" charset="0"/>
              </a:rPr>
              <a:t>Organise students into random groups of three and provide each group with a mini whiteboard and one whiteboard marker.</a:t>
            </a:r>
          </a:p>
          <a:p>
            <a:pPr marL="342900" lvl="0" indent="-342900" fontAlgn="base">
              <a:lnSpc>
                <a:spcPct val="115000"/>
              </a:lnSpc>
              <a:spcBef>
                <a:spcPts val="400"/>
              </a:spcBef>
              <a:buSzPts val="1200"/>
              <a:buFont typeface="+mj-lt"/>
              <a:buAutoNum type="arabicPeriod"/>
            </a:pPr>
            <a:r>
              <a:rPr lang="en-AU" sz="1800" u="none" strike="noStrike" kern="0" spc="0">
                <a:effectLst/>
                <a:latin typeface="Arial" panose="020B0604020202020204" pitchFamily="34" charset="0"/>
                <a:ea typeface="Calibri" panose="020F0502020204030204" pitchFamily="34" charset="0"/>
                <a:cs typeface="Arial" panose="020B0604020202020204" pitchFamily="34" charset="0"/>
              </a:rPr>
              <a:t>Read each item aloud. Allow students time to discuss then write down how many chihuahuas long that object might be. Don’t read out the measurements in parentheses until students have made their predictions.</a:t>
            </a:r>
          </a:p>
          <a:p>
            <a:pPr marL="342900" lvl="0" indent="-342900">
              <a:lnSpc>
                <a:spcPct val="125000"/>
              </a:lnSpc>
              <a:spcBef>
                <a:spcPts val="200"/>
              </a:spcBef>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Big Banana (13 m which is 43 chihuahuas)</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Whale (27 m which is 90 chihuahuas)</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Bus (12.5 m which is 42 chihuahuas)</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Cricket pitch (20 m which is 67 chihuahuas)</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Crocodile (3 m which is 10 chihuahuas)</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Volleyball court (15 m which is 50 chihuahuas)</a:t>
            </a:r>
          </a:p>
        </p:txBody>
      </p:sp>
      <p:sp>
        <p:nvSpPr>
          <p:cNvPr id="4" name="Slide Number Placeholder 3"/>
          <p:cNvSpPr>
            <a:spLocks noGrp="1"/>
          </p:cNvSpPr>
          <p:nvPr>
            <p:ph type="sldNum" sz="quarter" idx="5"/>
          </p:nvPr>
        </p:nvSpPr>
        <p:spPr/>
        <p:txBody>
          <a:bodyPr/>
          <a:lstStyle/>
          <a:p>
            <a:fld id="{D09C5488-DD16-4714-9519-7BE21BA11D4E}" type="slidenum">
              <a:rPr lang="en-AU" smtClean="0"/>
              <a:t>9</a:t>
            </a:fld>
            <a:endParaRPr lang="en-AU"/>
          </a:p>
        </p:txBody>
      </p:sp>
    </p:spTree>
    <p:extLst>
      <p:ext uri="{BB962C8B-B14F-4D97-AF65-F5344CB8AC3E}">
        <p14:creationId xmlns:p14="http://schemas.microsoft.com/office/powerpoint/2010/main" val="51070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47" rtl="0" eaLnBrk="1" fontAlgn="base" latinLnBrk="0" hangingPunct="1">
              <a:lnSpc>
                <a:spcPct val="115000"/>
              </a:lnSpc>
              <a:spcBef>
                <a:spcPts val="400"/>
              </a:spcBef>
              <a:spcAft>
                <a:spcPts val="0"/>
              </a:spcAft>
              <a:buClrTx/>
              <a:buSzTx/>
              <a:buFont typeface="+mj-lt"/>
              <a:buNone/>
              <a:tabLst/>
              <a:defRPr/>
            </a:pPr>
            <a:r>
              <a:rPr lang="en-AU" sz="1800" u="none" strike="noStrike" kern="0" spc="0">
                <a:effectLst/>
                <a:latin typeface="Arial" panose="020B0604020202020204" pitchFamily="34" charset="0"/>
                <a:ea typeface="Calibri" panose="020F0502020204030204" pitchFamily="34" charset="0"/>
                <a:cs typeface="Arial" panose="020B0604020202020204" pitchFamily="34" charset="0"/>
              </a:rPr>
              <a:t>1. Students work in pairs to engage with this activity</a:t>
            </a:r>
          </a:p>
          <a:p>
            <a:pPr marL="0" lvl="0" indent="0" fontAlgn="base">
              <a:lnSpc>
                <a:spcPct val="115000"/>
              </a:lnSpc>
              <a:spcBef>
                <a:spcPts val="400"/>
              </a:spcBef>
              <a:buSzPts val="1200"/>
              <a:buFont typeface="+mj-lt"/>
              <a:buNone/>
            </a:pPr>
            <a:r>
              <a:rPr lang="en-AU" sz="1800" u="none" strike="noStrike" kern="1200" spc="0">
                <a:solidFill>
                  <a:schemeClr val="tx1"/>
                </a:solidFill>
                <a:effectLst/>
                <a:latin typeface="Arial" panose="020B0604020202020204" pitchFamily="34" charset="0"/>
                <a:ea typeface="Calibri" panose="020F0502020204030204" pitchFamily="34" charset="0"/>
                <a:cs typeface="+mn-cs"/>
              </a:rPr>
              <a:t>2. </a:t>
            </a:r>
            <a:r>
              <a:rPr lang="en-AU" sz="1800" u="none" strike="noStrike" kern="0" spc="0">
                <a:solidFill>
                  <a:srgbClr val="000000"/>
                </a:solidFill>
                <a:effectLst/>
                <a:latin typeface="Arial" panose="020B0604020202020204" pitchFamily="34" charset="0"/>
                <a:ea typeface="Calibri" panose="020F0502020204030204" pitchFamily="34" charset="0"/>
                <a:cs typeface="Arial" panose="020B0604020202020204" pitchFamily="34" charset="0"/>
              </a:rPr>
              <a:t>Ask reflection questions from the activity such as:</a:t>
            </a:r>
            <a:endParaRPr lang="en-AU" sz="1800" u="none" strike="noStrike" kern="0" spc="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5000"/>
              </a:lnSpc>
              <a:spcBef>
                <a:spcPts val="200"/>
              </a:spcBef>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“Was anything larger/smaller than you expected?” </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“Is anyone proud of their error?” </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“What were the more difficult objects to estimate and why?” </a:t>
            </a:r>
          </a:p>
          <a:p>
            <a:pPr marL="342900" lvl="0" indent="-342900">
              <a:lnSpc>
                <a:spcPct val="125000"/>
              </a:lnSpc>
              <a:buFont typeface="Courier New" panose="02070309020205020404" pitchFamily="49" charset="0"/>
              <a:buChar char="o"/>
            </a:pPr>
            <a:r>
              <a:rPr lang="en-AU" sz="1800">
                <a:effectLst/>
                <a:latin typeface="Arial" panose="020B0604020202020204" pitchFamily="34" charset="0"/>
                <a:ea typeface="SimSun" panose="02010600030101010101" pitchFamily="2" charset="-122"/>
                <a:cs typeface="Times New Roman" panose="02020603050405020304" pitchFamily="18" charset="0"/>
              </a:rPr>
              <a:t>“What strategies did you use?” </a:t>
            </a:r>
          </a:p>
          <a:p>
            <a:pPr marL="342900" lvl="0" indent="-342900">
              <a:lnSpc>
                <a:spcPct val="125000"/>
              </a:lnSpc>
              <a:buFont typeface="Courier New" panose="02070309020205020404" pitchFamily="49" charset="0"/>
              <a:buChar char="o"/>
            </a:pPr>
            <a:endParaRPr lang="en-AU" sz="1800">
              <a:effectLst/>
              <a:latin typeface="Arial" panose="020B0604020202020204" pitchFamily="34" charset="0"/>
              <a:ea typeface="SimSun" panose="02010600030101010101" pitchFamily="2" charset="-122"/>
              <a:cs typeface="Times New Roman" panose="02020603050405020304" pitchFamily="18" charset="0"/>
            </a:endParaRPr>
          </a:p>
          <a:p>
            <a:pPr marL="0" lvl="0" indent="0">
              <a:lnSpc>
                <a:spcPct val="125000"/>
              </a:lnSpc>
              <a:buFont typeface="Courier New" panose="02070309020205020404" pitchFamily="49" charset="0"/>
              <a:buNone/>
            </a:pPr>
            <a:r>
              <a:rPr lang="en-AU" sz="1800">
                <a:effectLst/>
                <a:latin typeface="Arial" panose="020B0604020202020204" pitchFamily="34" charset="0"/>
                <a:ea typeface="SimSun" panose="02010600030101010101" pitchFamily="2" charset="-122"/>
                <a:cs typeface="Times New Roman" panose="02020603050405020304" pitchFamily="18" charset="0"/>
              </a:rPr>
              <a:t>Instructions:</a:t>
            </a:r>
          </a:p>
          <a:p>
            <a:pPr>
              <a:lnSpc>
                <a:spcPct val="115000"/>
              </a:lnSpc>
              <a:spcBef>
                <a:spcPts val="1200"/>
              </a:spcBef>
            </a:pPr>
            <a:r>
              <a:rPr lang="en-AU" sz="1800">
                <a:effectLst/>
                <a:latin typeface="Arial" panose="020B0604020202020204" pitchFamily="34" charset="0"/>
                <a:ea typeface="Calibri" panose="020F0502020204030204" pitchFamily="34" charset="0"/>
                <a:cs typeface="Arial" panose="020B0604020202020204" pitchFamily="34" charset="0"/>
              </a:rPr>
              <a:t>In pairs: </a:t>
            </a:r>
          </a:p>
          <a:p>
            <a:pPr marL="342900" lvl="0" indent="-342900">
              <a:lnSpc>
                <a:spcPct val="115000"/>
              </a:lnSpc>
              <a:spcBef>
                <a:spcPts val="400"/>
              </a:spcBef>
              <a:buSzPts val="1200"/>
              <a:buFont typeface="Symbol" panose="05050102010706020507" pitchFamily="18" charset="2"/>
              <a:buChar char=""/>
              <a:tabLst>
                <a:tab pos="228600" algn="l"/>
                <a:tab pos="414020" algn="l"/>
              </a:tabLst>
            </a:pPr>
            <a:r>
              <a:rPr lang="en-AU" sz="1800">
                <a:effectLst/>
                <a:latin typeface="Arial" panose="020B0604020202020204" pitchFamily="34" charset="0"/>
                <a:ea typeface="Calibri" panose="020F0502020204030204" pitchFamily="34" charset="0"/>
                <a:cs typeface="Arial" panose="020B0604020202020204" pitchFamily="34" charset="0"/>
              </a:rPr>
              <a:t>Measure and record each person's height.  </a:t>
            </a:r>
          </a:p>
          <a:p>
            <a:pPr marL="342900" lvl="0" indent="-342900">
              <a:lnSpc>
                <a:spcPct val="115000"/>
              </a:lnSpc>
              <a:spcBef>
                <a:spcPts val="400"/>
              </a:spcBef>
              <a:buSzPts val="1200"/>
              <a:buFont typeface="Symbol" panose="05050102010706020507" pitchFamily="18" charset="2"/>
              <a:buChar char=""/>
              <a:tabLst>
                <a:tab pos="228600" algn="l"/>
                <a:tab pos="414020" algn="l"/>
              </a:tabLst>
            </a:pPr>
            <a:r>
              <a:rPr lang="en-AU" sz="1800">
                <a:effectLst/>
                <a:latin typeface="Arial" panose="020B0604020202020204" pitchFamily="34" charset="0"/>
                <a:ea typeface="Calibri" panose="020F0502020204030204" pitchFamily="34" charset="0"/>
                <a:cs typeface="Arial" panose="020B0604020202020204" pitchFamily="34" charset="0"/>
              </a:rPr>
              <a:t>Choose an object that corresponds to each of the sizes: Very large, Large etc. Be creative! </a:t>
            </a:r>
          </a:p>
          <a:p>
            <a:pPr marL="342900" lvl="0" indent="-342900">
              <a:lnSpc>
                <a:spcPct val="115000"/>
              </a:lnSpc>
              <a:spcBef>
                <a:spcPts val="400"/>
              </a:spcBef>
              <a:buSzPts val="1200"/>
              <a:buFont typeface="Symbol" panose="05050102010706020507" pitchFamily="18" charset="2"/>
              <a:buChar char=""/>
              <a:tabLst>
                <a:tab pos="228600" algn="l"/>
                <a:tab pos="414020" algn="l"/>
              </a:tabLst>
            </a:pPr>
            <a:r>
              <a:rPr lang="en-AU" sz="1800">
                <a:effectLst/>
                <a:latin typeface="Arial" panose="020B0604020202020204" pitchFamily="34" charset="0"/>
                <a:ea typeface="Calibri" panose="020F0502020204030204" pitchFamily="34" charset="0"/>
                <a:cs typeface="Arial" panose="020B0604020202020204" pitchFamily="34" charset="0"/>
              </a:rPr>
              <a:t>Estimate how tall the object is in reference to your height. </a:t>
            </a:r>
          </a:p>
          <a:p>
            <a:pPr marL="342900" lvl="0" indent="-342900">
              <a:lnSpc>
                <a:spcPct val="115000"/>
              </a:lnSpc>
              <a:spcBef>
                <a:spcPts val="400"/>
              </a:spcBef>
              <a:buSzPts val="1200"/>
              <a:buFont typeface="Symbol" panose="05050102010706020507" pitchFamily="18" charset="2"/>
              <a:buChar char=""/>
              <a:tabLst>
                <a:tab pos="228600" algn="l"/>
                <a:tab pos="414020" algn="l"/>
              </a:tabLst>
            </a:pPr>
            <a:r>
              <a:rPr lang="en-AU" sz="1800">
                <a:effectLst/>
                <a:latin typeface="Arial" panose="020B0604020202020204" pitchFamily="34" charset="0"/>
                <a:ea typeface="Calibri" panose="020F0502020204030204" pitchFamily="34" charset="0"/>
                <a:cs typeface="Arial" panose="020B0604020202020204" pitchFamily="34" charset="0"/>
              </a:rPr>
              <a:t>Swap sheets with your partner and get them to find the actual heights of your objects using the internet. </a:t>
            </a:r>
          </a:p>
          <a:p>
            <a:pPr marL="342900" lvl="0" indent="-342900">
              <a:lnSpc>
                <a:spcPct val="115000"/>
              </a:lnSpc>
              <a:spcBef>
                <a:spcPts val="400"/>
              </a:spcBef>
              <a:buSzPts val="1200"/>
              <a:buFont typeface="Symbol" panose="05050102010706020507" pitchFamily="18" charset="2"/>
              <a:buChar char=""/>
              <a:tabLst>
                <a:tab pos="228600" algn="l"/>
                <a:tab pos="414020" algn="l"/>
              </a:tabLst>
            </a:pPr>
            <a:r>
              <a:rPr lang="en-AU" sz="1800">
                <a:effectLst/>
                <a:latin typeface="Arial" panose="020B0604020202020204" pitchFamily="34" charset="0"/>
                <a:ea typeface="Calibri" panose="020F0502020204030204" pitchFamily="34" charset="0"/>
                <a:cs typeface="Arial" panose="020B0604020202020204" pitchFamily="34" charset="0"/>
              </a:rPr>
              <a:t>Find the difference between the estimate and actual measurements to complete the error column for your partner’s sheet. You will need all measurements in centimetres so you can add it up to find the total error. </a:t>
            </a:r>
          </a:p>
          <a:p>
            <a:pPr marL="0" lvl="0" indent="0">
              <a:lnSpc>
                <a:spcPct val="125000"/>
              </a:lnSpc>
              <a:buFont typeface="Courier New" panose="02070309020205020404" pitchFamily="49" charset="0"/>
              <a:buNone/>
            </a:pPr>
            <a:endParaRPr lang="en-AU" sz="1800">
              <a:effectLst/>
              <a:latin typeface="Arial" panose="020B0604020202020204" pitchFamily="34" charset="0"/>
              <a:ea typeface="SimSun" panose="02010600030101010101" pitchFamily="2" charset="-122"/>
              <a:cs typeface="Times New Roman" panose="02020603050405020304" pitchFamily="18" charset="0"/>
            </a:endParaRPr>
          </a:p>
          <a:p>
            <a:pPr marL="0" lvl="0" indent="0" fontAlgn="base">
              <a:lnSpc>
                <a:spcPct val="115000"/>
              </a:lnSpc>
              <a:spcBef>
                <a:spcPts val="400"/>
              </a:spcBef>
              <a:buFont typeface="+mj-lt"/>
              <a:buNone/>
            </a:pPr>
            <a:endParaRPr lang="en-AU" sz="1800" u="none" strike="noStrike" kern="0" spc="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11</a:t>
            </a:fld>
            <a:endParaRPr lang="en-AU"/>
          </a:p>
        </p:txBody>
      </p:sp>
    </p:spTree>
    <p:extLst>
      <p:ext uri="{BB962C8B-B14F-4D97-AF65-F5344CB8AC3E}">
        <p14:creationId xmlns:p14="http://schemas.microsoft.com/office/powerpoint/2010/main" val="157600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382171371"/>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2191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39815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1144744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585985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82185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2315912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5858435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19967051"/>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9090810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5273783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663466993"/>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43680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6942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8921441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46917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78571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93652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83149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52663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2273712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1869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224861607"/>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099242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738860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316348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023555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611694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2741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406563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76659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17858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0102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633330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63823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992760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348741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8107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815525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425071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Content Double Column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3056-E44C-AF43-A422-C82DD035EF01}"/>
              </a:ext>
            </a:extLst>
          </p:cNvPr>
          <p:cNvSpPr>
            <a:spLocks noGrp="1"/>
          </p:cNvSpPr>
          <p:nvPr>
            <p:ph type="title"/>
          </p:nvPr>
        </p:nvSpPr>
        <p:spPr>
          <a:xfrm>
            <a:off x="343125" y="402012"/>
            <a:ext cx="10629676" cy="498470"/>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Footer Placeholder 2">
            <a:extLst>
              <a:ext uri="{FF2B5EF4-FFF2-40B4-BE49-F238E27FC236}">
                <a16:creationId xmlns:a16="http://schemas.microsoft.com/office/drawing/2014/main" id="{5C701063-BE19-724C-91DD-C5F4B7488FA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196E156F-4B4A-874F-AEE2-940A34FF45A4}"/>
              </a:ext>
            </a:extLst>
          </p:cNvPr>
          <p:cNvSpPr>
            <a:spLocks noGrp="1"/>
          </p:cNvSpPr>
          <p:nvPr>
            <p:ph type="sldNum" sz="quarter" idx="11"/>
          </p:nvPr>
        </p:nvSpPr>
        <p:spPr/>
        <p:txBody>
          <a:bodyPr/>
          <a:lstStyle/>
          <a:p>
            <a:fld id="{53F625F3-B677-4D46-AEB5-DC449A9DF797}" type="slidenum">
              <a:rPr lang="en-AU" smtClean="0"/>
              <a:pPr/>
              <a:t>‹#›</a:t>
            </a:fld>
            <a:endParaRPr lang="en-AU"/>
          </a:p>
        </p:txBody>
      </p:sp>
      <p:sp>
        <p:nvSpPr>
          <p:cNvPr id="5" name="Text Placeholder 2078">
            <a:extLst>
              <a:ext uri="{FF2B5EF4-FFF2-40B4-BE49-F238E27FC236}">
                <a16:creationId xmlns:a16="http://schemas.microsoft.com/office/drawing/2014/main" id="{0C286ABD-2EA9-E445-A9AD-2AD792A0E003}"/>
              </a:ext>
            </a:extLst>
          </p:cNvPr>
          <p:cNvSpPr>
            <a:spLocks noGrp="1"/>
          </p:cNvSpPr>
          <p:nvPr>
            <p:ph type="body" sz="quarter" idx="15" hasCustomPrompt="1"/>
          </p:nvPr>
        </p:nvSpPr>
        <p:spPr>
          <a:xfrm>
            <a:off x="340307" y="910008"/>
            <a:ext cx="10632493" cy="466356"/>
          </a:xfrm>
          <a:prstGeom prst="rect">
            <a:avLst/>
          </a:prstGeom>
        </p:spPr>
        <p:txBody>
          <a:bodyPr wrap="square" lIns="0">
            <a:noAutofit/>
          </a:bodyPr>
          <a:lstStyle>
            <a:lvl1pPr marL="0" indent="0">
              <a:buNone/>
              <a:defRPr sz="1800" b="0" i="0">
                <a:solidFill>
                  <a:schemeClr val="accent2"/>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cxnSp>
        <p:nvCxnSpPr>
          <p:cNvPr id="7" name="Straight Connector 6">
            <a:extLst>
              <a:ext uri="{FF2B5EF4-FFF2-40B4-BE49-F238E27FC236}">
                <a16:creationId xmlns:a16="http://schemas.microsoft.com/office/drawing/2014/main" id="{B47D4F20-168E-1D45-8475-BC928E86208C}"/>
              </a:ext>
            </a:extLst>
          </p:cNvPr>
          <p:cNvCxnSpPr>
            <a:cxnSpLocks/>
          </p:cNvCxnSpPr>
          <p:nvPr userDrawn="1"/>
        </p:nvCxnSpPr>
        <p:spPr>
          <a:xfrm>
            <a:off x="334963" y="1665287"/>
            <a:ext cx="114681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92BA1511-BC03-1340-A366-AB5EC6B308E1}"/>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11" name="Text Placeholder 2">
            <a:extLst>
              <a:ext uri="{FF2B5EF4-FFF2-40B4-BE49-F238E27FC236}">
                <a16:creationId xmlns:a16="http://schemas.microsoft.com/office/drawing/2014/main" id="{C34004FB-FECF-9449-91A7-F251720D0E38}"/>
              </a:ext>
            </a:extLst>
          </p:cNvPr>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2" name="Graphic 11">
            <a:extLst>
              <a:ext uri="{FF2B5EF4-FFF2-40B4-BE49-F238E27FC236}">
                <a16:creationId xmlns:a16="http://schemas.microsoft.com/office/drawing/2014/main" id="{00079BD0-8F19-D845-893E-1EF997B1BF5A}"/>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2918" y="383757"/>
            <a:ext cx="504501" cy="531895"/>
          </a:xfrm>
          <a:prstGeom prst="rect">
            <a:avLst/>
          </a:prstGeom>
        </p:spPr>
      </p:pic>
    </p:spTree>
    <p:extLst>
      <p:ext uri="{BB962C8B-B14F-4D97-AF65-F5344CB8AC3E}">
        <p14:creationId xmlns:p14="http://schemas.microsoft.com/office/powerpoint/2010/main" val="42934557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62913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54353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19825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54702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179669859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02549782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 id="2147483792" r:id="rId18"/>
    <p:sldLayoutId id="2147483793" r:id="rId19"/>
    <p:sldLayoutId id="2147483794" r:id="rId20"/>
    <p:sldLayoutId id="2147483795" r:id="rId21"/>
    <p:sldLayoutId id="2147483796" r:id="rId22"/>
    <p:sldLayoutId id="2147483797" r:id="rId23"/>
    <p:sldLayoutId id="2147483798" r:id="rId24"/>
    <p:sldLayoutId id="2147483799" r:id="rId25"/>
    <p:sldLayoutId id="2147483800" r:id="rId26"/>
    <p:sldLayoutId id="2147483801" r:id="rId27"/>
    <p:sldLayoutId id="2147483802" r:id="rId28"/>
    <p:sldLayoutId id="2147483803" r:id="rId29"/>
    <p:sldLayoutId id="2147483804" r:id="rId30"/>
    <p:sldLayoutId id="2147483805" r:id="rId31"/>
    <p:sldLayoutId id="2147483806" r:id="rId32"/>
    <p:sldLayoutId id="2147483807" r:id="rId33"/>
    <p:sldLayoutId id="2147483808" r:id="rId34"/>
    <p:sldLayoutId id="2147483809" r:id="rId35"/>
    <p:sldLayoutId id="2147483810" r:id="rId36"/>
    <p:sldLayoutId id="2147483811" r:id="rId37"/>
    <p:sldLayoutId id="2147483812" r:id="rId38"/>
    <p:sldLayoutId id="2147483813" r:id="rId39"/>
    <p:sldLayoutId id="2147483814" r:id="rId40"/>
    <p:sldLayoutId id="2147483815" r:id="rId41"/>
    <p:sldLayoutId id="2147483816" r:id="rId42"/>
    <p:sldLayoutId id="2147483817" r:id="rId43"/>
    <p:sldLayoutId id="2147483818" r:id="rId44"/>
    <p:sldLayoutId id="2147483819" r:id="rId45"/>
    <p:sldLayoutId id="2147483820"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6B2403B-3D00-6C48-9C04-C5FE8C187D84}"/>
              </a:ext>
            </a:extLst>
          </p:cNvPr>
          <p:cNvSpPr>
            <a:spLocks noGrp="1"/>
          </p:cNvSpPr>
          <p:nvPr>
            <p:ph type="ctrTitle"/>
          </p:nvPr>
        </p:nvSpPr>
        <p:spPr>
          <a:xfrm>
            <a:off x="353999" y="3010305"/>
            <a:ext cx="11484001" cy="761790"/>
          </a:xfrm>
        </p:spPr>
        <p:txBody>
          <a:bodyPr/>
          <a:lstStyle/>
          <a:p>
            <a:r>
              <a:rPr lang="en-US" dirty="0"/>
              <a:t>How long is a blue whale?</a:t>
            </a:r>
          </a:p>
        </p:txBody>
      </p:sp>
      <p:sp>
        <p:nvSpPr>
          <p:cNvPr id="2" name="Text Placeholder 2">
            <a:extLst>
              <a:ext uri="{FF2B5EF4-FFF2-40B4-BE49-F238E27FC236}">
                <a16:creationId xmlns:a16="http://schemas.microsoft.com/office/drawing/2014/main" id="{E4AE27A0-1CE4-2D49-A917-980DC55DBA2E}"/>
              </a:ext>
            </a:extLst>
          </p:cNvPr>
          <p:cNvSpPr>
            <a:spLocks noGrp="1"/>
          </p:cNvSpPr>
          <p:nvPr>
            <p:ph type="body" sz="quarter" idx="10"/>
          </p:nvPr>
        </p:nvSpPr>
        <p:spPr>
          <a:xfrm>
            <a:off x="353999" y="4189733"/>
            <a:ext cx="2700000" cy="561377"/>
          </a:xfrm>
        </p:spPr>
        <p:txBody>
          <a:bodyPr/>
          <a:lstStyle/>
          <a:p>
            <a:r>
              <a:rPr lang="en-US" dirty="0">
                <a:solidFill>
                  <a:srgbClr val="146CFD"/>
                </a:solidFill>
              </a:rPr>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Summarise</a:t>
            </a:r>
          </a:p>
        </p:txBody>
      </p:sp>
      <p:sp>
        <p:nvSpPr>
          <p:cNvPr id="7" name="Text Placeholder 6">
            <a:extLst>
              <a:ext uri="{FF2B5EF4-FFF2-40B4-BE49-F238E27FC236}">
                <a16:creationId xmlns:a16="http://schemas.microsoft.com/office/drawing/2014/main" id="{08A565AA-E511-FFA8-2FB1-A7DEEA355707}"/>
              </a:ext>
            </a:extLst>
          </p:cNvPr>
          <p:cNvSpPr>
            <a:spLocks noGrp="1"/>
          </p:cNvSpPr>
          <p:nvPr>
            <p:ph type="body" sz="quarter" idx="10"/>
          </p:nvPr>
        </p:nvSpPr>
        <p:spPr/>
        <p:txBody>
          <a:bodyPr/>
          <a:lstStyle/>
          <a:p>
            <a:r>
              <a:rPr lang="en-AU" dirty="0">
                <a:solidFill>
                  <a:schemeClr val="accent3"/>
                </a:solidFill>
              </a:rPr>
              <a:t>I’m as tall as a…</a:t>
            </a:r>
          </a:p>
          <a:p>
            <a:endParaRPr lang="en-US" dirty="0">
              <a:solidFill>
                <a:schemeClr val="accent3"/>
              </a:solidFill>
            </a:endParaRPr>
          </a:p>
        </p:txBody>
      </p:sp>
    </p:spTree>
    <p:extLst>
      <p:ext uri="{BB962C8B-B14F-4D97-AF65-F5344CB8AC3E}">
        <p14:creationId xmlns:p14="http://schemas.microsoft.com/office/powerpoint/2010/main" val="281420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I’m as tall as a…</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a:xfrm>
            <a:off x="360000" y="900000"/>
            <a:ext cx="10080000" cy="478635"/>
          </a:xfrm>
        </p:spPr>
        <p:txBody>
          <a:bodyPr wrap="square">
            <a:normAutofit/>
          </a:bodyPr>
          <a:lstStyle/>
          <a:p>
            <a:r>
              <a:rPr lang="en-AU" dirty="0"/>
              <a:t>Summarise</a:t>
            </a:r>
          </a:p>
        </p:txBody>
      </p:sp>
      <p:pic>
        <p:nvPicPr>
          <p:cNvPr id="9" name="Picture 8" descr="Table with column headings: Size, object, estimate, actual, error.&#10;Row headings: example, very alrge, large, your height, small, very small.&#10;Example row: Train, 4 x my height = 150 cm, 4.5m, 150cm.">
            <a:extLst>
              <a:ext uri="{FF2B5EF4-FFF2-40B4-BE49-F238E27FC236}">
                <a16:creationId xmlns:a16="http://schemas.microsoft.com/office/drawing/2014/main" id="{B4D15C40-C25C-9013-FDE9-AD0CA5A3C86A}"/>
              </a:ext>
            </a:extLst>
          </p:cNvPr>
          <p:cNvPicPr>
            <a:picLocks noChangeAspect="1"/>
          </p:cNvPicPr>
          <p:nvPr/>
        </p:nvPicPr>
        <p:blipFill>
          <a:blip r:embed="rId3"/>
          <a:stretch>
            <a:fillRect/>
          </a:stretch>
        </p:blipFill>
        <p:spPr>
          <a:xfrm>
            <a:off x="1803936" y="1913575"/>
            <a:ext cx="8584127" cy="3961905"/>
          </a:xfrm>
          <a:prstGeom prst="rect">
            <a:avLst/>
          </a:prstGeom>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11</a:t>
            </a:fld>
            <a:endParaRPr lang="en-AU" dirty="0"/>
          </a:p>
        </p:txBody>
      </p:sp>
    </p:spTree>
    <p:extLst>
      <p:ext uri="{BB962C8B-B14F-4D97-AF65-F5344CB8AC3E}">
        <p14:creationId xmlns:p14="http://schemas.microsoft.com/office/powerpoint/2010/main" val="2071343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00000"/>
            <a:ext cx="10260002" cy="522000"/>
          </a:xfrm>
        </p:spPr>
        <p:txBody>
          <a:bodyPr/>
          <a:lstStyle/>
          <a:p>
            <a:r>
              <a:rPr lang="en-AU" dirty="0"/>
              <a:t>Success criteria</a:t>
            </a:r>
          </a:p>
        </p:txBody>
      </p:sp>
      <p:sp>
        <p:nvSpPr>
          <p:cNvPr id="4" name="Text Placeholder 3">
            <a:extLst>
              <a:ext uri="{FF2B5EF4-FFF2-40B4-BE49-F238E27FC236}">
                <a16:creationId xmlns:a16="http://schemas.microsoft.com/office/drawing/2014/main" id="{F6E522E3-1A2B-8581-63B2-322C9E7F8934}"/>
              </a:ext>
            </a:extLst>
          </p:cNvPr>
          <p:cNvSpPr>
            <a:spLocks noGrp="1"/>
          </p:cNvSpPr>
          <p:nvPr>
            <p:ph type="body" sz="quarter" idx="19"/>
          </p:nvPr>
        </p:nvSpPr>
        <p:spPr>
          <a:xfrm>
            <a:off x="359998" y="1800000"/>
            <a:ext cx="11496675" cy="4210050"/>
          </a:xfrm>
        </p:spPr>
        <p:txBody>
          <a:bodyPr/>
          <a:lstStyle/>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make approximate comparisons between familiar lengths and unseen long and short objects.</a:t>
            </a:r>
          </a:p>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estimate the length of objects larger and smaller than me. </a:t>
            </a:r>
          </a:p>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visualise proportion to check if my answers are logical. </a:t>
            </a:r>
          </a:p>
          <a:p>
            <a:endParaRPr lang="en-US" sz="1800" dirty="0"/>
          </a:p>
        </p:txBody>
      </p:sp>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Launch</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How long is a blue whale?</a:t>
            </a:r>
          </a:p>
        </p:txBody>
      </p:sp>
    </p:spTree>
    <p:extLst>
      <p:ext uri="{BB962C8B-B14F-4D97-AF65-F5344CB8AC3E}">
        <p14:creationId xmlns:p14="http://schemas.microsoft.com/office/powerpoint/2010/main" val="297711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solidFill>
                  <a:srgbClr val="002664"/>
                </a:solidFill>
              </a:rPr>
              <a:t>Measuring lengths and distances – part 1</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a:xfrm>
            <a:off x="360000" y="900000"/>
            <a:ext cx="10080000" cy="310015"/>
          </a:xfrm>
        </p:spPr>
        <p:txBody>
          <a:bodyPr wrap="square">
            <a:noAutofit/>
          </a:bodyPr>
          <a:lstStyle/>
          <a:p>
            <a:r>
              <a:rPr lang="en-AU" dirty="0">
                <a:solidFill>
                  <a:srgbClr val="146CFD"/>
                </a:solidFill>
              </a:rPr>
              <a:t>Launch</a:t>
            </a:r>
          </a:p>
        </p:txBody>
      </p:sp>
      <p:pic>
        <p:nvPicPr>
          <p:cNvPr id="2" name="Picture 1" descr="Drawing of a blue whale">
            <a:extLst>
              <a:ext uri="{FF2B5EF4-FFF2-40B4-BE49-F238E27FC236}">
                <a16:creationId xmlns:a16="http://schemas.microsoft.com/office/drawing/2014/main" id="{58530650-15AE-C57B-9A65-AB0BE91379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270498" y="1804888"/>
            <a:ext cx="9853502" cy="3990667"/>
          </a:xfrm>
          <a:prstGeom prst="rect">
            <a:avLst/>
          </a:prstGeom>
          <a:noFill/>
          <a:ln>
            <a:noFill/>
          </a:ln>
        </p:spPr>
      </p:pic>
    </p:spTree>
    <p:extLst>
      <p:ext uri="{BB962C8B-B14F-4D97-AF65-F5344CB8AC3E}">
        <p14:creationId xmlns:p14="http://schemas.microsoft.com/office/powerpoint/2010/main" val="428463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07FA136-D9A6-89FA-48FC-D316A5B657DD}"/>
              </a:ext>
            </a:extLst>
          </p:cNvPr>
          <p:cNvSpPr>
            <a:spLocks noGrp="1"/>
          </p:cNvSpPr>
          <p:nvPr>
            <p:ph type="sldNum" sz="quarter" idx="10"/>
          </p:nvPr>
        </p:nvSpPr>
        <p:spPr/>
        <p:txBody>
          <a:bodyPr/>
          <a:lstStyle/>
          <a:p>
            <a:fld id="{53F625F3-B677-4D46-AEB5-DC449A9DF797}" type="slidenum">
              <a:rPr lang="en-AU" smtClean="0"/>
              <a:pPr/>
              <a:t>4</a:t>
            </a:fld>
            <a:endParaRPr lang="en-AU"/>
          </a:p>
        </p:txBody>
      </p:sp>
      <p:sp>
        <p:nvSpPr>
          <p:cNvPr id="5" name="Title 5">
            <a:extLst>
              <a:ext uri="{FF2B5EF4-FFF2-40B4-BE49-F238E27FC236}">
                <a16:creationId xmlns:a16="http://schemas.microsoft.com/office/drawing/2014/main" id="{D7AB0E74-D59C-49A6-31C3-FBCE5ACDC60D}"/>
              </a:ext>
            </a:extLst>
          </p:cNvPr>
          <p:cNvSpPr>
            <a:spLocks noGrp="1"/>
          </p:cNvSpPr>
          <p:nvPr>
            <p:ph type="title"/>
          </p:nvPr>
        </p:nvSpPr>
        <p:spPr/>
        <p:txBody>
          <a:bodyPr wrap="square" anchor="ctr">
            <a:normAutofit/>
          </a:bodyPr>
          <a:lstStyle/>
          <a:p>
            <a:r>
              <a:rPr lang="en-AU" dirty="0"/>
              <a:t>Measuring lengths and distances – part 2</a:t>
            </a:r>
          </a:p>
        </p:txBody>
      </p:sp>
      <p:grpSp>
        <p:nvGrpSpPr>
          <p:cNvPr id="11" name="Group 10" descr="3 drawings of blue whales alongside divers.">
            <a:extLst>
              <a:ext uri="{FF2B5EF4-FFF2-40B4-BE49-F238E27FC236}">
                <a16:creationId xmlns:a16="http://schemas.microsoft.com/office/drawing/2014/main" id="{9351A434-FEC1-5A28-A4CA-7FC1CE8338C3}"/>
              </a:ext>
            </a:extLst>
          </p:cNvPr>
          <p:cNvGrpSpPr/>
          <p:nvPr/>
        </p:nvGrpSpPr>
        <p:grpSpPr>
          <a:xfrm>
            <a:off x="178121" y="1625134"/>
            <a:ext cx="11835757" cy="4320000"/>
            <a:chOff x="217415" y="1269000"/>
            <a:chExt cx="11835757" cy="4320000"/>
          </a:xfrm>
        </p:grpSpPr>
        <p:graphicFrame>
          <p:nvGraphicFramePr>
            <p:cNvPr id="10" name="Object 9" descr="Whale drawing with a diver (larger than scale size)">
              <a:extLst>
                <a:ext uri="{FF2B5EF4-FFF2-40B4-BE49-F238E27FC236}">
                  <a16:creationId xmlns:a16="http://schemas.microsoft.com/office/drawing/2014/main" id="{FDCD199B-4A3D-044A-16FA-0A22EED3A5C3}"/>
                </a:ext>
              </a:extLst>
            </p:cNvPr>
            <p:cNvGraphicFramePr>
              <a:graphicFrameLocks noChangeAspect="1"/>
            </p:cNvGraphicFramePr>
            <p:nvPr>
              <p:extLst>
                <p:ext uri="{D42A27DB-BD31-4B8C-83A1-F6EECF244321}">
                  <p14:modId xmlns:p14="http://schemas.microsoft.com/office/powerpoint/2010/main" val="2866562748"/>
                </p:ext>
              </p:extLst>
            </p:nvPr>
          </p:nvGraphicFramePr>
          <p:xfrm>
            <a:off x="3218987" y="3429000"/>
            <a:ext cx="5754025" cy="2160000"/>
          </p:xfrm>
          <a:graphic>
            <a:graphicData uri="http://schemas.openxmlformats.org/presentationml/2006/ole">
              <mc:AlternateContent xmlns:mc="http://schemas.openxmlformats.org/markup-compatibility/2006">
                <mc:Choice xmlns:v="urn:schemas-microsoft-com:vml" Requires="v">
                  <p:oleObj r:id="rId3" imgW="8343423" imgH="3119878" progId="Unknown">
                    <p:embed/>
                  </p:oleObj>
                </mc:Choice>
                <mc:Fallback>
                  <p:oleObj r:id="rId3" imgW="8343423" imgH="3119878" progId="Unknown">
                    <p:embed/>
                    <p:pic>
                      <p:nvPicPr>
                        <p:cNvPr id="10" name="Object 9" descr="Whale drawing with a diver (larger than scale size)">
                          <a:extLst>
                            <a:ext uri="{FF2B5EF4-FFF2-40B4-BE49-F238E27FC236}">
                              <a16:creationId xmlns:a16="http://schemas.microsoft.com/office/drawing/2014/main" id="{FDCD199B-4A3D-044A-16FA-0A22EED3A5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8987" y="3429000"/>
                          <a:ext cx="5754025" cy="216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descr="Whale drawing with a diver (smaller than scale size)">
              <a:extLst>
                <a:ext uri="{FF2B5EF4-FFF2-40B4-BE49-F238E27FC236}">
                  <a16:creationId xmlns:a16="http://schemas.microsoft.com/office/drawing/2014/main" id="{CD7C9790-22EC-6332-59B5-9D9F9DB13F1E}"/>
                </a:ext>
              </a:extLst>
            </p:cNvPr>
            <p:cNvGraphicFramePr>
              <a:graphicFrameLocks noChangeAspect="1"/>
            </p:cNvGraphicFramePr>
            <p:nvPr>
              <p:extLst>
                <p:ext uri="{D42A27DB-BD31-4B8C-83A1-F6EECF244321}">
                  <p14:modId xmlns:p14="http://schemas.microsoft.com/office/powerpoint/2010/main" val="1702855015"/>
                </p:ext>
              </p:extLst>
            </p:nvPr>
          </p:nvGraphicFramePr>
          <p:xfrm>
            <a:off x="6299147" y="1269000"/>
            <a:ext cx="5754025" cy="2160000"/>
          </p:xfrm>
          <a:graphic>
            <a:graphicData uri="http://schemas.openxmlformats.org/presentationml/2006/ole">
              <mc:AlternateContent xmlns:mc="http://schemas.openxmlformats.org/markup-compatibility/2006">
                <mc:Choice xmlns:v="urn:schemas-microsoft-com:vml" Requires="v">
                  <p:oleObj r:id="rId5" imgW="8343423" imgH="3119878" progId="Unknown">
                    <p:embed/>
                  </p:oleObj>
                </mc:Choice>
                <mc:Fallback>
                  <p:oleObj r:id="rId5" imgW="8343423" imgH="3119878" progId="Unknown">
                    <p:embed/>
                    <p:pic>
                      <p:nvPicPr>
                        <p:cNvPr id="12" name="Object 11" descr="Whale drawing with a diver (smaller than scale size)">
                          <a:extLst>
                            <a:ext uri="{FF2B5EF4-FFF2-40B4-BE49-F238E27FC236}">
                              <a16:creationId xmlns:a16="http://schemas.microsoft.com/office/drawing/2014/main" id="{CD7C9790-22EC-6332-59B5-9D9F9DB13F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99147" y="1269000"/>
                          <a:ext cx="5754025" cy="216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a:extLst>
                <a:ext uri="{FF2B5EF4-FFF2-40B4-BE49-F238E27FC236}">
                  <a16:creationId xmlns:a16="http://schemas.microsoft.com/office/drawing/2014/main" id="{131C913D-44F3-B86A-46C9-2A5DB6D5CFF5}"/>
                </a:ext>
              </a:extLst>
            </p:cNvPr>
            <p:cNvSpPr txBox="1"/>
            <p:nvPr/>
          </p:nvSpPr>
          <p:spPr>
            <a:xfrm>
              <a:off x="217415" y="1704328"/>
              <a:ext cx="818707" cy="741211"/>
            </a:xfrm>
            <a:prstGeom prst="rect">
              <a:avLst/>
            </a:prstGeom>
            <a:noFill/>
          </p:spPr>
          <p:txBody>
            <a:bodyPr wrap="square" lIns="0" tIns="0" rIns="0" bIns="0" rtlCol="0">
              <a:noAutofit/>
            </a:bodyPr>
            <a:lstStyle/>
            <a:p>
              <a:pPr algn="l"/>
              <a:r>
                <a:rPr lang="en-AU" sz="2000" b="1" dirty="0">
                  <a:latin typeface="Arial" panose="020B0604020202020204" pitchFamily="34" charset="0"/>
                  <a:cs typeface="Arial" panose="020B0604020202020204" pitchFamily="34" charset="0"/>
                </a:rPr>
                <a:t>1</a:t>
              </a:r>
            </a:p>
          </p:txBody>
        </p:sp>
        <p:sp>
          <p:nvSpPr>
            <p:cNvPr id="14" name="TextBox 13">
              <a:extLst>
                <a:ext uri="{FF2B5EF4-FFF2-40B4-BE49-F238E27FC236}">
                  <a16:creationId xmlns:a16="http://schemas.microsoft.com/office/drawing/2014/main" id="{2AFC54AB-AA44-C2AF-754F-1D33E11D78E7}"/>
                </a:ext>
              </a:extLst>
            </p:cNvPr>
            <p:cNvSpPr txBox="1"/>
            <p:nvPr/>
          </p:nvSpPr>
          <p:spPr>
            <a:xfrm>
              <a:off x="6096000" y="1704328"/>
              <a:ext cx="818707" cy="741211"/>
            </a:xfrm>
            <a:prstGeom prst="rect">
              <a:avLst/>
            </a:prstGeom>
            <a:noFill/>
          </p:spPr>
          <p:txBody>
            <a:bodyPr wrap="square" lIns="0" tIns="0" rIns="0" bIns="0" rtlCol="0">
              <a:noAutofit/>
            </a:bodyPr>
            <a:lstStyle/>
            <a:p>
              <a:pPr algn="l"/>
              <a:r>
                <a:rPr lang="en-AU" sz="2000" b="1" dirty="0">
                  <a:latin typeface="Arial" panose="020B0604020202020204" pitchFamily="34" charset="0"/>
                  <a:cs typeface="Arial" panose="020B0604020202020204" pitchFamily="34" charset="0"/>
                </a:rPr>
                <a:t>2</a:t>
              </a:r>
            </a:p>
          </p:txBody>
        </p:sp>
        <p:sp>
          <p:nvSpPr>
            <p:cNvPr id="15" name="TextBox 14">
              <a:extLst>
                <a:ext uri="{FF2B5EF4-FFF2-40B4-BE49-F238E27FC236}">
                  <a16:creationId xmlns:a16="http://schemas.microsoft.com/office/drawing/2014/main" id="{B632F679-9A34-2786-7A7A-7E30F65039C7}"/>
                </a:ext>
              </a:extLst>
            </p:cNvPr>
            <p:cNvSpPr txBox="1"/>
            <p:nvPr/>
          </p:nvSpPr>
          <p:spPr>
            <a:xfrm>
              <a:off x="2809633" y="3767789"/>
              <a:ext cx="818707" cy="741211"/>
            </a:xfrm>
            <a:prstGeom prst="rect">
              <a:avLst/>
            </a:prstGeom>
            <a:noFill/>
          </p:spPr>
          <p:txBody>
            <a:bodyPr wrap="square" lIns="0" tIns="0" rIns="0" bIns="0" rtlCol="0">
              <a:noAutofit/>
            </a:bodyPr>
            <a:lstStyle/>
            <a:p>
              <a:pPr algn="l"/>
              <a:r>
                <a:rPr lang="en-AU" sz="2000" b="1" dirty="0">
                  <a:latin typeface="Arial" panose="020B0604020202020204" pitchFamily="34" charset="0"/>
                  <a:cs typeface="Arial" panose="020B0604020202020204" pitchFamily="34" charset="0"/>
                </a:rPr>
                <a:t>3</a:t>
              </a:r>
            </a:p>
          </p:txBody>
        </p:sp>
        <p:pic>
          <p:nvPicPr>
            <p:cNvPr id="8" name="Picture 7" descr="Whale drawing with a diver (actual scale size)">
              <a:extLst>
                <a:ext uri="{FF2B5EF4-FFF2-40B4-BE49-F238E27FC236}">
                  <a16:creationId xmlns:a16="http://schemas.microsoft.com/office/drawing/2014/main" id="{990B3A94-D957-2A0B-1E95-46AFB4E18CB7}"/>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4901" y="1269000"/>
              <a:ext cx="5329640" cy="2160000"/>
            </a:xfrm>
            <a:prstGeom prst="rect">
              <a:avLst/>
            </a:prstGeom>
            <a:noFill/>
            <a:ln>
              <a:noFill/>
            </a:ln>
          </p:spPr>
        </p:pic>
      </p:grpSp>
    </p:spTree>
    <p:extLst>
      <p:ext uri="{BB962C8B-B14F-4D97-AF65-F5344CB8AC3E}">
        <p14:creationId xmlns:p14="http://schemas.microsoft.com/office/powerpoint/2010/main" val="296255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title"/>
          </p:nvPr>
        </p:nvSpPr>
        <p:spPr>
          <a:xfrm>
            <a:off x="359998" y="900000"/>
            <a:ext cx="10260002" cy="522000"/>
          </a:xfrm>
        </p:spPr>
        <p:txBody>
          <a:bodyPr/>
          <a:lstStyle/>
          <a:p>
            <a:r>
              <a:rPr lang="en-AU" dirty="0"/>
              <a:t>Visible learning</a:t>
            </a:r>
          </a:p>
        </p:txBody>
      </p:sp>
      <p:sp>
        <p:nvSpPr>
          <p:cNvPr id="6" name="Text Placeholder 5">
            <a:extLst>
              <a:ext uri="{FF2B5EF4-FFF2-40B4-BE49-F238E27FC236}">
                <a16:creationId xmlns:a16="http://schemas.microsoft.com/office/drawing/2014/main" id="{1201DF7D-8EDB-6227-1233-4E2B5FADC694}"/>
              </a:ext>
            </a:extLst>
          </p:cNvPr>
          <p:cNvSpPr>
            <a:spLocks noGrp="1"/>
          </p:cNvSpPr>
          <p:nvPr>
            <p:ph type="body" sz="quarter" idx="19"/>
          </p:nvPr>
        </p:nvSpPr>
        <p:spPr>
          <a:xfrm>
            <a:off x="360000" y="1800000"/>
            <a:ext cx="11496675" cy="4210050"/>
          </a:xfrm>
        </p:spPr>
        <p:txBody>
          <a:bodyPr/>
          <a:lstStyle/>
          <a:p>
            <a:pPr marL="7938" lvl="2">
              <a:spcBef>
                <a:spcPts val="1200"/>
              </a:spcBef>
              <a:spcAft>
                <a:spcPts val="1000"/>
              </a:spcAft>
              <a:buNone/>
            </a:pPr>
            <a:r>
              <a:rPr lang="en-AU" sz="2000" b="1" dirty="0">
                <a:effectLst/>
                <a:latin typeface="+mj-lt"/>
                <a:ea typeface="SimSun" panose="02010600030101010101" pitchFamily="2" charset="-122"/>
              </a:rPr>
              <a:t>Learning intentions</a:t>
            </a:r>
          </a:p>
          <a:p>
            <a:pPr marL="285750" lvl="0" indent="-285750">
              <a:spcBef>
                <a:spcPts val="400"/>
              </a:spcBef>
              <a:buSzPct val="150000"/>
              <a:buFont typeface="Arial" panose="020B0604020202020204" pitchFamily="34" charset="0"/>
              <a:buChar char="•"/>
              <a:tabLst>
                <a:tab pos="414020" algn="l"/>
              </a:tabLst>
            </a:pPr>
            <a:r>
              <a:rPr lang="en-AU" sz="1800" dirty="0">
                <a:effectLst/>
                <a:ea typeface="Calibri" panose="020F0502020204030204" pitchFamily="34" charset="0"/>
                <a:cs typeface="Arial" panose="020B0604020202020204" pitchFamily="34" charset="0"/>
              </a:rPr>
              <a:t>To visualise lengths by comparing familiar objects. </a:t>
            </a:r>
          </a:p>
          <a:p>
            <a:pPr marL="7938" lvl="2">
              <a:spcBef>
                <a:spcPts val="1200"/>
              </a:spcBef>
              <a:spcAft>
                <a:spcPts val="1000"/>
              </a:spcAft>
              <a:buNone/>
            </a:pPr>
            <a:r>
              <a:rPr lang="en-AU" sz="2000" b="1" dirty="0">
                <a:latin typeface="+mj-lt"/>
                <a:ea typeface="SimSun" panose="02010600030101010101" pitchFamily="2" charset="-122"/>
              </a:rPr>
              <a:t>Success criteria</a:t>
            </a:r>
          </a:p>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make approximate comparisons between familiar lengths and unseen long and short objects.</a:t>
            </a:r>
          </a:p>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estimate the length of objects larger and smaller than me.</a:t>
            </a:r>
          </a:p>
          <a:p>
            <a:pPr marL="342900" lvl="0" indent="-342900">
              <a:spcBef>
                <a:spcPts val="400"/>
              </a:spcBef>
              <a:buSzPct val="100000"/>
              <a:buFont typeface="Symbol" panose="05050102010706020507" pitchFamily="18" charset="2"/>
              <a:buChar char=""/>
              <a:tabLst>
                <a:tab pos="414020" algn="l"/>
              </a:tabLst>
            </a:pPr>
            <a:r>
              <a:rPr lang="en-AU" sz="1800" dirty="0">
                <a:effectLst/>
                <a:ea typeface="Calibri" panose="020F0502020204030204" pitchFamily="34" charset="0"/>
                <a:cs typeface="Arial" panose="020B0604020202020204" pitchFamily="34" charset="0"/>
              </a:rPr>
              <a:t>I can visualise proportion to check if my answers are logical.</a:t>
            </a:r>
          </a:p>
          <a:p>
            <a:pPr marL="342900" lvl="0" indent="-342900">
              <a:spcBef>
                <a:spcPts val="400"/>
              </a:spcBef>
              <a:buSzPts val="1200"/>
              <a:buFont typeface="Symbol" panose="05050102010706020507" pitchFamily="18" charset="2"/>
              <a:buChar char=""/>
              <a:tabLst>
                <a:tab pos="414020" algn="l"/>
              </a:tabLst>
            </a:pPr>
            <a:endParaRPr lang="en-AU" sz="1800" dirty="0">
              <a:effectLst/>
              <a:ea typeface="Calibri" panose="020F0502020204030204" pitchFamily="34" charset="0"/>
              <a:cs typeface="Arial" panose="020B0604020202020204" pitchFamily="34" charset="0"/>
            </a:endParaRPr>
          </a:p>
          <a:p>
            <a:endParaRPr lang="en-US" sz="1800" dirty="0"/>
          </a:p>
        </p:txBody>
      </p:sp>
    </p:spTree>
    <p:extLst>
      <p:ext uri="{BB962C8B-B14F-4D97-AF65-F5344CB8AC3E}">
        <p14:creationId xmlns:p14="http://schemas.microsoft.com/office/powerpoint/2010/main" val="289164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Explore</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Constructing a map</a:t>
            </a:r>
          </a:p>
        </p:txBody>
      </p:sp>
    </p:spTree>
    <p:extLst>
      <p:ext uri="{BB962C8B-B14F-4D97-AF65-F5344CB8AC3E}">
        <p14:creationId xmlns:p14="http://schemas.microsoft.com/office/powerpoint/2010/main" val="36823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Measuring lengths and distances – part 3</a:t>
            </a:r>
          </a:p>
        </p:txBody>
      </p:sp>
      <p:sp>
        <p:nvSpPr>
          <p:cNvPr id="12" name="Text Placeholder 11">
            <a:extLst>
              <a:ext uri="{FF2B5EF4-FFF2-40B4-BE49-F238E27FC236}">
                <a16:creationId xmlns:a16="http://schemas.microsoft.com/office/drawing/2014/main" id="{71760BAA-F8A1-D23E-06B1-BFA7E604B8FF}"/>
              </a:ext>
            </a:extLst>
          </p:cNvPr>
          <p:cNvSpPr>
            <a:spLocks noGrp="1"/>
          </p:cNvSpPr>
          <p:nvPr>
            <p:ph type="body" sz="quarter" idx="18"/>
          </p:nvPr>
        </p:nvSpPr>
        <p:spPr>
          <a:xfrm>
            <a:off x="360000" y="900000"/>
            <a:ext cx="10080000" cy="310015"/>
          </a:xfrm>
        </p:spPr>
        <p:txBody>
          <a:bodyPr/>
          <a:lstStyle/>
          <a:p>
            <a:r>
              <a:rPr lang="en-AU" dirty="0">
                <a:solidFill>
                  <a:srgbClr val="146CFD"/>
                </a:solidFill>
              </a:rPr>
              <a:t>Explore</a:t>
            </a:r>
          </a:p>
        </p:txBody>
      </p:sp>
      <p:sp>
        <p:nvSpPr>
          <p:cNvPr id="15" name="Text Placeholder 14">
            <a:extLst>
              <a:ext uri="{FF2B5EF4-FFF2-40B4-BE49-F238E27FC236}">
                <a16:creationId xmlns:a16="http://schemas.microsoft.com/office/drawing/2014/main" id="{E760969B-316D-D1BD-D1BC-2C1D9B782E88}"/>
              </a:ext>
            </a:extLst>
          </p:cNvPr>
          <p:cNvSpPr>
            <a:spLocks noGrp="1"/>
          </p:cNvSpPr>
          <p:nvPr>
            <p:ph idx="1"/>
          </p:nvPr>
        </p:nvSpPr>
        <p:spPr>
          <a:xfrm>
            <a:off x="360000" y="1800000"/>
            <a:ext cx="11484000" cy="4351339"/>
          </a:xfrm>
        </p:spPr>
        <p:txBody>
          <a:bodyPr>
            <a:noAutofit/>
          </a:bodyPr>
          <a:lstStyle/>
          <a:p>
            <a:pPr marL="342900" indent="-342900">
              <a:buFont typeface="+mj-lt"/>
              <a:buAutoNum type="arabicPeriod"/>
            </a:pPr>
            <a:r>
              <a:rPr lang="en-AU" sz="1800" dirty="0">
                <a:solidFill>
                  <a:schemeClr val="tx1"/>
                </a:solidFill>
                <a:latin typeface="+mn-lt"/>
              </a:rPr>
              <a:t>Measure and record the dimensions of the classroom.</a:t>
            </a:r>
          </a:p>
        </p:txBody>
      </p:sp>
      <p:pic>
        <p:nvPicPr>
          <p:cNvPr id="10" name="Picture 9" descr="30 cm long chihuahua">
            <a:extLst>
              <a:ext uri="{FF2B5EF4-FFF2-40B4-BE49-F238E27FC236}">
                <a16:creationId xmlns:a16="http://schemas.microsoft.com/office/drawing/2014/main" id="{491D39B6-C61C-6900-46CD-CE46A104F21A}"/>
              </a:ext>
            </a:extLst>
          </p:cNvPr>
          <p:cNvPicPr>
            <a:picLocks noChangeAspect="1"/>
          </p:cNvPicPr>
          <p:nvPr/>
        </p:nvPicPr>
        <p:blipFill>
          <a:blip r:embed="rId3"/>
          <a:stretch>
            <a:fillRect/>
          </a:stretch>
        </p:blipFill>
        <p:spPr>
          <a:xfrm>
            <a:off x="7920000" y="2340000"/>
            <a:ext cx="3461571" cy="3791245"/>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7</a:t>
            </a:fld>
            <a:endParaRPr lang="en-AU" dirty="0"/>
          </a:p>
        </p:txBody>
      </p:sp>
    </p:spTree>
    <p:extLst>
      <p:ext uri="{BB962C8B-B14F-4D97-AF65-F5344CB8AC3E}">
        <p14:creationId xmlns:p14="http://schemas.microsoft.com/office/powerpoint/2010/main" val="336873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a:xfrm>
            <a:off x="360000" y="360000"/>
            <a:ext cx="10080000" cy="545601"/>
          </a:xfrm>
        </p:spPr>
        <p:txBody>
          <a:bodyPr wrap="square" anchor="ctr">
            <a:normAutofit/>
          </a:bodyPr>
          <a:lstStyle/>
          <a:p>
            <a:r>
              <a:rPr lang="en-AU" dirty="0"/>
              <a:t>Measuring lengths and distances – part 4</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3"/>
          </p:nvPr>
        </p:nvSpPr>
        <p:spPr>
          <a:xfrm>
            <a:off x="360000" y="900000"/>
            <a:ext cx="4680000" cy="545601"/>
          </a:xfrm>
        </p:spPr>
        <p:txBody>
          <a:bodyPr wrap="square">
            <a:normAutofit/>
          </a:bodyPr>
          <a:lstStyle/>
          <a:p>
            <a:r>
              <a:rPr lang="en-AU" dirty="0">
                <a:solidFill>
                  <a:schemeClr val="accent2"/>
                </a:solidFill>
              </a:rPr>
              <a:t>Explore</a:t>
            </a:r>
          </a:p>
        </p:txBody>
      </p:sp>
      <p:sp>
        <p:nvSpPr>
          <p:cNvPr id="8" name="Text Placeholder 7">
            <a:extLst>
              <a:ext uri="{FF2B5EF4-FFF2-40B4-BE49-F238E27FC236}">
                <a16:creationId xmlns:a16="http://schemas.microsoft.com/office/drawing/2014/main" id="{0DA0C1AF-39FE-C2C6-3A36-389A43D69B6D}"/>
              </a:ext>
            </a:extLst>
          </p:cNvPr>
          <p:cNvSpPr>
            <a:spLocks noGrp="1"/>
          </p:cNvSpPr>
          <p:nvPr>
            <p:ph type="body" sz="quarter" idx="18"/>
          </p:nvPr>
        </p:nvSpPr>
        <p:spPr>
          <a:xfrm>
            <a:off x="360000" y="1800000"/>
            <a:ext cx="10080000" cy="1024909"/>
          </a:xfrm>
        </p:spPr>
        <p:txBody>
          <a:bodyPr/>
          <a:lstStyle/>
          <a:p>
            <a:pPr marL="0" indent="0">
              <a:buNone/>
            </a:pPr>
            <a:r>
              <a:rPr lang="en-AU" sz="1800" dirty="0">
                <a:solidFill>
                  <a:schemeClr val="tx1"/>
                </a:solidFill>
                <a:effectLst/>
                <a:latin typeface="+mn-lt"/>
                <a:ea typeface="Calibri" panose="020F0502020204030204" pitchFamily="34" charset="0"/>
              </a:rPr>
              <a:t>The student is made up of ____ chihuahuas. </a:t>
            </a:r>
          </a:p>
          <a:p>
            <a:pPr marL="0" indent="0">
              <a:buNone/>
            </a:pPr>
            <a:r>
              <a:rPr lang="en-AU" sz="1800" dirty="0">
                <a:solidFill>
                  <a:schemeClr val="tx1"/>
                </a:solidFill>
                <a:effectLst/>
                <a:latin typeface="+mn-lt"/>
                <a:ea typeface="Calibri" panose="020F0502020204030204" pitchFamily="34" charset="0"/>
              </a:rPr>
              <a:t>So, the student is ____ times longer than a chihuahua.</a:t>
            </a:r>
            <a:endParaRPr lang="en-AU" dirty="0">
              <a:solidFill>
                <a:schemeClr val="tx1"/>
              </a:solidFill>
              <a:latin typeface="+mn-lt"/>
            </a:endParaRPr>
          </a:p>
        </p:txBody>
      </p:sp>
      <p:pic>
        <p:nvPicPr>
          <p:cNvPr id="4" name="Picture 3" descr="silhouette adjacent to 5 chihuahuas on a scale">
            <a:extLst>
              <a:ext uri="{FF2B5EF4-FFF2-40B4-BE49-F238E27FC236}">
                <a16:creationId xmlns:a16="http://schemas.microsoft.com/office/drawing/2014/main" id="{225277FD-172C-C855-C22D-623C6A6986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200000" y="1440000"/>
            <a:ext cx="3061331" cy="5145096"/>
          </a:xfrm>
          <a:prstGeom prst="rect">
            <a:avLst/>
          </a:prstGeom>
          <a:noFill/>
        </p:spPr>
      </p:pic>
      <p:sp>
        <p:nvSpPr>
          <p:cNvPr id="3" name="Slide Number Placeholder 2">
            <a:extLst>
              <a:ext uri="{FF2B5EF4-FFF2-40B4-BE49-F238E27FC236}">
                <a16:creationId xmlns:a16="http://schemas.microsoft.com/office/drawing/2014/main" id="{22F34AB1-475D-4764-A9DD-63A9822D5725}"/>
              </a:ext>
            </a:extLst>
          </p:cNvPr>
          <p:cNvSpPr>
            <a:spLocks noGrp="1"/>
          </p:cNvSpPr>
          <p:nvPr>
            <p:ph type="sldNum" sz="quarter" idx="14"/>
          </p:nvPr>
        </p:nvSpPr>
        <p:spPr/>
        <p:txBody>
          <a:bodyPr anchor="b">
            <a:normAutofit lnSpcReduction="10000"/>
          </a:bodyPr>
          <a:lstStyle/>
          <a:p>
            <a:pPr>
              <a:spcAft>
                <a:spcPts val="600"/>
              </a:spcAft>
            </a:pPr>
            <a:fld id="{53F625F3-B677-4D46-AEB5-DC449A9DF797}" type="slidenum">
              <a:rPr lang="en-AU" smtClean="0"/>
              <a:pPr>
                <a:spcAft>
                  <a:spcPts val="600"/>
                </a:spcAft>
              </a:pPr>
              <a:t>8</a:t>
            </a:fld>
            <a:endParaRPr lang="en-AU"/>
          </a:p>
        </p:txBody>
      </p:sp>
    </p:spTree>
    <p:extLst>
      <p:ext uri="{BB962C8B-B14F-4D97-AF65-F5344CB8AC3E}">
        <p14:creationId xmlns:p14="http://schemas.microsoft.com/office/powerpoint/2010/main" val="124646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Measuring lengths and distances – part 5</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a:xfrm>
            <a:off x="360000" y="900000"/>
            <a:ext cx="10080000" cy="374528"/>
          </a:xfrm>
        </p:spPr>
        <p:txBody>
          <a:bodyPr wrap="square">
            <a:noAutofit/>
          </a:bodyPr>
          <a:lstStyle/>
          <a:p>
            <a:r>
              <a:rPr lang="en-AU" dirty="0"/>
              <a:t>Explore</a:t>
            </a:r>
          </a:p>
        </p:txBody>
      </p:sp>
      <p:pic>
        <p:nvPicPr>
          <p:cNvPr id="2050" name="Picture 2" descr="The Big Banana | Halans | Flickr">
            <a:extLst>
              <a:ext uri="{FF2B5EF4-FFF2-40B4-BE49-F238E27FC236}">
                <a16:creationId xmlns:a16="http://schemas.microsoft.com/office/drawing/2014/main" id="{D6BFEF80-EB7B-0F99-2893-88A50E55E2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307" y="1908022"/>
            <a:ext cx="6182207" cy="412348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30 cm long chihuahua">
            <a:extLst>
              <a:ext uri="{FF2B5EF4-FFF2-40B4-BE49-F238E27FC236}">
                <a16:creationId xmlns:a16="http://schemas.microsoft.com/office/drawing/2014/main" id="{EF92A3B0-039B-0110-1135-4720DD380999}"/>
              </a:ext>
            </a:extLst>
          </p:cNvPr>
          <p:cNvPicPr>
            <a:picLocks noChangeAspect="1"/>
          </p:cNvPicPr>
          <p:nvPr/>
        </p:nvPicPr>
        <p:blipFill>
          <a:blip r:embed="rId4"/>
          <a:stretch>
            <a:fillRect/>
          </a:stretch>
        </p:blipFill>
        <p:spPr>
          <a:xfrm>
            <a:off x="7473892" y="1908022"/>
            <a:ext cx="3650108" cy="3997738"/>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4"/>
          </p:nvPr>
        </p:nvSpPr>
        <p:spPr/>
        <p:txBody>
          <a:bodyPr anchor="b">
            <a:normAutofit lnSpcReduction="10000"/>
          </a:bodyPr>
          <a:lstStyle/>
          <a:p>
            <a:pPr>
              <a:spcAft>
                <a:spcPts val="600"/>
              </a:spcAft>
            </a:pPr>
            <a:fld id="{53F625F3-B677-4D46-AEB5-DC449A9DF797}" type="slidenum">
              <a:rPr lang="en-AU" smtClean="0"/>
              <a:pPr>
                <a:spcAft>
                  <a:spcPts val="600"/>
                </a:spcAft>
              </a:pPr>
              <a:t>9</a:t>
            </a:fld>
            <a:endParaRPr lang="en-AU"/>
          </a:p>
        </p:txBody>
      </p:sp>
    </p:spTree>
    <p:extLst>
      <p:ext uri="{BB962C8B-B14F-4D97-AF65-F5344CB8AC3E}">
        <p14:creationId xmlns:p14="http://schemas.microsoft.com/office/powerpoint/2010/main" val="416420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623</Words>
  <Application>Microsoft Office PowerPoint</Application>
  <PresentationFormat>Widescreen</PresentationFormat>
  <Paragraphs>82</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Courier New</vt:lpstr>
      <vt:lpstr>Public Sans</vt:lpstr>
      <vt:lpstr>Public Sans Light</vt:lpstr>
      <vt:lpstr>Symbol</vt:lpstr>
      <vt:lpstr>Times New Roman</vt:lpstr>
      <vt:lpstr>NSWG Corporate</vt:lpstr>
      <vt:lpstr>Unknown</vt:lpstr>
      <vt:lpstr>How long is a blue whale?</vt:lpstr>
      <vt:lpstr>Launch</vt:lpstr>
      <vt:lpstr>Measuring lengths and distances – part 1</vt:lpstr>
      <vt:lpstr>Measuring lengths and distances – part 2</vt:lpstr>
      <vt:lpstr>Visible learning</vt:lpstr>
      <vt:lpstr>Explore</vt:lpstr>
      <vt:lpstr>Measuring lengths and distances – part 3</vt:lpstr>
      <vt:lpstr>Measuring lengths and distances – part 4</vt:lpstr>
      <vt:lpstr>Measuring lengths and distances – part 5</vt:lpstr>
      <vt:lpstr>Summarise</vt:lpstr>
      <vt:lpstr>I’m as tall as a…</vt:lpstr>
      <vt:lpstr>Success criteria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U1 – L1 – whales and chihuahuas</dc:title>
  <dc:subject/>
  <dc:creator>NSW Department of Education</dc:creator>
  <cp:keywords/>
  <dc:description/>
  <dcterms:created xsi:type="dcterms:W3CDTF">2023-04-05T02:15:12Z</dcterms:created>
  <dcterms:modified xsi:type="dcterms:W3CDTF">2023-04-05T02:16:12Z</dcterms:modified>
  <cp:category/>
</cp:coreProperties>
</file>