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</p:sldMasterIdLst>
  <p:notesMasterIdLst>
    <p:notesMasterId r:id="rId11"/>
  </p:notesMasterIdLst>
  <p:handoutMasterIdLst>
    <p:handoutMasterId r:id="rId12"/>
  </p:handoutMasterIdLst>
  <p:sldIdLst>
    <p:sldId id="340" r:id="rId2"/>
    <p:sldId id="330" r:id="rId3"/>
    <p:sldId id="341" r:id="rId4"/>
    <p:sldId id="337" r:id="rId5"/>
    <p:sldId id="342" r:id="rId6"/>
    <p:sldId id="333" r:id="rId7"/>
    <p:sldId id="335" r:id="rId8"/>
    <p:sldId id="339" r:id="rId9"/>
    <p:sldId id="336" r:id="rId10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40"/>
            <p14:sldId id="330"/>
            <p14:sldId id="341"/>
            <p14:sldId id="337"/>
            <p14:sldId id="342"/>
            <p14:sldId id="333"/>
            <p14:sldId id="335"/>
            <p14:sldId id="339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2B02B-3F72-417C-81BD-B8DC6E9EE8D3}" v="66" dt="2023-03-17T06:05:54.9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6378" autoAdjust="0"/>
  </p:normalViewPr>
  <p:slideViewPr>
    <p:cSldViewPr snapToGrid="0" showGuides="1">
      <p:cViewPr varScale="1">
        <p:scale>
          <a:sx n="88" d="100"/>
          <a:sy n="88" d="100"/>
        </p:scale>
        <p:origin x="1110" y="63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Student responses might include:</a:t>
            </a:r>
          </a:p>
          <a:p>
            <a:r>
              <a:rPr lang="en-US" dirty="0">
                <a:cs typeface="Calibri"/>
              </a:rPr>
              <a:t>Mode is most common, fashionable means lots of people wearing it</a:t>
            </a:r>
          </a:p>
          <a:p>
            <a:endParaRPr lang="en-US" dirty="0">
              <a:cs typeface="Calibri"/>
            </a:endParaRPr>
          </a:p>
          <a:p>
            <a:r>
              <a:rPr lang="en-AU" dirty="0"/>
              <a:t>Purpose of this slide: </a:t>
            </a:r>
            <a:r>
              <a:rPr lang="en-US" dirty="0">
                <a:cs typeface="Calibri"/>
              </a:rPr>
              <a:t>Students define mode</a:t>
            </a:r>
          </a:p>
          <a:p>
            <a:r>
              <a:rPr lang="en-US" dirty="0">
                <a:cs typeface="Calibri"/>
              </a:rPr>
              <a:t>Mode should be clearly defined as that which occurs most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0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Would you order the same amount of each flavour? Pair/Share Why/Why not?</a:t>
            </a:r>
          </a:p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Student responses might include: No, you would order more of the flavours that sell more</a:t>
            </a:r>
          </a:p>
          <a:p>
            <a:endParaRPr lang="en-AU" dirty="0"/>
          </a:p>
          <a:p>
            <a:r>
              <a:rPr lang="en-AU" dirty="0"/>
              <a:t>Purpose of this slide: Students develop a reason for finding the mode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71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Purpose of this slide: Students identify the mode is the flavour with the highest frequency and unimodal data is data with one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52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Purpose of this slide: Students realise you can have more than one mode. Two modes is referred to as bimodal.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89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Purpose of this slide: Students define uniform, unimodal, bimodal, and multimodal.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58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Purpose of this slide: Students practise finding the mode(s) in data sets both in and out of order</a:t>
            </a:r>
          </a:p>
          <a:p>
            <a:endParaRPr lang="en-AU" dirty="0"/>
          </a:p>
          <a:p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 1, 2, 3) has no mode so is uniform</a:t>
            </a:r>
          </a:p>
          <a:p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 0, 1, 2, 5) has 1 mode = 0 so is unimodal</a:t>
            </a:r>
          </a:p>
          <a:p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 3, 2, 5, 6, 3) has 2 modes = 2,3 so is bimodal</a:t>
            </a:r>
          </a:p>
          <a:p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(12, 3, 7, 3, 10, 12, 7, 9) has 3 modes = 3, 7, 12 so is multimodal</a:t>
            </a:r>
          </a:p>
          <a:p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(vanilla, chocolate, vanilla, strawberry, mint, mint) has 2 modes = vanilla, mint so is bimodal</a:t>
            </a:r>
          </a:p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D4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D4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should identify that grouping or ordering data sets makes finding the mode easier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001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Purpose of this slide: Students apply their understanding of mode inversely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87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10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1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34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60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350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788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3469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144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0593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532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2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08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341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641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766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48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777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0198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450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3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217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5832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0198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24083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451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6601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93014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908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214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8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276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9582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93463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18305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70192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88151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6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14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8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854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2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3" r:id="rId4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lve.edu.au/probability-rock-paper-sciss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3259567"/>
            <a:ext cx="6948000" cy="700432"/>
          </a:xfrm>
        </p:spPr>
        <p:txBody>
          <a:bodyPr/>
          <a:lstStyle/>
          <a:p>
            <a:r>
              <a:rPr lang="en-US" dirty="0"/>
              <a:t>Breaking the 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8974D-8BDA-90CA-A36B-5E8BA62EA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115" y="3959999"/>
            <a:ext cx="6868882" cy="485365"/>
          </a:xfrm>
        </p:spPr>
        <p:txBody>
          <a:bodyPr/>
          <a:lstStyle/>
          <a:p>
            <a:r>
              <a:rPr lang="en-US" dirty="0"/>
              <a:t>Making decisions</a:t>
            </a:r>
          </a:p>
        </p:txBody>
      </p:sp>
    </p:spTree>
    <p:extLst>
      <p:ext uri="{BB962C8B-B14F-4D97-AF65-F5344CB8AC3E}">
        <p14:creationId xmlns:p14="http://schemas.microsoft.com/office/powerpoint/2010/main" val="416608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33D4-3FA6-4255-9B8C-5681BE72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 Mode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18CC264-C141-B82B-DC55-18930C0D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1"/>
            <a:ext cx="5408502" cy="1037138"/>
          </a:xfrm>
        </p:spPr>
        <p:txBody>
          <a:bodyPr/>
          <a:lstStyle/>
          <a:p>
            <a:r>
              <a:rPr lang="en-AU" dirty="0"/>
              <a:t>Mode comes from the French word La Mode</a:t>
            </a:r>
            <a:br>
              <a:rPr lang="en-AU" dirty="0"/>
            </a:br>
            <a:r>
              <a:rPr lang="en-AU" dirty="0"/>
              <a:t>meaning Fashionable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4B9AC20A-A289-24A4-FEEB-574EFE4EC308}"/>
              </a:ext>
            </a:extLst>
          </p:cNvPr>
          <p:cNvSpPr txBox="1">
            <a:spLocks/>
          </p:cNvSpPr>
          <p:nvPr/>
        </p:nvSpPr>
        <p:spPr>
          <a:xfrm>
            <a:off x="343123" y="2910431"/>
            <a:ext cx="5408502" cy="103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Can you see any connections between mode in Mathematics and ‘fashionable’?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ED403A1A-212F-0DA8-A644-1A2B7914C774}"/>
              </a:ext>
            </a:extLst>
          </p:cNvPr>
          <p:cNvSpPr txBox="1">
            <a:spLocks/>
          </p:cNvSpPr>
          <p:nvPr/>
        </p:nvSpPr>
        <p:spPr>
          <a:xfrm>
            <a:off x="343123" y="6403540"/>
            <a:ext cx="2260228" cy="292459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17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  <a:hlinkClick r:id="rId3"/>
              </a:rPr>
              <a:t>reSolve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  <a:hlinkClick r:id="rId3"/>
              </a:rPr>
              <a:t>: Mathematics by Inquiry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90D6-2874-4350-8736-8C17658CA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625F3-B677-4D46-AEB5-DC449A9DF79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EE9C79-5DA5-15E5-EF4A-88556D6AC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05" y="1620001"/>
            <a:ext cx="4210589" cy="43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73B8-F396-E775-DF93-1CCDB8B7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Ice-cream flavours ordering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1502E4-D512-4F1E-79AB-6CD6159D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Mr Vanilla’s ice-cream truck sells five flavours of ice-cream</a:t>
            </a:r>
          </a:p>
          <a:p>
            <a:r>
              <a:rPr lang="en-AU" dirty="0"/>
              <a:t>When ordering more ice-cream, would you order the same amount of each flavour?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644A-F85A-7AA1-1823-BB88C03BB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625F3-B677-4D46-AEB5-DC449A9DF79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72B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22272B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03610-678C-91CE-E44F-6A571836E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38" y="3280620"/>
            <a:ext cx="5544324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CF7A961-568D-2A78-B086-2A706D45C56A}"/>
              </a:ext>
            </a:extLst>
          </p:cNvPr>
          <p:cNvSpPr txBox="1">
            <a:spLocks/>
          </p:cNvSpPr>
          <p:nvPr/>
        </p:nvSpPr>
        <p:spPr>
          <a:xfrm>
            <a:off x="340307" y="1722053"/>
            <a:ext cx="11167752" cy="2908140"/>
          </a:xfrm>
          <a:prstGeom prst="rect">
            <a:avLst/>
          </a:prstGeom>
        </p:spPr>
        <p:txBody>
          <a:bodyPr/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Mr Vanilla records his ice-cream sales for one day: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From this data, he determined the modal flavour sold is chocolate.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He also determined that this data set was unimodal.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F73B8-F396-E775-DF93-1CCDB8B7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Ice-cream sales – flavours</a:t>
            </a:r>
          </a:p>
        </p:txBody>
      </p:sp>
      <p:graphicFrame>
        <p:nvGraphicFramePr>
          <p:cNvPr id="7" name="Table 7" descr="A table shows ice-cream sales by flavours">
            <a:extLst>
              <a:ext uri="{FF2B5EF4-FFF2-40B4-BE49-F238E27FC236}">
                <a16:creationId xmlns:a16="http://schemas.microsoft.com/office/drawing/2014/main" id="{391452B1-2FA8-87E2-8B67-59966010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54123"/>
              </p:ext>
            </p:extLst>
          </p:nvPr>
        </p:nvGraphicFramePr>
        <p:xfrm>
          <a:off x="360000" y="2460090"/>
          <a:ext cx="8414352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2392">
                  <a:extLst>
                    <a:ext uri="{9D8B030D-6E8A-4147-A177-3AD203B41FA5}">
                      <a16:colId xmlns:a16="http://schemas.microsoft.com/office/drawing/2014/main" val="2345263783"/>
                    </a:ext>
                  </a:extLst>
                </a:gridCol>
                <a:gridCol w="1402392">
                  <a:extLst>
                    <a:ext uri="{9D8B030D-6E8A-4147-A177-3AD203B41FA5}">
                      <a16:colId xmlns:a16="http://schemas.microsoft.com/office/drawing/2014/main" val="871428286"/>
                    </a:ext>
                  </a:extLst>
                </a:gridCol>
                <a:gridCol w="1402392">
                  <a:extLst>
                    <a:ext uri="{9D8B030D-6E8A-4147-A177-3AD203B41FA5}">
                      <a16:colId xmlns:a16="http://schemas.microsoft.com/office/drawing/2014/main" val="323710285"/>
                    </a:ext>
                  </a:extLst>
                </a:gridCol>
                <a:gridCol w="1402392">
                  <a:extLst>
                    <a:ext uri="{9D8B030D-6E8A-4147-A177-3AD203B41FA5}">
                      <a16:colId xmlns:a16="http://schemas.microsoft.com/office/drawing/2014/main" val="1975050798"/>
                    </a:ext>
                  </a:extLst>
                </a:gridCol>
                <a:gridCol w="1402392">
                  <a:extLst>
                    <a:ext uri="{9D8B030D-6E8A-4147-A177-3AD203B41FA5}">
                      <a16:colId xmlns:a16="http://schemas.microsoft.com/office/drawing/2014/main" val="1905104760"/>
                    </a:ext>
                  </a:extLst>
                </a:gridCol>
                <a:gridCol w="1402392">
                  <a:extLst>
                    <a:ext uri="{9D8B030D-6E8A-4147-A177-3AD203B41FA5}">
                      <a16:colId xmlns:a16="http://schemas.microsoft.com/office/drawing/2014/main" val="1848275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Flavour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Chocolate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Strawberry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2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10825"/>
                  </a:ext>
                </a:extLst>
              </a:tr>
            </a:tbl>
          </a:graphicData>
        </a:graphic>
      </p:graphicFrame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C6A9A7-6A28-D899-F0FB-8AF8F4AEFDAB}"/>
              </a:ext>
            </a:extLst>
          </p:cNvPr>
          <p:cNvSpPr txBox="1">
            <a:spLocks/>
          </p:cNvSpPr>
          <p:nvPr/>
        </p:nvSpPr>
        <p:spPr>
          <a:xfrm>
            <a:off x="340307" y="4416358"/>
            <a:ext cx="11167752" cy="1794872"/>
          </a:xfrm>
          <a:prstGeom prst="rect">
            <a:avLst/>
          </a:prstGeom>
        </p:spPr>
        <p:txBody>
          <a:bodyPr/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C00000"/>
                </a:solidFill>
                <a:latin typeface="Public Sans Medium" pitchFamily="2" charset="0"/>
              </a:rPr>
              <a:t>Self-explanation prompts: </a:t>
            </a:r>
            <a:r>
              <a:rPr lang="en-AU" sz="2000" b="1" dirty="0">
                <a:solidFill>
                  <a:srgbClr val="FF0000"/>
                </a:solidFill>
                <a:latin typeface="Public Sans Medium" pitchFamily="2" charset="0"/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1"/>
                </a:solidFill>
                <a:latin typeface="+mn-lt"/>
                <a:cs typeface="+mn-cs"/>
              </a:rPr>
              <a:t>How did Mr Vanilla determine the mode?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1"/>
                </a:solidFill>
                <a:latin typeface="+mn-lt"/>
                <a:cs typeface="+mn-cs"/>
              </a:rPr>
              <a:t>What could unimodal mean?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644A-F85A-7AA1-1823-BB88C03BB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81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73B8-F396-E775-DF93-1CCDB8B7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Ice-cream sales – toppings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CF7A961-568D-2A78-B086-2A706D45C56A}"/>
              </a:ext>
            </a:extLst>
          </p:cNvPr>
          <p:cNvSpPr txBox="1">
            <a:spLocks/>
          </p:cNvSpPr>
          <p:nvPr/>
        </p:nvSpPr>
        <p:spPr>
          <a:xfrm>
            <a:off x="340307" y="1722053"/>
            <a:ext cx="11167752" cy="2908140"/>
          </a:xfrm>
          <a:prstGeom prst="rect">
            <a:avLst/>
          </a:prstGeom>
        </p:spPr>
        <p:txBody>
          <a:bodyPr/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Mr Vanilla also records his topping sales for one day also: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From this data, he determined the modal toppings sold are Sprinkles and Nuts.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  <a:latin typeface="+mn-lt"/>
                <a:cs typeface="+mn-cs"/>
              </a:rPr>
              <a:t>He also determined that this data set was bimodal.</a:t>
            </a:r>
          </a:p>
        </p:txBody>
      </p:sp>
      <p:graphicFrame>
        <p:nvGraphicFramePr>
          <p:cNvPr id="3" name="Table 7" descr="A table shows ice-cream sales by toppings">
            <a:extLst>
              <a:ext uri="{FF2B5EF4-FFF2-40B4-BE49-F238E27FC236}">
                <a16:creationId xmlns:a16="http://schemas.microsoft.com/office/drawing/2014/main" id="{7B4C11E3-3B1B-2F13-26D8-49B5DF96A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09185"/>
              </p:ext>
            </p:extLst>
          </p:nvPr>
        </p:nvGraphicFramePr>
        <p:xfrm>
          <a:off x="359999" y="2461596"/>
          <a:ext cx="8424080" cy="7394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3440">
                  <a:extLst>
                    <a:ext uri="{9D8B030D-6E8A-4147-A177-3AD203B41FA5}">
                      <a16:colId xmlns:a16="http://schemas.microsoft.com/office/drawing/2014/main" val="2345263783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871428286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323710285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1975050798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1905104760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1848275614"/>
                    </a:ext>
                  </a:extLst>
                </a:gridCol>
                <a:gridCol w="1203440">
                  <a:extLst>
                    <a:ext uri="{9D8B030D-6E8A-4147-A177-3AD203B41FA5}">
                      <a16:colId xmlns:a16="http://schemas.microsoft.com/office/drawing/2014/main" val="2708757519"/>
                    </a:ext>
                  </a:extLst>
                </a:gridCol>
              </a:tblGrid>
              <a:tr h="368567">
                <a:tc>
                  <a:txBody>
                    <a:bodyPr/>
                    <a:lstStyle/>
                    <a:p>
                      <a:r>
                        <a:rPr lang="en-AU" dirty="0"/>
                        <a:t>Flavour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Sprinkles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Lollies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2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10825"/>
                  </a:ext>
                </a:extLst>
              </a:tr>
            </a:tbl>
          </a:graphicData>
        </a:graphic>
      </p:graphicFrame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C6A9A7-6A28-D899-F0FB-8AF8F4AEFDAB}"/>
              </a:ext>
            </a:extLst>
          </p:cNvPr>
          <p:cNvSpPr txBox="1">
            <a:spLocks/>
          </p:cNvSpPr>
          <p:nvPr/>
        </p:nvSpPr>
        <p:spPr>
          <a:xfrm>
            <a:off x="340307" y="4416358"/>
            <a:ext cx="11167752" cy="1794872"/>
          </a:xfrm>
          <a:prstGeom prst="rect">
            <a:avLst/>
          </a:prstGeom>
        </p:spPr>
        <p:txBody>
          <a:bodyPr/>
          <a:lstStyle>
            <a:lvl1pPr marL="1778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5600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−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13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Montserrat Medium" panose="00000600000000000000" pitchFamily="2" charset="0"/>
              <a:buChar char="»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185738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Font typeface="Courier New" panose="02070309020205020404" pitchFamily="49" charset="0"/>
              <a:buChar char="o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96938" indent="-177800" algn="l" defTabSz="685798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rgbClr val="C00000"/>
                </a:solidFill>
                <a:latin typeface="Public Sans Medium" pitchFamily="2" charset="0"/>
              </a:rPr>
              <a:t>Self-explanation prompts: </a:t>
            </a:r>
            <a:r>
              <a:rPr lang="en-AU" sz="2000" b="1" dirty="0">
                <a:solidFill>
                  <a:srgbClr val="FF0000"/>
                </a:solidFill>
                <a:latin typeface="Public Sans Medium" pitchFamily="2" charset="0"/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1"/>
                </a:solidFill>
                <a:latin typeface="+mn-lt"/>
                <a:cs typeface="+mn-cs"/>
              </a:rPr>
              <a:t>How did Mr Vanilla determine the mode?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1"/>
                </a:solidFill>
                <a:latin typeface="+mn-lt"/>
                <a:cs typeface="+mn-cs"/>
              </a:rPr>
              <a:t>What could bimodal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644A-F85A-7AA1-1823-BB88C03BB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65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5964-5A26-9B59-A3D9-4BF450E8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many modes?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BCAB4B6-174B-FE2F-08BD-DF009CF7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00" y="1804304"/>
            <a:ext cx="5400000" cy="3896105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(1, 2, 3, 4, 5, 6)		Uniform</a:t>
            </a:r>
          </a:p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(0, 0, 1, 4, 7, 9)		Unimodal</a:t>
            </a:r>
          </a:p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(1, 2, 4, 4, 7, 10, 10)	Bimodal</a:t>
            </a:r>
          </a:p>
          <a:p>
            <a:pPr marL="0" indent="0">
              <a:buNone/>
            </a:pPr>
            <a:endParaRPr lang="en-AU" dirty="0">
              <a:solidFill>
                <a:srgbClr val="1D428A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(1, 1, 2, 2, 3, 3, 4)		Multimodal</a:t>
            </a:r>
          </a:p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(1, 2, 2, 7, 7, 9, 9, 12, 12)	Multimodal</a:t>
            </a:r>
          </a:p>
          <a:p>
            <a:pPr marL="0" indent="0">
              <a:buNone/>
            </a:pPr>
            <a:r>
              <a:rPr lang="en-AU" dirty="0">
                <a:solidFill>
                  <a:srgbClr val="1D428A"/>
                </a:solidFill>
              </a:rPr>
              <a:t>(1, 1, 2, 2, 3, 3, 4, 4, 5, 5)	Multimodal</a:t>
            </a:r>
          </a:p>
          <a:p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5068F7-C347-29BD-57FE-94FA68ED4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8000" y="1804304"/>
            <a:ext cx="5400000" cy="3896105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>
                <a:solidFill>
                  <a:srgbClr val="C00000"/>
                </a:solidFill>
                <a:latin typeface="Public Sans Medium" pitchFamily="2" charset="0"/>
              </a:rPr>
              <a:t>Self-explanation prompts: </a:t>
            </a:r>
            <a:r>
              <a:rPr lang="en-AU" b="1" dirty="0">
                <a:solidFill>
                  <a:srgbClr val="FF0000"/>
                </a:solidFill>
                <a:latin typeface="Public Sans Medium" pitchFamily="2" charset="0"/>
              </a:rPr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rgbClr val="1D428A"/>
                </a:solidFill>
              </a:rPr>
              <a:t>Why are different terms used to describe the data sets?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rgbClr val="1D428A"/>
                </a:solidFill>
              </a:rPr>
              <a:t>What does each term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EF6E-971F-E53C-9CB8-D568211050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372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A377-3842-7BFD-86A4-40FDD09A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Finding the mode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6F4F87-B1FA-713A-FB9E-9B0456383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999" y="1800000"/>
            <a:ext cx="5400000" cy="4320000"/>
          </a:xfrm>
        </p:spPr>
        <p:txBody>
          <a:bodyPr/>
          <a:lstStyle/>
          <a:p>
            <a:r>
              <a:rPr lang="en-US" dirty="0">
                <a:solidFill>
                  <a:srgbClr val="1D428A"/>
                </a:solidFill>
              </a:rPr>
              <a:t>Identify and describe each dataset as having no modes (uniform), one mode (unimodal), 2 modes (bimodal) or multiple modes (multimodal)</a:t>
            </a:r>
          </a:p>
          <a:p>
            <a:r>
              <a:rPr lang="en-US" dirty="0">
                <a:solidFill>
                  <a:srgbClr val="1D428A"/>
                </a:solidFill>
              </a:rPr>
              <a:t>(0, 1, 2, 3)</a:t>
            </a:r>
          </a:p>
          <a:p>
            <a:r>
              <a:rPr lang="en-US" dirty="0">
                <a:solidFill>
                  <a:srgbClr val="1D428A"/>
                </a:solidFill>
              </a:rPr>
              <a:t>(0, 0, 1, 2, 5)</a:t>
            </a:r>
          </a:p>
          <a:p>
            <a:r>
              <a:rPr lang="en-US" dirty="0">
                <a:solidFill>
                  <a:srgbClr val="1D428A"/>
                </a:solidFill>
              </a:rPr>
              <a:t>(2, 3, 2, 5, 6, 3)</a:t>
            </a:r>
          </a:p>
          <a:p>
            <a:r>
              <a:rPr lang="en-US" dirty="0">
                <a:solidFill>
                  <a:srgbClr val="1D428A"/>
                </a:solidFill>
              </a:rPr>
              <a:t>(12, 3, 7, 3, 10, 12, 7, 9)</a:t>
            </a:r>
          </a:p>
          <a:p>
            <a:r>
              <a:rPr lang="en-US" dirty="0">
                <a:solidFill>
                  <a:srgbClr val="1D428A"/>
                </a:solidFill>
              </a:rPr>
              <a:t>(vanilla, chocolate, vanilla, strawberry, mint, mint)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38075E-F09C-6122-115E-D0FA3D79C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3" y="1800000"/>
            <a:ext cx="5400000" cy="3882255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>
                <a:solidFill>
                  <a:srgbClr val="C00000"/>
                </a:solidFill>
                <a:latin typeface="Public Sans Medium" pitchFamily="2" charset="0"/>
              </a:rPr>
              <a:t>Self-explanation prompts: </a:t>
            </a:r>
            <a:r>
              <a:rPr lang="en-AU" b="1" dirty="0">
                <a:solidFill>
                  <a:srgbClr val="FF0000"/>
                </a:solidFill>
                <a:latin typeface="Public Sans Medium" pitchFamily="2" charset="0"/>
              </a:rPr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rgbClr val="1D428A"/>
                </a:solidFill>
              </a:rPr>
              <a:t>What made some of these harder to find than others?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rgbClr val="1D428A"/>
                </a:solidFill>
              </a:rPr>
              <a:t>Is there something you can do to make the mode easier to find?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ACC4D-1F58-5220-8A84-FE9047745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3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A377-3842-7BFD-86A4-40FDD09A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Finding the mode –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2EC7A5F5-B745-5D8A-CE08-A80F84CC2E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rgbClr val="1D428A"/>
                    </a:solidFill>
                  </a:rPr>
                  <a:t>The data set: (10, 11, 13, </a:t>
                </a:r>
                <a14:m>
                  <m:oMath xmlns:m="http://schemas.openxmlformats.org/officeDocument/2006/math">
                    <m:r>
                      <a:rPr lang="en-AU">
                        <a:solidFill>
                          <a:srgbClr val="1D428A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rgbClr val="1D428A"/>
                    </a:solidFill>
                  </a:rPr>
                  <a:t>, 10) is bimodal.</a:t>
                </a:r>
              </a:p>
              <a:p>
                <a:r>
                  <a:rPr lang="en-AU" dirty="0">
                    <a:solidFill>
                      <a:srgbClr val="1D428A"/>
                    </a:solidFill>
                  </a:rPr>
                  <a:t>What value(s) could </a:t>
                </a:r>
                <a14:m>
                  <m:oMath xmlns:m="http://schemas.openxmlformats.org/officeDocument/2006/math">
                    <m:r>
                      <a:rPr lang="en-AU">
                        <a:solidFill>
                          <a:srgbClr val="1D428A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rgbClr val="1D428A"/>
                    </a:solidFill>
                  </a:rPr>
                  <a:t> represent?</a:t>
                </a:r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2EC7A5F5-B745-5D8A-CE08-A80F84CC2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ACC4D-1F58-5220-8A84-FE9047745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0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F9C7-9177-C59C-4B98-114FA928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makes mode special?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A8301-DD4A-CCF1-F975-FF7833793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1D428A"/>
                </a:solidFill>
              </a:rPr>
              <a:t>Here are two important points to remember about the mode:</a:t>
            </a:r>
          </a:p>
          <a:p>
            <a:pPr marL="1080000" lvl="3" indent="-342900">
              <a:buFont typeface="+mj-lt"/>
              <a:buAutoNum type="arabicPeriod"/>
            </a:pPr>
            <a:r>
              <a:rPr lang="en-AU" sz="2000" dirty="0">
                <a:solidFill>
                  <a:srgbClr val="1D428A"/>
                </a:solidFill>
              </a:rPr>
              <a:t>Can be same as mean or median, but isn’t always</a:t>
            </a:r>
          </a:p>
          <a:p>
            <a:pPr marL="1080000" lvl="3" indent="-342900">
              <a:buFont typeface="+mj-lt"/>
              <a:buAutoNum type="arabicPeriod"/>
            </a:pPr>
            <a:r>
              <a:rPr lang="en-AU" sz="2000" dirty="0">
                <a:solidFill>
                  <a:srgbClr val="1D428A"/>
                </a:solidFill>
              </a:rPr>
              <a:t>Mode can be used for categorical data, unlike mean and median</a:t>
            </a:r>
          </a:p>
          <a:p>
            <a:pPr marL="1080000" lvl="3" indent="-342900">
              <a:buFont typeface="+mj-lt"/>
              <a:buAutoNum type="arabicPeriod"/>
            </a:pPr>
            <a:endParaRPr lang="en-AU" dirty="0">
              <a:solidFill>
                <a:srgbClr val="1D428A"/>
              </a:solidFill>
            </a:endParaRPr>
          </a:p>
          <a:p>
            <a:r>
              <a:rPr lang="en-AU" dirty="0">
                <a:solidFill>
                  <a:srgbClr val="1D428A"/>
                </a:solidFill>
              </a:rPr>
              <a:t>Can you think of any other important points to remember?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2C2D4-468C-CEFB-E551-10A5131A3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6515308"/>
      </p:ext>
    </p:extLst>
  </p:cSld>
  <p:clrMapOvr>
    <a:masterClrMapping/>
  </p:clrMapOvr>
</p:sld>
</file>

<file path=ppt/theme/theme1.xml><?xml version="1.0" encoding="utf-8"?>
<a:theme xmlns:a="http://schemas.openxmlformats.org/drawingml/2006/main" name="1_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862</Words>
  <Application>Microsoft Office PowerPoint</Application>
  <PresentationFormat>Widescreen</PresentationFormat>
  <Paragraphs>127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Public Sans</vt:lpstr>
      <vt:lpstr>Public Sans Light</vt:lpstr>
      <vt:lpstr>Public Sans Medium</vt:lpstr>
      <vt:lpstr>Times New Roman</vt:lpstr>
      <vt:lpstr>1_NSWG Corporate</vt:lpstr>
      <vt:lpstr>Breaking the code</vt:lpstr>
      <vt:lpstr>La Mode</vt:lpstr>
      <vt:lpstr>Ice-cream flavours ordering</vt:lpstr>
      <vt:lpstr>Ice-cream sales – flavours</vt:lpstr>
      <vt:lpstr>Ice-cream sales – toppings</vt:lpstr>
      <vt:lpstr>How many modes?</vt:lpstr>
      <vt:lpstr>Finding the mode</vt:lpstr>
      <vt:lpstr>Finding the mode – exercise</vt:lpstr>
      <vt:lpstr>What makes mode special?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S4 – U2 – L7 – breaking the code</dc:title>
  <dc:creator>NSW Department of Education</dc:creator>
  <dcterms:created xsi:type="dcterms:W3CDTF">2023-04-05T01:47:36Z</dcterms:created>
  <dcterms:modified xsi:type="dcterms:W3CDTF">2023-04-05T01:48:08Z</dcterms:modified>
</cp:coreProperties>
</file>