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4"/>
  </p:notesMasterIdLst>
  <p:handoutMasterIdLst>
    <p:handoutMasterId r:id="rId15"/>
  </p:handoutMasterIdLst>
  <p:sldIdLst>
    <p:sldId id="342" r:id="rId2"/>
    <p:sldId id="341" r:id="rId3"/>
    <p:sldId id="340" r:id="rId4"/>
    <p:sldId id="333" r:id="rId5"/>
    <p:sldId id="328" r:id="rId6"/>
    <p:sldId id="331" r:id="rId7"/>
    <p:sldId id="336" r:id="rId8"/>
    <p:sldId id="338" r:id="rId9"/>
    <p:sldId id="335" r:id="rId10"/>
    <p:sldId id="337" r:id="rId11"/>
    <p:sldId id="339" r:id="rId12"/>
    <p:sldId id="343" r:id="rId13"/>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42"/>
            <p14:sldId id="341"/>
            <p14:sldId id="340"/>
            <p14:sldId id="333"/>
            <p14:sldId id="328"/>
            <p14:sldId id="331"/>
            <p14:sldId id="336"/>
            <p14:sldId id="338"/>
            <p14:sldId id="335"/>
            <p14:sldId id="337"/>
            <p14:sldId id="339"/>
            <p14:sldId id="343"/>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7C917-583C-E77D-B579-6E8946FFDC11}" name="Sam Houda" initials="SH" userId="S::samantha.houda1@det.nsw.edu.au::8177d86a-8cc2-4537-942b-686d9dda63ce" providerId="AD"/>
  <p188:author id="{C461638E-F1F5-7186-9758-0B4A52497F93}" name="Meagan Rodda" initials="MR" userId="S::Meagan.Rodda@det.nsw.edu.au::efecb8de-290d-42b5-96ee-00df0648c086" providerId="AD"/>
  <p188:author id="{CC299BCB-4A8C-D535-FF76-589B0ECBCCBA}" name="Daniel Proctor" initials="DP" userId="S::Daniel.Proctor4@det.nsw.edu.au::9feb841c-d645-45bf-b4ea-be169c1cb1b5" providerId="AD"/>
  <p188:author id="{D84E49CE-2BCD-8431-0782-D52A02898A5C}" name="Meagan Rodda" initials="MR" userId="S::meagan.rodda@det.nsw.edu.au::efecb8de-290d-42b5-96ee-00df0648c0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241"/>
    <a:srgbClr val="FCD214"/>
    <a:srgbClr val="189EC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9217AF-97E5-4383-97BE-8FDC91B9168D}" v="107" dt="2023-03-20T02:53:07.867"/>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8038" autoAdjust="0"/>
  </p:normalViewPr>
  <p:slideViewPr>
    <p:cSldViewPr snapToGrid="0">
      <p:cViewPr varScale="1">
        <p:scale>
          <a:sx n="69" d="100"/>
          <a:sy n="69" d="100"/>
        </p:scale>
        <p:origin x="2079" y="36"/>
      </p:cViewPr>
      <p:guideLst>
        <p:guide orient="horz" pos="1842"/>
        <p:guide orient="horz" pos="3294"/>
        <p:guide orient="horz" pos="2228"/>
        <p:guide orient="horz" pos="2614"/>
        <p:guide pos="3812"/>
        <p:guide orient="horz" pos="1570"/>
        <p:guide orient="horz" pos="1616"/>
        <p:guide pos="1300"/>
        <p:guide pos="3407"/>
        <p:guide pos="2361"/>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7623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Show students the worked example.</a:t>
            </a:r>
          </a:p>
          <a:p>
            <a:r>
              <a:rPr lang="en-AU" dirty="0"/>
              <a:t>Have them read silently to themselves</a:t>
            </a:r>
          </a:p>
          <a:p>
            <a:r>
              <a:rPr lang="en-AU" dirty="0"/>
              <a:t>Discuss the graph with a partner and then answer the self explanation prompts as a pair</a:t>
            </a:r>
          </a:p>
          <a:p>
            <a:r>
              <a:rPr lang="en-AU" dirty="0"/>
              <a:t>Teacher to randomly choose students to share their answers to the self explanation prompts with the class</a:t>
            </a:r>
          </a:p>
          <a:p>
            <a:endParaRPr lang="en-AU" dirty="0"/>
          </a:p>
          <a:p>
            <a:r>
              <a:rPr lang="en-AU" dirty="0"/>
              <a:t>Some suggested responses:</a:t>
            </a:r>
          </a:p>
          <a:p>
            <a:pPr marL="0" marR="0" lvl="0" indent="0" algn="l" defTabSz="914347" rtl="0" eaLnBrk="1" fontAlgn="auto" latinLnBrk="0" hangingPunct="1">
              <a:lnSpc>
                <a:spcPct val="100000"/>
              </a:lnSpc>
              <a:spcBef>
                <a:spcPts val="0"/>
              </a:spcBef>
              <a:spcAft>
                <a:spcPts val="0"/>
              </a:spcAft>
              <a:buClrTx/>
              <a:buSzTx/>
              <a:buFontTx/>
              <a:buNone/>
              <a:tabLst/>
              <a:defRPr/>
            </a:pPr>
            <a:r>
              <a:rPr lang="en-AU" dirty="0">
                <a:latin typeface="Arial"/>
                <a:cs typeface="Arial"/>
              </a:rPr>
              <a:t>Definition: A frequency polygon is a graph that shows the frequencies of grouped data.</a:t>
            </a:r>
          </a:p>
          <a:p>
            <a:r>
              <a:rPr lang="en-AU" dirty="0"/>
              <a:t>Why does polygon start and end at zero – there are no run times less than 90 so the polygon reflects this, likewise there are no run times over 150.</a:t>
            </a:r>
          </a:p>
          <a:p>
            <a:r>
              <a:rPr lang="en-AU" dirty="0"/>
              <a:t>How is polygon different to a line graph – line graph shows data for a set period of time. The line graph indicates the data for the first data point being considered and the last data point being considered, it doesn’t show what comes before the time frame in consideration, </a:t>
            </a:r>
            <a:r>
              <a:rPr lang="en-AU"/>
              <a:t>or after it.</a:t>
            </a:r>
            <a:endParaRPr lang="en-AU" dirty="0"/>
          </a:p>
          <a:p>
            <a:endParaRPr lang="en-AU" dirty="0"/>
          </a:p>
          <a:p>
            <a:endParaRPr lang="en-AU" dirty="0"/>
          </a:p>
          <a:p>
            <a:r>
              <a:rPr lang="en-AU" dirty="0"/>
              <a:t>Students will then attempt to add a frequency polygon to their movie rating histogram.</a:t>
            </a:r>
          </a:p>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10</a:t>
            </a:fld>
            <a:endParaRPr lang="en-AU"/>
          </a:p>
        </p:txBody>
      </p:sp>
    </p:spTree>
    <p:extLst>
      <p:ext uri="{BB962C8B-B14F-4D97-AF65-F5344CB8AC3E}">
        <p14:creationId xmlns:p14="http://schemas.microsoft.com/office/powerpoint/2010/main" val="1704626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cs typeface="Calibri"/>
              </a:rPr>
              <a:t>After students have attempted a solution have them share and explain their solution to a partner.</a:t>
            </a:r>
          </a:p>
          <a:p>
            <a:endParaRPr lang="en-AU" dirty="0">
              <a:cs typeface="Calibri"/>
            </a:endParaRPr>
          </a:p>
          <a:p>
            <a:r>
              <a:rPr lang="en-AU" dirty="0">
                <a:cs typeface="Calibri"/>
              </a:rPr>
              <a:t>They are allowed to change their answer if their partner can convince them.</a:t>
            </a:r>
          </a:p>
          <a:p>
            <a:endParaRPr lang="en-AU" dirty="0">
              <a:cs typeface="Calibri"/>
            </a:endParaRPr>
          </a:p>
          <a:p>
            <a:r>
              <a:rPr lang="en-AU" dirty="0">
                <a:cs typeface="Calibri"/>
              </a:rPr>
              <a:t>Randomly select students to share their answer with the class before revealing this solution.</a:t>
            </a:r>
          </a:p>
          <a:p>
            <a:endParaRPr lang="en-AU"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11</a:t>
            </a:fld>
            <a:endParaRPr lang="en-AU"/>
          </a:p>
        </p:txBody>
      </p:sp>
    </p:spTree>
    <p:extLst>
      <p:ext uri="{BB962C8B-B14F-4D97-AF65-F5344CB8AC3E}">
        <p14:creationId xmlns:p14="http://schemas.microsoft.com/office/powerpoint/2010/main" val="411954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Display the frequency table and ask students to read it silently.</a:t>
            </a:r>
          </a:p>
          <a:p>
            <a:r>
              <a:rPr lang="en-AU" dirty="0"/>
              <a:t>They should give a thumbs up when they’ve finished reading.</a:t>
            </a:r>
          </a:p>
          <a:p>
            <a:r>
              <a:rPr lang="en-AU" dirty="0"/>
              <a:t>Ask them to pair share to explain the table to each other.</a:t>
            </a:r>
          </a:p>
          <a:p>
            <a:r>
              <a:rPr lang="en-AU" dirty="0"/>
              <a:t>Ask pairs to discuss the self explanation prompts</a:t>
            </a:r>
          </a:p>
          <a:p>
            <a:r>
              <a:rPr lang="en-AU" dirty="0"/>
              <a:t>Randomly call on students to share their answers with the class.</a:t>
            </a:r>
          </a:p>
        </p:txBody>
      </p:sp>
      <p:sp>
        <p:nvSpPr>
          <p:cNvPr id="4" name="Slide Number Placeholder 3"/>
          <p:cNvSpPr>
            <a:spLocks noGrp="1"/>
          </p:cNvSpPr>
          <p:nvPr>
            <p:ph type="sldNum" sz="quarter" idx="5"/>
          </p:nvPr>
        </p:nvSpPr>
        <p:spPr/>
        <p:txBody>
          <a:bodyPr/>
          <a:lstStyle/>
          <a:p>
            <a:fld id="{D09C5488-DD16-4714-9519-7BE21BA11D4E}" type="slidenum">
              <a:rPr lang="en-AU" smtClean="0"/>
              <a:t>2</a:t>
            </a:fld>
            <a:endParaRPr lang="en-AU"/>
          </a:p>
        </p:txBody>
      </p:sp>
    </p:spTree>
    <p:extLst>
      <p:ext uri="{BB962C8B-B14F-4D97-AF65-F5344CB8AC3E}">
        <p14:creationId xmlns:p14="http://schemas.microsoft.com/office/powerpoint/2010/main" val="189509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Display the solution after students have had a chance to complete the exercise on their own and share their solution with a partner.</a:t>
            </a:r>
          </a:p>
          <a:p>
            <a:endParaRPr lang="en-AU" dirty="0"/>
          </a:p>
          <a:p>
            <a:r>
              <a:rPr lang="en-AU" dirty="0"/>
              <a:t>Discuss with students whether this table is easier to analyse and interpret than their first attempt, not using class intervals.</a:t>
            </a:r>
          </a:p>
          <a:p>
            <a:endParaRPr lang="en-AU" dirty="0"/>
          </a:p>
          <a:p>
            <a:r>
              <a:rPr lang="en-AU" dirty="0"/>
              <a:t>They should be able to identify that most ratings were between 7 and 8 and could even extend this to say that the majority of ratings were between 6 and 8. This was much harder to identify in their first attempt without class intervals.</a:t>
            </a: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609704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cs typeface="Calibri"/>
              </a:rPr>
              <a:t>Ask students, in pairs to conduct a notice and wonder.</a:t>
            </a:r>
          </a:p>
          <a:p>
            <a:endParaRPr lang="en-AU" dirty="0">
              <a:cs typeface="Calibri"/>
            </a:endParaRPr>
          </a:p>
          <a:p>
            <a:r>
              <a:rPr lang="en-AU" dirty="0">
                <a:cs typeface="Calibri"/>
              </a:rPr>
              <a:t>{Click} to display the features of a histogram</a:t>
            </a:r>
          </a:p>
          <a:p>
            <a:endParaRPr lang="en-AU" dirty="0">
              <a:cs typeface="Calibri"/>
            </a:endParaRPr>
          </a:p>
          <a:p>
            <a:r>
              <a:rPr lang="en-AU" dirty="0">
                <a:cs typeface="Calibri"/>
              </a:rPr>
              <a:t>Alert students to how heights have been grouped into classes and we have one bar that represents how many people were between 155 and 160cm, rather than having a bar for each individual height.</a:t>
            </a:r>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2782681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Explain to students that although a histogram is usually used for continuous data, it can be used for discrete data with a very wide range.</a:t>
            </a:r>
          </a:p>
          <a:p>
            <a:endParaRPr lang="en-AU" dirty="0"/>
          </a:p>
          <a:p>
            <a:endParaRPr lang="en-AU" dirty="0"/>
          </a:p>
          <a:p>
            <a:r>
              <a:rPr lang="en-AU"/>
              <a:t>The data that we graphed for the release years for the Marvel movies was numeric discrete and we graphed it as a column graph because there was only a small amount of data.</a:t>
            </a:r>
          </a:p>
          <a:p>
            <a:pPr marL="0" marR="0" lvl="0" indent="0" algn="l" defTabSz="914347" rtl="0" eaLnBrk="1" fontAlgn="auto" latinLnBrk="0" hangingPunct="1">
              <a:lnSpc>
                <a:spcPct val="100000"/>
              </a:lnSpc>
              <a:spcBef>
                <a:spcPts val="0"/>
              </a:spcBef>
              <a:spcAft>
                <a:spcPts val="0"/>
              </a:spcAft>
              <a:buClrTx/>
              <a:buSzTx/>
              <a:buFontTx/>
              <a:buNone/>
              <a:tabLst/>
              <a:defRPr/>
            </a:pPr>
            <a:endParaRPr lang="en-AU"/>
          </a:p>
          <a:p>
            <a:pPr marL="0" marR="0" lvl="0" indent="0" algn="l" defTabSz="914347" rtl="0" eaLnBrk="1" fontAlgn="auto" latinLnBrk="0" hangingPunct="1">
              <a:lnSpc>
                <a:spcPct val="100000"/>
              </a:lnSpc>
              <a:spcBef>
                <a:spcPts val="0"/>
              </a:spcBef>
              <a:spcAft>
                <a:spcPts val="0"/>
              </a:spcAft>
              <a:buClrTx/>
              <a:buSzTx/>
              <a:buFontTx/>
              <a:buNone/>
              <a:tabLst/>
              <a:defRPr/>
            </a:pPr>
            <a:r>
              <a:rPr lang="en-AU" dirty="0"/>
              <a:t>If we had data for a one hundred year period, we would have reorganised the data into classes or bins (</a:t>
            </a:r>
            <a:r>
              <a:rPr lang="en-AU" dirty="0" err="1"/>
              <a:t>eg</a:t>
            </a:r>
            <a:r>
              <a:rPr lang="en-AU" dirty="0"/>
              <a:t> 2000- 2004, 2005-2009) and drawn a histogram.</a:t>
            </a:r>
          </a:p>
          <a:p>
            <a:endParaRPr lang="en-AU" dirty="0"/>
          </a:p>
          <a:p>
            <a:endParaRPr lang="en-AU" dirty="0"/>
          </a:p>
          <a:p>
            <a:r>
              <a:rPr lang="en-AU" dirty="0"/>
              <a:t>Discuss with students why we need a histogram for continuous data – depending on our level of accuracy, imagine drawing a bar for each of 175.01, 175.02 175.03 etc</a:t>
            </a:r>
          </a:p>
          <a:p>
            <a:endParaRPr lang="en-AU" dirty="0"/>
          </a:p>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2765616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cs typeface="Calibri"/>
              </a:rPr>
              <a:t>Reveal the questions.</a:t>
            </a:r>
          </a:p>
          <a:p>
            <a:r>
              <a:rPr lang="en-AU" dirty="0">
                <a:cs typeface="Calibri"/>
              </a:rPr>
              <a:t>Students read in silence</a:t>
            </a:r>
          </a:p>
          <a:p>
            <a:r>
              <a:rPr lang="en-AU" dirty="0"/>
              <a:t>Students individually think and explain to themselves what is happening in each step</a:t>
            </a:r>
            <a:endParaRPr lang="en-AU" dirty="0">
              <a:cs typeface="Calibri" panose="020F0502020204030204"/>
            </a:endParaRPr>
          </a:p>
          <a:p>
            <a:r>
              <a:rPr lang="en-AU" dirty="0"/>
              <a:t>Students hold up a thumbs up to the teacher when they have finished reading and have some sort of understanding</a:t>
            </a:r>
            <a:endParaRPr lang="en-AU" dirty="0">
              <a:cs typeface="Calibri" panose="020F0502020204030204"/>
            </a:endParaRPr>
          </a:p>
          <a:p>
            <a:r>
              <a:rPr lang="en-AU" dirty="0"/>
              <a:t>Think, pair, share. Students explain the solution to their partner. </a:t>
            </a:r>
          </a:p>
          <a:p>
            <a:r>
              <a:rPr lang="en-AU" dirty="0"/>
              <a:t>In pairs students then answer the self-explanation questions. </a:t>
            </a:r>
            <a:endParaRPr lang="en-AU" dirty="0">
              <a:cs typeface="Calibri" panose="020F0502020204030204"/>
            </a:endParaRPr>
          </a:p>
          <a:p>
            <a:r>
              <a:rPr lang="en-AU" dirty="0"/>
              <a:t>Finally, randomly select students to share their answers with the whole class. </a:t>
            </a:r>
            <a:endParaRPr lang="en-AU" dirty="0">
              <a:cs typeface="Calibri"/>
            </a:endParaRPr>
          </a:p>
          <a:p>
            <a:endParaRPr lang="en-AU"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3461617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cs typeface="Calibri"/>
              </a:rPr>
              <a:t>Students attempt to draw a frequency histogram for the data in the frequency table</a:t>
            </a:r>
          </a:p>
          <a:p>
            <a:r>
              <a:rPr lang="en-AU" dirty="0">
                <a:cs typeface="Calibri"/>
              </a:rPr>
              <a:t>They will then share their solution with a partner and compare and discuss. They are allowed to change their answer if their partner convinces them.</a:t>
            </a:r>
          </a:p>
          <a:p>
            <a:endParaRPr lang="en-AU" dirty="0">
              <a:cs typeface="Calibri"/>
            </a:endParaRPr>
          </a:p>
          <a:p>
            <a:r>
              <a:rPr lang="en-AU" dirty="0">
                <a:cs typeface="Calibri"/>
              </a:rPr>
              <a:t>Teacher will then randomly call on students to share their solution</a:t>
            </a:r>
          </a:p>
          <a:p>
            <a:r>
              <a:rPr lang="en-AU" dirty="0">
                <a:cs typeface="Calibri"/>
              </a:rPr>
              <a:t>Teacher can then reveal the solution on the next slide</a:t>
            </a:r>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3287855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3002228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cs typeface="Calibri"/>
              </a:rPr>
              <a:t>Students can answer this individually on their mini whiteboard</a:t>
            </a:r>
          </a:p>
          <a:p>
            <a:r>
              <a:rPr lang="en-AU" dirty="0">
                <a:cs typeface="Calibri"/>
              </a:rPr>
              <a:t>Pair/share to discuss and possibly change their mind</a:t>
            </a:r>
          </a:p>
          <a:p>
            <a:r>
              <a:rPr lang="en-AU" dirty="0">
                <a:cs typeface="Calibri"/>
              </a:rPr>
              <a:t>Randomly choose students to share their answer and justify.</a:t>
            </a:r>
          </a:p>
          <a:p>
            <a:endParaRPr lang="en-AU" dirty="0">
              <a:cs typeface="Calibri"/>
            </a:endParaRPr>
          </a:p>
          <a:p>
            <a:r>
              <a:rPr lang="en-AU" dirty="0">
                <a:cs typeface="Calibri"/>
              </a:rPr>
              <a:t>It would be worthwhile to again discuss with students that although Histograms normally deal with continuous data, they can be used for discrete data as well.</a:t>
            </a:r>
          </a:p>
          <a:p>
            <a:r>
              <a:rPr lang="en-AU" dirty="0">
                <a:cs typeface="Calibri"/>
              </a:rPr>
              <a:t>Likewise, column graphs are usually used for categorical data, but they can be used for numerical discrete data if the range is not large.</a:t>
            </a:r>
          </a:p>
        </p:txBody>
      </p:sp>
      <p:sp>
        <p:nvSpPr>
          <p:cNvPr id="4" name="Slide Number Placeholder 3"/>
          <p:cNvSpPr>
            <a:spLocks noGrp="1"/>
          </p:cNvSpPr>
          <p:nvPr>
            <p:ph type="sldNum" sz="quarter" idx="5"/>
          </p:nvPr>
        </p:nvSpPr>
        <p:spPr/>
        <p:txBody>
          <a:bodyPr/>
          <a:lstStyle/>
          <a:p>
            <a:fld id="{D09C5488-DD16-4714-9519-7BE21BA11D4E}" type="slidenum">
              <a:rPr lang="en-AU" smtClean="0"/>
              <a:t>9</a:t>
            </a:fld>
            <a:endParaRPr lang="en-AU"/>
          </a:p>
        </p:txBody>
      </p:sp>
    </p:spTree>
    <p:extLst>
      <p:ext uri="{BB962C8B-B14F-4D97-AF65-F5344CB8AC3E}">
        <p14:creationId xmlns:p14="http://schemas.microsoft.com/office/powerpoint/2010/main" val="191370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1089811087"/>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30868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48214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2413932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96617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72608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91043293"/>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9062461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66671736"/>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40284503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6048214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923729985"/>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07653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548173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343919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44152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239484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9222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790231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641195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736188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21329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2601184666"/>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1662286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20556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9181193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827157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6522042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274063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014917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648100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2320617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1442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40277001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3250507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6258095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077915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6008039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92723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431731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Divider_Graphic 3">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E18D12C-6C1E-1B45-9C07-62804BC29799}"/>
              </a:ext>
            </a:extLst>
          </p:cNvPr>
          <p:cNvSpPr/>
          <p:nvPr userDrawn="1"/>
        </p:nvSpPr>
        <p:spPr>
          <a:xfrm>
            <a:off x="8388349" y="0"/>
            <a:ext cx="38036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23" name="Oval 22">
            <a:extLst>
              <a:ext uri="{FF2B5EF4-FFF2-40B4-BE49-F238E27FC236}">
                <a16:creationId xmlns:a16="http://schemas.microsoft.com/office/drawing/2014/main" id="{765E30EB-F038-9847-9E14-6E00B1A2265E}"/>
              </a:ext>
            </a:extLst>
          </p:cNvPr>
          <p:cNvSpPr/>
          <p:nvPr userDrawn="1"/>
        </p:nvSpPr>
        <p:spPr>
          <a:xfrm>
            <a:off x="3847225" y="-575906"/>
            <a:ext cx="8009812" cy="8009812"/>
          </a:xfrm>
          <a:prstGeom prst="ellipse">
            <a:avLst/>
          </a:prstGeom>
          <a:noFill/>
          <a:ln w="2540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24" name="Oval 23">
            <a:extLst>
              <a:ext uri="{FF2B5EF4-FFF2-40B4-BE49-F238E27FC236}">
                <a16:creationId xmlns:a16="http://schemas.microsoft.com/office/drawing/2014/main" id="{579DC81B-7EBB-8542-9535-449ADC492AAD}"/>
              </a:ext>
            </a:extLst>
          </p:cNvPr>
          <p:cNvSpPr/>
          <p:nvPr userDrawn="1"/>
        </p:nvSpPr>
        <p:spPr>
          <a:xfrm>
            <a:off x="6353746" y="600241"/>
            <a:ext cx="4739115" cy="4739115"/>
          </a:xfrm>
          <a:prstGeom prst="ellipse">
            <a:avLst/>
          </a:prstGeom>
          <a:noFill/>
          <a:ln w="254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25" name="Oval 24">
            <a:extLst>
              <a:ext uri="{FF2B5EF4-FFF2-40B4-BE49-F238E27FC236}">
                <a16:creationId xmlns:a16="http://schemas.microsoft.com/office/drawing/2014/main" id="{6F85E3EF-5C05-D84B-AA65-1D7947951A79}"/>
              </a:ext>
            </a:extLst>
          </p:cNvPr>
          <p:cNvSpPr/>
          <p:nvPr userDrawn="1"/>
        </p:nvSpPr>
        <p:spPr>
          <a:xfrm>
            <a:off x="7316939" y="2280909"/>
            <a:ext cx="2296182" cy="2296182"/>
          </a:xfrm>
          <a:prstGeom prst="ellipse">
            <a:avLst/>
          </a:prstGeom>
          <a:no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1" name="Rectangle 10">
            <a:extLst>
              <a:ext uri="{FF2B5EF4-FFF2-40B4-BE49-F238E27FC236}">
                <a16:creationId xmlns:a16="http://schemas.microsoft.com/office/drawing/2014/main" id="{AD11924B-A271-6D42-BB1A-488960349DC0}"/>
              </a:ext>
            </a:extLst>
          </p:cNvPr>
          <p:cNvSpPr/>
          <p:nvPr userDrawn="1"/>
        </p:nvSpPr>
        <p:spPr>
          <a:xfrm>
            <a:off x="1" y="0"/>
            <a:ext cx="838834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34963" y="3310193"/>
            <a:ext cx="6481762" cy="931618"/>
          </a:xfrm>
          <a:prstGeom prst="rect">
            <a:avLst/>
          </a:prstGeom>
        </p:spPr>
        <p:txBody>
          <a:bodyPr wrap="square" lIns="0">
            <a:noAutofit/>
          </a:bodyPr>
          <a:lstStyle>
            <a:lvl1pPr marL="0" indent="0">
              <a:buNone/>
              <a:defRPr sz="2000" b="0" i="0">
                <a:solidFill>
                  <a:schemeClr val="accent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34963" y="1882104"/>
            <a:ext cx="6481762" cy="1107996"/>
          </a:xfrm>
        </p:spPr>
        <p:txBody>
          <a:bodyPr anchor="b">
            <a:noAutofit/>
          </a:bodyPr>
          <a:lstStyle>
            <a:lvl1pPr>
              <a:lnSpc>
                <a:spcPct val="90000"/>
              </a:lnSpc>
              <a:defRPr sz="3600" b="1" i="0">
                <a:solidFill>
                  <a:schemeClr val="accent1"/>
                </a:solidFill>
                <a:latin typeface="Arial" panose="020B0604020202020204" pitchFamily="34" charset="0"/>
                <a:cs typeface="Arial" panose="020B0604020202020204" pitchFamily="34" charset="0"/>
              </a:defRPr>
            </a:lvl1pPr>
          </a:lstStyle>
          <a:p>
            <a:r>
              <a:rPr lang="en-US"/>
              <a:t>Divider title goes here</a:t>
            </a:r>
            <a:endParaRPr lang="en-AU"/>
          </a:p>
        </p:txBody>
      </p:sp>
      <p:sp>
        <p:nvSpPr>
          <p:cNvPr id="20" name="TextBox 19">
            <a:extLst>
              <a:ext uri="{FF2B5EF4-FFF2-40B4-BE49-F238E27FC236}">
                <a16:creationId xmlns:a16="http://schemas.microsoft.com/office/drawing/2014/main" id="{1875D8F5-C831-4AC7-AE09-4DA65EE17051}"/>
              </a:ext>
            </a:extLst>
          </p:cNvPr>
          <p:cNvSpPr txBox="1"/>
          <p:nvPr userDrawn="1"/>
        </p:nvSpPr>
        <p:spPr>
          <a:xfrm>
            <a:off x="334963" y="395288"/>
            <a:ext cx="1744067" cy="153888"/>
          </a:xfrm>
          <a:prstGeom prst="rect">
            <a:avLst/>
          </a:prstGeom>
          <a:noFill/>
        </p:spPr>
        <p:txBody>
          <a:bodyPr wrap="none" lIns="0" tIns="0" rIns="0" bIns="0" rtlCol="0">
            <a:spAutoFit/>
          </a:bodyPr>
          <a:lstStyle/>
          <a:p>
            <a:r>
              <a:rPr lang="en-AU" sz="1000" b="0" i="0">
                <a:solidFill>
                  <a:schemeClr val="accent1"/>
                </a:solidFill>
                <a:latin typeface="Arial" panose="020B0604020202020204" pitchFamily="34" charset="0"/>
                <a:cs typeface="Arial" panose="020B0604020202020204" pitchFamily="34" charset="0"/>
              </a:rPr>
              <a:t>NSW Department of Education</a:t>
            </a:r>
          </a:p>
        </p:txBody>
      </p:sp>
      <p:sp>
        <p:nvSpPr>
          <p:cNvPr id="14" name="TextBox 13">
            <a:extLst>
              <a:ext uri="{FF2B5EF4-FFF2-40B4-BE49-F238E27FC236}">
                <a16:creationId xmlns:a16="http://schemas.microsoft.com/office/drawing/2014/main" id="{67C02E2A-B625-1844-BED3-E49243A58BAF}"/>
              </a:ext>
            </a:extLst>
          </p:cNvPr>
          <p:cNvSpPr txBox="1"/>
          <p:nvPr userDrawn="1"/>
        </p:nvSpPr>
        <p:spPr>
          <a:xfrm>
            <a:off x="334963" y="6478687"/>
            <a:ext cx="1231106" cy="153888"/>
          </a:xfrm>
          <a:prstGeom prst="rect">
            <a:avLst/>
          </a:prstGeom>
          <a:noFill/>
        </p:spPr>
        <p:txBody>
          <a:bodyPr wrap="none" lIns="0" tIns="0" rIns="0" bIns="0" rtlCol="0">
            <a:spAutoFit/>
          </a:bodyPr>
          <a:lstStyle/>
          <a:p>
            <a:r>
              <a:rPr lang="en-AU" sz="1000" b="0" i="0" err="1">
                <a:solidFill>
                  <a:schemeClr val="accent1"/>
                </a:solidFill>
                <a:latin typeface="Arial" panose="020B0604020202020204" pitchFamily="34" charset="0"/>
                <a:cs typeface="Arial" panose="020B0604020202020204" pitchFamily="34" charset="0"/>
              </a:rPr>
              <a:t>education.nsw.gov.au</a:t>
            </a:r>
            <a:endParaRPr lang="en-AU" sz="1000" b="0" i="0">
              <a:solidFill>
                <a:schemeClr val="accent1"/>
              </a:solidFill>
              <a:latin typeface="Arial" panose="020B0604020202020204" pitchFamily="34" charset="0"/>
              <a:cs typeface="Arial" panose="020B0604020202020204" pitchFamily="34" charset="0"/>
            </a:endParaRPr>
          </a:p>
        </p:txBody>
      </p:sp>
      <p:sp>
        <p:nvSpPr>
          <p:cNvPr id="12" name="Text Placeholder 2">
            <a:extLst>
              <a:ext uri="{FF2B5EF4-FFF2-40B4-BE49-F238E27FC236}">
                <a16:creationId xmlns:a16="http://schemas.microsoft.com/office/drawing/2014/main" id="{3077EACC-14B7-A746-943A-9D018A09451A}"/>
              </a:ext>
            </a:extLst>
          </p:cNvPr>
          <p:cNvSpPr>
            <a:spLocks noGrp="1"/>
          </p:cNvSpPr>
          <p:nvPr>
            <p:ph type="body" sz="quarter" idx="16" hasCustomPrompt="1"/>
          </p:nvPr>
        </p:nvSpPr>
        <p:spPr>
          <a:xfrm>
            <a:off x="5248469" y="4814232"/>
            <a:ext cx="2876550" cy="1762125"/>
          </a:xfrm>
        </p:spPr>
        <p:txBody>
          <a:bodyPr anchor="ctr">
            <a:noAutofit/>
          </a:bodyPr>
          <a:lstStyle>
            <a:lvl1pPr marL="0" indent="0" algn="r">
              <a:buNone/>
              <a:defRPr lang="en-US" sz="11500" b="0" i="0" kern="1200" dirty="0">
                <a:solidFill>
                  <a:schemeClr val="tx2"/>
                </a:solidFill>
                <a:latin typeface="Arial" panose="020B0604020202020204" pitchFamily="34" charset="0"/>
                <a:ea typeface="+mj-ea"/>
                <a:cs typeface="Arial" panose="020B0604020202020204" pitchFamily="34" charset="0"/>
              </a:defRPr>
            </a:lvl1pPr>
          </a:lstStyle>
          <a:p>
            <a:pPr lvl="0"/>
            <a:r>
              <a:rPr lang="en-GB"/>
              <a:t>01</a:t>
            </a:r>
            <a:endParaRPr lang="en-US"/>
          </a:p>
        </p:txBody>
      </p:sp>
    </p:spTree>
    <p:extLst>
      <p:ext uri="{BB962C8B-B14F-4D97-AF65-F5344CB8AC3E}">
        <p14:creationId xmlns:p14="http://schemas.microsoft.com/office/powerpoint/2010/main" val="3914618299"/>
      </p:ext>
    </p:extLst>
  </p:cSld>
  <p:clrMapOvr>
    <a:masterClrMapping/>
  </p:clrMapOvr>
  <p:transition>
    <p:fade/>
  </p:transition>
  <p:extLst>
    <p:ext uri="{DCECCB84-F9BA-43D5-87BE-67443E8EF086}">
      <p15:sldGuideLst xmlns:p15="http://schemas.microsoft.com/office/powerpoint/2012/main">
        <p15:guide id="1" pos="4294">
          <p15:clr>
            <a:srgbClr val="FBAE40"/>
          </p15:clr>
        </p15:guide>
        <p15:guide id="2" pos="32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03186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1736367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43385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43427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389703730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8"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501446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 id="2147483771" r:id="rId28"/>
    <p:sldLayoutId id="2147483772" r:id="rId29"/>
    <p:sldLayoutId id="2147483773" r:id="rId30"/>
    <p:sldLayoutId id="2147483774" r:id="rId31"/>
    <p:sldLayoutId id="2147483775" r:id="rId32"/>
    <p:sldLayoutId id="2147483776" r:id="rId33"/>
    <p:sldLayoutId id="2147483777" r:id="rId34"/>
    <p:sldLayoutId id="2147483778" r:id="rId35"/>
    <p:sldLayoutId id="2147483779" r:id="rId36"/>
    <p:sldLayoutId id="2147483780" r:id="rId37"/>
    <p:sldLayoutId id="2147483781" r:id="rId38"/>
    <p:sldLayoutId id="2147483782" r:id="rId39"/>
    <p:sldLayoutId id="2147483783" r:id="rId40"/>
    <p:sldLayoutId id="2147483784" r:id="rId41"/>
    <p:sldLayoutId id="2147483785" r:id="rId42"/>
    <p:sldLayoutId id="2147483786" r:id="rId43"/>
    <p:sldLayoutId id="2147483787" r:id="rId44"/>
    <p:sldLayoutId id="2147483788" r:id="rId45"/>
    <p:sldLayoutId id="2147483789" r:id="rId46"/>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6.xml"/><Relationship Id="rId5" Type="http://schemas.openxmlformats.org/officeDocument/2006/relationships/image" Target="../media/image15.sv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hemeOverride" Target="../theme/themeOverride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4.xml"/><Relationship Id="rId1" Type="http://schemas.openxmlformats.org/officeDocument/2006/relationships/themeOverride" Target="../theme/themeOverride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99997" y="3259567"/>
            <a:ext cx="6948000" cy="700432"/>
          </a:xfrm>
        </p:spPr>
        <p:txBody>
          <a:bodyPr/>
          <a:lstStyle/>
          <a:p>
            <a:r>
              <a:rPr lang="en-US" dirty="0">
                <a:cs typeface="Arial"/>
              </a:rPr>
              <a:t>Going to the movies</a:t>
            </a:r>
            <a:endParaRPr lang="en-US" dirty="0"/>
          </a:p>
        </p:txBody>
      </p:sp>
      <p:sp>
        <p:nvSpPr>
          <p:cNvPr id="6" name="Text Placeholder 5">
            <a:extLst>
              <a:ext uri="{FF2B5EF4-FFF2-40B4-BE49-F238E27FC236}">
                <a16:creationId xmlns:a16="http://schemas.microsoft.com/office/drawing/2014/main" id="{B3F8974D-8BDA-90CA-A36B-5E8BA62EA83A}"/>
              </a:ext>
            </a:extLst>
          </p:cNvPr>
          <p:cNvSpPr>
            <a:spLocks noGrp="1"/>
          </p:cNvSpPr>
          <p:nvPr>
            <p:ph type="body" sz="quarter" idx="14"/>
          </p:nvPr>
        </p:nvSpPr>
        <p:spPr>
          <a:xfrm>
            <a:off x="3679115" y="3959999"/>
            <a:ext cx="6868882" cy="485365"/>
          </a:xfrm>
        </p:spPr>
        <p:txBody>
          <a:bodyPr/>
          <a:lstStyle/>
          <a:p>
            <a:r>
              <a:rPr lang="en-US" dirty="0"/>
              <a:t>Making decisions</a:t>
            </a:r>
          </a:p>
        </p:txBody>
      </p:sp>
    </p:spTree>
    <p:extLst>
      <p:ext uri="{BB962C8B-B14F-4D97-AF65-F5344CB8AC3E}">
        <p14:creationId xmlns:p14="http://schemas.microsoft.com/office/powerpoint/2010/main" val="416608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dirty="0">
                <a:cs typeface="Arial"/>
              </a:rPr>
              <a:t>Frequency polygons - Features</a:t>
            </a:r>
            <a:endParaRPr lang="en-AU" dirty="0"/>
          </a:p>
        </p:txBody>
      </p:sp>
      <p:grpSp>
        <p:nvGrpSpPr>
          <p:cNvPr id="13" name="Group 12" descr="Histogram with frequency polygon showing frequency of movie ratings">
            <a:extLst>
              <a:ext uri="{FF2B5EF4-FFF2-40B4-BE49-F238E27FC236}">
                <a16:creationId xmlns:a16="http://schemas.microsoft.com/office/drawing/2014/main" id="{03015E7D-42C1-E45F-58C4-E8060DCE732D}"/>
              </a:ext>
            </a:extLst>
          </p:cNvPr>
          <p:cNvGrpSpPr/>
          <p:nvPr/>
        </p:nvGrpSpPr>
        <p:grpSpPr>
          <a:xfrm>
            <a:off x="2464116" y="1906314"/>
            <a:ext cx="6696574" cy="4243965"/>
            <a:chOff x="2236065" y="2107955"/>
            <a:chExt cx="6696574" cy="4243965"/>
          </a:xfrm>
        </p:grpSpPr>
        <p:pic>
          <p:nvPicPr>
            <p:cNvPr id="9" name="Picture 8">
              <a:extLst>
                <a:ext uri="{FF2B5EF4-FFF2-40B4-BE49-F238E27FC236}">
                  <a16:creationId xmlns:a16="http://schemas.microsoft.com/office/drawing/2014/main" id="{FE7C2E14-AB92-0B8B-B33A-D31E308525EF}"/>
                </a:ext>
              </a:extLst>
            </p:cNvPr>
            <p:cNvPicPr>
              <a:picLocks noChangeAspect="1"/>
            </p:cNvPicPr>
            <p:nvPr/>
          </p:nvPicPr>
          <p:blipFill>
            <a:blip r:embed="rId3"/>
            <a:stretch>
              <a:fillRect/>
            </a:stretch>
          </p:blipFill>
          <p:spPr>
            <a:xfrm>
              <a:off x="2380466" y="2107955"/>
              <a:ext cx="6552173" cy="3971735"/>
            </a:xfrm>
            <a:prstGeom prst="rect">
              <a:avLst/>
            </a:prstGeom>
          </p:spPr>
        </p:pic>
        <p:sp>
          <p:nvSpPr>
            <p:cNvPr id="3" name="TextBox 2">
              <a:extLst>
                <a:ext uri="{FF2B5EF4-FFF2-40B4-BE49-F238E27FC236}">
                  <a16:creationId xmlns:a16="http://schemas.microsoft.com/office/drawing/2014/main" id="{9DAA4E72-69AB-925B-1C9E-B3B1899E9993}"/>
                </a:ext>
              </a:extLst>
            </p:cNvPr>
            <p:cNvSpPr txBox="1"/>
            <p:nvPr/>
          </p:nvSpPr>
          <p:spPr>
            <a:xfrm>
              <a:off x="4989777" y="6145241"/>
              <a:ext cx="1245601" cy="206679"/>
            </a:xfrm>
            <a:prstGeom prst="rect">
              <a:avLst/>
            </a:prstGeom>
            <a:noFill/>
          </p:spPr>
          <p:txBody>
            <a:bodyPr wrap="none" lIns="0" tIns="0" rIns="0" bIns="0" rtlCol="0">
              <a:noAutofit/>
            </a:bodyPr>
            <a:lstStyle/>
            <a:p>
              <a:pPr algn="l"/>
              <a:r>
                <a:rPr lang="en-AU" sz="1400" dirty="0"/>
                <a:t>Movie run time</a:t>
              </a:r>
            </a:p>
          </p:txBody>
        </p:sp>
        <p:sp>
          <p:nvSpPr>
            <p:cNvPr id="11" name="TextBox 10">
              <a:extLst>
                <a:ext uri="{FF2B5EF4-FFF2-40B4-BE49-F238E27FC236}">
                  <a16:creationId xmlns:a16="http://schemas.microsoft.com/office/drawing/2014/main" id="{F8D7D46A-BFFD-6A3B-D9D4-487063409EFC}"/>
                </a:ext>
              </a:extLst>
            </p:cNvPr>
            <p:cNvSpPr txBox="1"/>
            <p:nvPr/>
          </p:nvSpPr>
          <p:spPr>
            <a:xfrm rot="16200000">
              <a:off x="1923266" y="3856481"/>
              <a:ext cx="914400" cy="288801"/>
            </a:xfrm>
            <a:prstGeom prst="rect">
              <a:avLst/>
            </a:prstGeom>
            <a:noFill/>
          </p:spPr>
          <p:txBody>
            <a:bodyPr wrap="none" lIns="0" tIns="0" rIns="0" bIns="0" rtlCol="0">
              <a:noAutofit/>
            </a:bodyPr>
            <a:lstStyle/>
            <a:p>
              <a:pPr algn="l"/>
              <a:r>
                <a:rPr lang="en-AU" sz="1400" dirty="0"/>
                <a:t>Frequency</a:t>
              </a:r>
            </a:p>
          </p:txBody>
        </p:sp>
      </p:grpSp>
      <p:sp>
        <p:nvSpPr>
          <p:cNvPr id="10" name="Speech Bubble: Oval 9">
            <a:extLst>
              <a:ext uri="{FF2B5EF4-FFF2-40B4-BE49-F238E27FC236}">
                <a16:creationId xmlns:a16="http://schemas.microsoft.com/office/drawing/2014/main" id="{12702EF0-F1E4-EB6C-0119-FA1022356FBC}"/>
              </a:ext>
              <a:ext uri="{C183D7F6-B498-43B3-948B-1728B52AA6E4}">
                <adec:decorative xmlns:adec="http://schemas.microsoft.com/office/drawing/2017/decorative" val="0"/>
              </a:ext>
            </a:extLst>
          </p:cNvPr>
          <p:cNvSpPr/>
          <p:nvPr/>
        </p:nvSpPr>
        <p:spPr>
          <a:xfrm>
            <a:off x="254211" y="1733064"/>
            <a:ext cx="2226095" cy="1326535"/>
          </a:xfrm>
          <a:prstGeom prst="wedgeEllipseCallout">
            <a:avLst>
              <a:gd name="adj1" fmla="val 107339"/>
              <a:gd name="adj2" fmla="val 6073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600" dirty="0">
                <a:solidFill>
                  <a:schemeClr val="accent1"/>
                </a:solidFill>
              </a:rPr>
              <a:t>What do you notice?</a:t>
            </a:r>
          </a:p>
        </p:txBody>
      </p:sp>
      <p:sp>
        <p:nvSpPr>
          <p:cNvPr id="12" name="Speech Bubble: Oval 11">
            <a:extLst>
              <a:ext uri="{FF2B5EF4-FFF2-40B4-BE49-F238E27FC236}">
                <a16:creationId xmlns:a16="http://schemas.microsoft.com/office/drawing/2014/main" id="{3F26A7BB-243F-054C-7E66-E5D68A66FB0E}"/>
              </a:ext>
              <a:ext uri="{C183D7F6-B498-43B3-948B-1728B52AA6E4}">
                <adec:decorative xmlns:adec="http://schemas.microsoft.com/office/drawing/2017/decorative" val="0"/>
              </a:ext>
            </a:extLst>
          </p:cNvPr>
          <p:cNvSpPr/>
          <p:nvPr/>
        </p:nvSpPr>
        <p:spPr>
          <a:xfrm>
            <a:off x="9160690" y="2019395"/>
            <a:ext cx="2226095" cy="1758370"/>
          </a:xfrm>
          <a:prstGeom prst="wedgeEllipseCallout">
            <a:avLst>
              <a:gd name="adj1" fmla="val -77924"/>
              <a:gd name="adj2" fmla="val 139509"/>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600" dirty="0">
                <a:solidFill>
                  <a:schemeClr val="accent1"/>
                </a:solidFill>
              </a:rPr>
              <a:t>Why might the frequency polygon start and end at zero?</a:t>
            </a:r>
          </a:p>
        </p:txBody>
      </p:sp>
      <p:sp>
        <p:nvSpPr>
          <p:cNvPr id="15" name="Speech Bubble: Oval 14">
            <a:extLst>
              <a:ext uri="{FF2B5EF4-FFF2-40B4-BE49-F238E27FC236}">
                <a16:creationId xmlns:a16="http://schemas.microsoft.com/office/drawing/2014/main" id="{45FC7892-3AB8-49E0-8B0E-607101B7F6B6}"/>
              </a:ext>
              <a:ext uri="{C183D7F6-B498-43B3-948B-1728B52AA6E4}">
                <adec:decorative xmlns:adec="http://schemas.microsoft.com/office/drawing/2017/decorative" val="0"/>
              </a:ext>
            </a:extLst>
          </p:cNvPr>
          <p:cNvSpPr/>
          <p:nvPr/>
        </p:nvSpPr>
        <p:spPr>
          <a:xfrm>
            <a:off x="254211" y="3892181"/>
            <a:ext cx="2226095" cy="1696179"/>
          </a:xfrm>
          <a:prstGeom prst="wedgeEllipseCallout">
            <a:avLst>
              <a:gd name="adj1" fmla="val 89119"/>
              <a:gd name="adj2" fmla="val 24473"/>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600" dirty="0">
                <a:solidFill>
                  <a:schemeClr val="accent1"/>
                </a:solidFill>
              </a:rPr>
              <a:t>How is a frequency polygon different than a line graph?</a:t>
            </a:r>
          </a:p>
        </p:txBody>
      </p:sp>
      <p:sp>
        <p:nvSpPr>
          <p:cNvPr id="7" name="Speech Bubble: Oval 6">
            <a:extLst>
              <a:ext uri="{FF2B5EF4-FFF2-40B4-BE49-F238E27FC236}">
                <a16:creationId xmlns:a16="http://schemas.microsoft.com/office/drawing/2014/main" id="{7D1B13B2-D1B9-9325-1302-4AB129C7AAA7}"/>
              </a:ext>
              <a:ext uri="{C183D7F6-B498-43B3-948B-1728B52AA6E4}">
                <adec:decorative xmlns:adec="http://schemas.microsoft.com/office/drawing/2017/decorative" val="0"/>
              </a:ext>
            </a:extLst>
          </p:cNvPr>
          <p:cNvSpPr/>
          <p:nvPr/>
        </p:nvSpPr>
        <p:spPr>
          <a:xfrm>
            <a:off x="4835047" y="1137527"/>
            <a:ext cx="2999343" cy="1326535"/>
          </a:xfrm>
          <a:prstGeom prst="wedgeEllipseCallout">
            <a:avLst>
              <a:gd name="adj1" fmla="val 11885"/>
              <a:gd name="adj2" fmla="val 10239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600" dirty="0">
                <a:solidFill>
                  <a:schemeClr val="accent1"/>
                </a:solidFill>
              </a:rPr>
              <a:t>Can you write a definition for a frequency polygon?</a:t>
            </a:r>
          </a:p>
        </p:txBody>
      </p:sp>
      <p:sp>
        <p:nvSpPr>
          <p:cNvPr id="16" name="Speech Bubble: Oval 15">
            <a:extLst>
              <a:ext uri="{FF2B5EF4-FFF2-40B4-BE49-F238E27FC236}">
                <a16:creationId xmlns:a16="http://schemas.microsoft.com/office/drawing/2014/main" id="{4D93CD1A-9243-F4C8-38AB-4DE8148BD53D}"/>
              </a:ext>
              <a:ext uri="{C183D7F6-B498-43B3-948B-1728B52AA6E4}">
                <adec:decorative xmlns:adec="http://schemas.microsoft.com/office/drawing/2017/decorative" val="0"/>
              </a:ext>
            </a:extLst>
          </p:cNvPr>
          <p:cNvSpPr/>
          <p:nvPr/>
        </p:nvSpPr>
        <p:spPr>
          <a:xfrm>
            <a:off x="9362040" y="4420796"/>
            <a:ext cx="2663431" cy="1634781"/>
          </a:xfrm>
          <a:prstGeom prst="wedgeEllipseCallout">
            <a:avLst>
              <a:gd name="adj1" fmla="val 39903"/>
              <a:gd name="adj2" fmla="val 60524"/>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600" dirty="0"/>
              <a:t>Your turn… Add a frequency polygon to each of your histograms</a:t>
            </a:r>
          </a:p>
        </p:txBody>
      </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2"/>
          </p:nvPr>
        </p:nvSpPr>
        <p:spPr/>
        <p:txBody>
          <a:bodyPr/>
          <a:lstStyle/>
          <a:p>
            <a:fld id="{53F625F3-B677-4D46-AEB5-DC449A9DF797}" type="slidenum">
              <a:rPr lang="en-AU" smtClean="0"/>
              <a:pPr/>
              <a:t>10</a:t>
            </a:fld>
            <a:endParaRPr lang="en-AU"/>
          </a:p>
        </p:txBody>
      </p:sp>
    </p:spTree>
    <p:extLst>
      <p:ext uri="{BB962C8B-B14F-4D97-AF65-F5344CB8AC3E}">
        <p14:creationId xmlns:p14="http://schemas.microsoft.com/office/powerpoint/2010/main" val="72965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5" grpId="0" animBg="1"/>
      <p:bldP spid="7"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dirty="0">
                <a:cs typeface="Arial"/>
              </a:rPr>
              <a:t>Frequency polygons – Solution</a:t>
            </a:r>
          </a:p>
        </p:txBody>
      </p:sp>
      <p:sp>
        <p:nvSpPr>
          <p:cNvPr id="3" name="Text Placeholder 2">
            <a:extLst>
              <a:ext uri="{FF2B5EF4-FFF2-40B4-BE49-F238E27FC236}">
                <a16:creationId xmlns:a16="http://schemas.microsoft.com/office/drawing/2014/main" id="{F96A9077-861D-43DF-BC64-E10BCD1EFBF9}"/>
              </a:ext>
            </a:extLst>
          </p:cNvPr>
          <p:cNvSpPr>
            <a:spLocks noGrp="1"/>
          </p:cNvSpPr>
          <p:nvPr>
            <p:ph idx="1"/>
          </p:nvPr>
        </p:nvSpPr>
        <p:spPr>
          <a:xfrm>
            <a:off x="360000" y="1620000"/>
            <a:ext cx="6097038" cy="4536000"/>
          </a:xfrm>
        </p:spPr>
        <p:txBody>
          <a:bodyPr vert="horz" lIns="91440" tIns="45720" rIns="91440" bIns="45720" rtlCol="0" anchor="t">
            <a:normAutofit/>
          </a:bodyPr>
          <a:lstStyle/>
          <a:p>
            <a:r>
              <a:rPr lang="en-AU" dirty="0">
                <a:cs typeface="Arial"/>
              </a:rPr>
              <a:t>A frequency polygon is a graph that shows the frequencies of grouped data.</a:t>
            </a:r>
          </a:p>
          <a:p>
            <a:r>
              <a:rPr lang="en-AU" dirty="0">
                <a:cs typeface="Arial"/>
              </a:rPr>
              <a:t>It is made by joining the midpoints of the columns of a frequency histogram</a:t>
            </a:r>
          </a:p>
          <a:p>
            <a:r>
              <a:rPr lang="en-AU" dirty="0">
                <a:cs typeface="Arial"/>
              </a:rPr>
              <a:t>The polygon starts on the horizontal axis at what would be the midpoint of the bar before the first bar, and ends on the horizontal axis at what would be the midpoint of the bar after the last bar.</a:t>
            </a:r>
          </a:p>
        </p:txBody>
      </p:sp>
      <p:grpSp>
        <p:nvGrpSpPr>
          <p:cNvPr id="10" name="Group 9" descr="Histogram with frequency polygon showing frequency of movie ratings">
            <a:extLst>
              <a:ext uri="{FF2B5EF4-FFF2-40B4-BE49-F238E27FC236}">
                <a16:creationId xmlns:a16="http://schemas.microsoft.com/office/drawing/2014/main" id="{37CF346B-DB69-F594-C9FC-AF7DB8504149}"/>
              </a:ext>
              <a:ext uri="{C183D7F6-B498-43B3-948B-1728B52AA6E4}">
                <adec:decorative xmlns:adec="http://schemas.microsoft.com/office/drawing/2017/decorative" val="0"/>
              </a:ext>
            </a:extLst>
          </p:cNvPr>
          <p:cNvGrpSpPr/>
          <p:nvPr/>
        </p:nvGrpSpPr>
        <p:grpSpPr>
          <a:xfrm>
            <a:off x="6772075" y="1764619"/>
            <a:ext cx="5059925" cy="4931381"/>
            <a:chOff x="6243801" y="1735366"/>
            <a:chExt cx="5559262" cy="5512495"/>
          </a:xfrm>
        </p:grpSpPr>
        <p:pic>
          <p:nvPicPr>
            <p:cNvPr id="8" name="Picture 7">
              <a:extLst>
                <a:ext uri="{FF2B5EF4-FFF2-40B4-BE49-F238E27FC236}">
                  <a16:creationId xmlns:a16="http://schemas.microsoft.com/office/drawing/2014/main" id="{204282BF-8780-916C-5B96-4C5CC88AEA2E}"/>
                </a:ext>
              </a:extLst>
            </p:cNvPr>
            <p:cNvPicPr>
              <a:picLocks noChangeAspect="1"/>
            </p:cNvPicPr>
            <p:nvPr/>
          </p:nvPicPr>
          <p:blipFill>
            <a:blip r:embed="rId3"/>
            <a:stretch>
              <a:fillRect/>
            </a:stretch>
          </p:blipFill>
          <p:spPr>
            <a:xfrm>
              <a:off x="6370687" y="1735366"/>
              <a:ext cx="5432376" cy="4598095"/>
            </a:xfrm>
            <a:prstGeom prst="rect">
              <a:avLst/>
            </a:prstGeom>
          </p:spPr>
        </p:pic>
        <p:sp>
          <p:nvSpPr>
            <p:cNvPr id="6" name="TextBox 5">
              <a:extLst>
                <a:ext uri="{FF2B5EF4-FFF2-40B4-BE49-F238E27FC236}">
                  <a16:creationId xmlns:a16="http://schemas.microsoft.com/office/drawing/2014/main" id="{659D909D-CE06-A0E3-7A2A-DC1A3EF5A8F6}"/>
                </a:ext>
              </a:extLst>
            </p:cNvPr>
            <p:cNvSpPr txBox="1"/>
            <p:nvPr/>
          </p:nvSpPr>
          <p:spPr>
            <a:xfrm rot="16200000">
              <a:off x="5913487" y="3907527"/>
              <a:ext cx="914400" cy="253771"/>
            </a:xfrm>
            <a:prstGeom prst="rect">
              <a:avLst/>
            </a:prstGeom>
            <a:noFill/>
          </p:spPr>
          <p:txBody>
            <a:bodyPr wrap="none" lIns="0" tIns="0" rIns="0" bIns="0" rtlCol="0">
              <a:noAutofit/>
            </a:bodyPr>
            <a:lstStyle/>
            <a:p>
              <a:pPr algn="l"/>
              <a:r>
                <a:rPr lang="en-AU" sz="1400" dirty="0"/>
                <a:t>Frequency</a:t>
              </a:r>
            </a:p>
          </p:txBody>
        </p:sp>
        <p:sp>
          <p:nvSpPr>
            <p:cNvPr id="9" name="TextBox 8">
              <a:extLst>
                <a:ext uri="{FF2B5EF4-FFF2-40B4-BE49-F238E27FC236}">
                  <a16:creationId xmlns:a16="http://schemas.microsoft.com/office/drawing/2014/main" id="{5735F245-868E-6572-3AB9-9C5D5609D6D9}"/>
                </a:ext>
              </a:extLst>
            </p:cNvPr>
            <p:cNvSpPr txBox="1"/>
            <p:nvPr/>
          </p:nvSpPr>
          <p:spPr>
            <a:xfrm>
              <a:off x="8629675" y="6333461"/>
              <a:ext cx="914400" cy="914400"/>
            </a:xfrm>
            <a:prstGeom prst="rect">
              <a:avLst/>
            </a:prstGeom>
            <a:noFill/>
          </p:spPr>
          <p:txBody>
            <a:bodyPr wrap="none" lIns="0" tIns="0" rIns="0" bIns="0" rtlCol="0">
              <a:noAutofit/>
            </a:bodyPr>
            <a:lstStyle/>
            <a:p>
              <a:pPr algn="l"/>
              <a:r>
                <a:rPr lang="en-AU" sz="1400" dirty="0"/>
                <a:t>Movie ratings</a:t>
              </a:r>
            </a:p>
          </p:txBody>
        </p:sp>
      </p:gr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0"/>
          </p:nvPr>
        </p:nvSpPr>
        <p:spPr/>
        <p:txBody>
          <a:bodyPr/>
          <a:lstStyle/>
          <a:p>
            <a:fld id="{53F625F3-B677-4D46-AEB5-DC449A9DF797}" type="slidenum">
              <a:rPr lang="en-AU" smtClean="0"/>
              <a:pPr/>
              <a:t>11</a:t>
            </a:fld>
            <a:endParaRPr lang="en-AU"/>
          </a:p>
        </p:txBody>
      </p:sp>
    </p:spTree>
    <p:extLst>
      <p:ext uri="{BB962C8B-B14F-4D97-AF65-F5344CB8AC3E}">
        <p14:creationId xmlns:p14="http://schemas.microsoft.com/office/powerpoint/2010/main" val="397564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721BD-2911-4C06-9D8F-0FD8529898B1}"/>
              </a:ext>
            </a:extLst>
          </p:cNvPr>
          <p:cNvSpPr>
            <a:spLocks noGrp="1"/>
          </p:cNvSpPr>
          <p:nvPr>
            <p:ph type="title"/>
          </p:nvPr>
        </p:nvSpPr>
        <p:spPr/>
        <p:txBody>
          <a:bodyPr/>
          <a:lstStyle/>
          <a:p>
            <a:r>
              <a:rPr lang="en-AU" dirty="0"/>
              <a:t>Success criteria</a:t>
            </a:r>
          </a:p>
        </p:txBody>
      </p:sp>
      <p:sp>
        <p:nvSpPr>
          <p:cNvPr id="2" name="Text Placeholder 1">
            <a:extLst>
              <a:ext uri="{FF2B5EF4-FFF2-40B4-BE49-F238E27FC236}">
                <a16:creationId xmlns:a16="http://schemas.microsoft.com/office/drawing/2014/main" id="{A6DBFC08-4BD3-4ABE-A014-01D23B2B0C76}"/>
              </a:ext>
            </a:extLst>
          </p:cNvPr>
          <p:cNvSpPr>
            <a:spLocks noGrp="1"/>
          </p:cNvSpPr>
          <p:nvPr>
            <p:ph type="body" sz="quarter" idx="17"/>
          </p:nvPr>
        </p:nvSpPr>
        <p:spPr/>
        <p:txBody>
          <a:bodyPr/>
          <a:lstStyle/>
          <a:p>
            <a:pPr marL="342900" indent="-342900">
              <a:buFont typeface="Arial" panose="020B0604020202020204" pitchFamily="34" charset="0"/>
              <a:buChar char="•"/>
            </a:pPr>
            <a:r>
              <a:rPr lang="en-AU" dirty="0"/>
              <a:t>I can draw a histogram</a:t>
            </a:r>
          </a:p>
          <a:p>
            <a:pPr marL="342900" indent="-342900">
              <a:buFont typeface="Arial" panose="020B0604020202020204" pitchFamily="34" charset="0"/>
              <a:buChar char="•"/>
            </a:pPr>
            <a:r>
              <a:rPr lang="en-AU" dirty="0"/>
              <a:t>I can draw a polygon</a:t>
            </a:r>
          </a:p>
          <a:p>
            <a:pPr marL="342900" indent="-342900">
              <a:buFont typeface="Arial" panose="020B0604020202020204" pitchFamily="34" charset="0"/>
              <a:buChar char="•"/>
            </a:pPr>
            <a:r>
              <a:rPr lang="en-AU" dirty="0"/>
              <a:t>I can compare histograms with column graphs</a:t>
            </a:r>
          </a:p>
          <a:p>
            <a:pPr marL="342900" indent="-342900">
              <a:buFont typeface="Arial" panose="020B0604020202020204" pitchFamily="34" charset="0"/>
              <a:buChar char="•"/>
            </a:pPr>
            <a:r>
              <a:rPr lang="en-AU" dirty="0"/>
              <a:t>I can compare polygons to line graphs</a:t>
            </a:r>
          </a:p>
        </p:txBody>
      </p:sp>
      <p:sp>
        <p:nvSpPr>
          <p:cNvPr id="10" name="Rectangle 9">
            <a:extLst>
              <a:ext uri="{FF2B5EF4-FFF2-40B4-BE49-F238E27FC236}">
                <a16:creationId xmlns:a16="http://schemas.microsoft.com/office/drawing/2014/main" id="{B521717C-9796-8DD7-A71E-13D89E1B91FF}"/>
              </a:ext>
              <a:ext uri="{C183D7F6-B498-43B3-948B-1728B52AA6E4}">
                <adec:decorative xmlns:adec="http://schemas.microsoft.com/office/drawing/2017/decorative" val="1"/>
              </a:ext>
            </a:extLst>
          </p:cNvPr>
          <p:cNvSpPr/>
          <p:nvPr/>
        </p:nvSpPr>
        <p:spPr>
          <a:xfrm>
            <a:off x="8541507" y="1701306"/>
            <a:ext cx="1642154" cy="1642154"/>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1" name="Rectangle 10">
            <a:extLst>
              <a:ext uri="{FF2B5EF4-FFF2-40B4-BE49-F238E27FC236}">
                <a16:creationId xmlns:a16="http://schemas.microsoft.com/office/drawing/2014/main" id="{B3ACD831-D20B-847E-AAC9-8DACFEBFA7E5}"/>
              </a:ext>
              <a:ext uri="{C183D7F6-B498-43B3-948B-1728B52AA6E4}">
                <adec:decorative xmlns:adec="http://schemas.microsoft.com/office/drawing/2017/decorative" val="1"/>
              </a:ext>
            </a:extLst>
          </p:cNvPr>
          <p:cNvSpPr/>
          <p:nvPr/>
        </p:nvSpPr>
        <p:spPr>
          <a:xfrm>
            <a:off x="8077486" y="2052589"/>
            <a:ext cx="3296147" cy="3296147"/>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389492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96B85-5149-D7EE-CAF4-C99D826F7FE5}"/>
              </a:ext>
            </a:extLst>
          </p:cNvPr>
          <p:cNvSpPr>
            <a:spLocks noGrp="1"/>
          </p:cNvSpPr>
          <p:nvPr>
            <p:ph type="title"/>
          </p:nvPr>
        </p:nvSpPr>
        <p:spPr/>
        <p:txBody>
          <a:bodyPr/>
          <a:lstStyle/>
          <a:p>
            <a:r>
              <a:rPr lang="en-AU" dirty="0"/>
              <a:t>Going to the movies – Frequency tables</a:t>
            </a:r>
          </a:p>
        </p:txBody>
      </p:sp>
      <p:graphicFrame>
        <p:nvGraphicFramePr>
          <p:cNvPr id="7" name="Table 7" descr="A frequency table of class intervals">
            <a:extLst>
              <a:ext uri="{FF2B5EF4-FFF2-40B4-BE49-F238E27FC236}">
                <a16:creationId xmlns:a16="http://schemas.microsoft.com/office/drawing/2014/main" id="{3558BE3C-2F6D-3488-5108-E755FDF1DE9B}"/>
              </a:ext>
            </a:extLst>
          </p:cNvPr>
          <p:cNvGraphicFramePr>
            <a:graphicFrameLocks noGrp="1"/>
          </p:cNvGraphicFramePr>
          <p:nvPr>
            <p:extLst>
              <p:ext uri="{D42A27DB-BD31-4B8C-83A1-F6EECF244321}">
                <p14:modId xmlns:p14="http://schemas.microsoft.com/office/powerpoint/2010/main" val="3679360450"/>
              </p:ext>
            </p:extLst>
          </p:nvPr>
        </p:nvGraphicFramePr>
        <p:xfrm>
          <a:off x="3258211" y="2097988"/>
          <a:ext cx="5675578" cy="3777494"/>
        </p:xfrm>
        <a:graphic>
          <a:graphicData uri="http://schemas.openxmlformats.org/drawingml/2006/table">
            <a:tbl>
              <a:tblPr firstRow="1" bandRow="1">
                <a:tableStyleId>{3B4B98B0-60AC-42C2-AFA5-B58CD77FA1E5}</a:tableStyleId>
              </a:tblPr>
              <a:tblGrid>
                <a:gridCol w="2417612">
                  <a:extLst>
                    <a:ext uri="{9D8B030D-6E8A-4147-A177-3AD203B41FA5}">
                      <a16:colId xmlns:a16="http://schemas.microsoft.com/office/drawing/2014/main" val="1994227726"/>
                    </a:ext>
                  </a:extLst>
                </a:gridCol>
                <a:gridCol w="3257966">
                  <a:extLst>
                    <a:ext uri="{9D8B030D-6E8A-4147-A177-3AD203B41FA5}">
                      <a16:colId xmlns:a16="http://schemas.microsoft.com/office/drawing/2014/main" val="1348299943"/>
                    </a:ext>
                  </a:extLst>
                </a:gridCol>
              </a:tblGrid>
              <a:tr h="539642">
                <a:tc>
                  <a:txBody>
                    <a:bodyPr/>
                    <a:lstStyle/>
                    <a:p>
                      <a:r>
                        <a:rPr lang="en-AU" sz="2800" dirty="0"/>
                        <a:t>Class interval</a:t>
                      </a:r>
                    </a:p>
                  </a:txBody>
                  <a:tcPr/>
                </a:tc>
                <a:tc>
                  <a:txBody>
                    <a:bodyPr/>
                    <a:lstStyle/>
                    <a:p>
                      <a:pPr marL="720000" algn="l"/>
                      <a:r>
                        <a:rPr lang="en-AU" sz="2800" dirty="0"/>
                        <a:t>Frequency</a:t>
                      </a:r>
                    </a:p>
                  </a:txBody>
                  <a:tcPr/>
                </a:tc>
                <a:extLst>
                  <a:ext uri="{0D108BD9-81ED-4DB2-BD59-A6C34878D82A}">
                    <a16:rowId xmlns:a16="http://schemas.microsoft.com/office/drawing/2014/main" val="612104677"/>
                  </a:ext>
                </a:extLst>
              </a:tr>
              <a:tr h="539642">
                <a:tc>
                  <a:txBody>
                    <a:bodyPr/>
                    <a:lstStyle/>
                    <a:p>
                      <a:r>
                        <a:rPr lang="en-AU" sz="2800" dirty="0"/>
                        <a:t>155-&lt;160</a:t>
                      </a:r>
                    </a:p>
                  </a:txBody>
                  <a:tcPr/>
                </a:tc>
                <a:tc>
                  <a:txBody>
                    <a:bodyPr/>
                    <a:lstStyle/>
                    <a:p>
                      <a:pPr marL="720000" algn="l"/>
                      <a:r>
                        <a:rPr lang="en-AU" sz="2800" dirty="0"/>
                        <a:t>3</a:t>
                      </a:r>
                    </a:p>
                  </a:txBody>
                  <a:tcPr/>
                </a:tc>
                <a:extLst>
                  <a:ext uri="{0D108BD9-81ED-4DB2-BD59-A6C34878D82A}">
                    <a16:rowId xmlns:a16="http://schemas.microsoft.com/office/drawing/2014/main" val="1222465044"/>
                  </a:ext>
                </a:extLst>
              </a:tr>
              <a:tr h="539642">
                <a:tc>
                  <a:txBody>
                    <a:bodyPr/>
                    <a:lstStyle/>
                    <a:p>
                      <a:r>
                        <a:rPr lang="en-AU" sz="2800" dirty="0"/>
                        <a:t>160-&lt;165</a:t>
                      </a:r>
                    </a:p>
                  </a:txBody>
                  <a:tcPr/>
                </a:tc>
                <a:tc>
                  <a:txBody>
                    <a:bodyPr/>
                    <a:lstStyle/>
                    <a:p>
                      <a:pPr marL="720000" algn="l"/>
                      <a:r>
                        <a:rPr lang="en-AU" sz="2800" dirty="0"/>
                        <a:t>2</a:t>
                      </a:r>
                    </a:p>
                  </a:txBody>
                  <a:tcPr/>
                </a:tc>
                <a:extLst>
                  <a:ext uri="{0D108BD9-81ED-4DB2-BD59-A6C34878D82A}">
                    <a16:rowId xmlns:a16="http://schemas.microsoft.com/office/drawing/2014/main" val="382595669"/>
                  </a:ext>
                </a:extLst>
              </a:tr>
              <a:tr h="539642">
                <a:tc>
                  <a:txBody>
                    <a:bodyPr/>
                    <a:lstStyle/>
                    <a:p>
                      <a:r>
                        <a:rPr lang="en-AU" sz="2800" dirty="0"/>
                        <a:t>165-&lt;170</a:t>
                      </a:r>
                    </a:p>
                  </a:txBody>
                  <a:tcPr/>
                </a:tc>
                <a:tc>
                  <a:txBody>
                    <a:bodyPr/>
                    <a:lstStyle/>
                    <a:p>
                      <a:pPr marL="720000" algn="l"/>
                      <a:r>
                        <a:rPr lang="en-AU" sz="2800" dirty="0"/>
                        <a:t>9</a:t>
                      </a:r>
                    </a:p>
                  </a:txBody>
                  <a:tcPr/>
                </a:tc>
                <a:extLst>
                  <a:ext uri="{0D108BD9-81ED-4DB2-BD59-A6C34878D82A}">
                    <a16:rowId xmlns:a16="http://schemas.microsoft.com/office/drawing/2014/main" val="385994043"/>
                  </a:ext>
                </a:extLst>
              </a:tr>
              <a:tr h="539642">
                <a:tc>
                  <a:txBody>
                    <a:bodyPr/>
                    <a:lstStyle/>
                    <a:p>
                      <a:r>
                        <a:rPr lang="en-AU" sz="2800" dirty="0"/>
                        <a:t>170-&lt;175</a:t>
                      </a:r>
                    </a:p>
                  </a:txBody>
                  <a:tcPr/>
                </a:tc>
                <a:tc>
                  <a:txBody>
                    <a:bodyPr/>
                    <a:lstStyle/>
                    <a:p>
                      <a:pPr marL="720000" algn="l"/>
                      <a:r>
                        <a:rPr lang="en-AU" sz="2800" dirty="0"/>
                        <a:t>7</a:t>
                      </a:r>
                    </a:p>
                  </a:txBody>
                  <a:tcPr/>
                </a:tc>
                <a:extLst>
                  <a:ext uri="{0D108BD9-81ED-4DB2-BD59-A6C34878D82A}">
                    <a16:rowId xmlns:a16="http://schemas.microsoft.com/office/drawing/2014/main" val="1086587965"/>
                  </a:ext>
                </a:extLst>
              </a:tr>
              <a:tr h="539642">
                <a:tc>
                  <a:txBody>
                    <a:bodyPr/>
                    <a:lstStyle/>
                    <a:p>
                      <a:r>
                        <a:rPr lang="en-AU" sz="2800" dirty="0"/>
                        <a:t>175-&lt;180</a:t>
                      </a:r>
                    </a:p>
                  </a:txBody>
                  <a:tcPr/>
                </a:tc>
                <a:tc>
                  <a:txBody>
                    <a:bodyPr/>
                    <a:lstStyle/>
                    <a:p>
                      <a:pPr marL="720000" algn="l"/>
                      <a:r>
                        <a:rPr lang="en-AU" sz="2800" dirty="0"/>
                        <a:t>10</a:t>
                      </a:r>
                    </a:p>
                  </a:txBody>
                  <a:tcPr/>
                </a:tc>
                <a:extLst>
                  <a:ext uri="{0D108BD9-81ED-4DB2-BD59-A6C34878D82A}">
                    <a16:rowId xmlns:a16="http://schemas.microsoft.com/office/drawing/2014/main" val="3570952881"/>
                  </a:ext>
                </a:extLst>
              </a:tr>
              <a:tr h="539642">
                <a:tc>
                  <a:txBody>
                    <a:bodyPr/>
                    <a:lstStyle/>
                    <a:p>
                      <a:r>
                        <a:rPr lang="en-AU" sz="2800" dirty="0"/>
                        <a:t>180-&lt;185</a:t>
                      </a:r>
                    </a:p>
                  </a:txBody>
                  <a:tcPr/>
                </a:tc>
                <a:tc>
                  <a:txBody>
                    <a:bodyPr/>
                    <a:lstStyle/>
                    <a:p>
                      <a:pPr marL="720000" algn="l"/>
                      <a:r>
                        <a:rPr lang="en-AU" sz="2800" dirty="0"/>
                        <a:t>5</a:t>
                      </a:r>
                    </a:p>
                  </a:txBody>
                  <a:tcPr/>
                </a:tc>
                <a:extLst>
                  <a:ext uri="{0D108BD9-81ED-4DB2-BD59-A6C34878D82A}">
                    <a16:rowId xmlns:a16="http://schemas.microsoft.com/office/drawing/2014/main" val="4185225789"/>
                  </a:ext>
                </a:extLst>
              </a:tr>
            </a:tbl>
          </a:graphicData>
        </a:graphic>
      </p:graphicFrame>
      <p:sp>
        <p:nvSpPr>
          <p:cNvPr id="8" name="Speech Bubble: Oval 7">
            <a:extLst>
              <a:ext uri="{FF2B5EF4-FFF2-40B4-BE49-F238E27FC236}">
                <a16:creationId xmlns:a16="http://schemas.microsoft.com/office/drawing/2014/main" id="{74B84267-6D77-CB0D-D4D0-72A46A94A279}"/>
              </a:ext>
              <a:ext uri="{C183D7F6-B498-43B3-948B-1728B52AA6E4}">
                <adec:decorative xmlns:adec="http://schemas.microsoft.com/office/drawing/2017/decorative" val="1"/>
              </a:ext>
            </a:extLst>
          </p:cNvPr>
          <p:cNvSpPr/>
          <p:nvPr/>
        </p:nvSpPr>
        <p:spPr>
          <a:xfrm>
            <a:off x="8254761" y="989017"/>
            <a:ext cx="3577239" cy="1671703"/>
          </a:xfrm>
          <a:prstGeom prst="wedgeEllipse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2000" dirty="0">
                <a:solidFill>
                  <a:schemeClr val="accent1"/>
                </a:solidFill>
              </a:rPr>
              <a:t>How is this different to other frequency tables you’ve seen?</a:t>
            </a:r>
          </a:p>
        </p:txBody>
      </p:sp>
      <p:sp>
        <p:nvSpPr>
          <p:cNvPr id="9" name="Speech Bubble: Oval 8">
            <a:extLst>
              <a:ext uri="{FF2B5EF4-FFF2-40B4-BE49-F238E27FC236}">
                <a16:creationId xmlns:a16="http://schemas.microsoft.com/office/drawing/2014/main" id="{96AD70B5-0537-71AD-2254-34F0F5D68209}"/>
              </a:ext>
              <a:ext uri="{C183D7F6-B498-43B3-948B-1728B52AA6E4}">
                <adec:decorative xmlns:adec="http://schemas.microsoft.com/office/drawing/2017/decorative" val="1"/>
              </a:ext>
            </a:extLst>
          </p:cNvPr>
          <p:cNvSpPr/>
          <p:nvPr/>
        </p:nvSpPr>
        <p:spPr>
          <a:xfrm>
            <a:off x="1139193" y="3111245"/>
            <a:ext cx="2223016" cy="1410651"/>
          </a:xfrm>
          <a:prstGeom prst="wedgeEllipseCallout">
            <a:avLst>
              <a:gd name="adj1" fmla="val 86820"/>
              <a:gd name="adj2" fmla="val -17979"/>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2000" dirty="0"/>
              <a:t>What does this symbol mean?</a:t>
            </a:r>
          </a:p>
        </p:txBody>
      </p:sp>
      <p:sp>
        <p:nvSpPr>
          <p:cNvPr id="10" name="Speech Bubble: Oval 9">
            <a:extLst>
              <a:ext uri="{FF2B5EF4-FFF2-40B4-BE49-F238E27FC236}">
                <a16:creationId xmlns:a16="http://schemas.microsoft.com/office/drawing/2014/main" id="{EAF81850-C22C-D569-7DCD-B07A8C5FC3A7}"/>
              </a:ext>
              <a:ext uri="{C183D7F6-B498-43B3-948B-1728B52AA6E4}">
                <adec:decorative xmlns:adec="http://schemas.microsoft.com/office/drawing/2017/decorative" val="1"/>
              </a:ext>
            </a:extLst>
          </p:cNvPr>
          <p:cNvSpPr/>
          <p:nvPr/>
        </p:nvSpPr>
        <p:spPr>
          <a:xfrm>
            <a:off x="8460963" y="3329118"/>
            <a:ext cx="2591844" cy="1315233"/>
          </a:xfrm>
          <a:prstGeom prst="wedgeEllipseCallout">
            <a:avLst>
              <a:gd name="adj1" fmla="val -96220"/>
              <a:gd name="adj2" fmla="val -73801"/>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2000" dirty="0"/>
              <a:t>What might these 3 numbers be?</a:t>
            </a:r>
          </a:p>
        </p:txBody>
      </p:sp>
    </p:spTree>
    <p:extLst>
      <p:ext uri="{BB962C8B-B14F-4D97-AF65-F5344CB8AC3E}">
        <p14:creationId xmlns:p14="http://schemas.microsoft.com/office/powerpoint/2010/main" val="116240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EBEF51-57FB-5994-478E-0EC7035F0853}"/>
              </a:ext>
            </a:extLst>
          </p:cNvPr>
          <p:cNvSpPr>
            <a:spLocks noGrp="1"/>
          </p:cNvSpPr>
          <p:nvPr>
            <p:ph type="title"/>
          </p:nvPr>
        </p:nvSpPr>
        <p:spPr/>
        <p:txBody>
          <a:bodyPr/>
          <a:lstStyle/>
          <a:p>
            <a:r>
              <a:rPr lang="en-AU" dirty="0"/>
              <a:t>Going to the movies – Exercise</a:t>
            </a:r>
          </a:p>
        </p:txBody>
      </p:sp>
      <p:sp>
        <p:nvSpPr>
          <p:cNvPr id="9" name="TextBox 8">
            <a:extLst>
              <a:ext uri="{FF2B5EF4-FFF2-40B4-BE49-F238E27FC236}">
                <a16:creationId xmlns:a16="http://schemas.microsoft.com/office/drawing/2014/main" id="{A69BF856-6213-59DE-7948-7ACA6C19A064}"/>
              </a:ext>
            </a:extLst>
          </p:cNvPr>
          <p:cNvSpPr txBox="1"/>
          <p:nvPr/>
        </p:nvSpPr>
        <p:spPr>
          <a:xfrm>
            <a:off x="2029231" y="1796748"/>
            <a:ext cx="8133537" cy="395308"/>
          </a:xfrm>
          <a:prstGeom prst="rect">
            <a:avLst/>
          </a:prstGeom>
          <a:noFill/>
        </p:spPr>
        <p:txBody>
          <a:bodyPr wrap="none" lIns="0" tIns="0" rIns="0" bIns="0" rtlCol="0">
            <a:noAutofit/>
          </a:bodyPr>
          <a:lstStyle/>
          <a:p>
            <a:pPr algn="l"/>
            <a:r>
              <a:rPr lang="en-AU" dirty="0"/>
              <a:t>Di</a:t>
            </a:r>
            <a:r>
              <a:rPr lang="en-AU" sz="2000" dirty="0"/>
              <a:t>splay the movie rankings as a frequency table using class intervals</a:t>
            </a:r>
            <a:r>
              <a:rPr lang="en-AU" sz="1400" dirty="0"/>
              <a:t>.</a:t>
            </a:r>
          </a:p>
        </p:txBody>
      </p:sp>
      <p:graphicFrame>
        <p:nvGraphicFramePr>
          <p:cNvPr id="10" name="Table 9" descr="A frequency table of movie rankings ">
            <a:extLst>
              <a:ext uri="{FF2B5EF4-FFF2-40B4-BE49-F238E27FC236}">
                <a16:creationId xmlns:a16="http://schemas.microsoft.com/office/drawing/2014/main" id="{09943E7C-8F71-F9DF-BE12-AEE96774B8C7}"/>
              </a:ext>
            </a:extLst>
          </p:cNvPr>
          <p:cNvGraphicFramePr>
            <a:graphicFrameLocks noGrp="1"/>
          </p:cNvGraphicFramePr>
          <p:nvPr>
            <p:extLst>
              <p:ext uri="{D42A27DB-BD31-4B8C-83A1-F6EECF244321}">
                <p14:modId xmlns:p14="http://schemas.microsoft.com/office/powerpoint/2010/main" val="1063198725"/>
              </p:ext>
            </p:extLst>
          </p:nvPr>
        </p:nvGraphicFramePr>
        <p:xfrm>
          <a:off x="3269309" y="2598413"/>
          <a:ext cx="5653382" cy="3251243"/>
        </p:xfrm>
        <a:graphic>
          <a:graphicData uri="http://schemas.openxmlformats.org/drawingml/2006/table">
            <a:tbl>
              <a:tblPr firstRow="1" firstCol="1" bandRow="1">
                <a:tableStyleId>{3B4B98B0-60AC-42C2-AFA5-B58CD77FA1E5}</a:tableStyleId>
              </a:tblPr>
              <a:tblGrid>
                <a:gridCol w="3354538">
                  <a:extLst>
                    <a:ext uri="{9D8B030D-6E8A-4147-A177-3AD203B41FA5}">
                      <a16:colId xmlns:a16="http://schemas.microsoft.com/office/drawing/2014/main" val="4050376658"/>
                    </a:ext>
                  </a:extLst>
                </a:gridCol>
                <a:gridCol w="2298844">
                  <a:extLst>
                    <a:ext uri="{9D8B030D-6E8A-4147-A177-3AD203B41FA5}">
                      <a16:colId xmlns:a16="http://schemas.microsoft.com/office/drawing/2014/main" val="3166377534"/>
                    </a:ext>
                  </a:extLst>
                </a:gridCol>
              </a:tblGrid>
              <a:tr h="731878">
                <a:tc>
                  <a:txBody>
                    <a:bodyPr/>
                    <a:lstStyle/>
                    <a:p>
                      <a:pPr>
                        <a:lnSpc>
                          <a:spcPct val="115000"/>
                        </a:lnSpc>
                        <a:spcBef>
                          <a:spcPts val="1200"/>
                        </a:spcBef>
                      </a:pPr>
                      <a:r>
                        <a:rPr lang="en-AU" sz="2800" b="1" dirty="0">
                          <a:effectLst/>
                        </a:rPr>
                        <a:t>Review Rating</a:t>
                      </a:r>
                      <a:endParaRPr lang="en-AU" sz="2800" b="1"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tc>
                  <a:txBody>
                    <a:bodyPr/>
                    <a:lstStyle/>
                    <a:p>
                      <a:pPr>
                        <a:lnSpc>
                          <a:spcPct val="115000"/>
                        </a:lnSpc>
                        <a:spcBef>
                          <a:spcPts val="1200"/>
                        </a:spcBef>
                      </a:pPr>
                      <a:r>
                        <a:rPr lang="en-AU" sz="2800" b="1">
                          <a:effectLst/>
                        </a:rPr>
                        <a:t>Frequency</a:t>
                      </a:r>
                      <a:endParaRPr lang="en-AU" sz="2800" b="1">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extLst>
                  <a:ext uri="{0D108BD9-81ED-4DB2-BD59-A6C34878D82A}">
                    <a16:rowId xmlns:a16="http://schemas.microsoft.com/office/drawing/2014/main" val="350905323"/>
                  </a:ext>
                </a:extLst>
              </a:tr>
              <a:tr h="503873">
                <a:tc>
                  <a:txBody>
                    <a:bodyPr/>
                    <a:lstStyle/>
                    <a:p>
                      <a:pPr>
                        <a:lnSpc>
                          <a:spcPct val="115000"/>
                        </a:lnSpc>
                        <a:spcBef>
                          <a:spcPts val="1200"/>
                        </a:spcBef>
                      </a:pPr>
                      <a:r>
                        <a:rPr lang="en-AU" sz="2800" b="0" dirty="0">
                          <a:effectLst/>
                        </a:rPr>
                        <a:t>4 – &lt; 5</a:t>
                      </a:r>
                      <a:endParaRPr lang="en-AU" sz="2800" b="0"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tc>
                  <a:txBody>
                    <a:bodyPr/>
                    <a:lstStyle/>
                    <a:p>
                      <a:pPr>
                        <a:lnSpc>
                          <a:spcPct val="115000"/>
                        </a:lnSpc>
                        <a:spcBef>
                          <a:spcPts val="1200"/>
                        </a:spcBef>
                      </a:pPr>
                      <a:r>
                        <a:rPr lang="en-AU" sz="2800" b="0">
                          <a:effectLst/>
                        </a:rPr>
                        <a:t>2</a:t>
                      </a:r>
                      <a:endParaRPr lang="en-AU" sz="2800" b="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extLst>
                  <a:ext uri="{0D108BD9-81ED-4DB2-BD59-A6C34878D82A}">
                    <a16:rowId xmlns:a16="http://schemas.microsoft.com/office/drawing/2014/main" val="1927009105"/>
                  </a:ext>
                </a:extLst>
              </a:tr>
              <a:tr h="503873">
                <a:tc>
                  <a:txBody>
                    <a:bodyPr/>
                    <a:lstStyle/>
                    <a:p>
                      <a:pPr>
                        <a:lnSpc>
                          <a:spcPct val="115000"/>
                        </a:lnSpc>
                        <a:spcBef>
                          <a:spcPts val="1200"/>
                        </a:spcBef>
                      </a:pPr>
                      <a:r>
                        <a:rPr lang="en-AU" sz="2800" b="0" dirty="0">
                          <a:effectLst/>
                        </a:rPr>
                        <a:t>5 –&lt; 6</a:t>
                      </a:r>
                      <a:endParaRPr lang="en-AU" sz="2800" b="0"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tc>
                  <a:txBody>
                    <a:bodyPr/>
                    <a:lstStyle/>
                    <a:p>
                      <a:pPr>
                        <a:lnSpc>
                          <a:spcPct val="115000"/>
                        </a:lnSpc>
                        <a:spcBef>
                          <a:spcPts val="1200"/>
                        </a:spcBef>
                      </a:pPr>
                      <a:r>
                        <a:rPr lang="en-AU" sz="2800" b="0">
                          <a:effectLst/>
                        </a:rPr>
                        <a:t>2</a:t>
                      </a:r>
                      <a:endParaRPr lang="en-AU" sz="2800" b="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extLst>
                  <a:ext uri="{0D108BD9-81ED-4DB2-BD59-A6C34878D82A}">
                    <a16:rowId xmlns:a16="http://schemas.microsoft.com/office/drawing/2014/main" val="852836335"/>
                  </a:ext>
                </a:extLst>
              </a:tr>
              <a:tr h="503873">
                <a:tc>
                  <a:txBody>
                    <a:bodyPr/>
                    <a:lstStyle/>
                    <a:p>
                      <a:pPr>
                        <a:lnSpc>
                          <a:spcPct val="115000"/>
                        </a:lnSpc>
                        <a:spcBef>
                          <a:spcPts val="1200"/>
                        </a:spcBef>
                      </a:pPr>
                      <a:r>
                        <a:rPr lang="en-AU" sz="2800" b="0" dirty="0">
                          <a:effectLst/>
                        </a:rPr>
                        <a:t>6 –&lt; 7</a:t>
                      </a:r>
                      <a:endParaRPr lang="en-AU" sz="2800" b="0"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tc>
                  <a:txBody>
                    <a:bodyPr/>
                    <a:lstStyle/>
                    <a:p>
                      <a:pPr>
                        <a:lnSpc>
                          <a:spcPct val="115000"/>
                        </a:lnSpc>
                        <a:spcBef>
                          <a:spcPts val="1200"/>
                        </a:spcBef>
                      </a:pPr>
                      <a:r>
                        <a:rPr lang="en-AU" sz="2800" b="0">
                          <a:effectLst/>
                        </a:rPr>
                        <a:t>9</a:t>
                      </a:r>
                      <a:endParaRPr lang="en-AU" sz="2800" b="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extLst>
                  <a:ext uri="{0D108BD9-81ED-4DB2-BD59-A6C34878D82A}">
                    <a16:rowId xmlns:a16="http://schemas.microsoft.com/office/drawing/2014/main" val="3354231180"/>
                  </a:ext>
                </a:extLst>
              </a:tr>
              <a:tr h="503873">
                <a:tc>
                  <a:txBody>
                    <a:bodyPr/>
                    <a:lstStyle/>
                    <a:p>
                      <a:pPr>
                        <a:lnSpc>
                          <a:spcPct val="115000"/>
                        </a:lnSpc>
                        <a:spcBef>
                          <a:spcPts val="1200"/>
                        </a:spcBef>
                      </a:pPr>
                      <a:r>
                        <a:rPr lang="en-AU" sz="2800" b="0" dirty="0">
                          <a:effectLst/>
                        </a:rPr>
                        <a:t>7 –&lt; 8</a:t>
                      </a:r>
                      <a:endParaRPr lang="en-AU" sz="2800" b="0"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tc>
                  <a:txBody>
                    <a:bodyPr/>
                    <a:lstStyle/>
                    <a:p>
                      <a:pPr>
                        <a:lnSpc>
                          <a:spcPct val="115000"/>
                        </a:lnSpc>
                        <a:spcBef>
                          <a:spcPts val="1200"/>
                        </a:spcBef>
                      </a:pPr>
                      <a:r>
                        <a:rPr lang="en-AU" sz="2800" b="0">
                          <a:effectLst/>
                        </a:rPr>
                        <a:t>17</a:t>
                      </a:r>
                      <a:endParaRPr lang="en-AU" sz="2800" b="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extLst>
                  <a:ext uri="{0D108BD9-81ED-4DB2-BD59-A6C34878D82A}">
                    <a16:rowId xmlns:a16="http://schemas.microsoft.com/office/drawing/2014/main" val="4117799582"/>
                  </a:ext>
                </a:extLst>
              </a:tr>
              <a:tr h="503873">
                <a:tc>
                  <a:txBody>
                    <a:bodyPr/>
                    <a:lstStyle/>
                    <a:p>
                      <a:pPr>
                        <a:lnSpc>
                          <a:spcPct val="115000"/>
                        </a:lnSpc>
                        <a:spcBef>
                          <a:spcPts val="1200"/>
                        </a:spcBef>
                      </a:pPr>
                      <a:r>
                        <a:rPr lang="en-AU" sz="2800" b="0" dirty="0">
                          <a:effectLst/>
                        </a:rPr>
                        <a:t>8 –&lt; 9</a:t>
                      </a:r>
                      <a:endParaRPr lang="en-AU" sz="2800" b="0"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tc>
                  <a:txBody>
                    <a:bodyPr/>
                    <a:lstStyle/>
                    <a:p>
                      <a:pPr>
                        <a:lnSpc>
                          <a:spcPct val="115000"/>
                        </a:lnSpc>
                        <a:spcBef>
                          <a:spcPts val="1200"/>
                        </a:spcBef>
                      </a:pPr>
                      <a:r>
                        <a:rPr lang="en-AU" sz="2800" b="0" dirty="0">
                          <a:effectLst/>
                        </a:rPr>
                        <a:t>4</a:t>
                      </a:r>
                      <a:endParaRPr lang="en-AU" sz="2800" b="0" dirty="0">
                        <a:effectLst/>
                        <a:latin typeface="Arial" panose="020B0604020202020204" pitchFamily="34" charset="0"/>
                        <a:ea typeface="Calibri" panose="020F0502020204030204" pitchFamily="34" charset="0"/>
                        <a:cs typeface="Times New Roman" panose="02020603050405020304" pitchFamily="18" charset="0"/>
                      </a:endParaRPr>
                    </a:p>
                  </a:txBody>
                  <a:tcPr marL="76175" marR="76175" marT="0" marB="0"/>
                </a:tc>
                <a:extLst>
                  <a:ext uri="{0D108BD9-81ED-4DB2-BD59-A6C34878D82A}">
                    <a16:rowId xmlns:a16="http://schemas.microsoft.com/office/drawing/2014/main" val="561778342"/>
                  </a:ext>
                </a:extLst>
              </a:tr>
            </a:tbl>
          </a:graphicData>
        </a:graphic>
      </p:graphicFrame>
    </p:spTree>
    <p:extLst>
      <p:ext uri="{BB962C8B-B14F-4D97-AF65-F5344CB8AC3E}">
        <p14:creationId xmlns:p14="http://schemas.microsoft.com/office/powerpoint/2010/main" val="235722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dirty="0">
                <a:cs typeface="Arial"/>
              </a:rPr>
              <a:t>Frequency histograms – Features</a:t>
            </a:r>
            <a:endParaRPr lang="en-AU" dirty="0"/>
          </a:p>
        </p:txBody>
      </p:sp>
      <p:pic>
        <p:nvPicPr>
          <p:cNvPr id="1026" name="Picture 2" descr="Histogram is a graphical representation of information in a frequency table.">
            <a:extLst>
              <a:ext uri="{FF2B5EF4-FFF2-40B4-BE49-F238E27FC236}">
                <a16:creationId xmlns:a16="http://schemas.microsoft.com/office/drawing/2014/main" id="{73D757FB-567C-A93C-51DE-C87715DCA5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8478" y="2331384"/>
            <a:ext cx="6091373" cy="3815860"/>
          </a:xfrm>
          <a:prstGeom prst="rect">
            <a:avLst/>
          </a:prstGeom>
          <a:noFill/>
          <a:extLst>
            <a:ext uri="{909E8E84-426E-40DD-AFC4-6F175D3DCCD1}">
              <a14:hiddenFill xmlns:a14="http://schemas.microsoft.com/office/drawing/2010/main">
                <a:solidFill>
                  <a:srgbClr val="FFFFFF"/>
                </a:solidFill>
              </a14:hiddenFill>
            </a:ext>
          </a:extLst>
        </p:spPr>
      </p:pic>
      <p:sp>
        <p:nvSpPr>
          <p:cNvPr id="8" name="Speech Bubble: Oval 7">
            <a:extLst>
              <a:ext uri="{FF2B5EF4-FFF2-40B4-BE49-F238E27FC236}">
                <a16:creationId xmlns:a16="http://schemas.microsoft.com/office/drawing/2014/main" id="{64CE3A57-1195-017F-BC63-C66A2D96719F}"/>
              </a:ext>
              <a:ext uri="{C183D7F6-B498-43B3-948B-1728B52AA6E4}">
                <adec:decorative xmlns:adec="http://schemas.microsoft.com/office/drawing/2017/decorative" val="0"/>
              </a:ext>
            </a:extLst>
          </p:cNvPr>
          <p:cNvSpPr/>
          <p:nvPr/>
        </p:nvSpPr>
        <p:spPr>
          <a:xfrm>
            <a:off x="360000" y="2015408"/>
            <a:ext cx="2261392" cy="1437610"/>
          </a:xfrm>
          <a:prstGeom prst="wedgeEllipseCallout">
            <a:avLst>
              <a:gd name="adj1" fmla="val 69838"/>
              <a:gd name="adj2" fmla="val 6014"/>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accent1"/>
                </a:solidFill>
              </a:rPr>
              <a:t>The y-axis represents the frequency</a:t>
            </a:r>
            <a:endParaRPr lang="en-US" sz="3200" dirty="0">
              <a:solidFill>
                <a:schemeClr val="accent1"/>
              </a:solidFill>
            </a:endParaRPr>
          </a:p>
        </p:txBody>
      </p:sp>
      <p:sp>
        <p:nvSpPr>
          <p:cNvPr id="12" name="Speech Bubble: Oval 11">
            <a:extLst>
              <a:ext uri="{FF2B5EF4-FFF2-40B4-BE49-F238E27FC236}">
                <a16:creationId xmlns:a16="http://schemas.microsoft.com/office/drawing/2014/main" id="{5945DFE1-8C6C-8659-98AC-EB33B6070CCA}"/>
              </a:ext>
              <a:ext uri="{C183D7F6-B498-43B3-948B-1728B52AA6E4}">
                <adec:decorative xmlns:adec="http://schemas.microsoft.com/office/drawing/2017/decorative" val="0"/>
              </a:ext>
            </a:extLst>
          </p:cNvPr>
          <p:cNvSpPr/>
          <p:nvPr/>
        </p:nvSpPr>
        <p:spPr>
          <a:xfrm>
            <a:off x="360001" y="4175891"/>
            <a:ext cx="2498478" cy="2108367"/>
          </a:xfrm>
          <a:prstGeom prst="wedgeEllipseCallout">
            <a:avLst>
              <a:gd name="adj1" fmla="val 82637"/>
              <a:gd name="adj2" fmla="val -6600"/>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A ½ column width is left between the vertical axis and first column</a:t>
            </a:r>
            <a:endParaRPr lang="en-US" sz="3200" dirty="0"/>
          </a:p>
        </p:txBody>
      </p:sp>
      <p:sp>
        <p:nvSpPr>
          <p:cNvPr id="11" name="Speech Bubble: Oval 10">
            <a:extLst>
              <a:ext uri="{FF2B5EF4-FFF2-40B4-BE49-F238E27FC236}">
                <a16:creationId xmlns:a16="http://schemas.microsoft.com/office/drawing/2014/main" id="{B552A3CD-0230-AE64-250F-9B1575DA04B0}"/>
              </a:ext>
              <a:ext uri="{C183D7F6-B498-43B3-948B-1728B52AA6E4}">
                <adec:decorative xmlns:adec="http://schemas.microsoft.com/office/drawing/2017/decorative" val="0"/>
              </a:ext>
            </a:extLst>
          </p:cNvPr>
          <p:cNvSpPr/>
          <p:nvPr/>
        </p:nvSpPr>
        <p:spPr>
          <a:xfrm>
            <a:off x="7758919" y="1423889"/>
            <a:ext cx="2601887" cy="1551407"/>
          </a:xfrm>
          <a:prstGeom prst="wedgeEllipseCallout">
            <a:avLst>
              <a:gd name="adj1" fmla="val -67937"/>
              <a:gd name="adj2" fmla="val 108406"/>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The columns are next to one another with no gaps</a:t>
            </a:r>
            <a:endParaRPr lang="en-US" sz="3200" dirty="0"/>
          </a:p>
        </p:txBody>
      </p:sp>
      <p:sp>
        <p:nvSpPr>
          <p:cNvPr id="14" name="Speech Bubble: Oval 13">
            <a:extLst>
              <a:ext uri="{FF2B5EF4-FFF2-40B4-BE49-F238E27FC236}">
                <a16:creationId xmlns:a16="http://schemas.microsoft.com/office/drawing/2014/main" id="{4F915552-810A-55C6-CF73-45FD08D65B9C}"/>
              </a:ext>
              <a:ext uri="{C183D7F6-B498-43B3-948B-1728B52AA6E4}">
                <adec:decorative xmlns:adec="http://schemas.microsoft.com/office/drawing/2017/decorative" val="0"/>
              </a:ext>
            </a:extLst>
          </p:cNvPr>
          <p:cNvSpPr/>
          <p:nvPr/>
        </p:nvSpPr>
        <p:spPr>
          <a:xfrm>
            <a:off x="9653985" y="4572351"/>
            <a:ext cx="2128273" cy="1327971"/>
          </a:xfrm>
          <a:prstGeom prst="wedgeEllipseCallout">
            <a:avLst>
              <a:gd name="adj1" fmla="val -72206"/>
              <a:gd name="adj2" fmla="val 3568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accent1"/>
                </a:solidFill>
              </a:rPr>
              <a:t>The x-axis represents the scores</a:t>
            </a:r>
            <a:endParaRPr lang="en-US" sz="3200" dirty="0">
              <a:solidFill>
                <a:schemeClr val="accent1"/>
              </a:solidFill>
            </a:endParaRPr>
          </a:p>
        </p:txBody>
      </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0"/>
          </p:nvPr>
        </p:nvSpPr>
        <p:spPr/>
        <p:txBody>
          <a:bodyPr/>
          <a:lstStyle/>
          <a:p>
            <a:fld id="{53F625F3-B677-4D46-AEB5-DC449A9DF797}" type="slidenum">
              <a:rPr lang="en-AU" smtClean="0"/>
              <a:pPr/>
              <a:t>4</a:t>
            </a:fld>
            <a:endParaRPr lang="en-AU" dirty="0"/>
          </a:p>
        </p:txBody>
      </p:sp>
    </p:spTree>
    <p:extLst>
      <p:ext uri="{BB962C8B-B14F-4D97-AF65-F5344CB8AC3E}">
        <p14:creationId xmlns:p14="http://schemas.microsoft.com/office/powerpoint/2010/main" val="180671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62BA6F7F-4712-8271-4F3A-3AC9D162FCDE}"/>
              </a:ext>
            </a:extLst>
          </p:cNvPr>
          <p:cNvSpPr>
            <a:spLocks noGrp="1"/>
          </p:cNvSpPr>
          <p:nvPr>
            <p:ph type="title"/>
          </p:nvPr>
        </p:nvSpPr>
        <p:spPr/>
        <p:txBody>
          <a:bodyPr/>
          <a:lstStyle/>
          <a:p>
            <a:r>
              <a:rPr lang="en-AU" dirty="0">
                <a:cs typeface="Arial"/>
              </a:rPr>
              <a:t>Frequency histograms – </a:t>
            </a:r>
            <a:r>
              <a:rPr lang="en-AU" dirty="0"/>
              <a:t>What are they?</a:t>
            </a:r>
          </a:p>
        </p:txBody>
      </p:sp>
      <p:pic>
        <p:nvPicPr>
          <p:cNvPr id="16" name="Picture 7" descr="Chart, histogram">
            <a:extLst>
              <a:ext uri="{FF2B5EF4-FFF2-40B4-BE49-F238E27FC236}">
                <a16:creationId xmlns:a16="http://schemas.microsoft.com/office/drawing/2014/main" id="{06F6BFE3-4720-EB8E-37B1-EEE3EF1F597D}"/>
              </a:ext>
            </a:extLst>
          </p:cNvPr>
          <p:cNvPicPr>
            <a:picLocks noChangeAspect="1"/>
          </p:cNvPicPr>
          <p:nvPr/>
        </p:nvPicPr>
        <p:blipFill>
          <a:blip r:embed="rId3"/>
          <a:stretch>
            <a:fillRect/>
          </a:stretch>
        </p:blipFill>
        <p:spPr>
          <a:xfrm>
            <a:off x="1515018" y="1905426"/>
            <a:ext cx="3072760" cy="3793917"/>
          </a:xfrm>
          <a:prstGeom prst="rect">
            <a:avLst/>
          </a:prstGeom>
        </p:spPr>
      </p:pic>
      <p:sp>
        <p:nvSpPr>
          <p:cNvPr id="32" name="Content Placeholder 31">
            <a:extLst>
              <a:ext uri="{FF2B5EF4-FFF2-40B4-BE49-F238E27FC236}">
                <a16:creationId xmlns:a16="http://schemas.microsoft.com/office/drawing/2014/main" id="{A6245193-893D-0CC8-93D1-814D1DC82E9B}"/>
              </a:ext>
            </a:extLst>
          </p:cNvPr>
          <p:cNvSpPr>
            <a:spLocks noGrp="1"/>
          </p:cNvSpPr>
          <p:nvPr>
            <p:ph idx="1"/>
          </p:nvPr>
        </p:nvSpPr>
        <p:spPr>
          <a:xfrm>
            <a:off x="5088822" y="2658918"/>
            <a:ext cx="6395178" cy="2297984"/>
          </a:xfrm>
        </p:spPr>
        <p:txBody>
          <a:bodyPr/>
          <a:lstStyle/>
          <a:p>
            <a:pPr marL="0" indent="0">
              <a:buNone/>
            </a:pPr>
            <a:r>
              <a:rPr lang="en-AU" sz="2000" dirty="0"/>
              <a:t>A histogram is a graphical representation of a frequency distribution table.</a:t>
            </a:r>
          </a:p>
          <a:p>
            <a:pPr marL="0" indent="0">
              <a:buNone/>
            </a:pPr>
            <a:endParaRPr lang="en-AU" sz="2000" dirty="0"/>
          </a:p>
          <a:p>
            <a:pPr marL="0" indent="0">
              <a:buNone/>
            </a:pPr>
            <a:r>
              <a:rPr lang="en-AU" sz="2000" dirty="0"/>
              <a:t>It is usually used when the data is continuous. </a:t>
            </a:r>
          </a:p>
        </p:txBody>
      </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0"/>
          </p:nvPr>
        </p:nvSpPr>
        <p:spPr/>
        <p:txBody>
          <a:bodyPr/>
          <a:lstStyle/>
          <a:p>
            <a:fld id="{53F625F3-B677-4D46-AEB5-DC449A9DF797}" type="slidenum">
              <a:rPr lang="en-AU" smtClean="0"/>
              <a:pPr/>
              <a:t>5</a:t>
            </a:fld>
            <a:endParaRPr lang="en-AU"/>
          </a:p>
        </p:txBody>
      </p:sp>
    </p:spTree>
    <p:extLst>
      <p:ext uri="{BB962C8B-B14F-4D97-AF65-F5344CB8AC3E}">
        <p14:creationId xmlns:p14="http://schemas.microsoft.com/office/powerpoint/2010/main" val="3115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dirty="0">
                <a:cs typeface="Arial"/>
              </a:rPr>
              <a:t>Frequency histograms – W</a:t>
            </a:r>
            <a:r>
              <a:rPr lang="en-AU" sz="3600" dirty="0">
                <a:cs typeface="Arial"/>
              </a:rPr>
              <a:t>orked example</a:t>
            </a:r>
            <a:endParaRPr lang="en-AU" dirty="0"/>
          </a:p>
        </p:txBody>
      </p:sp>
      <p:sp>
        <p:nvSpPr>
          <p:cNvPr id="31" name="Text Placeholder 4" descr="A movie run time data in frequency table">
            <a:extLst>
              <a:ext uri="{FF2B5EF4-FFF2-40B4-BE49-F238E27FC236}">
                <a16:creationId xmlns:a16="http://schemas.microsoft.com/office/drawing/2014/main" id="{40674675-4725-7E73-4478-CA7F4ED15200}"/>
              </a:ext>
            </a:extLst>
          </p:cNvPr>
          <p:cNvSpPr txBox="1">
            <a:spLocks/>
          </p:cNvSpPr>
          <p:nvPr/>
        </p:nvSpPr>
        <p:spPr>
          <a:xfrm>
            <a:off x="360000" y="1403461"/>
            <a:ext cx="11151419" cy="424741"/>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cs typeface="Arial"/>
              </a:rPr>
              <a:t>Create a frequency histogram using the movie run time data in the frequency table. </a:t>
            </a:r>
            <a:endParaRPr lang="en-AU" dirty="0"/>
          </a:p>
        </p:txBody>
      </p:sp>
      <p:sp>
        <p:nvSpPr>
          <p:cNvPr id="23" name="Text Placeholder 5">
            <a:extLst>
              <a:ext uri="{FF2B5EF4-FFF2-40B4-BE49-F238E27FC236}">
                <a16:creationId xmlns:a16="http://schemas.microsoft.com/office/drawing/2014/main" id="{6B8BAAD0-508E-5250-52D4-DE4B4781EEA3}"/>
              </a:ext>
            </a:extLst>
          </p:cNvPr>
          <p:cNvSpPr txBox="1">
            <a:spLocks/>
          </p:cNvSpPr>
          <p:nvPr/>
        </p:nvSpPr>
        <p:spPr>
          <a:xfrm>
            <a:off x="1343023" y="1999085"/>
            <a:ext cx="2116672" cy="463406"/>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chemeClr val="tx2"/>
                </a:solidFill>
                <a:latin typeface="+mj-lt"/>
                <a:cs typeface="Arial"/>
              </a:rPr>
              <a:t>Frequency table</a:t>
            </a:r>
            <a:endParaRPr lang="en-AU" dirty="0">
              <a:latin typeface="+mj-lt"/>
            </a:endParaRPr>
          </a:p>
          <a:p>
            <a:endParaRPr lang="en-AU" dirty="0">
              <a:latin typeface="+mj-lt"/>
            </a:endParaRPr>
          </a:p>
          <a:p>
            <a:endParaRPr lang="en-AU" dirty="0">
              <a:latin typeface="+mj-lt"/>
            </a:endParaRPr>
          </a:p>
          <a:p>
            <a:endParaRPr lang="en-AU" dirty="0">
              <a:latin typeface="+mj-lt"/>
            </a:endParaRPr>
          </a:p>
        </p:txBody>
      </p:sp>
      <p:graphicFrame>
        <p:nvGraphicFramePr>
          <p:cNvPr id="8" name="Table 8" descr="A movie run time data in a frequency table">
            <a:extLst>
              <a:ext uri="{FF2B5EF4-FFF2-40B4-BE49-F238E27FC236}">
                <a16:creationId xmlns:a16="http://schemas.microsoft.com/office/drawing/2014/main" id="{68700534-A23A-3B7B-DBC1-DEF9DE7E613C}"/>
              </a:ext>
            </a:extLst>
          </p:cNvPr>
          <p:cNvGraphicFramePr>
            <a:graphicFrameLocks noGrp="1"/>
          </p:cNvGraphicFramePr>
          <p:nvPr>
            <p:extLst>
              <p:ext uri="{D42A27DB-BD31-4B8C-83A1-F6EECF244321}">
                <p14:modId xmlns:p14="http://schemas.microsoft.com/office/powerpoint/2010/main" val="3532349837"/>
              </p:ext>
            </p:extLst>
          </p:nvPr>
        </p:nvGraphicFramePr>
        <p:xfrm>
          <a:off x="541507" y="2586700"/>
          <a:ext cx="3719704" cy="2401742"/>
        </p:xfrm>
        <a:graphic>
          <a:graphicData uri="http://schemas.openxmlformats.org/drawingml/2006/table">
            <a:tbl>
              <a:tblPr firstRow="1" bandRow="1">
                <a:tableStyleId>{3B4B98B0-60AC-42C2-AFA5-B58CD77FA1E5}</a:tableStyleId>
              </a:tblPr>
              <a:tblGrid>
                <a:gridCol w="2033858">
                  <a:extLst>
                    <a:ext uri="{9D8B030D-6E8A-4147-A177-3AD203B41FA5}">
                      <a16:colId xmlns:a16="http://schemas.microsoft.com/office/drawing/2014/main" val="1568486760"/>
                    </a:ext>
                  </a:extLst>
                </a:gridCol>
                <a:gridCol w="1685846">
                  <a:extLst>
                    <a:ext uri="{9D8B030D-6E8A-4147-A177-3AD203B41FA5}">
                      <a16:colId xmlns:a16="http://schemas.microsoft.com/office/drawing/2014/main" val="1707734882"/>
                    </a:ext>
                  </a:extLst>
                </a:gridCol>
              </a:tblGrid>
              <a:tr h="336105">
                <a:tc>
                  <a:txBody>
                    <a:bodyPr/>
                    <a:lstStyle/>
                    <a:p>
                      <a:pPr algn="ctr"/>
                      <a:r>
                        <a:rPr lang="en-US" sz="1700" dirty="0">
                          <a:latin typeface="+mj-lt"/>
                          <a:cs typeface="Arial" panose="020B0604020202020204" pitchFamily="34" charset="0"/>
                        </a:rPr>
                        <a:t>Movie run time</a:t>
                      </a:r>
                    </a:p>
                  </a:txBody>
                  <a:tcPr marL="84026" marR="84026" marT="42013" marB="42013"/>
                </a:tc>
                <a:tc>
                  <a:txBody>
                    <a:bodyPr/>
                    <a:lstStyle/>
                    <a:p>
                      <a:pPr algn="ctr"/>
                      <a:r>
                        <a:rPr lang="en-US" sz="1700" dirty="0">
                          <a:latin typeface="+mj-lt"/>
                          <a:cs typeface="Arial" panose="020B0604020202020204" pitchFamily="34" charset="0"/>
                        </a:rPr>
                        <a:t>Frequency</a:t>
                      </a:r>
                    </a:p>
                  </a:txBody>
                  <a:tcPr marL="84026" marR="84026" marT="42013" marB="42013"/>
                </a:tc>
                <a:extLst>
                  <a:ext uri="{0D108BD9-81ED-4DB2-BD59-A6C34878D82A}">
                    <a16:rowId xmlns:a16="http://schemas.microsoft.com/office/drawing/2014/main" val="3492154905"/>
                  </a:ext>
                </a:extLst>
              </a:tr>
              <a:tr h="336105">
                <a:tc>
                  <a:txBody>
                    <a:bodyPr/>
                    <a:lstStyle/>
                    <a:p>
                      <a:pPr algn="ctr"/>
                      <a:r>
                        <a:rPr lang="en-US" sz="1700" dirty="0">
                          <a:latin typeface="+mj-lt"/>
                          <a:cs typeface="Arial" panose="020B0604020202020204" pitchFamily="34" charset="0"/>
                        </a:rPr>
                        <a:t>90-99</a:t>
                      </a:r>
                    </a:p>
                  </a:txBody>
                  <a:tcPr marL="84026" marR="84026" marT="42013" marB="42013"/>
                </a:tc>
                <a:tc>
                  <a:txBody>
                    <a:bodyPr/>
                    <a:lstStyle/>
                    <a:p>
                      <a:pPr algn="ctr"/>
                      <a:r>
                        <a:rPr lang="en-US" sz="1700" dirty="0">
                          <a:latin typeface="+mj-lt"/>
                          <a:cs typeface="Arial" panose="020B0604020202020204" pitchFamily="34" charset="0"/>
                        </a:rPr>
                        <a:t>4</a:t>
                      </a:r>
                    </a:p>
                  </a:txBody>
                  <a:tcPr marL="84026" marR="84026" marT="42013" marB="42013"/>
                </a:tc>
                <a:extLst>
                  <a:ext uri="{0D108BD9-81ED-4DB2-BD59-A6C34878D82A}">
                    <a16:rowId xmlns:a16="http://schemas.microsoft.com/office/drawing/2014/main" val="3451004604"/>
                  </a:ext>
                </a:extLst>
              </a:tr>
              <a:tr h="336105">
                <a:tc>
                  <a:txBody>
                    <a:bodyPr/>
                    <a:lstStyle/>
                    <a:p>
                      <a:pPr algn="ctr"/>
                      <a:r>
                        <a:rPr lang="en-US" sz="1700" dirty="0">
                          <a:latin typeface="+mj-lt"/>
                          <a:cs typeface="Arial" panose="020B0604020202020204" pitchFamily="34" charset="0"/>
                        </a:rPr>
                        <a:t>100-109</a:t>
                      </a:r>
                    </a:p>
                  </a:txBody>
                  <a:tcPr marL="84026" marR="84026" marT="42013" marB="42013"/>
                </a:tc>
                <a:tc>
                  <a:txBody>
                    <a:bodyPr/>
                    <a:lstStyle/>
                    <a:p>
                      <a:pPr algn="ctr"/>
                      <a:r>
                        <a:rPr lang="en-US" sz="1700" dirty="0">
                          <a:latin typeface="+mj-lt"/>
                          <a:cs typeface="Arial" panose="020B0604020202020204" pitchFamily="34" charset="0"/>
                        </a:rPr>
                        <a:t>1</a:t>
                      </a:r>
                    </a:p>
                  </a:txBody>
                  <a:tcPr marL="84026" marR="84026" marT="42013" marB="42013"/>
                </a:tc>
                <a:extLst>
                  <a:ext uri="{0D108BD9-81ED-4DB2-BD59-A6C34878D82A}">
                    <a16:rowId xmlns:a16="http://schemas.microsoft.com/office/drawing/2014/main" val="1049605793"/>
                  </a:ext>
                </a:extLst>
              </a:tr>
              <a:tr h="336105">
                <a:tc>
                  <a:txBody>
                    <a:bodyPr/>
                    <a:lstStyle/>
                    <a:p>
                      <a:pPr algn="ctr"/>
                      <a:r>
                        <a:rPr lang="en-US" sz="1700" dirty="0">
                          <a:latin typeface="+mj-lt"/>
                          <a:cs typeface="Arial" panose="020B0604020202020204" pitchFamily="34" charset="0"/>
                        </a:rPr>
                        <a:t>110-119</a:t>
                      </a:r>
                    </a:p>
                  </a:txBody>
                  <a:tcPr marL="84026" marR="84026" marT="42013" marB="42013"/>
                </a:tc>
                <a:tc>
                  <a:txBody>
                    <a:bodyPr/>
                    <a:lstStyle/>
                    <a:p>
                      <a:pPr algn="ctr"/>
                      <a:r>
                        <a:rPr lang="en-US" sz="1700" dirty="0">
                          <a:latin typeface="+mj-lt"/>
                          <a:cs typeface="Arial" panose="020B0604020202020204" pitchFamily="34" charset="0"/>
                        </a:rPr>
                        <a:t>6</a:t>
                      </a:r>
                    </a:p>
                  </a:txBody>
                  <a:tcPr marL="84026" marR="84026" marT="42013" marB="42013"/>
                </a:tc>
                <a:extLst>
                  <a:ext uri="{0D108BD9-81ED-4DB2-BD59-A6C34878D82A}">
                    <a16:rowId xmlns:a16="http://schemas.microsoft.com/office/drawing/2014/main" val="1934125858"/>
                  </a:ext>
                </a:extLst>
              </a:tr>
              <a:tr h="336105">
                <a:tc>
                  <a:txBody>
                    <a:bodyPr/>
                    <a:lstStyle/>
                    <a:p>
                      <a:pPr algn="ctr"/>
                      <a:r>
                        <a:rPr lang="en-US" sz="1700" dirty="0">
                          <a:latin typeface="+mj-lt"/>
                          <a:cs typeface="Arial" panose="020B0604020202020204" pitchFamily="34" charset="0"/>
                        </a:rPr>
                        <a:t>120-129</a:t>
                      </a:r>
                    </a:p>
                  </a:txBody>
                  <a:tcPr marL="84026" marR="84026" marT="42013" marB="42013"/>
                </a:tc>
                <a:tc>
                  <a:txBody>
                    <a:bodyPr/>
                    <a:lstStyle/>
                    <a:p>
                      <a:pPr algn="ctr"/>
                      <a:r>
                        <a:rPr lang="en-US" sz="1700" dirty="0">
                          <a:latin typeface="+mj-lt"/>
                          <a:cs typeface="Arial" panose="020B0604020202020204" pitchFamily="34" charset="0"/>
                        </a:rPr>
                        <a:t>5</a:t>
                      </a:r>
                    </a:p>
                  </a:txBody>
                  <a:tcPr marL="84026" marR="84026" marT="42013" marB="42013"/>
                </a:tc>
                <a:extLst>
                  <a:ext uri="{0D108BD9-81ED-4DB2-BD59-A6C34878D82A}">
                    <a16:rowId xmlns:a16="http://schemas.microsoft.com/office/drawing/2014/main" val="3013265626"/>
                  </a:ext>
                </a:extLst>
              </a:tr>
              <a:tr h="336105">
                <a:tc>
                  <a:txBody>
                    <a:bodyPr/>
                    <a:lstStyle/>
                    <a:p>
                      <a:pPr algn="ctr"/>
                      <a:r>
                        <a:rPr lang="en-US" sz="1700" dirty="0">
                          <a:latin typeface="+mj-lt"/>
                          <a:cs typeface="Arial" panose="020B0604020202020204" pitchFamily="34" charset="0"/>
                        </a:rPr>
                        <a:t>130-139</a:t>
                      </a:r>
                    </a:p>
                  </a:txBody>
                  <a:tcPr marL="84026" marR="84026" marT="42013" marB="42013"/>
                </a:tc>
                <a:tc>
                  <a:txBody>
                    <a:bodyPr/>
                    <a:lstStyle/>
                    <a:p>
                      <a:pPr algn="ctr"/>
                      <a:r>
                        <a:rPr lang="en-US" sz="1700" dirty="0">
                          <a:latin typeface="+mj-lt"/>
                          <a:cs typeface="Arial" panose="020B0604020202020204" pitchFamily="34" charset="0"/>
                        </a:rPr>
                        <a:t>11</a:t>
                      </a:r>
                    </a:p>
                  </a:txBody>
                  <a:tcPr marL="84026" marR="84026" marT="42013" marB="42013"/>
                </a:tc>
                <a:extLst>
                  <a:ext uri="{0D108BD9-81ED-4DB2-BD59-A6C34878D82A}">
                    <a16:rowId xmlns:a16="http://schemas.microsoft.com/office/drawing/2014/main" val="1175521104"/>
                  </a:ext>
                </a:extLst>
              </a:tr>
              <a:tr h="336105">
                <a:tc>
                  <a:txBody>
                    <a:bodyPr/>
                    <a:lstStyle/>
                    <a:p>
                      <a:pPr algn="ctr"/>
                      <a:r>
                        <a:rPr lang="en-US" sz="1700" dirty="0">
                          <a:latin typeface="+mj-lt"/>
                          <a:cs typeface="Arial" panose="020B0604020202020204" pitchFamily="34" charset="0"/>
                        </a:rPr>
                        <a:t>140-149</a:t>
                      </a:r>
                    </a:p>
                  </a:txBody>
                  <a:tcPr marL="84026" marR="84026" marT="42013" marB="42013"/>
                </a:tc>
                <a:tc>
                  <a:txBody>
                    <a:bodyPr/>
                    <a:lstStyle/>
                    <a:p>
                      <a:pPr algn="ctr"/>
                      <a:r>
                        <a:rPr lang="en-US" sz="1700" dirty="0">
                          <a:latin typeface="+mj-lt"/>
                          <a:cs typeface="Arial" panose="020B0604020202020204" pitchFamily="34" charset="0"/>
                        </a:rPr>
                        <a:t>6</a:t>
                      </a:r>
                    </a:p>
                  </a:txBody>
                  <a:tcPr marL="84026" marR="84026" marT="42013" marB="42013"/>
                </a:tc>
                <a:extLst>
                  <a:ext uri="{0D108BD9-81ED-4DB2-BD59-A6C34878D82A}">
                    <a16:rowId xmlns:a16="http://schemas.microsoft.com/office/drawing/2014/main" val="2447885020"/>
                  </a:ext>
                </a:extLst>
              </a:tr>
            </a:tbl>
          </a:graphicData>
        </a:graphic>
      </p:graphicFrame>
      <p:sp>
        <p:nvSpPr>
          <p:cNvPr id="11" name="Speech Bubble: Oval 10">
            <a:extLst>
              <a:ext uri="{FF2B5EF4-FFF2-40B4-BE49-F238E27FC236}">
                <a16:creationId xmlns:a16="http://schemas.microsoft.com/office/drawing/2014/main" id="{6DD3D88A-DADC-4C41-9C72-052268502AD2}"/>
              </a:ext>
              <a:ext uri="{C183D7F6-B498-43B3-948B-1728B52AA6E4}">
                <adec:decorative xmlns:adec="http://schemas.microsoft.com/office/drawing/2017/decorative" val="0"/>
              </a:ext>
            </a:extLst>
          </p:cNvPr>
          <p:cNvSpPr/>
          <p:nvPr/>
        </p:nvSpPr>
        <p:spPr>
          <a:xfrm>
            <a:off x="631595" y="5143760"/>
            <a:ext cx="2998697" cy="1326535"/>
          </a:xfrm>
          <a:prstGeom prst="wedgeEllipseCallout">
            <a:avLst>
              <a:gd name="adj1" fmla="val 6162"/>
              <a:gd name="adj2" fmla="val -9641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accent1"/>
                </a:solidFill>
                <a:latin typeface="+mj-lt"/>
              </a:rPr>
              <a:t>How are these intervals represented on the graph?</a:t>
            </a:r>
          </a:p>
        </p:txBody>
      </p:sp>
      <p:sp>
        <p:nvSpPr>
          <p:cNvPr id="7" name="Text Placeholder 5">
            <a:extLst>
              <a:ext uri="{FF2B5EF4-FFF2-40B4-BE49-F238E27FC236}">
                <a16:creationId xmlns:a16="http://schemas.microsoft.com/office/drawing/2014/main" id="{6C5E650E-D070-1BF5-135D-A4E4B210A271}"/>
              </a:ext>
            </a:extLst>
          </p:cNvPr>
          <p:cNvSpPr txBox="1">
            <a:spLocks/>
          </p:cNvSpPr>
          <p:nvPr/>
        </p:nvSpPr>
        <p:spPr>
          <a:xfrm>
            <a:off x="7002049" y="1986793"/>
            <a:ext cx="2719312" cy="475698"/>
          </a:xfrm>
          <a:prstGeom prst="rect">
            <a:avLst/>
          </a:prstGeom>
        </p:spPr>
        <p:txBody>
          <a:bodyPr vert="horz" lIns="91440" tIns="45720" rIns="91440" bIns="45720" rtlCol="0" anchor="t">
            <a:no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2000" dirty="0">
                <a:latin typeface="+mj-lt"/>
                <a:cs typeface="Arial"/>
              </a:rPr>
              <a:t>Frequency histogram</a:t>
            </a:r>
            <a:endParaRPr lang="en-AU" sz="2000" dirty="0">
              <a:latin typeface="+mj-lt"/>
            </a:endParaRPr>
          </a:p>
        </p:txBody>
      </p:sp>
      <p:grpSp>
        <p:nvGrpSpPr>
          <p:cNvPr id="34" name="Group 33" descr="A frequency histogram using the movie run time data in the frequency table">
            <a:extLst>
              <a:ext uri="{FF2B5EF4-FFF2-40B4-BE49-F238E27FC236}">
                <a16:creationId xmlns:a16="http://schemas.microsoft.com/office/drawing/2014/main" id="{88C970F9-B160-AC25-FB45-44597F91853F}"/>
              </a:ext>
            </a:extLst>
          </p:cNvPr>
          <p:cNvGrpSpPr/>
          <p:nvPr/>
        </p:nvGrpSpPr>
        <p:grpSpPr>
          <a:xfrm>
            <a:off x="5701700" y="2109428"/>
            <a:ext cx="6066928" cy="3277963"/>
            <a:chOff x="5701700" y="2109428"/>
            <a:chExt cx="6066928" cy="3277963"/>
          </a:xfrm>
        </p:grpSpPr>
        <p:pic>
          <p:nvPicPr>
            <p:cNvPr id="1026" name="Picture 2">
              <a:extLst>
                <a:ext uri="{FF2B5EF4-FFF2-40B4-BE49-F238E27FC236}">
                  <a16:creationId xmlns:a16="http://schemas.microsoft.com/office/drawing/2014/main" id="{F05C0805-23B6-012D-C411-684508D100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8015" y="2109428"/>
              <a:ext cx="5980613" cy="304755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1AE633DF-B89A-F823-E8F6-5E23F8078907}"/>
                </a:ext>
              </a:extLst>
            </p:cNvPr>
            <p:cNvSpPr txBox="1"/>
            <p:nvPr/>
          </p:nvSpPr>
          <p:spPr>
            <a:xfrm>
              <a:off x="8063899" y="5162158"/>
              <a:ext cx="2998697" cy="225233"/>
            </a:xfrm>
            <a:prstGeom prst="rect">
              <a:avLst/>
            </a:prstGeom>
            <a:noFill/>
          </p:spPr>
          <p:txBody>
            <a:bodyPr wrap="none" lIns="0" tIns="0" rIns="0" bIns="0" rtlCol="0">
              <a:noAutofit/>
            </a:bodyPr>
            <a:lstStyle/>
            <a:p>
              <a:pPr algn="l"/>
              <a:r>
                <a:rPr lang="en-AU" sz="1400" dirty="0">
                  <a:latin typeface="+mj-lt"/>
                </a:rPr>
                <a:t>Movie run times (in minutes)</a:t>
              </a:r>
            </a:p>
          </p:txBody>
        </p:sp>
        <p:sp>
          <p:nvSpPr>
            <p:cNvPr id="19" name="TextBox 18">
              <a:extLst>
                <a:ext uri="{FF2B5EF4-FFF2-40B4-BE49-F238E27FC236}">
                  <a16:creationId xmlns:a16="http://schemas.microsoft.com/office/drawing/2014/main" id="{3DC1E1F1-CC86-EAF1-022A-B7B8AC7DD676}"/>
                </a:ext>
              </a:extLst>
            </p:cNvPr>
            <p:cNvSpPr txBox="1"/>
            <p:nvPr/>
          </p:nvSpPr>
          <p:spPr>
            <a:xfrm rot="16200000">
              <a:off x="5412876" y="3461667"/>
              <a:ext cx="787701" cy="210054"/>
            </a:xfrm>
            <a:prstGeom prst="rect">
              <a:avLst/>
            </a:prstGeom>
            <a:noFill/>
          </p:spPr>
          <p:txBody>
            <a:bodyPr wrap="none" lIns="0" tIns="0" rIns="0" bIns="0" rtlCol="0">
              <a:noAutofit/>
            </a:bodyPr>
            <a:lstStyle/>
            <a:p>
              <a:pPr algn="l"/>
              <a:r>
                <a:rPr lang="en-AU" sz="1400" dirty="0">
                  <a:latin typeface="+mj-lt"/>
                </a:rPr>
                <a:t>Frequency</a:t>
              </a:r>
            </a:p>
          </p:txBody>
        </p:sp>
      </p:grpSp>
      <p:sp>
        <p:nvSpPr>
          <p:cNvPr id="9" name="Speech Bubble: Oval 8">
            <a:extLst>
              <a:ext uri="{FF2B5EF4-FFF2-40B4-BE49-F238E27FC236}">
                <a16:creationId xmlns:a16="http://schemas.microsoft.com/office/drawing/2014/main" id="{CD87659E-339E-28E3-0945-1E8C5D7176F8}"/>
              </a:ext>
              <a:ext uri="{C183D7F6-B498-43B3-948B-1728B52AA6E4}">
                <adec:decorative xmlns:adec="http://schemas.microsoft.com/office/drawing/2017/decorative" val="0"/>
              </a:ext>
            </a:extLst>
          </p:cNvPr>
          <p:cNvSpPr/>
          <p:nvPr/>
        </p:nvSpPr>
        <p:spPr>
          <a:xfrm>
            <a:off x="9745248" y="1953769"/>
            <a:ext cx="2023379" cy="1549985"/>
          </a:xfrm>
          <a:prstGeom prst="wedgeEllipseCallout">
            <a:avLst>
              <a:gd name="adj1" fmla="val -193921"/>
              <a:gd name="adj2" fmla="val 117472"/>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accent1"/>
                </a:solidFill>
                <a:latin typeface="+mj-lt"/>
              </a:rPr>
              <a:t>What would happen if the 100-109 bin was 0?</a:t>
            </a:r>
          </a:p>
        </p:txBody>
      </p:sp>
      <p:sp>
        <p:nvSpPr>
          <p:cNvPr id="24" name="Speech Bubble: Oval 23">
            <a:extLst>
              <a:ext uri="{FF2B5EF4-FFF2-40B4-BE49-F238E27FC236}">
                <a16:creationId xmlns:a16="http://schemas.microsoft.com/office/drawing/2014/main" id="{6AEF4B2E-C413-B5F2-A7F4-3C95705E3A61}"/>
              </a:ext>
              <a:ext uri="{C183D7F6-B498-43B3-948B-1728B52AA6E4}">
                <adec:decorative xmlns:adec="http://schemas.microsoft.com/office/drawing/2017/decorative" val="0"/>
              </a:ext>
            </a:extLst>
          </p:cNvPr>
          <p:cNvSpPr/>
          <p:nvPr/>
        </p:nvSpPr>
        <p:spPr>
          <a:xfrm>
            <a:off x="4202350" y="5239681"/>
            <a:ext cx="2998697" cy="1230614"/>
          </a:xfrm>
          <a:prstGeom prst="wedgeEllipseCallout">
            <a:avLst>
              <a:gd name="adj1" fmla="val 6162"/>
              <a:gd name="adj2" fmla="val -9641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accent1"/>
                </a:solidFill>
              </a:rPr>
              <a:t>What would happen if you went up by 2’s or 3’s?</a:t>
            </a:r>
          </a:p>
        </p:txBody>
      </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0"/>
          </p:nvPr>
        </p:nvSpPr>
        <p:spPr/>
        <p:txBody>
          <a:bodyPr/>
          <a:lstStyle/>
          <a:p>
            <a:fld id="{53F625F3-B677-4D46-AEB5-DC449A9DF797}" type="slidenum">
              <a:rPr lang="en-AU" smtClean="0">
                <a:latin typeface="+mj-lt"/>
              </a:rPr>
              <a:pPr/>
              <a:t>6</a:t>
            </a:fld>
            <a:endParaRPr lang="en-AU" dirty="0">
              <a:latin typeface="+mj-lt"/>
            </a:endParaRPr>
          </a:p>
        </p:txBody>
      </p:sp>
    </p:spTree>
    <p:extLst>
      <p:ext uri="{BB962C8B-B14F-4D97-AF65-F5344CB8AC3E}">
        <p14:creationId xmlns:p14="http://schemas.microsoft.com/office/powerpoint/2010/main" val="22057695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a:xfrm>
            <a:off x="360000" y="360000"/>
            <a:ext cx="10080000" cy="545601"/>
          </a:xfrm>
        </p:spPr>
        <p:txBody>
          <a:bodyPr/>
          <a:lstStyle/>
          <a:p>
            <a:r>
              <a:rPr lang="en-AU" dirty="0">
                <a:cs typeface="Arial"/>
              </a:rPr>
              <a:t>Frequency histograms – Exercise</a:t>
            </a:r>
            <a:endParaRPr lang="en-AU" dirty="0"/>
          </a:p>
        </p:txBody>
      </p:sp>
      <p:sp>
        <p:nvSpPr>
          <p:cNvPr id="25" name="Text Placeholder 4" descr="A movie review ratings shown in the frequency table">
            <a:extLst>
              <a:ext uri="{FF2B5EF4-FFF2-40B4-BE49-F238E27FC236}">
                <a16:creationId xmlns:a16="http://schemas.microsoft.com/office/drawing/2014/main" id="{DE41D487-8DBA-32B8-2066-FAEB402320B6}"/>
              </a:ext>
            </a:extLst>
          </p:cNvPr>
          <p:cNvSpPr txBox="1">
            <a:spLocks/>
          </p:cNvSpPr>
          <p:nvPr/>
        </p:nvSpPr>
        <p:spPr>
          <a:xfrm>
            <a:off x="360000" y="1534987"/>
            <a:ext cx="11151419" cy="424741"/>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cs typeface="Arial"/>
              </a:rPr>
              <a:t>Create a frequency histogram using the movie review ratings shown in the frequency table.</a:t>
            </a:r>
          </a:p>
        </p:txBody>
      </p:sp>
      <p:sp>
        <p:nvSpPr>
          <p:cNvPr id="16" name="Text Placeholder 5">
            <a:extLst>
              <a:ext uri="{FF2B5EF4-FFF2-40B4-BE49-F238E27FC236}">
                <a16:creationId xmlns:a16="http://schemas.microsoft.com/office/drawing/2014/main" id="{60660624-AE3B-6283-D6FE-3B6F4C362EFE}"/>
              </a:ext>
            </a:extLst>
          </p:cNvPr>
          <p:cNvSpPr txBox="1">
            <a:spLocks/>
          </p:cNvSpPr>
          <p:nvPr/>
        </p:nvSpPr>
        <p:spPr>
          <a:xfrm>
            <a:off x="2248196" y="2447142"/>
            <a:ext cx="2318446" cy="420848"/>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200" dirty="0">
                <a:solidFill>
                  <a:schemeClr val="tx2"/>
                </a:solidFill>
                <a:latin typeface="+mj-lt"/>
                <a:cs typeface="Arial"/>
              </a:rPr>
              <a:t>Frequency table</a:t>
            </a:r>
            <a:endParaRPr lang="en-AU" sz="2200" dirty="0"/>
          </a:p>
        </p:txBody>
      </p:sp>
      <p:graphicFrame>
        <p:nvGraphicFramePr>
          <p:cNvPr id="3" name="Table 8" descr="A movie review ratings data in a frequency table">
            <a:extLst>
              <a:ext uri="{FF2B5EF4-FFF2-40B4-BE49-F238E27FC236}">
                <a16:creationId xmlns:a16="http://schemas.microsoft.com/office/drawing/2014/main" id="{A5BFCA49-F3B1-C967-410F-1E871AAE1D9F}"/>
              </a:ext>
            </a:extLst>
          </p:cNvPr>
          <p:cNvGraphicFramePr>
            <a:graphicFrameLocks noGrp="1"/>
          </p:cNvGraphicFramePr>
          <p:nvPr>
            <p:extLst>
              <p:ext uri="{D42A27DB-BD31-4B8C-83A1-F6EECF244321}">
                <p14:modId xmlns:p14="http://schemas.microsoft.com/office/powerpoint/2010/main" val="1029638873"/>
              </p:ext>
            </p:extLst>
          </p:nvPr>
        </p:nvGraphicFramePr>
        <p:xfrm>
          <a:off x="1347013" y="3125882"/>
          <a:ext cx="4120812" cy="2764914"/>
        </p:xfrm>
        <a:graphic>
          <a:graphicData uri="http://schemas.openxmlformats.org/drawingml/2006/table">
            <a:tbl>
              <a:tblPr firstRow="1" bandRow="1">
                <a:tableStyleId>{3B4B98B0-60AC-42C2-AFA5-B58CD77FA1E5}</a:tableStyleId>
              </a:tblPr>
              <a:tblGrid>
                <a:gridCol w="2060406">
                  <a:extLst>
                    <a:ext uri="{9D8B030D-6E8A-4147-A177-3AD203B41FA5}">
                      <a16:colId xmlns:a16="http://schemas.microsoft.com/office/drawing/2014/main" val="1802598790"/>
                    </a:ext>
                  </a:extLst>
                </a:gridCol>
                <a:gridCol w="2060406">
                  <a:extLst>
                    <a:ext uri="{9D8B030D-6E8A-4147-A177-3AD203B41FA5}">
                      <a16:colId xmlns:a16="http://schemas.microsoft.com/office/drawing/2014/main" val="1399284992"/>
                    </a:ext>
                  </a:extLst>
                </a:gridCol>
              </a:tblGrid>
              <a:tr h="460819">
                <a:tc>
                  <a:txBody>
                    <a:bodyPr/>
                    <a:lstStyle/>
                    <a:p>
                      <a:pPr algn="ctr"/>
                      <a:r>
                        <a:rPr lang="en-US" sz="2000" dirty="0"/>
                        <a:t>Ratings</a:t>
                      </a:r>
                    </a:p>
                  </a:txBody>
                  <a:tcPr/>
                </a:tc>
                <a:tc>
                  <a:txBody>
                    <a:bodyPr/>
                    <a:lstStyle/>
                    <a:p>
                      <a:pPr algn="ctr"/>
                      <a:r>
                        <a:rPr lang="en-US" sz="2000" dirty="0"/>
                        <a:t>Frequency </a:t>
                      </a:r>
                    </a:p>
                  </a:txBody>
                  <a:tcPr/>
                </a:tc>
                <a:extLst>
                  <a:ext uri="{0D108BD9-81ED-4DB2-BD59-A6C34878D82A}">
                    <a16:rowId xmlns:a16="http://schemas.microsoft.com/office/drawing/2014/main" val="3715721063"/>
                  </a:ext>
                </a:extLst>
              </a:tr>
              <a:tr h="460819">
                <a:tc>
                  <a:txBody>
                    <a:bodyPr/>
                    <a:lstStyle/>
                    <a:p>
                      <a:pPr algn="ctr"/>
                      <a:r>
                        <a:rPr lang="en-US" sz="1800" dirty="0"/>
                        <a:t>4-4.9</a:t>
                      </a:r>
                    </a:p>
                  </a:txBody>
                  <a:tcPr/>
                </a:tc>
                <a:tc>
                  <a:txBody>
                    <a:bodyPr/>
                    <a:lstStyle/>
                    <a:p>
                      <a:pPr algn="ctr"/>
                      <a:r>
                        <a:rPr lang="en-US" sz="1800" dirty="0"/>
                        <a:t>2</a:t>
                      </a:r>
                    </a:p>
                  </a:txBody>
                  <a:tcPr/>
                </a:tc>
                <a:extLst>
                  <a:ext uri="{0D108BD9-81ED-4DB2-BD59-A6C34878D82A}">
                    <a16:rowId xmlns:a16="http://schemas.microsoft.com/office/drawing/2014/main" val="110412421"/>
                  </a:ext>
                </a:extLst>
              </a:tr>
              <a:tr h="460819">
                <a:tc>
                  <a:txBody>
                    <a:bodyPr/>
                    <a:lstStyle/>
                    <a:p>
                      <a:pPr algn="ctr"/>
                      <a:r>
                        <a:rPr lang="en-US" sz="1800" dirty="0"/>
                        <a:t>5-5.9</a:t>
                      </a:r>
                    </a:p>
                  </a:txBody>
                  <a:tcPr/>
                </a:tc>
                <a:tc>
                  <a:txBody>
                    <a:bodyPr/>
                    <a:lstStyle/>
                    <a:p>
                      <a:pPr algn="ctr"/>
                      <a:r>
                        <a:rPr lang="en-US" sz="1800" dirty="0"/>
                        <a:t>2</a:t>
                      </a:r>
                    </a:p>
                  </a:txBody>
                  <a:tcPr/>
                </a:tc>
                <a:extLst>
                  <a:ext uri="{0D108BD9-81ED-4DB2-BD59-A6C34878D82A}">
                    <a16:rowId xmlns:a16="http://schemas.microsoft.com/office/drawing/2014/main" val="2815940051"/>
                  </a:ext>
                </a:extLst>
              </a:tr>
              <a:tr h="460819">
                <a:tc>
                  <a:txBody>
                    <a:bodyPr/>
                    <a:lstStyle/>
                    <a:p>
                      <a:pPr algn="ctr"/>
                      <a:r>
                        <a:rPr lang="en-US" sz="1800" dirty="0"/>
                        <a:t>6-6.9</a:t>
                      </a:r>
                    </a:p>
                  </a:txBody>
                  <a:tcPr/>
                </a:tc>
                <a:tc>
                  <a:txBody>
                    <a:bodyPr/>
                    <a:lstStyle/>
                    <a:p>
                      <a:pPr algn="ctr"/>
                      <a:r>
                        <a:rPr lang="en-US" sz="1800" dirty="0"/>
                        <a:t>9</a:t>
                      </a:r>
                    </a:p>
                  </a:txBody>
                  <a:tcPr/>
                </a:tc>
                <a:extLst>
                  <a:ext uri="{0D108BD9-81ED-4DB2-BD59-A6C34878D82A}">
                    <a16:rowId xmlns:a16="http://schemas.microsoft.com/office/drawing/2014/main" val="2954679228"/>
                  </a:ext>
                </a:extLst>
              </a:tr>
              <a:tr h="460819">
                <a:tc>
                  <a:txBody>
                    <a:bodyPr/>
                    <a:lstStyle/>
                    <a:p>
                      <a:pPr algn="ctr"/>
                      <a:r>
                        <a:rPr lang="en-US" sz="1800" dirty="0"/>
                        <a:t>7-7.9</a:t>
                      </a:r>
                    </a:p>
                  </a:txBody>
                  <a:tcPr/>
                </a:tc>
                <a:tc>
                  <a:txBody>
                    <a:bodyPr/>
                    <a:lstStyle/>
                    <a:p>
                      <a:pPr algn="ctr"/>
                      <a:r>
                        <a:rPr lang="en-US" sz="1800" dirty="0"/>
                        <a:t>17</a:t>
                      </a:r>
                    </a:p>
                  </a:txBody>
                  <a:tcPr/>
                </a:tc>
                <a:extLst>
                  <a:ext uri="{0D108BD9-81ED-4DB2-BD59-A6C34878D82A}">
                    <a16:rowId xmlns:a16="http://schemas.microsoft.com/office/drawing/2014/main" val="2596566883"/>
                  </a:ext>
                </a:extLst>
              </a:tr>
              <a:tr h="460819">
                <a:tc>
                  <a:txBody>
                    <a:bodyPr/>
                    <a:lstStyle/>
                    <a:p>
                      <a:pPr algn="ctr"/>
                      <a:r>
                        <a:rPr lang="en-US" sz="1800" dirty="0"/>
                        <a:t>8-8.9</a:t>
                      </a:r>
                    </a:p>
                  </a:txBody>
                  <a:tcPr/>
                </a:tc>
                <a:tc>
                  <a:txBody>
                    <a:bodyPr/>
                    <a:lstStyle/>
                    <a:p>
                      <a:pPr algn="ctr"/>
                      <a:r>
                        <a:rPr lang="en-US" sz="1800" dirty="0"/>
                        <a:t>4</a:t>
                      </a:r>
                    </a:p>
                  </a:txBody>
                  <a:tcPr/>
                </a:tc>
                <a:extLst>
                  <a:ext uri="{0D108BD9-81ED-4DB2-BD59-A6C34878D82A}">
                    <a16:rowId xmlns:a16="http://schemas.microsoft.com/office/drawing/2014/main" val="39819695"/>
                  </a:ext>
                </a:extLst>
              </a:tr>
            </a:tbl>
          </a:graphicData>
        </a:graphic>
      </p:graphicFrame>
      <p:sp>
        <p:nvSpPr>
          <p:cNvPr id="17" name="Text Placeholder 5">
            <a:extLst>
              <a:ext uri="{FF2B5EF4-FFF2-40B4-BE49-F238E27FC236}">
                <a16:creationId xmlns:a16="http://schemas.microsoft.com/office/drawing/2014/main" id="{281EBA0E-525C-EDD3-3CED-AD4BBB46E0F2}"/>
              </a:ext>
            </a:extLst>
          </p:cNvPr>
          <p:cNvSpPr txBox="1">
            <a:spLocks/>
          </p:cNvSpPr>
          <p:nvPr/>
        </p:nvSpPr>
        <p:spPr>
          <a:xfrm>
            <a:off x="7306034" y="2447142"/>
            <a:ext cx="2970087" cy="420848"/>
          </a:xfrm>
          <a:prstGeom prst="rect">
            <a:avLst/>
          </a:prstGeom>
        </p:spPr>
        <p:txBody>
          <a:bodyPr vert="horz" lIns="91440" tIns="45720" rIns="91440" bIns="45720" rtlCol="0" anchor="t">
            <a:no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2200" dirty="0">
                <a:latin typeface="+mj-lt"/>
                <a:cs typeface="Arial"/>
              </a:rPr>
              <a:t>Frequency histogram</a:t>
            </a:r>
            <a:endParaRPr lang="en-AU" sz="2200" dirty="0">
              <a:latin typeface="+mj-lt"/>
            </a:endParaRPr>
          </a:p>
        </p:txBody>
      </p:sp>
      <p:grpSp>
        <p:nvGrpSpPr>
          <p:cNvPr id="8" name="Group 7" descr="A black frequency histogram for exercise purpose">
            <a:extLst>
              <a:ext uri="{FF2B5EF4-FFF2-40B4-BE49-F238E27FC236}">
                <a16:creationId xmlns:a16="http://schemas.microsoft.com/office/drawing/2014/main" id="{21D70D59-1D33-5EB5-B4E7-8B4169569D72}"/>
              </a:ext>
              <a:ext uri="{C183D7F6-B498-43B3-948B-1728B52AA6E4}">
                <adec:decorative xmlns:adec="http://schemas.microsoft.com/office/drawing/2017/decorative" val="0"/>
              </a:ext>
            </a:extLst>
          </p:cNvPr>
          <p:cNvGrpSpPr/>
          <p:nvPr/>
        </p:nvGrpSpPr>
        <p:grpSpPr>
          <a:xfrm>
            <a:off x="6749228" y="3013856"/>
            <a:ext cx="4083698" cy="2876939"/>
            <a:chOff x="6736702" y="2780522"/>
            <a:chExt cx="4083698" cy="2876939"/>
          </a:xfrm>
        </p:grpSpPr>
        <p:cxnSp>
          <p:nvCxnSpPr>
            <p:cNvPr id="12" name="Straight Arrow Connector 11">
              <a:extLst>
                <a:ext uri="{FF2B5EF4-FFF2-40B4-BE49-F238E27FC236}">
                  <a16:creationId xmlns:a16="http://schemas.microsoft.com/office/drawing/2014/main" id="{E7882390-1872-C7D3-2BFA-DE34D35A19CB}"/>
                </a:ext>
              </a:extLst>
            </p:cNvPr>
            <p:cNvCxnSpPr/>
            <p:nvPr/>
          </p:nvCxnSpPr>
          <p:spPr>
            <a:xfrm>
              <a:off x="6736702" y="2780522"/>
              <a:ext cx="0" cy="2873829"/>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14F0BA4C-50E2-E5FE-557C-5402316F8707}"/>
                </a:ext>
              </a:extLst>
            </p:cNvPr>
            <p:cNvCxnSpPr>
              <a:cxnSpLocks/>
            </p:cNvCxnSpPr>
            <p:nvPr/>
          </p:nvCxnSpPr>
          <p:spPr>
            <a:xfrm flipH="1">
              <a:off x="6736702" y="5657461"/>
              <a:ext cx="408369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gr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0"/>
          </p:nvPr>
        </p:nvSpPr>
        <p:spPr/>
        <p:txBody>
          <a:bodyPr/>
          <a:lstStyle/>
          <a:p>
            <a:fld id="{53F625F3-B677-4D46-AEB5-DC449A9DF797}" type="slidenum">
              <a:rPr lang="en-AU" smtClean="0"/>
              <a:pPr/>
              <a:t>7</a:t>
            </a:fld>
            <a:endParaRPr lang="en-AU"/>
          </a:p>
        </p:txBody>
      </p:sp>
    </p:spTree>
    <p:extLst>
      <p:ext uri="{BB962C8B-B14F-4D97-AF65-F5344CB8AC3E}">
        <p14:creationId xmlns:p14="http://schemas.microsoft.com/office/powerpoint/2010/main" val="1408958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dirty="0">
                <a:cs typeface="Arial"/>
              </a:rPr>
              <a:t>Frequency histograms – The </a:t>
            </a:r>
            <a:r>
              <a:rPr lang="en-AU" dirty="0"/>
              <a:t>answer</a:t>
            </a:r>
          </a:p>
        </p:txBody>
      </p:sp>
      <p:sp>
        <p:nvSpPr>
          <p:cNvPr id="9" name="Text Placeholder 5">
            <a:extLst>
              <a:ext uri="{FF2B5EF4-FFF2-40B4-BE49-F238E27FC236}">
                <a16:creationId xmlns:a16="http://schemas.microsoft.com/office/drawing/2014/main" id="{57FB63FA-F827-7E88-CE41-A6477435C880}"/>
              </a:ext>
            </a:extLst>
          </p:cNvPr>
          <p:cNvSpPr txBox="1">
            <a:spLocks/>
          </p:cNvSpPr>
          <p:nvPr/>
        </p:nvSpPr>
        <p:spPr>
          <a:xfrm>
            <a:off x="1624029" y="1705833"/>
            <a:ext cx="2318446" cy="420848"/>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200" dirty="0">
                <a:solidFill>
                  <a:schemeClr val="tx2"/>
                </a:solidFill>
                <a:latin typeface="+mj-lt"/>
                <a:cs typeface="Arial"/>
              </a:rPr>
              <a:t>Frequency table</a:t>
            </a:r>
            <a:endParaRPr lang="en-AU" sz="2200" dirty="0"/>
          </a:p>
        </p:txBody>
      </p:sp>
      <p:graphicFrame>
        <p:nvGraphicFramePr>
          <p:cNvPr id="3" name="Table 8" descr="A movie review ratings data in a frequency table">
            <a:extLst>
              <a:ext uri="{FF2B5EF4-FFF2-40B4-BE49-F238E27FC236}">
                <a16:creationId xmlns:a16="http://schemas.microsoft.com/office/drawing/2014/main" id="{A5BFCA49-F3B1-C967-410F-1E871AAE1D9F}"/>
              </a:ext>
            </a:extLst>
          </p:cNvPr>
          <p:cNvGraphicFramePr>
            <a:graphicFrameLocks noGrp="1"/>
          </p:cNvGraphicFramePr>
          <p:nvPr>
            <p:extLst>
              <p:ext uri="{D42A27DB-BD31-4B8C-83A1-F6EECF244321}">
                <p14:modId xmlns:p14="http://schemas.microsoft.com/office/powerpoint/2010/main" val="1852611760"/>
              </p:ext>
            </p:extLst>
          </p:nvPr>
        </p:nvGraphicFramePr>
        <p:xfrm>
          <a:off x="794088" y="2764957"/>
          <a:ext cx="3978328" cy="3054444"/>
        </p:xfrm>
        <a:graphic>
          <a:graphicData uri="http://schemas.openxmlformats.org/drawingml/2006/table">
            <a:tbl>
              <a:tblPr firstRow="1" bandRow="1">
                <a:tableStyleId>{3B4B98B0-60AC-42C2-AFA5-B58CD77FA1E5}</a:tableStyleId>
              </a:tblPr>
              <a:tblGrid>
                <a:gridCol w="1989164">
                  <a:extLst>
                    <a:ext uri="{9D8B030D-6E8A-4147-A177-3AD203B41FA5}">
                      <a16:colId xmlns:a16="http://schemas.microsoft.com/office/drawing/2014/main" val="1802598790"/>
                    </a:ext>
                  </a:extLst>
                </a:gridCol>
                <a:gridCol w="1989164">
                  <a:extLst>
                    <a:ext uri="{9D8B030D-6E8A-4147-A177-3AD203B41FA5}">
                      <a16:colId xmlns:a16="http://schemas.microsoft.com/office/drawing/2014/main" val="1399284992"/>
                    </a:ext>
                  </a:extLst>
                </a:gridCol>
              </a:tblGrid>
              <a:tr h="509074">
                <a:tc>
                  <a:txBody>
                    <a:bodyPr/>
                    <a:lstStyle/>
                    <a:p>
                      <a:pPr algn="ctr"/>
                      <a:r>
                        <a:rPr lang="en-US" sz="1800" dirty="0"/>
                        <a:t>Ratings</a:t>
                      </a:r>
                    </a:p>
                  </a:txBody>
                  <a:tcPr marL="117155" marR="117155" marT="58577" marB="58577"/>
                </a:tc>
                <a:tc>
                  <a:txBody>
                    <a:bodyPr/>
                    <a:lstStyle/>
                    <a:p>
                      <a:pPr algn="ctr"/>
                      <a:r>
                        <a:rPr lang="en-US" sz="1800" dirty="0"/>
                        <a:t>Frequency </a:t>
                      </a:r>
                    </a:p>
                  </a:txBody>
                  <a:tcPr marL="117155" marR="117155" marT="58577" marB="58577"/>
                </a:tc>
                <a:extLst>
                  <a:ext uri="{0D108BD9-81ED-4DB2-BD59-A6C34878D82A}">
                    <a16:rowId xmlns:a16="http://schemas.microsoft.com/office/drawing/2014/main" val="3715721063"/>
                  </a:ext>
                </a:extLst>
              </a:tr>
              <a:tr h="509074">
                <a:tc>
                  <a:txBody>
                    <a:bodyPr/>
                    <a:lstStyle/>
                    <a:p>
                      <a:pPr algn="ctr"/>
                      <a:r>
                        <a:rPr lang="en-US" sz="2300" dirty="0"/>
                        <a:t>4-4.9</a:t>
                      </a:r>
                    </a:p>
                  </a:txBody>
                  <a:tcPr marL="117155" marR="117155" marT="58577" marB="58577"/>
                </a:tc>
                <a:tc>
                  <a:txBody>
                    <a:bodyPr/>
                    <a:lstStyle/>
                    <a:p>
                      <a:pPr algn="ctr"/>
                      <a:r>
                        <a:rPr lang="en-US" sz="2300" dirty="0"/>
                        <a:t>2</a:t>
                      </a:r>
                    </a:p>
                  </a:txBody>
                  <a:tcPr marL="117155" marR="117155" marT="58577" marB="58577"/>
                </a:tc>
                <a:extLst>
                  <a:ext uri="{0D108BD9-81ED-4DB2-BD59-A6C34878D82A}">
                    <a16:rowId xmlns:a16="http://schemas.microsoft.com/office/drawing/2014/main" val="110412421"/>
                  </a:ext>
                </a:extLst>
              </a:tr>
              <a:tr h="509074">
                <a:tc>
                  <a:txBody>
                    <a:bodyPr/>
                    <a:lstStyle/>
                    <a:p>
                      <a:pPr algn="ctr"/>
                      <a:r>
                        <a:rPr lang="en-US" sz="2300" dirty="0"/>
                        <a:t>5-5.9</a:t>
                      </a:r>
                    </a:p>
                  </a:txBody>
                  <a:tcPr marL="117155" marR="117155" marT="58577" marB="58577"/>
                </a:tc>
                <a:tc>
                  <a:txBody>
                    <a:bodyPr/>
                    <a:lstStyle/>
                    <a:p>
                      <a:pPr algn="ctr"/>
                      <a:r>
                        <a:rPr lang="en-US" sz="2300" dirty="0"/>
                        <a:t>2</a:t>
                      </a:r>
                    </a:p>
                  </a:txBody>
                  <a:tcPr marL="117155" marR="117155" marT="58577" marB="58577"/>
                </a:tc>
                <a:extLst>
                  <a:ext uri="{0D108BD9-81ED-4DB2-BD59-A6C34878D82A}">
                    <a16:rowId xmlns:a16="http://schemas.microsoft.com/office/drawing/2014/main" val="2815940051"/>
                  </a:ext>
                </a:extLst>
              </a:tr>
              <a:tr h="509074">
                <a:tc>
                  <a:txBody>
                    <a:bodyPr/>
                    <a:lstStyle/>
                    <a:p>
                      <a:pPr algn="ctr"/>
                      <a:r>
                        <a:rPr lang="en-US" sz="2300" dirty="0"/>
                        <a:t>6-6.9</a:t>
                      </a:r>
                    </a:p>
                  </a:txBody>
                  <a:tcPr marL="117155" marR="117155" marT="58577" marB="58577"/>
                </a:tc>
                <a:tc>
                  <a:txBody>
                    <a:bodyPr/>
                    <a:lstStyle/>
                    <a:p>
                      <a:pPr algn="ctr"/>
                      <a:r>
                        <a:rPr lang="en-US" sz="2300" dirty="0"/>
                        <a:t>9</a:t>
                      </a:r>
                    </a:p>
                  </a:txBody>
                  <a:tcPr marL="117155" marR="117155" marT="58577" marB="58577"/>
                </a:tc>
                <a:extLst>
                  <a:ext uri="{0D108BD9-81ED-4DB2-BD59-A6C34878D82A}">
                    <a16:rowId xmlns:a16="http://schemas.microsoft.com/office/drawing/2014/main" val="2954679228"/>
                  </a:ext>
                </a:extLst>
              </a:tr>
              <a:tr h="509074">
                <a:tc>
                  <a:txBody>
                    <a:bodyPr/>
                    <a:lstStyle/>
                    <a:p>
                      <a:pPr algn="ctr"/>
                      <a:r>
                        <a:rPr lang="en-US" sz="2300" dirty="0"/>
                        <a:t>7-7.9</a:t>
                      </a:r>
                    </a:p>
                  </a:txBody>
                  <a:tcPr marL="117155" marR="117155" marT="58577" marB="58577"/>
                </a:tc>
                <a:tc>
                  <a:txBody>
                    <a:bodyPr/>
                    <a:lstStyle/>
                    <a:p>
                      <a:pPr algn="ctr"/>
                      <a:r>
                        <a:rPr lang="en-US" sz="2300" dirty="0"/>
                        <a:t>17</a:t>
                      </a:r>
                    </a:p>
                  </a:txBody>
                  <a:tcPr marL="117155" marR="117155" marT="58577" marB="58577"/>
                </a:tc>
                <a:extLst>
                  <a:ext uri="{0D108BD9-81ED-4DB2-BD59-A6C34878D82A}">
                    <a16:rowId xmlns:a16="http://schemas.microsoft.com/office/drawing/2014/main" val="2596566883"/>
                  </a:ext>
                </a:extLst>
              </a:tr>
              <a:tr h="509074">
                <a:tc>
                  <a:txBody>
                    <a:bodyPr/>
                    <a:lstStyle/>
                    <a:p>
                      <a:pPr algn="ctr"/>
                      <a:r>
                        <a:rPr lang="en-US" sz="2300" dirty="0"/>
                        <a:t>8-8.9</a:t>
                      </a:r>
                    </a:p>
                  </a:txBody>
                  <a:tcPr marL="117155" marR="117155" marT="58577" marB="58577"/>
                </a:tc>
                <a:tc>
                  <a:txBody>
                    <a:bodyPr/>
                    <a:lstStyle/>
                    <a:p>
                      <a:pPr algn="ctr"/>
                      <a:r>
                        <a:rPr lang="en-US" sz="2300" dirty="0"/>
                        <a:t>4</a:t>
                      </a:r>
                    </a:p>
                  </a:txBody>
                  <a:tcPr marL="117155" marR="117155" marT="58577" marB="58577"/>
                </a:tc>
                <a:extLst>
                  <a:ext uri="{0D108BD9-81ED-4DB2-BD59-A6C34878D82A}">
                    <a16:rowId xmlns:a16="http://schemas.microsoft.com/office/drawing/2014/main" val="39819695"/>
                  </a:ext>
                </a:extLst>
              </a:tr>
            </a:tbl>
          </a:graphicData>
        </a:graphic>
      </p:graphicFrame>
      <p:grpSp>
        <p:nvGrpSpPr>
          <p:cNvPr id="19" name="Group 18" descr="Histogram showing the frequency of movie ratings">
            <a:extLst>
              <a:ext uri="{FF2B5EF4-FFF2-40B4-BE49-F238E27FC236}">
                <a16:creationId xmlns:a16="http://schemas.microsoft.com/office/drawing/2014/main" id="{6F1FD1A7-8B2C-EFE6-34C8-4E6DDEA18BD5}"/>
              </a:ext>
            </a:extLst>
          </p:cNvPr>
          <p:cNvGrpSpPr/>
          <p:nvPr/>
        </p:nvGrpSpPr>
        <p:grpSpPr>
          <a:xfrm>
            <a:off x="6497125" y="1705833"/>
            <a:ext cx="3987160" cy="4392321"/>
            <a:chOff x="6497125" y="1705833"/>
            <a:chExt cx="3987160" cy="4392321"/>
          </a:xfrm>
        </p:grpSpPr>
        <p:pic>
          <p:nvPicPr>
            <p:cNvPr id="10" name="Picture 9" descr="A frequency histogram">
              <a:extLst>
                <a:ext uri="{FF2B5EF4-FFF2-40B4-BE49-F238E27FC236}">
                  <a16:creationId xmlns:a16="http://schemas.microsoft.com/office/drawing/2014/main" id="{01913218-52DA-1BC2-1C6E-9064C8ABDA90}"/>
                </a:ext>
              </a:extLst>
            </p:cNvPr>
            <p:cNvPicPr>
              <a:picLocks noChangeAspect="1"/>
            </p:cNvPicPr>
            <p:nvPr/>
          </p:nvPicPr>
          <p:blipFill>
            <a:blip r:embed="rId3"/>
            <a:stretch>
              <a:fillRect/>
            </a:stretch>
          </p:blipFill>
          <p:spPr>
            <a:xfrm>
              <a:off x="6776581" y="1705833"/>
              <a:ext cx="3707704" cy="4194517"/>
            </a:xfrm>
            <a:prstGeom prst="rect">
              <a:avLst/>
            </a:prstGeom>
          </p:spPr>
        </p:pic>
        <p:sp>
          <p:nvSpPr>
            <p:cNvPr id="8" name="TextBox 7">
              <a:extLst>
                <a:ext uri="{FF2B5EF4-FFF2-40B4-BE49-F238E27FC236}">
                  <a16:creationId xmlns:a16="http://schemas.microsoft.com/office/drawing/2014/main" id="{00DF1C25-B4F4-722C-6C6C-C838F8EB1FFA}"/>
                </a:ext>
              </a:extLst>
            </p:cNvPr>
            <p:cNvSpPr txBox="1"/>
            <p:nvPr/>
          </p:nvSpPr>
          <p:spPr>
            <a:xfrm>
              <a:off x="8352117" y="5819401"/>
              <a:ext cx="1261165" cy="278753"/>
            </a:xfrm>
            <a:prstGeom prst="rect">
              <a:avLst/>
            </a:prstGeom>
            <a:noFill/>
          </p:spPr>
          <p:txBody>
            <a:bodyPr wrap="none" lIns="0" tIns="0" rIns="0" bIns="0" rtlCol="0">
              <a:noAutofit/>
            </a:bodyPr>
            <a:lstStyle/>
            <a:p>
              <a:pPr algn="l"/>
              <a:r>
                <a:rPr lang="en-AU" sz="1400" dirty="0"/>
                <a:t>Movie ratings</a:t>
              </a:r>
            </a:p>
          </p:txBody>
        </p:sp>
        <p:sp>
          <p:nvSpPr>
            <p:cNvPr id="11" name="TextBox 10">
              <a:extLst>
                <a:ext uri="{FF2B5EF4-FFF2-40B4-BE49-F238E27FC236}">
                  <a16:creationId xmlns:a16="http://schemas.microsoft.com/office/drawing/2014/main" id="{E48B73D9-0569-AB1F-FF48-52C32E2D6248}"/>
                </a:ext>
              </a:extLst>
            </p:cNvPr>
            <p:cNvSpPr txBox="1"/>
            <p:nvPr/>
          </p:nvSpPr>
          <p:spPr>
            <a:xfrm rot="16200000">
              <a:off x="6179653" y="3521004"/>
              <a:ext cx="914400" cy="279456"/>
            </a:xfrm>
            <a:prstGeom prst="rect">
              <a:avLst/>
            </a:prstGeom>
            <a:noFill/>
          </p:spPr>
          <p:txBody>
            <a:bodyPr wrap="none" lIns="0" tIns="0" rIns="0" bIns="0" rtlCol="0">
              <a:noAutofit/>
            </a:bodyPr>
            <a:lstStyle/>
            <a:p>
              <a:pPr algn="l"/>
              <a:r>
                <a:rPr lang="en-AU" sz="1400" dirty="0"/>
                <a:t>Frequency</a:t>
              </a:r>
            </a:p>
          </p:txBody>
        </p:sp>
      </p:grpSp>
      <p:sp>
        <p:nvSpPr>
          <p:cNvPr id="13" name="Text Placeholder 5">
            <a:extLst>
              <a:ext uri="{FF2B5EF4-FFF2-40B4-BE49-F238E27FC236}">
                <a16:creationId xmlns:a16="http://schemas.microsoft.com/office/drawing/2014/main" id="{07BC3760-628F-748E-9AF3-AD0873334ACD}"/>
              </a:ext>
              <a:ext uri="{C183D7F6-B498-43B3-948B-1728B52AA6E4}">
                <adec:decorative xmlns:adec="http://schemas.microsoft.com/office/drawing/2017/decorative" val="0"/>
              </a:ext>
            </a:extLst>
          </p:cNvPr>
          <p:cNvSpPr txBox="1">
            <a:spLocks/>
          </p:cNvSpPr>
          <p:nvPr/>
        </p:nvSpPr>
        <p:spPr>
          <a:xfrm>
            <a:off x="7306034" y="1705833"/>
            <a:ext cx="3178251" cy="420848"/>
          </a:xfrm>
          <a:prstGeom prst="rect">
            <a:avLst/>
          </a:prstGeom>
        </p:spPr>
        <p:txBody>
          <a:bodyPr vert="horz" lIns="91440" tIns="45720" rIns="91440" bIns="45720" rtlCol="0" anchor="t">
            <a:no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2200" dirty="0">
                <a:latin typeface="+mj-lt"/>
                <a:cs typeface="Arial"/>
              </a:rPr>
              <a:t>Frequency histogram</a:t>
            </a:r>
            <a:endParaRPr lang="en-AU" sz="2200" dirty="0">
              <a:latin typeface="+mj-lt"/>
            </a:endParaRPr>
          </a:p>
        </p:txBody>
      </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0"/>
          </p:nvPr>
        </p:nvSpPr>
        <p:spPr/>
        <p:txBody>
          <a:bodyPr/>
          <a:lstStyle/>
          <a:p>
            <a:fld id="{53F625F3-B677-4D46-AEB5-DC449A9DF797}" type="slidenum">
              <a:rPr lang="en-AU" smtClean="0"/>
              <a:pPr/>
              <a:t>8</a:t>
            </a:fld>
            <a:endParaRPr lang="en-AU" dirty="0"/>
          </a:p>
        </p:txBody>
      </p:sp>
    </p:spTree>
    <p:extLst>
      <p:ext uri="{BB962C8B-B14F-4D97-AF65-F5344CB8AC3E}">
        <p14:creationId xmlns:p14="http://schemas.microsoft.com/office/powerpoint/2010/main" val="412971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dirty="0">
                <a:cs typeface="Arial"/>
              </a:rPr>
              <a:t>Frequency histograms</a:t>
            </a:r>
            <a:endParaRPr lang="en-AU" dirty="0"/>
          </a:p>
        </p:txBody>
      </p:sp>
      <p:sp>
        <p:nvSpPr>
          <p:cNvPr id="5" name="Text Placeholder 4">
            <a:extLst>
              <a:ext uri="{FF2B5EF4-FFF2-40B4-BE49-F238E27FC236}">
                <a16:creationId xmlns:a16="http://schemas.microsoft.com/office/drawing/2014/main" id="{36CBD41B-3A3A-B0EF-B5AA-F5E19CE4E351}"/>
              </a:ext>
            </a:extLst>
          </p:cNvPr>
          <p:cNvSpPr>
            <a:spLocks noGrp="1"/>
          </p:cNvSpPr>
          <p:nvPr>
            <p:ph type="body" sz="quarter" idx="18"/>
          </p:nvPr>
        </p:nvSpPr>
        <p:spPr>
          <a:xfrm>
            <a:off x="360000" y="982520"/>
            <a:ext cx="10080000" cy="545601"/>
          </a:xfrm>
        </p:spPr>
        <p:txBody>
          <a:bodyPr vert="horz" wrap="square" lIns="0" tIns="45720" rIns="91440" bIns="45720" rtlCol="0" anchor="t">
            <a:noAutofit/>
          </a:bodyPr>
          <a:lstStyle/>
          <a:p>
            <a:r>
              <a:rPr lang="en-AU" dirty="0">
                <a:cs typeface="Arial"/>
              </a:rPr>
              <a:t>Comparing frequency histograms to column graphs</a:t>
            </a:r>
          </a:p>
        </p:txBody>
      </p:sp>
      <p:graphicFrame>
        <p:nvGraphicFramePr>
          <p:cNvPr id="6" name="Table 6">
            <a:extLst>
              <a:ext uri="{FF2B5EF4-FFF2-40B4-BE49-F238E27FC236}">
                <a16:creationId xmlns:a16="http://schemas.microsoft.com/office/drawing/2014/main" id="{FB12B834-1541-42DB-E99A-1BB45FE93A48}"/>
              </a:ext>
            </a:extLst>
          </p:cNvPr>
          <p:cNvGraphicFramePr>
            <a:graphicFrameLocks noGrp="1"/>
          </p:cNvGraphicFramePr>
          <p:nvPr>
            <p:extLst>
              <p:ext uri="{D42A27DB-BD31-4B8C-83A1-F6EECF244321}">
                <p14:modId xmlns:p14="http://schemas.microsoft.com/office/powerpoint/2010/main" val="229220731"/>
              </p:ext>
            </p:extLst>
          </p:nvPr>
        </p:nvGraphicFramePr>
        <p:xfrm>
          <a:off x="360000" y="1801907"/>
          <a:ext cx="11443063" cy="4695749"/>
        </p:xfrm>
        <a:graphic>
          <a:graphicData uri="http://schemas.openxmlformats.org/drawingml/2006/table">
            <a:tbl>
              <a:tblPr firstRow="1" bandRow="1">
                <a:tableStyleId>{0660B408-B3CF-4A94-85FC-2B1E0A45F4A2}</a:tableStyleId>
              </a:tblPr>
              <a:tblGrid>
                <a:gridCol w="3009501">
                  <a:extLst>
                    <a:ext uri="{9D8B030D-6E8A-4147-A177-3AD203B41FA5}">
                      <a16:colId xmlns:a16="http://schemas.microsoft.com/office/drawing/2014/main" val="3255419169"/>
                    </a:ext>
                  </a:extLst>
                </a:gridCol>
                <a:gridCol w="4108537">
                  <a:extLst>
                    <a:ext uri="{9D8B030D-6E8A-4147-A177-3AD203B41FA5}">
                      <a16:colId xmlns:a16="http://schemas.microsoft.com/office/drawing/2014/main" val="3893462087"/>
                    </a:ext>
                  </a:extLst>
                </a:gridCol>
                <a:gridCol w="4325025">
                  <a:extLst>
                    <a:ext uri="{9D8B030D-6E8A-4147-A177-3AD203B41FA5}">
                      <a16:colId xmlns:a16="http://schemas.microsoft.com/office/drawing/2014/main" val="1686593742"/>
                    </a:ext>
                  </a:extLst>
                </a:gridCol>
              </a:tblGrid>
              <a:tr h="417273">
                <a:tc>
                  <a:txBody>
                    <a:bodyPr/>
                    <a:lstStyle/>
                    <a:p>
                      <a:pPr marL="1080000"/>
                      <a:endParaRPr lang="en-US" dirty="0"/>
                    </a:p>
                  </a:txBody>
                  <a:tcPr/>
                </a:tc>
                <a:tc>
                  <a:txBody>
                    <a:bodyPr/>
                    <a:lstStyle/>
                    <a:p>
                      <a:pPr marL="1080000" algn="l"/>
                      <a:r>
                        <a:rPr lang="en-US" dirty="0"/>
                        <a:t>Frequency histogram</a:t>
                      </a:r>
                    </a:p>
                  </a:txBody>
                  <a:tcPr/>
                </a:tc>
                <a:tc>
                  <a:txBody>
                    <a:bodyPr/>
                    <a:lstStyle/>
                    <a:p>
                      <a:pPr marL="1080000" algn="l"/>
                      <a:r>
                        <a:rPr lang="en-US" dirty="0"/>
                        <a:t>Column Graph</a:t>
                      </a:r>
                    </a:p>
                  </a:txBody>
                  <a:tcPr/>
                </a:tc>
                <a:extLst>
                  <a:ext uri="{0D108BD9-81ED-4DB2-BD59-A6C34878D82A}">
                    <a16:rowId xmlns:a16="http://schemas.microsoft.com/office/drawing/2014/main" val="1344105351"/>
                  </a:ext>
                </a:extLst>
              </a:tr>
              <a:tr h="2281929">
                <a:tc>
                  <a:txBody>
                    <a:bodyPr/>
                    <a:lstStyle/>
                    <a:p>
                      <a:endParaRPr lang="en-US" dirty="0"/>
                    </a:p>
                  </a:txBody>
                  <a:tcPr/>
                </a:tc>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337853608"/>
                  </a:ext>
                </a:extLst>
              </a:tr>
              <a:tr h="429539">
                <a:tc>
                  <a:txBody>
                    <a:bodyPr/>
                    <a:lstStyle/>
                    <a:p>
                      <a:r>
                        <a:rPr lang="en-US" sz="1800" dirty="0">
                          <a:latin typeface="Arial" panose="020B0604020202020204" pitchFamily="34" charset="0"/>
                          <a:cs typeface="Arial" panose="020B0604020202020204" pitchFamily="34" charset="0"/>
                        </a:rPr>
                        <a:t>Columns together</a:t>
                      </a:r>
                    </a:p>
                  </a:txBody>
                  <a:tcPr/>
                </a:tc>
                <a:tc>
                  <a:txBody>
                    <a:bodyPr/>
                    <a:lstStyle/>
                    <a:p>
                      <a:pPr marL="1620000" algn="l"/>
                      <a:r>
                        <a:rPr lang="en-US" sz="1800" dirty="0">
                          <a:latin typeface="Arial" panose="020B0604020202020204" pitchFamily="34" charset="0"/>
                          <a:cs typeface="Arial" panose="020B0604020202020204" pitchFamily="34" charset="0"/>
                        </a:rPr>
                        <a:t>yes / no</a:t>
                      </a:r>
                    </a:p>
                  </a:txBody>
                  <a:tcPr/>
                </a:tc>
                <a:tc>
                  <a:txBody>
                    <a:bodyPr/>
                    <a:lstStyle/>
                    <a:p>
                      <a:pPr marL="1620000" algn="l"/>
                      <a:r>
                        <a:rPr lang="en-US" sz="1800" dirty="0">
                          <a:latin typeface="Arial" panose="020B0604020202020204" pitchFamily="34" charset="0"/>
                          <a:cs typeface="Arial" panose="020B0604020202020204" pitchFamily="34" charset="0"/>
                        </a:rPr>
                        <a:t>yes / no</a:t>
                      </a:r>
                    </a:p>
                  </a:txBody>
                  <a:tcPr/>
                </a:tc>
                <a:extLst>
                  <a:ext uri="{0D108BD9-81ED-4DB2-BD59-A6C34878D82A}">
                    <a16:rowId xmlns:a16="http://schemas.microsoft.com/office/drawing/2014/main" val="2176564518"/>
                  </a:ext>
                </a:extLst>
              </a:tr>
              <a:tr h="429539">
                <a:tc>
                  <a:txBody>
                    <a:bodyPr/>
                    <a:lstStyle/>
                    <a:p>
                      <a:r>
                        <a:rPr lang="en-US" sz="1800" dirty="0">
                          <a:latin typeface="Arial" panose="020B0604020202020204" pitchFamily="34" charset="0"/>
                          <a:cs typeface="Arial" panose="020B0604020202020204" pitchFamily="34" charset="0"/>
                        </a:rPr>
                        <a:t>Gap left at start</a:t>
                      </a:r>
                    </a:p>
                  </a:txBody>
                  <a:tcPr/>
                </a:tc>
                <a:tc>
                  <a:txBody>
                    <a:bodyPr/>
                    <a:lstStyle/>
                    <a:p>
                      <a:pPr marL="1620000" algn="l"/>
                      <a:r>
                        <a:rPr lang="en-US" sz="1800" dirty="0">
                          <a:latin typeface="Arial" panose="020B0604020202020204" pitchFamily="34" charset="0"/>
                          <a:cs typeface="Arial" panose="020B0604020202020204" pitchFamily="34" charset="0"/>
                        </a:rPr>
                        <a:t>yes / no</a:t>
                      </a:r>
                    </a:p>
                  </a:txBody>
                  <a:tcPr/>
                </a:tc>
                <a:tc>
                  <a:txBody>
                    <a:bodyPr/>
                    <a:lstStyle/>
                    <a:p>
                      <a:pPr marL="1620000" algn="l"/>
                      <a:r>
                        <a:rPr lang="en-US" sz="1800" dirty="0">
                          <a:latin typeface="Arial" panose="020B0604020202020204" pitchFamily="34" charset="0"/>
                          <a:cs typeface="Arial" panose="020B0604020202020204" pitchFamily="34" charset="0"/>
                        </a:rPr>
                        <a:t>yes / no</a:t>
                      </a:r>
                    </a:p>
                  </a:txBody>
                  <a:tcPr/>
                </a:tc>
                <a:extLst>
                  <a:ext uri="{0D108BD9-81ED-4DB2-BD59-A6C34878D82A}">
                    <a16:rowId xmlns:a16="http://schemas.microsoft.com/office/drawing/2014/main" val="938938684"/>
                  </a:ext>
                </a:extLst>
              </a:tr>
              <a:tr h="429539">
                <a:tc>
                  <a:txBody>
                    <a:bodyPr/>
                    <a:lstStyle/>
                    <a:p>
                      <a:r>
                        <a:rPr lang="en-US" sz="1800" dirty="0">
                          <a:latin typeface="Arial" panose="020B0604020202020204" pitchFamily="34" charset="0"/>
                          <a:cs typeface="Arial" panose="020B0604020202020204" pitchFamily="34" charset="0"/>
                        </a:rPr>
                        <a:t>Can be drawn on its side</a:t>
                      </a:r>
                    </a:p>
                  </a:txBody>
                  <a:tcPr/>
                </a:tc>
                <a:tc>
                  <a:txBody>
                    <a:bodyPr/>
                    <a:lstStyle/>
                    <a:p>
                      <a:pPr marL="1620000" marR="0" lvl="0" indent="0" algn="l" defTabSz="685798"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yes / no</a:t>
                      </a:r>
                    </a:p>
                  </a:txBody>
                  <a:tcPr/>
                </a:tc>
                <a:tc>
                  <a:txBody>
                    <a:bodyPr/>
                    <a:lstStyle/>
                    <a:p>
                      <a:pPr marL="1620000" marR="0" lvl="0" indent="0" algn="l" defTabSz="685798"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yes / no</a:t>
                      </a:r>
                    </a:p>
                  </a:txBody>
                  <a:tcPr/>
                </a:tc>
                <a:extLst>
                  <a:ext uri="{0D108BD9-81ED-4DB2-BD59-A6C34878D82A}">
                    <a16:rowId xmlns:a16="http://schemas.microsoft.com/office/drawing/2014/main" val="1532864155"/>
                  </a:ext>
                </a:extLst>
              </a:tr>
              <a:tr h="429539">
                <a:tc>
                  <a:txBody>
                    <a:bodyPr/>
                    <a:lstStyle/>
                    <a:p>
                      <a:r>
                        <a:rPr lang="en-US" sz="1800" dirty="0">
                          <a:latin typeface="Arial" panose="020B0604020202020204" pitchFamily="34" charset="0"/>
                          <a:cs typeface="Arial" panose="020B0604020202020204" pitchFamily="34" charset="0"/>
                        </a:rPr>
                        <a:t>Data type used</a:t>
                      </a:r>
                    </a:p>
                  </a:txBody>
                  <a:tcPr/>
                </a:tc>
                <a:tc>
                  <a:txBody>
                    <a:bodyPr/>
                    <a:lstStyle/>
                    <a:p>
                      <a:pPr marL="900000" algn="l"/>
                      <a:r>
                        <a:rPr lang="en-US" sz="1800" dirty="0">
                          <a:latin typeface="Arial" panose="020B0604020202020204" pitchFamily="34" charset="0"/>
                          <a:cs typeface="Arial" panose="020B0604020202020204" pitchFamily="34" charset="0"/>
                        </a:rPr>
                        <a:t>categorical / numerical</a:t>
                      </a:r>
                    </a:p>
                  </a:txBody>
                  <a:tcPr/>
                </a:tc>
                <a:tc>
                  <a:txBody>
                    <a:bodyPr/>
                    <a:lstStyle/>
                    <a:p>
                      <a:pPr marL="900000" algn="l"/>
                      <a:r>
                        <a:rPr lang="en-US" sz="1800" dirty="0">
                          <a:latin typeface="Arial" panose="020B0604020202020204" pitchFamily="34" charset="0"/>
                          <a:cs typeface="Arial" panose="020B0604020202020204" pitchFamily="34" charset="0"/>
                        </a:rPr>
                        <a:t>categorical / numerical</a:t>
                      </a:r>
                    </a:p>
                  </a:txBody>
                  <a:tcPr/>
                </a:tc>
                <a:extLst>
                  <a:ext uri="{0D108BD9-81ED-4DB2-BD59-A6C34878D82A}">
                    <a16:rowId xmlns:a16="http://schemas.microsoft.com/office/drawing/2014/main" val="2991500098"/>
                  </a:ext>
                </a:extLst>
              </a:tr>
            </a:tbl>
          </a:graphicData>
        </a:graphic>
      </p:graphicFrame>
      <p:pic>
        <p:nvPicPr>
          <p:cNvPr id="9" name="Picture 8" descr="Example of a histogram">
            <a:extLst>
              <a:ext uri="{FF2B5EF4-FFF2-40B4-BE49-F238E27FC236}">
                <a16:creationId xmlns:a16="http://schemas.microsoft.com/office/drawing/2014/main" id="{646F7319-1A48-D70D-C449-922478BC3B8F}"/>
              </a:ext>
            </a:extLst>
          </p:cNvPr>
          <p:cNvPicPr>
            <a:picLocks noChangeAspect="1"/>
          </p:cNvPicPr>
          <p:nvPr/>
        </p:nvPicPr>
        <p:blipFill rotWithShape="1">
          <a:blip r:embed="rId4"/>
          <a:srcRect t="11945"/>
          <a:stretch/>
        </p:blipFill>
        <p:spPr>
          <a:xfrm>
            <a:off x="4647156" y="2637969"/>
            <a:ext cx="1858247" cy="2020309"/>
          </a:xfrm>
          <a:prstGeom prst="rect">
            <a:avLst/>
          </a:prstGeom>
        </p:spPr>
      </p:pic>
      <p:pic>
        <p:nvPicPr>
          <p:cNvPr id="11" name="Picture 10" descr="Example of a column graph">
            <a:extLst>
              <a:ext uri="{FF2B5EF4-FFF2-40B4-BE49-F238E27FC236}">
                <a16:creationId xmlns:a16="http://schemas.microsoft.com/office/drawing/2014/main" id="{751E34BB-0E42-9485-A04E-0EC1260E4DB7}"/>
              </a:ext>
            </a:extLst>
          </p:cNvPr>
          <p:cNvPicPr>
            <a:picLocks noChangeAspect="1"/>
          </p:cNvPicPr>
          <p:nvPr/>
        </p:nvPicPr>
        <p:blipFill>
          <a:blip r:embed="rId5"/>
          <a:stretch>
            <a:fillRect/>
          </a:stretch>
        </p:blipFill>
        <p:spPr>
          <a:xfrm>
            <a:off x="8864512" y="2637969"/>
            <a:ext cx="1896882" cy="2020309"/>
          </a:xfrm>
          <a:prstGeom prst="rect">
            <a:avLst/>
          </a:prstGeom>
        </p:spPr>
      </p:pic>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2"/>
          </p:nvPr>
        </p:nvSpPr>
        <p:spPr/>
        <p:txBody>
          <a:bodyPr/>
          <a:lstStyle/>
          <a:p>
            <a:fld id="{53F625F3-B677-4D46-AEB5-DC449A9DF797}" type="slidenum">
              <a:rPr lang="en-AU" smtClean="0"/>
              <a:pPr/>
              <a:t>9</a:t>
            </a:fld>
            <a:endParaRPr lang="en-AU"/>
          </a:p>
        </p:txBody>
      </p:sp>
      <p:sp>
        <p:nvSpPr>
          <p:cNvPr id="7" name="Rectangle 6">
            <a:extLst>
              <a:ext uri="{FF2B5EF4-FFF2-40B4-BE49-F238E27FC236}">
                <a16:creationId xmlns:a16="http://schemas.microsoft.com/office/drawing/2014/main" id="{CE8FF447-0E68-C295-D958-0B95DD0BF06A}"/>
              </a:ext>
              <a:ext uri="{C183D7F6-B498-43B3-948B-1728B52AA6E4}">
                <adec:decorative xmlns:adec="http://schemas.microsoft.com/office/drawing/2017/decorative" val="1"/>
              </a:ext>
            </a:extLst>
          </p:cNvPr>
          <p:cNvSpPr/>
          <p:nvPr/>
        </p:nvSpPr>
        <p:spPr>
          <a:xfrm>
            <a:off x="4997250" y="4791823"/>
            <a:ext cx="452846"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18" name="Rectangle 17">
            <a:extLst>
              <a:ext uri="{FF2B5EF4-FFF2-40B4-BE49-F238E27FC236}">
                <a16:creationId xmlns:a16="http://schemas.microsoft.com/office/drawing/2014/main" id="{8EE5011B-F1AC-5F4F-43CF-1F25B220ADC6}"/>
              </a:ext>
              <a:ext uri="{C183D7F6-B498-43B3-948B-1728B52AA6E4}">
                <adec:decorative xmlns:adec="http://schemas.microsoft.com/office/drawing/2017/decorative" val="1"/>
              </a:ext>
            </a:extLst>
          </p:cNvPr>
          <p:cNvSpPr/>
          <p:nvPr/>
        </p:nvSpPr>
        <p:spPr>
          <a:xfrm>
            <a:off x="9686528" y="4825257"/>
            <a:ext cx="452846"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19" name="Rectangle 18">
            <a:extLst>
              <a:ext uri="{FF2B5EF4-FFF2-40B4-BE49-F238E27FC236}">
                <a16:creationId xmlns:a16="http://schemas.microsoft.com/office/drawing/2014/main" id="{350292B4-4C67-0061-7FBC-B07A3EBAB276}"/>
              </a:ext>
              <a:ext uri="{C183D7F6-B498-43B3-948B-1728B52AA6E4}">
                <adec:decorative xmlns:adec="http://schemas.microsoft.com/office/drawing/2017/decorative" val="1"/>
              </a:ext>
            </a:extLst>
          </p:cNvPr>
          <p:cNvSpPr/>
          <p:nvPr/>
        </p:nvSpPr>
        <p:spPr>
          <a:xfrm>
            <a:off x="5023264" y="5218039"/>
            <a:ext cx="452846"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20" name="Rectangle 19">
            <a:extLst>
              <a:ext uri="{FF2B5EF4-FFF2-40B4-BE49-F238E27FC236}">
                <a16:creationId xmlns:a16="http://schemas.microsoft.com/office/drawing/2014/main" id="{DCE99110-7E26-BF24-76B0-0B70659DF1CE}"/>
              </a:ext>
              <a:ext uri="{C183D7F6-B498-43B3-948B-1728B52AA6E4}">
                <adec:decorative xmlns:adec="http://schemas.microsoft.com/office/drawing/2017/decorative" val="1"/>
              </a:ext>
            </a:extLst>
          </p:cNvPr>
          <p:cNvSpPr/>
          <p:nvPr/>
        </p:nvSpPr>
        <p:spPr>
          <a:xfrm>
            <a:off x="9686528" y="5246946"/>
            <a:ext cx="452846"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21" name="Rectangle 20">
            <a:extLst>
              <a:ext uri="{FF2B5EF4-FFF2-40B4-BE49-F238E27FC236}">
                <a16:creationId xmlns:a16="http://schemas.microsoft.com/office/drawing/2014/main" id="{5A1EEC43-C511-67FD-E444-0AB681C80401}"/>
              </a:ext>
              <a:ext uri="{C183D7F6-B498-43B3-948B-1728B52AA6E4}">
                <adec:decorative xmlns:adec="http://schemas.microsoft.com/office/drawing/2017/decorative" val="1"/>
              </a:ext>
            </a:extLst>
          </p:cNvPr>
          <p:cNvSpPr/>
          <p:nvPr/>
        </p:nvSpPr>
        <p:spPr>
          <a:xfrm>
            <a:off x="9086522" y="5686374"/>
            <a:ext cx="475910"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22" name="Rectangle 21">
            <a:extLst>
              <a:ext uri="{FF2B5EF4-FFF2-40B4-BE49-F238E27FC236}">
                <a16:creationId xmlns:a16="http://schemas.microsoft.com/office/drawing/2014/main" id="{061877EA-DBB5-9CE3-B1FA-8324A621B59A}"/>
              </a:ext>
              <a:ext uri="{C183D7F6-B498-43B3-948B-1728B52AA6E4}">
                <adec:decorative xmlns:adec="http://schemas.microsoft.com/office/drawing/2017/decorative" val="1"/>
              </a:ext>
            </a:extLst>
          </p:cNvPr>
          <p:cNvSpPr/>
          <p:nvPr/>
        </p:nvSpPr>
        <p:spPr>
          <a:xfrm>
            <a:off x="5577251" y="6084343"/>
            <a:ext cx="1180600"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23" name="Rectangle 22">
            <a:extLst>
              <a:ext uri="{FF2B5EF4-FFF2-40B4-BE49-F238E27FC236}">
                <a16:creationId xmlns:a16="http://schemas.microsoft.com/office/drawing/2014/main" id="{9C3CE85F-0933-835C-CB3F-72621432CD1D}"/>
              </a:ext>
              <a:ext uri="{C183D7F6-B498-43B3-948B-1728B52AA6E4}">
                <adec:decorative xmlns:adec="http://schemas.microsoft.com/office/drawing/2017/decorative" val="1"/>
              </a:ext>
            </a:extLst>
          </p:cNvPr>
          <p:cNvSpPr/>
          <p:nvPr/>
        </p:nvSpPr>
        <p:spPr>
          <a:xfrm>
            <a:off x="8354860" y="6125802"/>
            <a:ext cx="2617940"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
        <p:nvSpPr>
          <p:cNvPr id="24" name="Rectangle 23">
            <a:extLst>
              <a:ext uri="{FF2B5EF4-FFF2-40B4-BE49-F238E27FC236}">
                <a16:creationId xmlns:a16="http://schemas.microsoft.com/office/drawing/2014/main" id="{22DDA442-CDF7-CAD0-4D7D-48DFA5786060}"/>
              </a:ext>
              <a:ext uri="{C183D7F6-B498-43B3-948B-1728B52AA6E4}">
                <adec:decorative xmlns:adec="http://schemas.microsoft.com/office/drawing/2017/decorative" val="1"/>
              </a:ext>
            </a:extLst>
          </p:cNvPr>
          <p:cNvSpPr/>
          <p:nvPr/>
        </p:nvSpPr>
        <p:spPr>
          <a:xfrm>
            <a:off x="5576279" y="5676209"/>
            <a:ext cx="387842" cy="336545"/>
          </a:xfrm>
          <a:prstGeom prst="rect">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sz="2000" dirty="0" err="1"/>
          </a:p>
        </p:txBody>
      </p:sp>
    </p:spTree>
    <p:extLst>
      <p:ext uri="{BB962C8B-B14F-4D97-AF65-F5344CB8AC3E}">
        <p14:creationId xmlns:p14="http://schemas.microsoft.com/office/powerpoint/2010/main" val="41083792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8" grpId="0" animBg="1"/>
      <p:bldP spid="19" grpId="0" animBg="1"/>
      <p:bldP spid="20" grpId="0" animBg="1"/>
      <p:bldP spid="21" grpId="0" animBg="1"/>
      <p:bldP spid="22" grpId="0" animBg="1"/>
      <p:bldP spid="23" grpId="0" animBg="1"/>
      <p:bldP spid="24" grpId="0" animBg="1"/>
    </p:bldLst>
  </p:timing>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themeOverride>
</file>

<file path=ppt/theme/themeOverride2.xml><?xml version="1.0" encoding="utf-8"?>
<a:themeOverride xmlns:a="http://schemas.openxmlformats.org/drawingml/2006/main">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themeOverride>
</file>

<file path=docProps/app.xml><?xml version="1.0" encoding="utf-8"?>
<Properties xmlns="http://schemas.openxmlformats.org/officeDocument/2006/extended-properties" xmlns:vt="http://schemas.openxmlformats.org/officeDocument/2006/docPropsVTypes">
  <Template/>
  <TotalTime>1</TotalTime>
  <Words>1309</Words>
  <Application>Microsoft Office PowerPoint</Application>
  <PresentationFormat>Widescreen</PresentationFormat>
  <Paragraphs>220</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Public Sans</vt:lpstr>
      <vt:lpstr>Public Sans Light</vt:lpstr>
      <vt:lpstr>Times New Roman</vt:lpstr>
      <vt:lpstr>NSWG Corporate</vt:lpstr>
      <vt:lpstr>Going to the movies</vt:lpstr>
      <vt:lpstr>Going to the movies – Frequency tables</vt:lpstr>
      <vt:lpstr>Going to the movies – Exercise</vt:lpstr>
      <vt:lpstr>Frequency histograms – Features</vt:lpstr>
      <vt:lpstr>Frequency histograms – What are they?</vt:lpstr>
      <vt:lpstr>Frequency histograms – Worked example</vt:lpstr>
      <vt:lpstr>Frequency histograms – Exercise</vt:lpstr>
      <vt:lpstr>Frequency histograms – The answer</vt:lpstr>
      <vt:lpstr>Frequency histograms</vt:lpstr>
      <vt:lpstr>Frequency polygons - Features</vt:lpstr>
      <vt:lpstr>Frequency polygons – Solution</vt:lpstr>
      <vt:lpstr>Success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S4 – U2 – L11 – going to the movies</dc:title>
  <dc:creator>NSW Department of Education</dc:creator>
  <dcterms:created xsi:type="dcterms:W3CDTF">2023-04-05T01:57:25Z</dcterms:created>
  <dcterms:modified xsi:type="dcterms:W3CDTF">2023-04-05T01:58:33Z</dcterms:modified>
</cp:coreProperties>
</file>