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3" r:id="rId1"/>
  </p:sldMasterIdLst>
  <p:notesMasterIdLst>
    <p:notesMasterId r:id="rId28"/>
  </p:notesMasterIdLst>
  <p:handoutMasterIdLst>
    <p:handoutMasterId r:id="rId29"/>
  </p:handoutMasterIdLst>
  <p:sldIdLst>
    <p:sldId id="325" r:id="rId2"/>
    <p:sldId id="328" r:id="rId3"/>
    <p:sldId id="330" r:id="rId4"/>
    <p:sldId id="332" r:id="rId5"/>
    <p:sldId id="333" r:id="rId6"/>
    <p:sldId id="334" r:id="rId7"/>
    <p:sldId id="335" r:id="rId8"/>
    <p:sldId id="336" r:id="rId9"/>
    <p:sldId id="337" r:id="rId10"/>
    <p:sldId id="338" r:id="rId11"/>
    <p:sldId id="339" r:id="rId12"/>
    <p:sldId id="340" r:id="rId13"/>
    <p:sldId id="341" r:id="rId14"/>
    <p:sldId id="342" r:id="rId15"/>
    <p:sldId id="343" r:id="rId16"/>
    <p:sldId id="344" r:id="rId17"/>
    <p:sldId id="345" r:id="rId18"/>
    <p:sldId id="347" r:id="rId19"/>
    <p:sldId id="348" r:id="rId20"/>
    <p:sldId id="346" r:id="rId21"/>
    <p:sldId id="349" r:id="rId22"/>
    <p:sldId id="350" r:id="rId23"/>
    <p:sldId id="351" r:id="rId24"/>
    <p:sldId id="352" r:id="rId25"/>
    <p:sldId id="353" r:id="rId26"/>
    <p:sldId id="354" r:id="rId27"/>
  </p:sldIdLst>
  <p:sldSz cx="12192000" cy="6858000"/>
  <p:notesSz cx="9144000" cy="6858000"/>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Presentation" id="{1165592B-D1AE-EE48-AEB4-F19515D86DC8}">
          <p14:sldIdLst>
            <p14:sldId id="325"/>
            <p14:sldId id="328"/>
            <p14:sldId id="330"/>
            <p14:sldId id="332"/>
            <p14:sldId id="333"/>
            <p14:sldId id="334"/>
            <p14:sldId id="335"/>
            <p14:sldId id="336"/>
            <p14:sldId id="337"/>
            <p14:sldId id="338"/>
            <p14:sldId id="339"/>
            <p14:sldId id="340"/>
            <p14:sldId id="341"/>
            <p14:sldId id="342"/>
            <p14:sldId id="343"/>
            <p14:sldId id="344"/>
            <p14:sldId id="345"/>
            <p14:sldId id="347"/>
            <p14:sldId id="348"/>
            <p14:sldId id="346"/>
            <p14:sldId id="349"/>
            <p14:sldId id="350"/>
            <p14:sldId id="351"/>
            <p14:sldId id="352"/>
            <p14:sldId id="353"/>
            <p14:sldId id="354"/>
          </p14:sldIdLst>
        </p14:section>
      </p14:sectionLst>
    </p:ext>
    <p:ext uri="{EFAFB233-063F-42B5-8137-9DF3F51BA10A}">
      <p15:sldGuideLst xmlns:p15="http://schemas.microsoft.com/office/powerpoint/2012/main">
        <p15:guide id="1" orient="horz" pos="1842" userDrawn="1">
          <p15:clr>
            <a:srgbClr val="A4A3A4"/>
          </p15:clr>
        </p15:guide>
        <p15:guide id="2" orient="horz" pos="3294" userDrawn="1">
          <p15:clr>
            <a:srgbClr val="A4A3A4"/>
          </p15:clr>
        </p15:guide>
        <p15:guide id="3" orient="horz" pos="2228" userDrawn="1">
          <p15:clr>
            <a:srgbClr val="A4A3A4"/>
          </p15:clr>
        </p15:guide>
        <p15:guide id="4" orient="horz" pos="2614" userDrawn="1">
          <p15:clr>
            <a:srgbClr val="A4A3A4"/>
          </p15:clr>
        </p15:guide>
        <p15:guide id="5" pos="3812" userDrawn="1">
          <p15:clr>
            <a:srgbClr val="A4A3A4"/>
          </p15:clr>
        </p15:guide>
        <p15:guide id="6" orient="horz" pos="1570" userDrawn="1">
          <p15:clr>
            <a:srgbClr val="A4A3A4"/>
          </p15:clr>
        </p15:guide>
        <p15:guide id="7" orient="horz" pos="1616" userDrawn="1">
          <p15:clr>
            <a:srgbClr val="A4A3A4"/>
          </p15:clr>
        </p15:guide>
        <p15:guide id="8" pos="1300" userDrawn="1">
          <p15:clr>
            <a:srgbClr val="A4A3A4"/>
          </p15:clr>
        </p15:guide>
        <p15:guide id="9" pos="3407" userDrawn="1">
          <p15:clr>
            <a:srgbClr val="A4A3A4"/>
          </p15:clr>
        </p15:guide>
        <p15:guide id="10" pos="23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C4FA"/>
    <a:srgbClr val="84C241"/>
    <a:srgbClr val="FCD214"/>
    <a:srgbClr val="189ECF"/>
    <a:srgbClr val="041D42"/>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7D45B3-C51C-4150-A886-6F32FEB6E6D9}" v="3" dt="2023-03-17T05:21:17.196"/>
    <p1510:client id="{D4B5EC9E-02E5-439B-A916-638D3F74BF35}" v="25" dt="2023-03-17T05:18:28.936"/>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60" autoAdjust="0"/>
    <p:restoredTop sz="86320" autoAdjust="0"/>
  </p:normalViewPr>
  <p:slideViewPr>
    <p:cSldViewPr snapToGrid="0" showGuides="1">
      <p:cViewPr varScale="1">
        <p:scale>
          <a:sx n="88" d="100"/>
          <a:sy n="88" d="100"/>
        </p:scale>
        <p:origin x="999" y="60"/>
      </p:cViewPr>
      <p:guideLst>
        <p:guide orient="horz" pos="1842"/>
        <p:guide orient="horz" pos="3294"/>
        <p:guide orient="horz" pos="2228"/>
        <p:guide orient="horz" pos="2614"/>
        <p:guide pos="3812"/>
        <p:guide orient="horz" pos="1570"/>
        <p:guide orient="horz" pos="1616"/>
        <p:guide pos="1300"/>
        <p:guide pos="3407"/>
        <p:guide pos="2361"/>
      </p:guideLst>
    </p:cSldViewPr>
  </p:slideViewPr>
  <p:outlineViewPr>
    <p:cViewPr>
      <p:scale>
        <a:sx n="33" d="100"/>
        <a:sy n="33" d="100"/>
      </p:scale>
      <p:origin x="0" y="-180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1" d="100"/>
          <a:sy n="111" d="100"/>
        </p:scale>
        <p:origin x="244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4/4/2023</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4/04/2023</a:t>
            </a:fld>
            <a:endParaRPr lang="en-AU"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dirty="0"/>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9C5488-DD16-4714-9519-7BE21BA11D4E}" type="slidenum">
              <a:rPr lang="en-AU" smtClean="0"/>
              <a:t>1</a:t>
            </a:fld>
            <a:endParaRPr lang="en-AU" dirty="0"/>
          </a:p>
        </p:txBody>
      </p:sp>
    </p:spTree>
    <p:extLst>
      <p:ext uri="{BB962C8B-B14F-4D97-AF65-F5344CB8AC3E}">
        <p14:creationId xmlns:p14="http://schemas.microsoft.com/office/powerpoint/2010/main" val="1987623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23</a:t>
            </a:fld>
            <a:endParaRPr lang="en-AU" dirty="0"/>
          </a:p>
        </p:txBody>
      </p:sp>
    </p:spTree>
    <p:extLst>
      <p:ext uri="{BB962C8B-B14F-4D97-AF65-F5344CB8AC3E}">
        <p14:creationId xmlns:p14="http://schemas.microsoft.com/office/powerpoint/2010/main" val="3846720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26</a:t>
            </a:fld>
            <a:endParaRPr lang="en-AU" dirty="0"/>
          </a:p>
        </p:txBody>
      </p:sp>
    </p:spTree>
    <p:extLst>
      <p:ext uri="{BB962C8B-B14F-4D97-AF65-F5344CB8AC3E}">
        <p14:creationId xmlns:p14="http://schemas.microsoft.com/office/powerpoint/2010/main" val="239662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Encourage students to list the sample space for the game by listing all of the different combination of moves each player can make.</a:t>
            </a: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2765616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Tree diagrams are not part of the </a:t>
            </a:r>
            <a:r>
              <a:rPr lang="en-US" dirty="0" err="1">
                <a:cs typeface="Calibri"/>
              </a:rPr>
              <a:t>STage</a:t>
            </a:r>
            <a:r>
              <a:rPr lang="en-US" dirty="0">
                <a:cs typeface="Calibri"/>
              </a:rPr>
              <a:t> 4 course but could be shown to students as an extension. Hide these slides if you choose not to use them.</a:t>
            </a: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dirty="0"/>
          </a:p>
        </p:txBody>
      </p:sp>
    </p:spTree>
    <p:extLst>
      <p:ext uri="{BB962C8B-B14F-4D97-AF65-F5344CB8AC3E}">
        <p14:creationId xmlns:p14="http://schemas.microsoft.com/office/powerpoint/2010/main" val="2326608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9</a:t>
            </a:fld>
            <a:endParaRPr lang="en-AU" dirty="0"/>
          </a:p>
        </p:txBody>
      </p:sp>
    </p:spTree>
    <p:extLst>
      <p:ext uri="{BB962C8B-B14F-4D97-AF65-F5344CB8AC3E}">
        <p14:creationId xmlns:p14="http://schemas.microsoft.com/office/powerpoint/2010/main" val="844639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Tables are not part of the Stage 4 course, but could be shown to students as an extension. Hide these slides if you choose not to use them</a:t>
            </a:r>
          </a:p>
        </p:txBody>
      </p:sp>
      <p:sp>
        <p:nvSpPr>
          <p:cNvPr id="4" name="Slide Number Placeholder 3"/>
          <p:cNvSpPr>
            <a:spLocks noGrp="1"/>
          </p:cNvSpPr>
          <p:nvPr>
            <p:ph type="sldNum" sz="quarter" idx="5"/>
          </p:nvPr>
        </p:nvSpPr>
        <p:spPr/>
        <p:txBody>
          <a:bodyPr/>
          <a:lstStyle/>
          <a:p>
            <a:fld id="{D09C5488-DD16-4714-9519-7BE21BA11D4E}" type="slidenum">
              <a:rPr lang="en-AU" smtClean="0"/>
              <a:t>10</a:t>
            </a:fld>
            <a:endParaRPr lang="en-AU" dirty="0"/>
          </a:p>
        </p:txBody>
      </p:sp>
    </p:spTree>
    <p:extLst>
      <p:ext uri="{BB962C8B-B14F-4D97-AF65-F5344CB8AC3E}">
        <p14:creationId xmlns:p14="http://schemas.microsoft.com/office/powerpoint/2010/main" val="2233414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11</a:t>
            </a:fld>
            <a:endParaRPr lang="en-AU" dirty="0"/>
          </a:p>
        </p:txBody>
      </p:sp>
    </p:spTree>
    <p:extLst>
      <p:ext uri="{BB962C8B-B14F-4D97-AF65-F5344CB8AC3E}">
        <p14:creationId xmlns:p14="http://schemas.microsoft.com/office/powerpoint/2010/main" val="731532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15</a:t>
            </a:fld>
            <a:endParaRPr lang="en-AU" dirty="0"/>
          </a:p>
        </p:txBody>
      </p:sp>
    </p:spTree>
    <p:extLst>
      <p:ext uri="{BB962C8B-B14F-4D97-AF65-F5344CB8AC3E}">
        <p14:creationId xmlns:p14="http://schemas.microsoft.com/office/powerpoint/2010/main" val="1826121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19</a:t>
            </a:fld>
            <a:endParaRPr lang="en-AU" dirty="0"/>
          </a:p>
        </p:txBody>
      </p:sp>
    </p:spTree>
    <p:extLst>
      <p:ext uri="{BB962C8B-B14F-4D97-AF65-F5344CB8AC3E}">
        <p14:creationId xmlns:p14="http://schemas.microsoft.com/office/powerpoint/2010/main" val="2858673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panose="020F0502020204030204"/>
              </a:rPr>
              <a:t>Ask students to list the sample space as they did for rock, paper, scissors. This can just be done by listing combinations. Students should realise that this is harder because there are more choices. Teacher should discuss, how do students know they have listed them all.</a:t>
            </a:r>
          </a:p>
          <a:p>
            <a:endParaRPr lang="en-AU" dirty="0">
              <a:cs typeface="Calibri" panose="020F0502020204030204"/>
            </a:endParaRPr>
          </a:p>
          <a:p>
            <a:r>
              <a:rPr lang="en-AU" dirty="0">
                <a:cs typeface="Calibri" panose="020F0502020204030204"/>
              </a:rPr>
              <a:t>A table could be used to assist with ensuring that all combinations are considered, but as before, they are not technically part of the Stage 4 course.</a:t>
            </a:r>
          </a:p>
        </p:txBody>
      </p:sp>
      <p:sp>
        <p:nvSpPr>
          <p:cNvPr id="4" name="Slide Number Placeholder 3"/>
          <p:cNvSpPr>
            <a:spLocks noGrp="1"/>
          </p:cNvSpPr>
          <p:nvPr>
            <p:ph type="sldNum" sz="quarter" idx="5"/>
          </p:nvPr>
        </p:nvSpPr>
        <p:spPr/>
        <p:txBody>
          <a:bodyPr/>
          <a:lstStyle/>
          <a:p>
            <a:fld id="{D09C5488-DD16-4714-9519-7BE21BA11D4E}" type="slidenum">
              <a:rPr lang="en-AU" smtClean="0"/>
              <a:t>20</a:t>
            </a:fld>
            <a:endParaRPr lang="en-AU" dirty="0"/>
          </a:p>
        </p:txBody>
      </p:sp>
    </p:spTree>
    <p:extLst>
      <p:ext uri="{BB962C8B-B14F-4D97-AF65-F5344CB8AC3E}">
        <p14:creationId xmlns:p14="http://schemas.microsoft.com/office/powerpoint/2010/main" val="1610143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a:cxnSpLocks/>
          </p:cNvCxnSpPr>
          <p:nvPr userDrawn="1"/>
        </p:nvCxnSpPr>
        <p:spPr>
          <a:xfrm>
            <a:off x="360000" y="4104000"/>
            <a:ext cx="11483999"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2555099942"/>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5044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837247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a:t>Click icon to add picture</a:t>
            </a:r>
            <a:endParaRPr lang="en-AU"/>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1723890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1" name="Text Placeholder 10">
            <a:extLst>
              <a:ext uri="{FF2B5EF4-FFF2-40B4-BE49-F238E27FC236}">
                <a16:creationId xmlns:a16="http://schemas.microsoft.com/office/drawing/2014/main" id="{9A3EA2A1-9A76-4DF1-8B35-8460D1ED5121}"/>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396D79FC-4511-46DC-8B32-AE6BB47494DD}"/>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4DABD93-F5E5-4624-A12D-1CB78E87878C}"/>
              </a:ext>
            </a:extLst>
          </p:cNvPr>
          <p:cNvSpPr>
            <a:spLocks noGrp="1"/>
          </p:cNvSpPr>
          <p:nvPr>
            <p:ph type="body" sz="quarter" idx="21"/>
          </p:nvPr>
        </p:nvSpPr>
        <p:spPr>
          <a:xfrm>
            <a:off x="6227764" y="42480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DF5F6401-A683-4E5C-B19F-60C8A58C2D35}"/>
              </a:ext>
            </a:extLst>
          </p:cNvPr>
          <p:cNvSpPr>
            <a:spLocks noGrp="1"/>
          </p:cNvSpPr>
          <p:nvPr>
            <p:ph type="body" sz="quarter" idx="22"/>
          </p:nvPr>
        </p:nvSpPr>
        <p:spPr>
          <a:xfrm>
            <a:off x="347663" y="42579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97354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1" name="Text Placeholder 10">
            <a:extLst>
              <a:ext uri="{FF2B5EF4-FFF2-40B4-BE49-F238E27FC236}">
                <a16:creationId xmlns:a16="http://schemas.microsoft.com/office/drawing/2014/main" id="{10FE7487-16E1-4608-9554-0EFBC927D0F7}"/>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52C16B6B-1D72-4FE8-B3CC-6616A1E2AF10}"/>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5EB5E74-9FC4-4E25-B983-367B78B1663A}"/>
              </a:ext>
            </a:extLst>
          </p:cNvPr>
          <p:cNvSpPr>
            <a:spLocks noGrp="1"/>
          </p:cNvSpPr>
          <p:nvPr>
            <p:ph type="body" sz="quarter" idx="21"/>
          </p:nvPr>
        </p:nvSpPr>
        <p:spPr>
          <a:xfrm>
            <a:off x="6227764"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E54B5F10-5A3E-4704-87D5-2CB8D15F46B2}"/>
              </a:ext>
            </a:extLst>
          </p:cNvPr>
          <p:cNvSpPr>
            <a:spLocks noGrp="1"/>
          </p:cNvSpPr>
          <p:nvPr>
            <p:ph type="body" sz="quarter" idx="22"/>
          </p:nvPr>
        </p:nvSpPr>
        <p:spPr>
          <a:xfrm>
            <a:off x="347663"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0208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520687958"/>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lnSpc>
                <a:spcPct val="150000"/>
              </a:lnSpc>
              <a:defRPr>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66099107"/>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572054477"/>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1" spcCol="180000"/>
          <a:lstStyle>
            <a:lvl1pPr algn="l">
              <a:defRPr sz="2200"/>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99684957"/>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831550400"/>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a:cxnSpLocks/>
          </p:cNvCxnSpPr>
          <p:nvPr userDrawn="1"/>
        </p:nvCxnSpPr>
        <p:spPr>
          <a:xfrm>
            <a:off x="360000" y="4104000"/>
            <a:ext cx="1148399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2862247670"/>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765631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86111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003678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557775"/>
          </a:xfrm>
        </p:spPr>
        <p:txBody>
          <a:bodyPr/>
          <a:lstStyle>
            <a:lvl1pPr>
              <a:defRPr>
                <a:solidFill>
                  <a:schemeClr val="accent1"/>
                </a:solidFill>
              </a:defRPr>
            </a:lvl1pPr>
          </a:lstStyle>
          <a:p>
            <a:r>
              <a:rPr lang="en-US"/>
              <a:t>Click to edit Master title </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3" name="Text Placeholder 10">
            <a:extLst>
              <a:ext uri="{FF2B5EF4-FFF2-40B4-BE49-F238E27FC236}">
                <a16:creationId xmlns:a16="http://schemas.microsoft.com/office/drawing/2014/main" id="{F53278F0-7E0D-358C-94A1-DAA4B70E2D01}"/>
              </a:ext>
            </a:extLst>
          </p:cNvPr>
          <p:cNvSpPr>
            <a:spLocks noGrp="1"/>
          </p:cNvSpPr>
          <p:nvPr>
            <p:ph type="body" sz="quarter" idx="18" hasCustomPrompt="1"/>
          </p:nvPr>
        </p:nvSpPr>
        <p:spPr>
          <a:xfrm>
            <a:off x="5400000" y="1168289"/>
            <a:ext cx="5400000" cy="317611"/>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43671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33400" y="63900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26517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502756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3460849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1"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a:t>Click to edit Master title style</a:t>
            </a:r>
            <a:endParaRPr lang="en-AU"/>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7702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16296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3126329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834804307"/>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106076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0697672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949553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84871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483061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8123914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213118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2896241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4" name="Text Placeholder 3">
            <a:extLst>
              <a:ext uri="{FF2B5EF4-FFF2-40B4-BE49-F238E27FC236}">
                <a16:creationId xmlns:a16="http://schemas.microsoft.com/office/drawing/2014/main" id="{45FF91FD-74CC-081D-89EB-09C2A0ACEDA6}"/>
              </a:ext>
            </a:extLst>
          </p:cNvPr>
          <p:cNvSpPr>
            <a:spLocks noGrp="1"/>
          </p:cNvSpPr>
          <p:nvPr>
            <p:ph type="body" sz="quarter" idx="19"/>
          </p:nvPr>
        </p:nvSpPr>
        <p:spPr>
          <a:xfrm>
            <a:off x="359998" y="1818975"/>
            <a:ext cx="11496675" cy="4210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844836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4" name="Text Placeholder 3">
            <a:extLst>
              <a:ext uri="{FF2B5EF4-FFF2-40B4-BE49-F238E27FC236}">
                <a16:creationId xmlns:a16="http://schemas.microsoft.com/office/drawing/2014/main" id="{45FF91FD-74CC-081D-89EB-09C2A0ACEDA6}"/>
              </a:ext>
            </a:extLst>
          </p:cNvPr>
          <p:cNvSpPr>
            <a:spLocks noGrp="1"/>
          </p:cNvSpPr>
          <p:nvPr>
            <p:ph type="body" sz="quarter" idx="19"/>
          </p:nvPr>
        </p:nvSpPr>
        <p:spPr>
          <a:xfrm>
            <a:off x="359998" y="1818975"/>
            <a:ext cx="11496675" cy="4210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9742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28798913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846504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a:t>Click to edit Master title style</a:t>
            </a:r>
            <a:endParaRPr lang="en-AU"/>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328128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a:t>Click to edit Master title style</a:t>
            </a:r>
            <a:endParaRPr lang="en-AU"/>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0690232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9033550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5990466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575409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617540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755064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54811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3982543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7400355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7"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22689282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 id="2147483771" r:id="rId28"/>
    <p:sldLayoutId id="2147483772" r:id="rId29"/>
    <p:sldLayoutId id="2147483773" r:id="rId30"/>
    <p:sldLayoutId id="2147483774" r:id="rId31"/>
    <p:sldLayoutId id="2147483775" r:id="rId32"/>
    <p:sldLayoutId id="2147483776" r:id="rId33"/>
    <p:sldLayoutId id="2147483777" r:id="rId34"/>
    <p:sldLayoutId id="2147483778" r:id="rId35"/>
    <p:sldLayoutId id="2147483779" r:id="rId36"/>
    <p:sldLayoutId id="2147483780" r:id="rId37"/>
    <p:sldLayoutId id="2147483781" r:id="rId38"/>
    <p:sldLayoutId id="2147483782" r:id="rId39"/>
    <p:sldLayoutId id="2147483783" r:id="rId40"/>
    <p:sldLayoutId id="2147483784" r:id="rId41"/>
    <p:sldLayoutId id="2147483785" r:id="rId42"/>
    <p:sldLayoutId id="2147483786" r:id="rId43"/>
    <p:sldLayoutId id="2147483787" r:id="rId44"/>
    <p:sldLayoutId id="2147483788" r:id="rId45"/>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hyperlink" Target="https://www.resolve.edu.au/probability-rock-paper-scissor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hyperlink" Target="https://www.resolve.edu.au/probability-rock-paper-scissors"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hyperlink" Target="https://www.resolve.edu.au/probability-rock-paper-scissors" TargetMode="External"/><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hyperlink" Target="https://www.resolve.edu.au/probability-rock-paper-scissors" TargetMode="External"/><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hyperlink" Target="https://www.resolve.edu.au/probability-rock-paper-scissor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hyperlink" Target="https://www.resolve.edu.au/probability-rock-paper-scissors" TargetMode="External"/><Relationship Id="rId4" Type="http://schemas.openxmlformats.org/officeDocument/2006/relationships/image" Target="../media/image13.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hyperlink" Target="https://www.resolve.edu.au/probability-rock-paper-scissors"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16.png"/><Relationship Id="rId11" Type="http://schemas.openxmlformats.org/officeDocument/2006/relationships/hyperlink" Target="https://www.resolve.edu.au/probability-rock-paper-scissors" TargetMode="External"/><Relationship Id="rId5" Type="http://schemas.openxmlformats.org/officeDocument/2006/relationships/image" Target="../media/image15.png"/><Relationship Id="rId10" Type="http://schemas.openxmlformats.org/officeDocument/2006/relationships/image" Target="../media/image23.png"/><Relationship Id="rId4" Type="http://schemas.openxmlformats.org/officeDocument/2006/relationships/image" Target="../media/image14.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hyperlink" Target="https://www.resolve.edu.au/probability-rock-paper-scisso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hyperlink" Target="https://www.resolve.edu.au/probability-rock-paper-scissor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hyperlink" Target="https://www.resolve.edu.au/probability-rock-paper-scissor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s://www.resolve.edu.au/probability-rock-paper-scissors" TargetMode="External"/><Relationship Id="rId2" Type="http://schemas.openxmlformats.org/officeDocument/2006/relationships/image" Target="../media/image25.png"/><Relationship Id="rId1" Type="http://schemas.openxmlformats.org/officeDocument/2006/relationships/slideLayout" Target="../slideLayouts/slideLayout1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s://www.resolve.edu.au/probability-rock-paper-scissors" TargetMode="External"/><Relationship Id="rId2" Type="http://schemas.openxmlformats.org/officeDocument/2006/relationships/image" Target="../media/image25.png"/><Relationship Id="rId1" Type="http://schemas.openxmlformats.org/officeDocument/2006/relationships/slideLayout" Target="../slideLayouts/slideLayout1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hyperlink" Target="https://www.resolve.edu.au/probability-rock-paper-scissor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resolve.edu.au/probability-rock-paper-scissors" TargetMode="External"/><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1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openxmlformats.org/officeDocument/2006/relationships/hyperlink" Target="https://www.resolve.edu.au/probability-rock-paper-scissors" TargetMode="External"/><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1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28.png"/><Relationship Id="rId11" Type="http://schemas.openxmlformats.org/officeDocument/2006/relationships/hyperlink" Target="https://www.resolve.edu.au/probability-rock-paper-scissors" TargetMode="External"/><Relationship Id="rId5" Type="http://schemas.openxmlformats.org/officeDocument/2006/relationships/image" Target="../media/image27.png"/><Relationship Id="rId10" Type="http://schemas.openxmlformats.org/officeDocument/2006/relationships/image" Target="../media/image35.png"/><Relationship Id="rId4" Type="http://schemas.openxmlformats.org/officeDocument/2006/relationships/image" Target="../media/image26.png"/><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hyperlink" Target="https://www.resolve.edu.au/probability-rock-paper-scissor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resolve.edu.au/probability-rock-paper-scissors" TargetMode="External"/><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www.resolve.edu.au/probability-rock-paper-scissors" TargetMode="External"/><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www.resolve.edu.au/probability-rock-paper-scissors" TargetMode="External"/><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www.resolve.edu.au/probability-rock-paper-scissors" TargetMode="External"/><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s://www.resolve.edu.au/probability-rock-paper-scissors" TargetMode="External"/><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hyperlink" Target="https://www.resolve.edu.au/probability-rock-paper-scisso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2403B-3D00-6C48-9C04-C5FE8C187D84}"/>
              </a:ext>
            </a:extLst>
          </p:cNvPr>
          <p:cNvSpPr>
            <a:spLocks noGrp="1"/>
          </p:cNvSpPr>
          <p:nvPr>
            <p:ph type="ctrTitle"/>
          </p:nvPr>
        </p:nvSpPr>
        <p:spPr>
          <a:xfrm>
            <a:off x="359998" y="2880000"/>
            <a:ext cx="11484001" cy="631070"/>
          </a:xfrm>
        </p:spPr>
        <p:txBody>
          <a:bodyPr/>
          <a:lstStyle/>
          <a:p>
            <a:r>
              <a:rPr lang="en-US" dirty="0"/>
              <a:t>Rock paper scissors</a:t>
            </a:r>
          </a:p>
        </p:txBody>
      </p:sp>
      <p:sp>
        <p:nvSpPr>
          <p:cNvPr id="2" name="Text Placeholder 1">
            <a:extLst>
              <a:ext uri="{FF2B5EF4-FFF2-40B4-BE49-F238E27FC236}">
                <a16:creationId xmlns:a16="http://schemas.microsoft.com/office/drawing/2014/main" id="{E4AE27A0-1CE4-2D49-A917-980DC55DBA2E}"/>
              </a:ext>
            </a:extLst>
          </p:cNvPr>
          <p:cNvSpPr>
            <a:spLocks noGrp="1"/>
          </p:cNvSpPr>
          <p:nvPr>
            <p:ph type="body" sz="quarter" idx="10"/>
          </p:nvPr>
        </p:nvSpPr>
        <p:spPr>
          <a:xfrm>
            <a:off x="360000" y="4140000"/>
            <a:ext cx="2700000" cy="1080000"/>
          </a:xfrm>
        </p:spPr>
        <p:txBody>
          <a:bodyPr/>
          <a:lstStyle/>
          <a:p>
            <a:r>
              <a:rPr lang="en-US" dirty="0"/>
              <a:t>Making predictions</a:t>
            </a:r>
          </a:p>
        </p:txBody>
      </p:sp>
    </p:spTree>
    <p:extLst>
      <p:ext uri="{BB962C8B-B14F-4D97-AF65-F5344CB8AC3E}">
        <p14:creationId xmlns:p14="http://schemas.microsoft.com/office/powerpoint/2010/main" val="64714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096B7-A637-45B9-8432-584A6687E17E}"/>
              </a:ext>
            </a:extLst>
          </p:cNvPr>
          <p:cNvSpPr>
            <a:spLocks noGrp="1"/>
          </p:cNvSpPr>
          <p:nvPr>
            <p:ph type="title"/>
          </p:nvPr>
        </p:nvSpPr>
        <p:spPr>
          <a:xfrm>
            <a:off x="360000" y="360000"/>
            <a:ext cx="10080000" cy="648790"/>
          </a:xfrm>
        </p:spPr>
        <p:txBody>
          <a:bodyPr/>
          <a:lstStyle/>
          <a:p>
            <a:r>
              <a:rPr lang="en-AU" dirty="0"/>
              <a:t>Rock paper scissors – part 9</a:t>
            </a:r>
          </a:p>
        </p:txBody>
      </p:sp>
      <p:sp>
        <p:nvSpPr>
          <p:cNvPr id="3" name="Text Placeholder 2">
            <a:extLst>
              <a:ext uri="{FF2B5EF4-FFF2-40B4-BE49-F238E27FC236}">
                <a16:creationId xmlns:a16="http://schemas.microsoft.com/office/drawing/2014/main" id="{41651CB0-9367-4EF2-BE97-711AA1D52567}"/>
              </a:ext>
            </a:extLst>
          </p:cNvPr>
          <p:cNvSpPr>
            <a:spLocks noGrp="1"/>
          </p:cNvSpPr>
          <p:nvPr>
            <p:ph type="body" sz="quarter" idx="13"/>
          </p:nvPr>
        </p:nvSpPr>
        <p:spPr>
          <a:xfrm>
            <a:off x="360000" y="900000"/>
            <a:ext cx="3356977" cy="487422"/>
          </a:xfrm>
        </p:spPr>
        <p:txBody>
          <a:bodyPr/>
          <a:lstStyle/>
          <a:p>
            <a:r>
              <a:rPr lang="en-AU" dirty="0">
                <a:solidFill>
                  <a:schemeClr val="accent2"/>
                </a:solidFill>
              </a:rPr>
              <a:t>What is the chance of winning?</a:t>
            </a:r>
          </a:p>
        </p:txBody>
      </p:sp>
      <p:sp>
        <p:nvSpPr>
          <p:cNvPr id="5" name="Text Placeholder 4">
            <a:extLst>
              <a:ext uri="{FF2B5EF4-FFF2-40B4-BE49-F238E27FC236}">
                <a16:creationId xmlns:a16="http://schemas.microsoft.com/office/drawing/2014/main" id="{C599E14F-FA6B-4DD5-B2AE-C6EC83A4DD5F}"/>
              </a:ext>
            </a:extLst>
          </p:cNvPr>
          <p:cNvSpPr>
            <a:spLocks noGrp="1"/>
          </p:cNvSpPr>
          <p:nvPr>
            <p:ph type="body" sz="quarter" idx="18"/>
          </p:nvPr>
        </p:nvSpPr>
        <p:spPr>
          <a:xfrm>
            <a:off x="360000" y="2520000"/>
            <a:ext cx="5486130" cy="648789"/>
          </a:xfrm>
        </p:spPr>
        <p:txBody>
          <a:bodyPr/>
          <a:lstStyle/>
          <a:p>
            <a:pPr marL="285750" indent="-285750">
              <a:buFont typeface="Arial" panose="020B0604020202020204" pitchFamily="34" charset="0"/>
              <a:buChar char="•"/>
            </a:pPr>
            <a:r>
              <a:rPr lang="en-AU" sz="1800" dirty="0">
                <a:solidFill>
                  <a:schemeClr val="tx1"/>
                </a:solidFill>
              </a:rPr>
              <a:t>Is there another way to represent the chances of winning rock paper scissors?</a:t>
            </a:r>
          </a:p>
        </p:txBody>
      </p:sp>
      <p:pic>
        <p:nvPicPr>
          <p:cNvPr id="7" name="Picture 6" descr="Diagram showing the choices and outcomes in a game of Rock paper scissors.">
            <a:extLst>
              <a:ext uri="{FF2B5EF4-FFF2-40B4-BE49-F238E27FC236}">
                <a16:creationId xmlns:a16="http://schemas.microsoft.com/office/drawing/2014/main" id="{578E696B-17A9-4B59-B635-62D27C8A649C}"/>
              </a:ext>
              <a:ext uri="{C183D7F6-B498-43B3-948B-1728B52AA6E4}">
                <adec:decorative xmlns:adec="http://schemas.microsoft.com/office/drawing/2017/decorative" val="0"/>
              </a:ext>
            </a:extLst>
          </p:cNvPr>
          <p:cNvPicPr/>
          <p:nvPr/>
        </p:nvPicPr>
        <p:blipFill>
          <a:blip r:embed="rId3"/>
          <a:stretch>
            <a:fillRect/>
          </a:stretch>
        </p:blipFill>
        <p:spPr>
          <a:xfrm>
            <a:off x="6552771" y="2520000"/>
            <a:ext cx="4931229" cy="3292974"/>
          </a:xfrm>
          <a:prstGeom prst="rect">
            <a:avLst/>
          </a:prstGeom>
        </p:spPr>
      </p:pic>
      <p:sp>
        <p:nvSpPr>
          <p:cNvPr id="9" name="TextBox 8">
            <a:extLst>
              <a:ext uri="{FF2B5EF4-FFF2-40B4-BE49-F238E27FC236}">
                <a16:creationId xmlns:a16="http://schemas.microsoft.com/office/drawing/2014/main" id="{3C7A1176-F80F-A7D2-2BDA-23605F65ED80}"/>
              </a:ext>
            </a:extLst>
          </p:cNvPr>
          <p:cNvSpPr txBox="1"/>
          <p:nvPr/>
        </p:nvSpPr>
        <p:spPr>
          <a:xfrm>
            <a:off x="339218" y="6319708"/>
            <a:ext cx="3669981" cy="379300"/>
          </a:xfrm>
          <a:prstGeom prst="rect">
            <a:avLst/>
          </a:prstGeom>
          <a:noFill/>
        </p:spPr>
        <p:txBody>
          <a:bodyPr wrap="square" lIns="0" tIns="0" rIns="0" bIns="0" rtlCol="0">
            <a:noAutofit/>
          </a:bodyPr>
          <a:lstStyle/>
          <a:p>
            <a:r>
              <a:rPr lang="en-AU" u="sng" dirty="0" err="1">
                <a:hlinkClick r:id="rId4"/>
              </a:rPr>
              <a:t>reSolve</a:t>
            </a:r>
            <a:r>
              <a:rPr lang="en-AU" u="sng" dirty="0">
                <a:hlinkClick r:id="rId4"/>
              </a:rPr>
              <a:t>: Mathematics by Inquiry (2020)</a:t>
            </a:r>
            <a:endParaRPr lang="en-US" u="sng" dirty="0"/>
          </a:p>
        </p:txBody>
      </p:sp>
      <p:sp>
        <p:nvSpPr>
          <p:cNvPr id="6" name="Slide Number Placeholder 5">
            <a:extLst>
              <a:ext uri="{FF2B5EF4-FFF2-40B4-BE49-F238E27FC236}">
                <a16:creationId xmlns:a16="http://schemas.microsoft.com/office/drawing/2014/main" id="{8D2B70E3-79AB-4C9F-8FAB-5743E6AD8B85}"/>
              </a:ext>
              <a:ext uri="{C183D7F6-B498-43B3-948B-1728B52AA6E4}">
                <adec:decorative xmlns:adec="http://schemas.microsoft.com/office/drawing/2017/decorative" val="1"/>
              </a:ext>
            </a:extLst>
          </p:cNvPr>
          <p:cNvSpPr>
            <a:spLocks noGrp="1"/>
          </p:cNvSpPr>
          <p:nvPr>
            <p:ph type="sldNum" sz="quarter" idx="14"/>
          </p:nvPr>
        </p:nvSpPr>
        <p:spPr/>
        <p:txBody>
          <a:bodyPr/>
          <a:lstStyle/>
          <a:p>
            <a:fld id="{53F625F3-B677-4D46-AEB5-DC449A9DF797}" type="slidenum">
              <a:rPr lang="en-AU" smtClean="0"/>
              <a:pPr/>
              <a:t>10</a:t>
            </a:fld>
            <a:endParaRPr lang="en-AU" dirty="0"/>
          </a:p>
        </p:txBody>
      </p:sp>
    </p:spTree>
    <p:extLst>
      <p:ext uri="{BB962C8B-B14F-4D97-AF65-F5344CB8AC3E}">
        <p14:creationId xmlns:p14="http://schemas.microsoft.com/office/powerpoint/2010/main" val="91515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133D4-3FA6-4255-9B8C-5681BE7209A2}"/>
              </a:ext>
            </a:extLst>
          </p:cNvPr>
          <p:cNvSpPr>
            <a:spLocks noGrp="1"/>
          </p:cNvSpPr>
          <p:nvPr>
            <p:ph type="title"/>
          </p:nvPr>
        </p:nvSpPr>
        <p:spPr/>
        <p:txBody>
          <a:bodyPr/>
          <a:lstStyle/>
          <a:p>
            <a:r>
              <a:rPr lang="en-AU" dirty="0"/>
              <a:t>Rock paper scissors – part 10</a:t>
            </a:r>
          </a:p>
        </p:txBody>
      </p:sp>
      <p:sp>
        <p:nvSpPr>
          <p:cNvPr id="5" name="Text Placeholder 4">
            <a:extLst>
              <a:ext uri="{FF2B5EF4-FFF2-40B4-BE49-F238E27FC236}">
                <a16:creationId xmlns:a16="http://schemas.microsoft.com/office/drawing/2014/main" id="{8CFD3725-BC72-4BF9-B64F-3417367F6738}"/>
              </a:ext>
            </a:extLst>
          </p:cNvPr>
          <p:cNvSpPr>
            <a:spLocks noGrp="1"/>
          </p:cNvSpPr>
          <p:nvPr>
            <p:ph type="body" sz="quarter" idx="18"/>
          </p:nvPr>
        </p:nvSpPr>
        <p:spPr>
          <a:xfrm>
            <a:off x="360000" y="900000"/>
            <a:ext cx="10080000" cy="310015"/>
          </a:xfrm>
        </p:spPr>
        <p:txBody>
          <a:bodyPr/>
          <a:lstStyle/>
          <a:p>
            <a:r>
              <a:rPr lang="en-AU" dirty="0"/>
              <a:t>What is the chance of winning?</a:t>
            </a:r>
          </a:p>
        </p:txBody>
      </p:sp>
      <p:graphicFrame>
        <p:nvGraphicFramePr>
          <p:cNvPr id="9" name="Table 8" descr="Table showing the outcomes for a rock, paper, scissors game. The top row is for person 1, the left column is for person 2.">
            <a:extLst>
              <a:ext uri="{FF2B5EF4-FFF2-40B4-BE49-F238E27FC236}">
                <a16:creationId xmlns:a16="http://schemas.microsoft.com/office/drawing/2014/main" id="{85892B7E-66AC-43A8-8DA6-A473C6A40CB2}"/>
              </a:ext>
            </a:extLst>
          </p:cNvPr>
          <p:cNvGraphicFramePr>
            <a:graphicFrameLocks noGrp="1"/>
          </p:cNvGraphicFramePr>
          <p:nvPr>
            <p:extLst>
              <p:ext uri="{D42A27DB-BD31-4B8C-83A1-F6EECF244321}">
                <p14:modId xmlns:p14="http://schemas.microsoft.com/office/powerpoint/2010/main" val="430449442"/>
              </p:ext>
            </p:extLst>
          </p:nvPr>
        </p:nvGraphicFramePr>
        <p:xfrm>
          <a:off x="339218" y="1450342"/>
          <a:ext cx="6096000" cy="4608256"/>
        </p:xfrm>
        <a:graphic>
          <a:graphicData uri="http://schemas.openxmlformats.org/drawingml/2006/table">
            <a:tbl>
              <a:tblPr firstRow="1" firstCol="1" bandRow="1">
                <a:tableStyleId>{5C22544A-7EE6-4342-B048-85BDC9FD1C3A}</a:tableStyleId>
              </a:tblPr>
              <a:tblGrid>
                <a:gridCol w="1488000">
                  <a:extLst>
                    <a:ext uri="{9D8B030D-6E8A-4147-A177-3AD203B41FA5}">
                      <a16:colId xmlns:a16="http://schemas.microsoft.com/office/drawing/2014/main" val="3102540804"/>
                    </a:ext>
                  </a:extLst>
                </a:gridCol>
                <a:gridCol w="1536000">
                  <a:extLst>
                    <a:ext uri="{9D8B030D-6E8A-4147-A177-3AD203B41FA5}">
                      <a16:colId xmlns:a16="http://schemas.microsoft.com/office/drawing/2014/main" val="3765955052"/>
                    </a:ext>
                  </a:extLst>
                </a:gridCol>
                <a:gridCol w="1536000">
                  <a:extLst>
                    <a:ext uri="{9D8B030D-6E8A-4147-A177-3AD203B41FA5}">
                      <a16:colId xmlns:a16="http://schemas.microsoft.com/office/drawing/2014/main" val="1217940985"/>
                    </a:ext>
                  </a:extLst>
                </a:gridCol>
                <a:gridCol w="1536000">
                  <a:extLst>
                    <a:ext uri="{9D8B030D-6E8A-4147-A177-3AD203B41FA5}">
                      <a16:colId xmlns:a16="http://schemas.microsoft.com/office/drawing/2014/main" val="459501670"/>
                    </a:ext>
                  </a:extLst>
                </a:gridCol>
              </a:tblGrid>
              <a:tr h="1152128">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10525533"/>
                  </a:ext>
                </a:extLst>
              </a:tr>
              <a:tr h="1152128">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1" dirty="0">
                          <a:solidFill>
                            <a:schemeClr val="bg1"/>
                          </a:solidFill>
                        </a:rPr>
                        <a:t>DRAW</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1" dirty="0">
                          <a:solidFill>
                            <a:schemeClr val="bg1"/>
                          </a:solidFill>
                        </a:rPr>
                        <a:t>WIN P1</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1" dirty="0">
                          <a:solidFill>
                            <a:schemeClr val="bg1"/>
                          </a:solidFill>
                        </a:rPr>
                        <a:t>WIN P2</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44597707"/>
                  </a:ext>
                </a:extLst>
              </a:tr>
              <a:tr h="1152000">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1" dirty="0">
                          <a:solidFill>
                            <a:schemeClr val="bg1"/>
                          </a:solidFill>
                        </a:rPr>
                        <a:t>WIN P2</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1" dirty="0">
                          <a:solidFill>
                            <a:schemeClr val="bg1"/>
                          </a:solidFill>
                        </a:rPr>
                        <a:t>DRAW</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1" dirty="0">
                          <a:solidFill>
                            <a:schemeClr val="bg1"/>
                          </a:solidFill>
                        </a:rPr>
                        <a:t>WIN P1</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23673648"/>
                  </a:ext>
                </a:extLst>
              </a:tr>
              <a:tr h="1152000">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1" dirty="0">
                          <a:solidFill>
                            <a:schemeClr val="bg1"/>
                          </a:solidFill>
                        </a:rPr>
                        <a:t>WIN P1</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1" dirty="0">
                          <a:solidFill>
                            <a:schemeClr val="bg1"/>
                          </a:solidFill>
                        </a:rPr>
                        <a:t>WIN P2</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1" dirty="0">
                          <a:solidFill>
                            <a:schemeClr val="bg1"/>
                          </a:solidFill>
                        </a:rPr>
                        <a:t>DRAW</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302304026"/>
                  </a:ext>
                </a:extLst>
              </a:tr>
            </a:tbl>
          </a:graphicData>
        </a:graphic>
      </p:graphicFrame>
      <p:cxnSp>
        <p:nvCxnSpPr>
          <p:cNvPr id="10" name="Straight Connector 9">
            <a:extLst>
              <a:ext uri="{FF2B5EF4-FFF2-40B4-BE49-F238E27FC236}">
                <a16:creationId xmlns:a16="http://schemas.microsoft.com/office/drawing/2014/main" id="{DFE7AFCF-D299-45F0-B09E-AF7C783E2C63}"/>
              </a:ext>
              <a:ext uri="{C183D7F6-B498-43B3-948B-1728B52AA6E4}">
                <adec:decorative xmlns:adec="http://schemas.microsoft.com/office/drawing/2017/decorative" val="1"/>
              </a:ext>
            </a:extLst>
          </p:cNvPr>
          <p:cNvCxnSpPr>
            <a:cxnSpLocks/>
          </p:cNvCxnSpPr>
          <p:nvPr/>
        </p:nvCxnSpPr>
        <p:spPr>
          <a:xfrm>
            <a:off x="339219" y="1450342"/>
            <a:ext cx="1491905" cy="115922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descr="Player 1">
            <a:extLst>
              <a:ext uri="{FF2B5EF4-FFF2-40B4-BE49-F238E27FC236}">
                <a16:creationId xmlns:a16="http://schemas.microsoft.com/office/drawing/2014/main" id="{8B12401A-BE00-466C-9155-8BEC1AD51345}"/>
              </a:ext>
            </a:extLst>
          </p:cNvPr>
          <p:cNvSpPr txBox="1"/>
          <p:nvPr/>
        </p:nvSpPr>
        <p:spPr>
          <a:xfrm>
            <a:off x="1047117" y="1452777"/>
            <a:ext cx="749797" cy="584775"/>
          </a:xfrm>
          <a:prstGeom prst="rect">
            <a:avLst/>
          </a:prstGeom>
          <a:noFill/>
        </p:spPr>
        <p:txBody>
          <a:bodyPr wrap="square" rtlCol="0">
            <a:spAutoFit/>
          </a:bodyPr>
          <a:lstStyle/>
          <a:p>
            <a:pPr algn="ctr"/>
            <a:r>
              <a:rPr lang="en-AU" sz="3200" b="1" dirty="0">
                <a:latin typeface="+mj-lt"/>
              </a:rPr>
              <a:t>P1</a:t>
            </a:r>
          </a:p>
        </p:txBody>
      </p:sp>
      <p:sp>
        <p:nvSpPr>
          <p:cNvPr id="12" name="TextBox 11" descr="Player 2">
            <a:extLst>
              <a:ext uri="{FF2B5EF4-FFF2-40B4-BE49-F238E27FC236}">
                <a16:creationId xmlns:a16="http://schemas.microsoft.com/office/drawing/2014/main" id="{781B8F31-DBEF-4A15-8EC3-5DFD0C6F2071}"/>
              </a:ext>
            </a:extLst>
          </p:cNvPr>
          <p:cNvSpPr txBox="1"/>
          <p:nvPr/>
        </p:nvSpPr>
        <p:spPr>
          <a:xfrm>
            <a:off x="339219" y="1980333"/>
            <a:ext cx="749797" cy="584775"/>
          </a:xfrm>
          <a:prstGeom prst="rect">
            <a:avLst/>
          </a:prstGeom>
          <a:noFill/>
        </p:spPr>
        <p:txBody>
          <a:bodyPr wrap="square" rtlCol="0">
            <a:spAutoFit/>
          </a:bodyPr>
          <a:lstStyle/>
          <a:p>
            <a:pPr algn="ctr"/>
            <a:r>
              <a:rPr lang="en-AU" sz="3200" b="1" dirty="0">
                <a:latin typeface="+mj-lt"/>
              </a:rPr>
              <a:t>P2</a:t>
            </a:r>
          </a:p>
        </p:txBody>
      </p:sp>
      <p:grpSp>
        <p:nvGrpSpPr>
          <p:cNvPr id="17" name="Group 16" descr="Rock">
            <a:extLst>
              <a:ext uri="{FF2B5EF4-FFF2-40B4-BE49-F238E27FC236}">
                <a16:creationId xmlns:a16="http://schemas.microsoft.com/office/drawing/2014/main" id="{5645F802-FA60-463A-9586-89B64BC9B786}"/>
              </a:ext>
            </a:extLst>
          </p:cNvPr>
          <p:cNvGrpSpPr/>
          <p:nvPr/>
        </p:nvGrpSpPr>
        <p:grpSpPr>
          <a:xfrm>
            <a:off x="1928244" y="1541087"/>
            <a:ext cx="1331104" cy="962730"/>
            <a:chOff x="683568" y="218049"/>
            <a:chExt cx="1042227" cy="753798"/>
          </a:xfrm>
        </p:grpSpPr>
        <p:sp>
          <p:nvSpPr>
            <p:cNvPr id="18" name="TextBox 17">
              <a:extLst>
                <a:ext uri="{FF2B5EF4-FFF2-40B4-BE49-F238E27FC236}">
                  <a16:creationId xmlns:a16="http://schemas.microsoft.com/office/drawing/2014/main" id="{D4EB9B8F-E91A-49BA-AD6A-EA9DA9EB15B8}"/>
                </a:ext>
              </a:extLst>
            </p:cNvPr>
            <p:cNvSpPr txBox="1"/>
            <p:nvPr/>
          </p:nvSpPr>
          <p:spPr>
            <a:xfrm>
              <a:off x="683568" y="680507"/>
              <a:ext cx="1030731" cy="265081"/>
            </a:xfrm>
            <a:prstGeom prst="rect">
              <a:avLst/>
            </a:prstGeom>
            <a:noFill/>
          </p:spPr>
          <p:txBody>
            <a:bodyPr wrap="square" rtlCol="0">
              <a:spAutoFit/>
            </a:bodyPr>
            <a:lstStyle/>
            <a:p>
              <a:pPr algn="ctr"/>
              <a:r>
                <a:rPr lang="en-AU" sz="1600" b="1" dirty="0">
                  <a:latin typeface="+mj-lt"/>
                </a:rPr>
                <a:t>ROCK</a:t>
              </a:r>
            </a:p>
          </p:txBody>
        </p:sp>
        <p:sp>
          <p:nvSpPr>
            <p:cNvPr id="19" name="Rounded Rectangle 107">
              <a:extLst>
                <a:ext uri="{FF2B5EF4-FFF2-40B4-BE49-F238E27FC236}">
                  <a16:creationId xmlns:a16="http://schemas.microsoft.com/office/drawing/2014/main" id="{110AB572-0578-4A50-9546-148019740F35}"/>
                </a:ext>
              </a:extLst>
            </p:cNvPr>
            <p:cNvSpPr/>
            <p:nvPr/>
          </p:nvSpPr>
          <p:spPr>
            <a:xfrm>
              <a:off x="683568" y="218049"/>
              <a:ext cx="1042227" cy="753798"/>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0" name="Picture 19">
              <a:extLst>
                <a:ext uri="{FF2B5EF4-FFF2-40B4-BE49-F238E27FC236}">
                  <a16:creationId xmlns:a16="http://schemas.microsoft.com/office/drawing/2014/main" id="{E9E35AAC-A4A4-46F3-8F6F-BB999E6117F0}"/>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844019" y="329751"/>
              <a:ext cx="814125" cy="360316"/>
            </a:xfrm>
            <a:prstGeom prst="rect">
              <a:avLst/>
            </a:prstGeom>
          </p:spPr>
        </p:pic>
      </p:grpSp>
      <p:grpSp>
        <p:nvGrpSpPr>
          <p:cNvPr id="21" name="Group 20" descr="Paper">
            <a:extLst>
              <a:ext uri="{FF2B5EF4-FFF2-40B4-BE49-F238E27FC236}">
                <a16:creationId xmlns:a16="http://schemas.microsoft.com/office/drawing/2014/main" id="{8C5CE21A-9775-4B8B-895C-6FCA4726FE31}"/>
              </a:ext>
            </a:extLst>
          </p:cNvPr>
          <p:cNvGrpSpPr/>
          <p:nvPr/>
        </p:nvGrpSpPr>
        <p:grpSpPr>
          <a:xfrm>
            <a:off x="3486780" y="1541087"/>
            <a:ext cx="1316424" cy="963534"/>
            <a:chOff x="3068042" y="218049"/>
            <a:chExt cx="1042228" cy="753798"/>
          </a:xfrm>
        </p:grpSpPr>
        <p:pic>
          <p:nvPicPr>
            <p:cNvPr id="22" name="Picture 21">
              <a:extLst>
                <a:ext uri="{FF2B5EF4-FFF2-40B4-BE49-F238E27FC236}">
                  <a16:creationId xmlns:a16="http://schemas.microsoft.com/office/drawing/2014/main" id="{52825945-6B87-44CD-A283-99DFC41E2BDF}"/>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3102001" y="252398"/>
              <a:ext cx="947536" cy="530077"/>
            </a:xfrm>
            <a:prstGeom prst="rect">
              <a:avLst/>
            </a:prstGeom>
          </p:spPr>
        </p:pic>
        <p:sp>
          <p:nvSpPr>
            <p:cNvPr id="23" name="TextBox 22">
              <a:extLst>
                <a:ext uri="{FF2B5EF4-FFF2-40B4-BE49-F238E27FC236}">
                  <a16:creationId xmlns:a16="http://schemas.microsoft.com/office/drawing/2014/main" id="{622AF04C-D65E-4757-9305-58DC16389EE4}"/>
                </a:ext>
              </a:extLst>
            </p:cNvPr>
            <p:cNvSpPr txBox="1"/>
            <p:nvPr/>
          </p:nvSpPr>
          <p:spPr>
            <a:xfrm>
              <a:off x="3068043" y="680508"/>
              <a:ext cx="1042227" cy="264860"/>
            </a:xfrm>
            <a:prstGeom prst="rect">
              <a:avLst/>
            </a:prstGeom>
            <a:noFill/>
          </p:spPr>
          <p:txBody>
            <a:bodyPr wrap="square" rtlCol="0">
              <a:spAutoFit/>
            </a:bodyPr>
            <a:lstStyle/>
            <a:p>
              <a:pPr algn="ctr"/>
              <a:r>
                <a:rPr lang="en-AU" sz="1600" b="1" dirty="0">
                  <a:latin typeface="+mj-lt"/>
                </a:rPr>
                <a:t>PAPER</a:t>
              </a:r>
            </a:p>
          </p:txBody>
        </p:sp>
        <p:sp>
          <p:nvSpPr>
            <p:cNvPr id="24" name="Rounded Rectangle 128">
              <a:extLst>
                <a:ext uri="{FF2B5EF4-FFF2-40B4-BE49-F238E27FC236}">
                  <a16:creationId xmlns:a16="http://schemas.microsoft.com/office/drawing/2014/main" id="{3DCEB44A-F56B-4E35-92EC-D4593C8C81AA}"/>
                </a:ext>
              </a:extLst>
            </p:cNvPr>
            <p:cNvSpPr/>
            <p:nvPr/>
          </p:nvSpPr>
          <p:spPr>
            <a:xfrm>
              <a:off x="3068042" y="218049"/>
              <a:ext cx="1042227" cy="753798"/>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3" name="Group 12" descr="Scissors">
            <a:extLst>
              <a:ext uri="{FF2B5EF4-FFF2-40B4-BE49-F238E27FC236}">
                <a16:creationId xmlns:a16="http://schemas.microsoft.com/office/drawing/2014/main" id="{315EA26D-6123-48DD-9380-C36A80F97D5B}"/>
              </a:ext>
            </a:extLst>
          </p:cNvPr>
          <p:cNvGrpSpPr/>
          <p:nvPr/>
        </p:nvGrpSpPr>
        <p:grpSpPr>
          <a:xfrm>
            <a:off x="4992540" y="1541088"/>
            <a:ext cx="1339867" cy="971137"/>
            <a:chOff x="6273400" y="218049"/>
            <a:chExt cx="1051338" cy="753799"/>
          </a:xfrm>
        </p:grpSpPr>
        <p:pic>
          <p:nvPicPr>
            <p:cNvPr id="14" name="Picture 13" descr="Scissors">
              <a:extLst>
                <a:ext uri="{FF2B5EF4-FFF2-40B4-BE49-F238E27FC236}">
                  <a16:creationId xmlns:a16="http://schemas.microsoft.com/office/drawing/2014/main" id="{34DAFD71-7B6C-4E74-A046-374F35B6EBCE}"/>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6306712" y="284363"/>
              <a:ext cx="958240" cy="411504"/>
            </a:xfrm>
            <a:prstGeom prst="rect">
              <a:avLst/>
            </a:prstGeom>
          </p:spPr>
        </p:pic>
        <p:sp>
          <p:nvSpPr>
            <p:cNvPr id="15" name="TextBox 14">
              <a:extLst>
                <a:ext uri="{FF2B5EF4-FFF2-40B4-BE49-F238E27FC236}">
                  <a16:creationId xmlns:a16="http://schemas.microsoft.com/office/drawing/2014/main" id="{8950DB65-84B8-4A3D-9DD9-EC96EB53CEE4}"/>
                </a:ext>
              </a:extLst>
            </p:cNvPr>
            <p:cNvSpPr txBox="1"/>
            <p:nvPr/>
          </p:nvSpPr>
          <p:spPr>
            <a:xfrm>
              <a:off x="6273400" y="688389"/>
              <a:ext cx="1030730" cy="262786"/>
            </a:xfrm>
            <a:prstGeom prst="rect">
              <a:avLst/>
            </a:prstGeom>
            <a:noFill/>
          </p:spPr>
          <p:txBody>
            <a:bodyPr wrap="square" rtlCol="0">
              <a:spAutoFit/>
            </a:bodyPr>
            <a:lstStyle/>
            <a:p>
              <a:pPr algn="ctr"/>
              <a:r>
                <a:rPr lang="en-AU" sz="1600" b="1" dirty="0">
                  <a:latin typeface="+mj-lt"/>
                </a:rPr>
                <a:t>SCISSORS</a:t>
              </a:r>
            </a:p>
          </p:txBody>
        </p:sp>
        <p:sp>
          <p:nvSpPr>
            <p:cNvPr id="16" name="Rounded Rectangle 104">
              <a:extLst>
                <a:ext uri="{FF2B5EF4-FFF2-40B4-BE49-F238E27FC236}">
                  <a16:creationId xmlns:a16="http://schemas.microsoft.com/office/drawing/2014/main" id="{8790748B-08D8-4886-A23D-5B692F88A6D8}"/>
                </a:ext>
              </a:extLst>
            </p:cNvPr>
            <p:cNvSpPr/>
            <p:nvPr/>
          </p:nvSpPr>
          <p:spPr>
            <a:xfrm>
              <a:off x="6282511" y="218049"/>
              <a:ext cx="1042227" cy="753799"/>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 name="TextBox 6">
            <a:extLst>
              <a:ext uri="{FF2B5EF4-FFF2-40B4-BE49-F238E27FC236}">
                <a16:creationId xmlns:a16="http://schemas.microsoft.com/office/drawing/2014/main" id="{5614E222-4073-F5ED-5651-E5E5306B7918}"/>
              </a:ext>
            </a:extLst>
          </p:cNvPr>
          <p:cNvSpPr txBox="1"/>
          <p:nvPr/>
        </p:nvSpPr>
        <p:spPr>
          <a:xfrm>
            <a:off x="339218" y="6319708"/>
            <a:ext cx="3669981" cy="379300"/>
          </a:xfrm>
          <a:prstGeom prst="rect">
            <a:avLst/>
          </a:prstGeom>
          <a:noFill/>
        </p:spPr>
        <p:txBody>
          <a:bodyPr wrap="square" lIns="0" tIns="0" rIns="0" bIns="0" rtlCol="0">
            <a:noAutofit/>
          </a:bodyPr>
          <a:lstStyle/>
          <a:p>
            <a:r>
              <a:rPr lang="en-AU" u="sng" dirty="0" err="1">
                <a:hlinkClick r:id="rId6"/>
              </a:rPr>
              <a:t>reSolve</a:t>
            </a:r>
            <a:r>
              <a:rPr lang="en-AU" u="sng" dirty="0">
                <a:hlinkClick r:id="rId6"/>
              </a:rPr>
              <a:t>: Mathematics by Inquiry (2020)</a:t>
            </a:r>
            <a:endParaRPr lang="en-US" u="sng" dirty="0"/>
          </a:p>
        </p:txBody>
      </p:sp>
      <p:sp>
        <p:nvSpPr>
          <p:cNvPr id="4" name="Slide Number Placeholder 3">
            <a:extLst>
              <a:ext uri="{FF2B5EF4-FFF2-40B4-BE49-F238E27FC236}">
                <a16:creationId xmlns:a16="http://schemas.microsoft.com/office/drawing/2014/main" id="{B5B890D6-2874-4350-8736-8C17658CA565}"/>
              </a:ext>
              <a:ext uri="{C183D7F6-B498-43B3-948B-1728B52AA6E4}">
                <adec:decorative xmlns:adec="http://schemas.microsoft.com/office/drawing/2017/decorative" val="1"/>
              </a:ext>
            </a:extLst>
          </p:cNvPr>
          <p:cNvSpPr>
            <a:spLocks noGrp="1"/>
          </p:cNvSpPr>
          <p:nvPr>
            <p:ph type="sldNum" sz="quarter" idx="10"/>
          </p:nvPr>
        </p:nvSpPr>
        <p:spPr/>
        <p:txBody>
          <a:bodyPr/>
          <a:lstStyle/>
          <a:p>
            <a:fld id="{53F625F3-B677-4D46-AEB5-DC449A9DF797}" type="slidenum">
              <a:rPr lang="en-AU" smtClean="0"/>
              <a:pPr/>
              <a:t>11</a:t>
            </a:fld>
            <a:endParaRPr lang="en-AU" dirty="0"/>
          </a:p>
        </p:txBody>
      </p:sp>
    </p:spTree>
    <p:extLst>
      <p:ext uri="{BB962C8B-B14F-4D97-AF65-F5344CB8AC3E}">
        <p14:creationId xmlns:p14="http://schemas.microsoft.com/office/powerpoint/2010/main" val="264042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133D4-3FA6-4255-9B8C-5681BE7209A2}"/>
              </a:ext>
            </a:extLst>
          </p:cNvPr>
          <p:cNvSpPr>
            <a:spLocks noGrp="1"/>
          </p:cNvSpPr>
          <p:nvPr>
            <p:ph type="title"/>
          </p:nvPr>
        </p:nvSpPr>
        <p:spPr/>
        <p:txBody>
          <a:bodyPr/>
          <a:lstStyle/>
          <a:p>
            <a:r>
              <a:rPr lang="en-AU" dirty="0"/>
              <a:t>Rock paper scissors – part 11</a:t>
            </a:r>
          </a:p>
        </p:txBody>
      </p:sp>
      <p:sp>
        <p:nvSpPr>
          <p:cNvPr id="5" name="Text Placeholder 4">
            <a:extLst>
              <a:ext uri="{FF2B5EF4-FFF2-40B4-BE49-F238E27FC236}">
                <a16:creationId xmlns:a16="http://schemas.microsoft.com/office/drawing/2014/main" id="{8CFD3725-BC72-4BF9-B64F-3417367F6738}"/>
              </a:ext>
            </a:extLst>
          </p:cNvPr>
          <p:cNvSpPr>
            <a:spLocks noGrp="1"/>
          </p:cNvSpPr>
          <p:nvPr>
            <p:ph type="body" sz="quarter" idx="18"/>
          </p:nvPr>
        </p:nvSpPr>
        <p:spPr>
          <a:xfrm>
            <a:off x="360000" y="900000"/>
            <a:ext cx="10080000" cy="310015"/>
          </a:xfrm>
        </p:spPr>
        <p:txBody>
          <a:bodyPr/>
          <a:lstStyle/>
          <a:p>
            <a:r>
              <a:rPr lang="en-AU" dirty="0"/>
              <a:t>What is the chance of winning?</a:t>
            </a:r>
          </a:p>
        </p:txBody>
      </p:sp>
      <p:graphicFrame>
        <p:nvGraphicFramePr>
          <p:cNvPr id="9" name="Table 8" descr="Table showing the outcomes for a rock, paper, scissors game. The top row is for person 1, the left column is for person 2. ">
            <a:extLst>
              <a:ext uri="{FF2B5EF4-FFF2-40B4-BE49-F238E27FC236}">
                <a16:creationId xmlns:a16="http://schemas.microsoft.com/office/drawing/2014/main" id="{85892B7E-66AC-43A8-8DA6-A473C6A40CB2}"/>
              </a:ext>
            </a:extLst>
          </p:cNvPr>
          <p:cNvGraphicFramePr>
            <a:graphicFrameLocks noGrp="1"/>
          </p:cNvGraphicFramePr>
          <p:nvPr>
            <p:extLst>
              <p:ext uri="{D42A27DB-BD31-4B8C-83A1-F6EECF244321}">
                <p14:modId xmlns:p14="http://schemas.microsoft.com/office/powerpoint/2010/main" val="814077816"/>
              </p:ext>
            </p:extLst>
          </p:nvPr>
        </p:nvGraphicFramePr>
        <p:xfrm>
          <a:off x="339218" y="1453653"/>
          <a:ext cx="6096000" cy="4608256"/>
        </p:xfrm>
        <a:graphic>
          <a:graphicData uri="http://schemas.openxmlformats.org/drawingml/2006/table">
            <a:tbl>
              <a:tblPr firstRow="1" bandRow="1">
                <a:tableStyleId>{5C22544A-7EE6-4342-B048-85BDC9FD1C3A}</a:tableStyleId>
              </a:tblPr>
              <a:tblGrid>
                <a:gridCol w="1488000">
                  <a:extLst>
                    <a:ext uri="{9D8B030D-6E8A-4147-A177-3AD203B41FA5}">
                      <a16:colId xmlns:a16="http://schemas.microsoft.com/office/drawing/2014/main" val="3102540804"/>
                    </a:ext>
                  </a:extLst>
                </a:gridCol>
                <a:gridCol w="1536000">
                  <a:extLst>
                    <a:ext uri="{9D8B030D-6E8A-4147-A177-3AD203B41FA5}">
                      <a16:colId xmlns:a16="http://schemas.microsoft.com/office/drawing/2014/main" val="3765955052"/>
                    </a:ext>
                  </a:extLst>
                </a:gridCol>
                <a:gridCol w="1536000">
                  <a:extLst>
                    <a:ext uri="{9D8B030D-6E8A-4147-A177-3AD203B41FA5}">
                      <a16:colId xmlns:a16="http://schemas.microsoft.com/office/drawing/2014/main" val="1217940985"/>
                    </a:ext>
                  </a:extLst>
                </a:gridCol>
                <a:gridCol w="1536000">
                  <a:extLst>
                    <a:ext uri="{9D8B030D-6E8A-4147-A177-3AD203B41FA5}">
                      <a16:colId xmlns:a16="http://schemas.microsoft.com/office/drawing/2014/main" val="459501670"/>
                    </a:ext>
                  </a:extLst>
                </a:gridCol>
              </a:tblGrid>
              <a:tr h="1152128">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10525533"/>
                  </a:ext>
                </a:extLst>
              </a:tr>
              <a:tr h="1152128">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1" dirty="0">
                          <a:solidFill>
                            <a:schemeClr val="bg1"/>
                          </a:solidFill>
                        </a:rPr>
                        <a:t>DRAW</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1" dirty="0">
                          <a:solidFill>
                            <a:schemeClr val="bg1"/>
                          </a:solidFill>
                        </a:rPr>
                        <a:t>WIN P1</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1" dirty="0">
                          <a:solidFill>
                            <a:schemeClr val="bg1"/>
                          </a:solidFill>
                        </a:rPr>
                        <a:t>WIN P2</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44597707"/>
                  </a:ext>
                </a:extLst>
              </a:tr>
              <a:tr h="1152000">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1" dirty="0">
                          <a:solidFill>
                            <a:schemeClr val="bg1"/>
                          </a:solidFill>
                        </a:rPr>
                        <a:t>WIN P2</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1" dirty="0">
                          <a:solidFill>
                            <a:schemeClr val="bg1"/>
                          </a:solidFill>
                        </a:rPr>
                        <a:t>DRAW</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1" dirty="0">
                          <a:solidFill>
                            <a:schemeClr val="bg1"/>
                          </a:solidFill>
                        </a:rPr>
                        <a:t>WIN P1</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23673648"/>
                  </a:ext>
                </a:extLst>
              </a:tr>
              <a:tr h="1152000">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1" dirty="0">
                          <a:solidFill>
                            <a:schemeClr val="bg1"/>
                          </a:solidFill>
                        </a:rPr>
                        <a:t>WIN P1</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1" dirty="0">
                          <a:solidFill>
                            <a:schemeClr val="bg1"/>
                          </a:solidFill>
                        </a:rPr>
                        <a:t>WIN P2</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1" dirty="0">
                          <a:solidFill>
                            <a:schemeClr val="bg1"/>
                          </a:solidFill>
                        </a:rPr>
                        <a:t>DRAW</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302304026"/>
                  </a:ext>
                </a:extLst>
              </a:tr>
            </a:tbl>
          </a:graphicData>
        </a:graphic>
      </p:graphicFrame>
      <p:cxnSp>
        <p:nvCxnSpPr>
          <p:cNvPr id="10" name="Straight Connector 9">
            <a:extLst>
              <a:ext uri="{FF2B5EF4-FFF2-40B4-BE49-F238E27FC236}">
                <a16:creationId xmlns:a16="http://schemas.microsoft.com/office/drawing/2014/main" id="{DFE7AFCF-D299-45F0-B09E-AF7C783E2C63}"/>
              </a:ext>
              <a:ext uri="{C183D7F6-B498-43B3-948B-1728B52AA6E4}">
                <adec:decorative xmlns:adec="http://schemas.microsoft.com/office/drawing/2017/decorative" val="1"/>
              </a:ext>
            </a:extLst>
          </p:cNvPr>
          <p:cNvCxnSpPr>
            <a:cxnSpLocks/>
          </p:cNvCxnSpPr>
          <p:nvPr/>
        </p:nvCxnSpPr>
        <p:spPr>
          <a:xfrm>
            <a:off x="339219" y="1453653"/>
            <a:ext cx="1491905" cy="115922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B12401A-BE00-466C-9155-8BEC1AD51345}"/>
              </a:ext>
            </a:extLst>
          </p:cNvPr>
          <p:cNvSpPr txBox="1"/>
          <p:nvPr/>
        </p:nvSpPr>
        <p:spPr>
          <a:xfrm>
            <a:off x="1047117" y="1456088"/>
            <a:ext cx="749797" cy="584775"/>
          </a:xfrm>
          <a:prstGeom prst="rect">
            <a:avLst/>
          </a:prstGeom>
          <a:noFill/>
        </p:spPr>
        <p:txBody>
          <a:bodyPr wrap="square" rtlCol="0">
            <a:spAutoFit/>
          </a:bodyPr>
          <a:lstStyle/>
          <a:p>
            <a:pPr algn="ctr"/>
            <a:r>
              <a:rPr lang="en-AU" sz="3200" b="1" dirty="0"/>
              <a:t>P1</a:t>
            </a:r>
          </a:p>
        </p:txBody>
      </p:sp>
      <p:sp>
        <p:nvSpPr>
          <p:cNvPr id="12" name="TextBox 11">
            <a:extLst>
              <a:ext uri="{FF2B5EF4-FFF2-40B4-BE49-F238E27FC236}">
                <a16:creationId xmlns:a16="http://schemas.microsoft.com/office/drawing/2014/main" id="{781B8F31-DBEF-4A15-8EC3-5DFD0C6F2071}"/>
              </a:ext>
            </a:extLst>
          </p:cNvPr>
          <p:cNvSpPr txBox="1"/>
          <p:nvPr/>
        </p:nvSpPr>
        <p:spPr>
          <a:xfrm>
            <a:off x="339219" y="1983644"/>
            <a:ext cx="749797" cy="584775"/>
          </a:xfrm>
          <a:prstGeom prst="rect">
            <a:avLst/>
          </a:prstGeom>
          <a:noFill/>
        </p:spPr>
        <p:txBody>
          <a:bodyPr wrap="square" rtlCol="0">
            <a:spAutoFit/>
          </a:bodyPr>
          <a:lstStyle/>
          <a:p>
            <a:pPr algn="ctr"/>
            <a:r>
              <a:rPr lang="en-AU" sz="3200" b="1" dirty="0"/>
              <a:t>P2</a:t>
            </a:r>
          </a:p>
        </p:txBody>
      </p:sp>
      <p:grpSp>
        <p:nvGrpSpPr>
          <p:cNvPr id="17" name="Group 16" descr="Rock">
            <a:extLst>
              <a:ext uri="{FF2B5EF4-FFF2-40B4-BE49-F238E27FC236}">
                <a16:creationId xmlns:a16="http://schemas.microsoft.com/office/drawing/2014/main" id="{5645F802-FA60-463A-9586-89B64BC9B786}"/>
              </a:ext>
            </a:extLst>
          </p:cNvPr>
          <p:cNvGrpSpPr/>
          <p:nvPr/>
        </p:nvGrpSpPr>
        <p:grpSpPr>
          <a:xfrm>
            <a:off x="1928244" y="1544398"/>
            <a:ext cx="1331104" cy="962730"/>
            <a:chOff x="683568" y="218049"/>
            <a:chExt cx="1042227" cy="753798"/>
          </a:xfrm>
        </p:grpSpPr>
        <p:sp>
          <p:nvSpPr>
            <p:cNvPr id="18" name="TextBox 17">
              <a:extLst>
                <a:ext uri="{FF2B5EF4-FFF2-40B4-BE49-F238E27FC236}">
                  <a16:creationId xmlns:a16="http://schemas.microsoft.com/office/drawing/2014/main" id="{D4EB9B8F-E91A-49BA-AD6A-EA9DA9EB15B8}"/>
                </a:ext>
              </a:extLst>
            </p:cNvPr>
            <p:cNvSpPr txBox="1"/>
            <p:nvPr/>
          </p:nvSpPr>
          <p:spPr>
            <a:xfrm>
              <a:off x="683568" y="680507"/>
              <a:ext cx="1030731" cy="265081"/>
            </a:xfrm>
            <a:prstGeom prst="rect">
              <a:avLst/>
            </a:prstGeom>
            <a:noFill/>
          </p:spPr>
          <p:txBody>
            <a:bodyPr wrap="square" rtlCol="0">
              <a:spAutoFit/>
            </a:bodyPr>
            <a:lstStyle/>
            <a:p>
              <a:pPr algn="ctr"/>
              <a:r>
                <a:rPr lang="en-AU" sz="1600" b="1" dirty="0">
                  <a:latin typeface="+mj-lt"/>
                </a:rPr>
                <a:t>ROCK</a:t>
              </a:r>
            </a:p>
          </p:txBody>
        </p:sp>
        <p:sp>
          <p:nvSpPr>
            <p:cNvPr id="19" name="Rounded Rectangle 107">
              <a:extLst>
                <a:ext uri="{FF2B5EF4-FFF2-40B4-BE49-F238E27FC236}">
                  <a16:creationId xmlns:a16="http://schemas.microsoft.com/office/drawing/2014/main" id="{110AB572-0578-4A50-9546-148019740F35}"/>
                </a:ext>
              </a:extLst>
            </p:cNvPr>
            <p:cNvSpPr/>
            <p:nvPr/>
          </p:nvSpPr>
          <p:spPr>
            <a:xfrm>
              <a:off x="683568" y="218049"/>
              <a:ext cx="1042227" cy="753798"/>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0" name="Picture 19">
              <a:extLst>
                <a:ext uri="{FF2B5EF4-FFF2-40B4-BE49-F238E27FC236}">
                  <a16:creationId xmlns:a16="http://schemas.microsoft.com/office/drawing/2014/main" id="{E9E35AAC-A4A4-46F3-8F6F-BB999E6117F0}"/>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844019" y="329751"/>
              <a:ext cx="814125" cy="360316"/>
            </a:xfrm>
            <a:prstGeom prst="rect">
              <a:avLst/>
            </a:prstGeom>
          </p:spPr>
        </p:pic>
      </p:grpSp>
      <p:grpSp>
        <p:nvGrpSpPr>
          <p:cNvPr id="21" name="Group 20" descr="Paper">
            <a:extLst>
              <a:ext uri="{FF2B5EF4-FFF2-40B4-BE49-F238E27FC236}">
                <a16:creationId xmlns:a16="http://schemas.microsoft.com/office/drawing/2014/main" id="{8C5CE21A-9775-4B8B-895C-6FCA4726FE31}"/>
              </a:ext>
            </a:extLst>
          </p:cNvPr>
          <p:cNvGrpSpPr/>
          <p:nvPr/>
        </p:nvGrpSpPr>
        <p:grpSpPr>
          <a:xfrm>
            <a:off x="3486780" y="1544398"/>
            <a:ext cx="1316424" cy="963534"/>
            <a:chOff x="3068042" y="218049"/>
            <a:chExt cx="1042228" cy="753798"/>
          </a:xfrm>
        </p:grpSpPr>
        <p:pic>
          <p:nvPicPr>
            <p:cNvPr id="22" name="Picture 21">
              <a:extLst>
                <a:ext uri="{FF2B5EF4-FFF2-40B4-BE49-F238E27FC236}">
                  <a16:creationId xmlns:a16="http://schemas.microsoft.com/office/drawing/2014/main" id="{52825945-6B87-44CD-A283-99DFC41E2BDF}"/>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3102001" y="252398"/>
              <a:ext cx="947536" cy="530077"/>
            </a:xfrm>
            <a:prstGeom prst="rect">
              <a:avLst/>
            </a:prstGeom>
          </p:spPr>
        </p:pic>
        <p:sp>
          <p:nvSpPr>
            <p:cNvPr id="23" name="TextBox 22">
              <a:extLst>
                <a:ext uri="{FF2B5EF4-FFF2-40B4-BE49-F238E27FC236}">
                  <a16:creationId xmlns:a16="http://schemas.microsoft.com/office/drawing/2014/main" id="{622AF04C-D65E-4757-9305-58DC16389EE4}"/>
                </a:ext>
              </a:extLst>
            </p:cNvPr>
            <p:cNvSpPr txBox="1"/>
            <p:nvPr/>
          </p:nvSpPr>
          <p:spPr>
            <a:xfrm>
              <a:off x="3068043" y="680508"/>
              <a:ext cx="1042227" cy="264860"/>
            </a:xfrm>
            <a:prstGeom prst="rect">
              <a:avLst/>
            </a:prstGeom>
            <a:noFill/>
          </p:spPr>
          <p:txBody>
            <a:bodyPr wrap="square" rtlCol="0">
              <a:spAutoFit/>
            </a:bodyPr>
            <a:lstStyle/>
            <a:p>
              <a:pPr algn="ctr"/>
              <a:r>
                <a:rPr lang="en-AU" sz="1600" b="1" dirty="0">
                  <a:latin typeface="+mj-lt"/>
                </a:rPr>
                <a:t>PAPER</a:t>
              </a:r>
            </a:p>
          </p:txBody>
        </p:sp>
        <p:sp>
          <p:nvSpPr>
            <p:cNvPr id="24" name="Rounded Rectangle 128">
              <a:extLst>
                <a:ext uri="{FF2B5EF4-FFF2-40B4-BE49-F238E27FC236}">
                  <a16:creationId xmlns:a16="http://schemas.microsoft.com/office/drawing/2014/main" id="{3DCEB44A-F56B-4E35-92EC-D4593C8C81AA}"/>
                </a:ext>
              </a:extLst>
            </p:cNvPr>
            <p:cNvSpPr/>
            <p:nvPr/>
          </p:nvSpPr>
          <p:spPr>
            <a:xfrm>
              <a:off x="3068042" y="218049"/>
              <a:ext cx="1042227" cy="753798"/>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3" name="Group 12" descr="Scissors">
            <a:extLst>
              <a:ext uri="{FF2B5EF4-FFF2-40B4-BE49-F238E27FC236}">
                <a16:creationId xmlns:a16="http://schemas.microsoft.com/office/drawing/2014/main" id="{315EA26D-6123-48DD-9380-C36A80F97D5B}"/>
              </a:ext>
            </a:extLst>
          </p:cNvPr>
          <p:cNvGrpSpPr/>
          <p:nvPr/>
        </p:nvGrpSpPr>
        <p:grpSpPr>
          <a:xfrm>
            <a:off x="4992540" y="1544399"/>
            <a:ext cx="1339867" cy="971137"/>
            <a:chOff x="6273400" y="218049"/>
            <a:chExt cx="1051338" cy="753799"/>
          </a:xfrm>
        </p:grpSpPr>
        <p:pic>
          <p:nvPicPr>
            <p:cNvPr id="14" name="Picture 13">
              <a:extLst>
                <a:ext uri="{FF2B5EF4-FFF2-40B4-BE49-F238E27FC236}">
                  <a16:creationId xmlns:a16="http://schemas.microsoft.com/office/drawing/2014/main" id="{34DAFD71-7B6C-4E74-A046-374F35B6EBCE}"/>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6306712" y="284363"/>
              <a:ext cx="958240" cy="411504"/>
            </a:xfrm>
            <a:prstGeom prst="rect">
              <a:avLst/>
            </a:prstGeom>
          </p:spPr>
        </p:pic>
        <p:sp>
          <p:nvSpPr>
            <p:cNvPr id="15" name="TextBox 14">
              <a:extLst>
                <a:ext uri="{FF2B5EF4-FFF2-40B4-BE49-F238E27FC236}">
                  <a16:creationId xmlns:a16="http://schemas.microsoft.com/office/drawing/2014/main" id="{8950DB65-84B8-4A3D-9DD9-EC96EB53CEE4}"/>
                </a:ext>
              </a:extLst>
            </p:cNvPr>
            <p:cNvSpPr txBox="1"/>
            <p:nvPr/>
          </p:nvSpPr>
          <p:spPr>
            <a:xfrm>
              <a:off x="6273400" y="688389"/>
              <a:ext cx="1030730" cy="262786"/>
            </a:xfrm>
            <a:prstGeom prst="rect">
              <a:avLst/>
            </a:prstGeom>
            <a:noFill/>
          </p:spPr>
          <p:txBody>
            <a:bodyPr wrap="square" rtlCol="0">
              <a:spAutoFit/>
            </a:bodyPr>
            <a:lstStyle/>
            <a:p>
              <a:pPr algn="ctr"/>
              <a:r>
                <a:rPr lang="en-AU" sz="1600" b="1" dirty="0">
                  <a:latin typeface="+mj-lt"/>
                </a:rPr>
                <a:t>SCISSORS</a:t>
              </a:r>
            </a:p>
          </p:txBody>
        </p:sp>
        <p:sp>
          <p:nvSpPr>
            <p:cNvPr id="16" name="Rounded Rectangle 104">
              <a:extLst>
                <a:ext uri="{FF2B5EF4-FFF2-40B4-BE49-F238E27FC236}">
                  <a16:creationId xmlns:a16="http://schemas.microsoft.com/office/drawing/2014/main" id="{8790748B-08D8-4886-A23D-5B692F88A6D8}"/>
                </a:ext>
              </a:extLst>
            </p:cNvPr>
            <p:cNvSpPr/>
            <p:nvPr/>
          </p:nvSpPr>
          <p:spPr>
            <a:xfrm>
              <a:off x="6282511" y="218049"/>
              <a:ext cx="1042227" cy="753799"/>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descr="Rock">
            <a:extLst>
              <a:ext uri="{FF2B5EF4-FFF2-40B4-BE49-F238E27FC236}">
                <a16:creationId xmlns:a16="http://schemas.microsoft.com/office/drawing/2014/main" id="{69AC76B3-065F-4157-83DB-69C243722604}"/>
              </a:ext>
            </a:extLst>
          </p:cNvPr>
          <p:cNvGrpSpPr/>
          <p:nvPr/>
        </p:nvGrpSpPr>
        <p:grpSpPr>
          <a:xfrm>
            <a:off x="418307" y="2662861"/>
            <a:ext cx="1331104" cy="962730"/>
            <a:chOff x="683568" y="218049"/>
            <a:chExt cx="1042227" cy="753798"/>
          </a:xfrm>
        </p:grpSpPr>
        <p:sp>
          <p:nvSpPr>
            <p:cNvPr id="26" name="TextBox 25">
              <a:extLst>
                <a:ext uri="{FF2B5EF4-FFF2-40B4-BE49-F238E27FC236}">
                  <a16:creationId xmlns:a16="http://schemas.microsoft.com/office/drawing/2014/main" id="{BAAB6368-A4AE-464F-B47F-219F9B62E94A}"/>
                </a:ext>
              </a:extLst>
            </p:cNvPr>
            <p:cNvSpPr txBox="1"/>
            <p:nvPr/>
          </p:nvSpPr>
          <p:spPr>
            <a:xfrm>
              <a:off x="683568" y="680507"/>
              <a:ext cx="1030731" cy="265081"/>
            </a:xfrm>
            <a:prstGeom prst="rect">
              <a:avLst/>
            </a:prstGeom>
            <a:noFill/>
          </p:spPr>
          <p:txBody>
            <a:bodyPr wrap="square" rtlCol="0">
              <a:spAutoFit/>
            </a:bodyPr>
            <a:lstStyle/>
            <a:p>
              <a:pPr algn="ctr"/>
              <a:r>
                <a:rPr lang="en-AU" sz="1600" b="1" dirty="0">
                  <a:latin typeface="+mj-lt"/>
                </a:rPr>
                <a:t>ROCK</a:t>
              </a:r>
            </a:p>
          </p:txBody>
        </p:sp>
        <p:sp>
          <p:nvSpPr>
            <p:cNvPr id="27" name="Rounded Rectangle 145">
              <a:extLst>
                <a:ext uri="{FF2B5EF4-FFF2-40B4-BE49-F238E27FC236}">
                  <a16:creationId xmlns:a16="http://schemas.microsoft.com/office/drawing/2014/main" id="{7EBE15C4-D4DB-406B-A6D8-970B570D4020}"/>
                </a:ext>
              </a:extLst>
            </p:cNvPr>
            <p:cNvSpPr/>
            <p:nvPr/>
          </p:nvSpPr>
          <p:spPr>
            <a:xfrm>
              <a:off x="683568" y="218049"/>
              <a:ext cx="1042227" cy="753798"/>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8" name="Picture 27">
              <a:extLst>
                <a:ext uri="{FF2B5EF4-FFF2-40B4-BE49-F238E27FC236}">
                  <a16:creationId xmlns:a16="http://schemas.microsoft.com/office/drawing/2014/main" id="{ECE4CD77-BD83-4C14-B63D-3BA3F34C06E3}"/>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839293" y="329751"/>
              <a:ext cx="823577" cy="360316"/>
            </a:xfrm>
            <a:prstGeom prst="rect">
              <a:avLst/>
            </a:prstGeom>
          </p:spPr>
        </p:pic>
      </p:grpSp>
      <p:grpSp>
        <p:nvGrpSpPr>
          <p:cNvPr id="29" name="Group 28" descr="Paper">
            <a:extLst>
              <a:ext uri="{FF2B5EF4-FFF2-40B4-BE49-F238E27FC236}">
                <a16:creationId xmlns:a16="http://schemas.microsoft.com/office/drawing/2014/main" id="{1CD7B2A2-7222-4A33-A31F-E9BAB9E52406}"/>
              </a:ext>
            </a:extLst>
          </p:cNvPr>
          <p:cNvGrpSpPr/>
          <p:nvPr/>
        </p:nvGrpSpPr>
        <p:grpSpPr>
          <a:xfrm>
            <a:off x="429397" y="3825791"/>
            <a:ext cx="1316423" cy="963534"/>
            <a:chOff x="3068042" y="218049"/>
            <a:chExt cx="1042227" cy="753798"/>
          </a:xfrm>
        </p:grpSpPr>
        <p:pic>
          <p:nvPicPr>
            <p:cNvPr id="30" name="Picture 29">
              <a:extLst>
                <a:ext uri="{FF2B5EF4-FFF2-40B4-BE49-F238E27FC236}">
                  <a16:creationId xmlns:a16="http://schemas.microsoft.com/office/drawing/2014/main" id="{B7A7228F-268D-4C6B-B6D2-24FACA188A5C}"/>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3102001" y="249921"/>
              <a:ext cx="947536" cy="535030"/>
            </a:xfrm>
            <a:prstGeom prst="rect">
              <a:avLst/>
            </a:prstGeom>
          </p:spPr>
        </p:pic>
        <p:sp>
          <p:nvSpPr>
            <p:cNvPr id="31" name="TextBox 30">
              <a:extLst>
                <a:ext uri="{FF2B5EF4-FFF2-40B4-BE49-F238E27FC236}">
                  <a16:creationId xmlns:a16="http://schemas.microsoft.com/office/drawing/2014/main" id="{8CFED62C-DD7A-4C59-8B2F-B0E57B2F4692}"/>
                </a:ext>
              </a:extLst>
            </p:cNvPr>
            <p:cNvSpPr txBox="1"/>
            <p:nvPr/>
          </p:nvSpPr>
          <p:spPr>
            <a:xfrm>
              <a:off x="3068042" y="680508"/>
              <a:ext cx="1042227" cy="264860"/>
            </a:xfrm>
            <a:prstGeom prst="rect">
              <a:avLst/>
            </a:prstGeom>
            <a:noFill/>
          </p:spPr>
          <p:txBody>
            <a:bodyPr wrap="square" rtlCol="0">
              <a:spAutoFit/>
            </a:bodyPr>
            <a:lstStyle/>
            <a:p>
              <a:pPr algn="ctr"/>
              <a:r>
                <a:rPr lang="en-AU" sz="1600" b="1" dirty="0">
                  <a:latin typeface="+mj-lt"/>
                </a:rPr>
                <a:t>PAPER</a:t>
              </a:r>
            </a:p>
          </p:txBody>
        </p:sp>
        <p:sp>
          <p:nvSpPr>
            <p:cNvPr id="32" name="Rounded Rectangle 151">
              <a:extLst>
                <a:ext uri="{FF2B5EF4-FFF2-40B4-BE49-F238E27FC236}">
                  <a16:creationId xmlns:a16="http://schemas.microsoft.com/office/drawing/2014/main" id="{2F52ECA1-67E3-4C94-BE5A-67DFA44ADE6B}"/>
                </a:ext>
              </a:extLst>
            </p:cNvPr>
            <p:cNvSpPr/>
            <p:nvPr/>
          </p:nvSpPr>
          <p:spPr>
            <a:xfrm>
              <a:off x="3068042" y="218049"/>
              <a:ext cx="1042227" cy="753798"/>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descr="Scissors">
            <a:extLst>
              <a:ext uri="{FF2B5EF4-FFF2-40B4-BE49-F238E27FC236}">
                <a16:creationId xmlns:a16="http://schemas.microsoft.com/office/drawing/2014/main" id="{5E87416D-E354-41D0-964C-3C585A3CCD25}"/>
              </a:ext>
            </a:extLst>
          </p:cNvPr>
          <p:cNvGrpSpPr/>
          <p:nvPr/>
        </p:nvGrpSpPr>
        <p:grpSpPr>
          <a:xfrm>
            <a:off x="406467" y="4979344"/>
            <a:ext cx="1339867" cy="971137"/>
            <a:chOff x="6273400" y="218049"/>
            <a:chExt cx="1051338" cy="753799"/>
          </a:xfrm>
        </p:grpSpPr>
        <p:pic>
          <p:nvPicPr>
            <p:cNvPr id="34" name="Picture 33">
              <a:extLst>
                <a:ext uri="{FF2B5EF4-FFF2-40B4-BE49-F238E27FC236}">
                  <a16:creationId xmlns:a16="http://schemas.microsoft.com/office/drawing/2014/main" id="{0A9C5D37-CD5B-45EA-BEB0-62D5D6C4FF85}"/>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6306712" y="286094"/>
              <a:ext cx="958240" cy="408041"/>
            </a:xfrm>
            <a:prstGeom prst="rect">
              <a:avLst/>
            </a:prstGeom>
          </p:spPr>
        </p:pic>
        <p:sp>
          <p:nvSpPr>
            <p:cNvPr id="35" name="TextBox 34">
              <a:extLst>
                <a:ext uri="{FF2B5EF4-FFF2-40B4-BE49-F238E27FC236}">
                  <a16:creationId xmlns:a16="http://schemas.microsoft.com/office/drawing/2014/main" id="{AAF6C71B-B32C-4569-AC4B-D84490259984}"/>
                </a:ext>
              </a:extLst>
            </p:cNvPr>
            <p:cNvSpPr txBox="1"/>
            <p:nvPr/>
          </p:nvSpPr>
          <p:spPr>
            <a:xfrm>
              <a:off x="6273400" y="688389"/>
              <a:ext cx="1030730" cy="262786"/>
            </a:xfrm>
            <a:prstGeom prst="rect">
              <a:avLst/>
            </a:prstGeom>
            <a:noFill/>
          </p:spPr>
          <p:txBody>
            <a:bodyPr wrap="square" rtlCol="0">
              <a:spAutoFit/>
            </a:bodyPr>
            <a:lstStyle/>
            <a:p>
              <a:pPr algn="ctr"/>
              <a:r>
                <a:rPr lang="en-AU" sz="1600" b="1" dirty="0">
                  <a:latin typeface="+mj-lt"/>
                </a:rPr>
                <a:t>SCISSORS</a:t>
              </a:r>
            </a:p>
          </p:txBody>
        </p:sp>
        <p:sp>
          <p:nvSpPr>
            <p:cNvPr id="36" name="Rounded Rectangle 157">
              <a:extLst>
                <a:ext uri="{FF2B5EF4-FFF2-40B4-BE49-F238E27FC236}">
                  <a16:creationId xmlns:a16="http://schemas.microsoft.com/office/drawing/2014/main" id="{3DD4C93B-4130-4105-8967-E5AAA461F7F5}"/>
                </a:ext>
              </a:extLst>
            </p:cNvPr>
            <p:cNvSpPr/>
            <p:nvPr/>
          </p:nvSpPr>
          <p:spPr>
            <a:xfrm>
              <a:off x="6282511" y="218049"/>
              <a:ext cx="1042227" cy="753799"/>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 name="TextBox 6">
            <a:extLst>
              <a:ext uri="{FF2B5EF4-FFF2-40B4-BE49-F238E27FC236}">
                <a16:creationId xmlns:a16="http://schemas.microsoft.com/office/drawing/2014/main" id="{BDD4146B-FE00-B7B2-4A1E-48855081A04B}"/>
              </a:ext>
            </a:extLst>
          </p:cNvPr>
          <p:cNvSpPr txBox="1"/>
          <p:nvPr/>
        </p:nvSpPr>
        <p:spPr>
          <a:xfrm>
            <a:off x="339218" y="6319708"/>
            <a:ext cx="3669981" cy="379300"/>
          </a:xfrm>
          <a:prstGeom prst="rect">
            <a:avLst/>
          </a:prstGeom>
          <a:noFill/>
        </p:spPr>
        <p:txBody>
          <a:bodyPr wrap="square" lIns="0" tIns="0" rIns="0" bIns="0" rtlCol="0">
            <a:noAutofit/>
          </a:bodyPr>
          <a:lstStyle/>
          <a:p>
            <a:r>
              <a:rPr lang="en-AU" u="sng" dirty="0" err="1">
                <a:hlinkClick r:id="rId8"/>
              </a:rPr>
              <a:t>reSolve</a:t>
            </a:r>
            <a:r>
              <a:rPr lang="en-AU" u="sng" dirty="0">
                <a:hlinkClick r:id="rId8"/>
              </a:rPr>
              <a:t>: Mathematics by Inquiry (2020)</a:t>
            </a:r>
            <a:endParaRPr lang="en-US" u="sng" dirty="0"/>
          </a:p>
        </p:txBody>
      </p:sp>
      <p:sp>
        <p:nvSpPr>
          <p:cNvPr id="4" name="Slide Number Placeholder 3">
            <a:extLst>
              <a:ext uri="{FF2B5EF4-FFF2-40B4-BE49-F238E27FC236}">
                <a16:creationId xmlns:a16="http://schemas.microsoft.com/office/drawing/2014/main" id="{B5B890D6-2874-4350-8736-8C17658CA565}"/>
              </a:ext>
              <a:ext uri="{C183D7F6-B498-43B3-948B-1728B52AA6E4}">
                <adec:decorative xmlns:adec="http://schemas.microsoft.com/office/drawing/2017/decorative" val="1"/>
              </a:ext>
            </a:extLst>
          </p:cNvPr>
          <p:cNvSpPr>
            <a:spLocks noGrp="1"/>
          </p:cNvSpPr>
          <p:nvPr>
            <p:ph type="sldNum" sz="quarter" idx="10"/>
          </p:nvPr>
        </p:nvSpPr>
        <p:spPr/>
        <p:txBody>
          <a:bodyPr/>
          <a:lstStyle/>
          <a:p>
            <a:fld id="{53F625F3-B677-4D46-AEB5-DC449A9DF797}" type="slidenum">
              <a:rPr lang="en-AU" smtClean="0"/>
              <a:pPr/>
              <a:t>12</a:t>
            </a:fld>
            <a:endParaRPr lang="en-AU" dirty="0"/>
          </a:p>
        </p:txBody>
      </p:sp>
    </p:spTree>
    <p:extLst>
      <p:ext uri="{BB962C8B-B14F-4D97-AF65-F5344CB8AC3E}">
        <p14:creationId xmlns:p14="http://schemas.microsoft.com/office/powerpoint/2010/main" val="260906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133D4-3FA6-4255-9B8C-5681BE7209A2}"/>
              </a:ext>
            </a:extLst>
          </p:cNvPr>
          <p:cNvSpPr>
            <a:spLocks noGrp="1"/>
          </p:cNvSpPr>
          <p:nvPr>
            <p:ph type="title"/>
          </p:nvPr>
        </p:nvSpPr>
        <p:spPr/>
        <p:txBody>
          <a:bodyPr/>
          <a:lstStyle/>
          <a:p>
            <a:r>
              <a:rPr lang="en-AU" dirty="0"/>
              <a:t>Rock paper scissors – part 12</a:t>
            </a:r>
          </a:p>
        </p:txBody>
      </p:sp>
      <p:sp>
        <p:nvSpPr>
          <p:cNvPr id="5" name="Text Placeholder 4">
            <a:extLst>
              <a:ext uri="{FF2B5EF4-FFF2-40B4-BE49-F238E27FC236}">
                <a16:creationId xmlns:a16="http://schemas.microsoft.com/office/drawing/2014/main" id="{8CFD3725-BC72-4BF9-B64F-3417367F6738}"/>
              </a:ext>
            </a:extLst>
          </p:cNvPr>
          <p:cNvSpPr>
            <a:spLocks noGrp="1"/>
          </p:cNvSpPr>
          <p:nvPr>
            <p:ph type="body" sz="quarter" idx="18"/>
          </p:nvPr>
        </p:nvSpPr>
        <p:spPr>
          <a:xfrm>
            <a:off x="360000" y="900000"/>
            <a:ext cx="10080000" cy="310015"/>
          </a:xfrm>
        </p:spPr>
        <p:txBody>
          <a:bodyPr/>
          <a:lstStyle/>
          <a:p>
            <a:r>
              <a:rPr lang="en-AU" dirty="0"/>
              <a:t>What is the chance of winning?</a:t>
            </a:r>
          </a:p>
        </p:txBody>
      </p:sp>
      <p:graphicFrame>
        <p:nvGraphicFramePr>
          <p:cNvPr id="9" name="Table 8" descr="Table showing the outcomes for a rock, paper, scissors game. The top row is for person 1, the left column is for person 2. ">
            <a:extLst>
              <a:ext uri="{FF2B5EF4-FFF2-40B4-BE49-F238E27FC236}">
                <a16:creationId xmlns:a16="http://schemas.microsoft.com/office/drawing/2014/main" id="{85892B7E-66AC-43A8-8DA6-A473C6A40CB2}"/>
              </a:ext>
            </a:extLst>
          </p:cNvPr>
          <p:cNvGraphicFramePr>
            <a:graphicFrameLocks noGrp="1"/>
          </p:cNvGraphicFramePr>
          <p:nvPr>
            <p:extLst>
              <p:ext uri="{D42A27DB-BD31-4B8C-83A1-F6EECF244321}">
                <p14:modId xmlns:p14="http://schemas.microsoft.com/office/powerpoint/2010/main" val="2488269795"/>
              </p:ext>
            </p:extLst>
          </p:nvPr>
        </p:nvGraphicFramePr>
        <p:xfrm>
          <a:off x="339218" y="1455992"/>
          <a:ext cx="6096000" cy="4608256"/>
        </p:xfrm>
        <a:graphic>
          <a:graphicData uri="http://schemas.openxmlformats.org/drawingml/2006/table">
            <a:tbl>
              <a:tblPr firstRow="1" bandRow="1">
                <a:tableStyleId>{5C22544A-7EE6-4342-B048-85BDC9FD1C3A}</a:tableStyleId>
              </a:tblPr>
              <a:tblGrid>
                <a:gridCol w="1488000">
                  <a:extLst>
                    <a:ext uri="{9D8B030D-6E8A-4147-A177-3AD203B41FA5}">
                      <a16:colId xmlns:a16="http://schemas.microsoft.com/office/drawing/2014/main" val="3102540804"/>
                    </a:ext>
                  </a:extLst>
                </a:gridCol>
                <a:gridCol w="1536000">
                  <a:extLst>
                    <a:ext uri="{9D8B030D-6E8A-4147-A177-3AD203B41FA5}">
                      <a16:colId xmlns:a16="http://schemas.microsoft.com/office/drawing/2014/main" val="3765955052"/>
                    </a:ext>
                  </a:extLst>
                </a:gridCol>
                <a:gridCol w="1536000">
                  <a:extLst>
                    <a:ext uri="{9D8B030D-6E8A-4147-A177-3AD203B41FA5}">
                      <a16:colId xmlns:a16="http://schemas.microsoft.com/office/drawing/2014/main" val="1217940985"/>
                    </a:ext>
                  </a:extLst>
                </a:gridCol>
                <a:gridCol w="1536000">
                  <a:extLst>
                    <a:ext uri="{9D8B030D-6E8A-4147-A177-3AD203B41FA5}">
                      <a16:colId xmlns:a16="http://schemas.microsoft.com/office/drawing/2014/main" val="459501670"/>
                    </a:ext>
                  </a:extLst>
                </a:gridCol>
              </a:tblGrid>
              <a:tr h="1152128">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10525533"/>
                  </a:ext>
                </a:extLst>
              </a:tr>
              <a:tr h="1152128">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tx1"/>
                          </a:solidFill>
                        </a:rPr>
                        <a:t>DRAW</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tx1"/>
                          </a:solidFill>
                        </a:rPr>
                        <a:t>WIN P1</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tx1"/>
                          </a:solidFill>
                        </a:rPr>
                        <a:t>WIN P2</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44597707"/>
                  </a:ext>
                </a:extLst>
              </a:tr>
              <a:tr h="1152000">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tx1"/>
                          </a:solidFill>
                        </a:rPr>
                        <a:t>WIN P2</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tx1"/>
                          </a:solidFill>
                        </a:rPr>
                        <a:t>DRAW</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tx1"/>
                          </a:solidFill>
                        </a:rPr>
                        <a:t>WIN P1</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23673648"/>
                  </a:ext>
                </a:extLst>
              </a:tr>
              <a:tr h="1152000">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tx1"/>
                          </a:solidFill>
                        </a:rPr>
                        <a:t>WIN P1</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tx1"/>
                          </a:solidFill>
                        </a:rPr>
                        <a:t>WIN P2</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tx1"/>
                          </a:solidFill>
                        </a:rPr>
                        <a:t>DRAW</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302304026"/>
                  </a:ext>
                </a:extLst>
              </a:tr>
            </a:tbl>
          </a:graphicData>
        </a:graphic>
      </p:graphicFrame>
      <p:cxnSp>
        <p:nvCxnSpPr>
          <p:cNvPr id="10" name="Straight Connector 9">
            <a:extLst>
              <a:ext uri="{FF2B5EF4-FFF2-40B4-BE49-F238E27FC236}">
                <a16:creationId xmlns:a16="http://schemas.microsoft.com/office/drawing/2014/main" id="{DFE7AFCF-D299-45F0-B09E-AF7C783E2C63}"/>
              </a:ext>
              <a:ext uri="{C183D7F6-B498-43B3-948B-1728B52AA6E4}">
                <adec:decorative xmlns:adec="http://schemas.microsoft.com/office/drawing/2017/decorative" val="1"/>
              </a:ext>
            </a:extLst>
          </p:cNvPr>
          <p:cNvCxnSpPr>
            <a:cxnSpLocks/>
          </p:cNvCxnSpPr>
          <p:nvPr/>
        </p:nvCxnSpPr>
        <p:spPr>
          <a:xfrm>
            <a:off x="339219" y="1455992"/>
            <a:ext cx="1491905" cy="115922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descr="Player 1">
            <a:extLst>
              <a:ext uri="{FF2B5EF4-FFF2-40B4-BE49-F238E27FC236}">
                <a16:creationId xmlns:a16="http://schemas.microsoft.com/office/drawing/2014/main" id="{8B12401A-BE00-466C-9155-8BEC1AD51345}"/>
              </a:ext>
            </a:extLst>
          </p:cNvPr>
          <p:cNvSpPr txBox="1"/>
          <p:nvPr/>
        </p:nvSpPr>
        <p:spPr>
          <a:xfrm>
            <a:off x="1047117" y="1458427"/>
            <a:ext cx="749797" cy="584775"/>
          </a:xfrm>
          <a:prstGeom prst="rect">
            <a:avLst/>
          </a:prstGeom>
          <a:noFill/>
        </p:spPr>
        <p:txBody>
          <a:bodyPr wrap="square" rtlCol="0">
            <a:spAutoFit/>
          </a:bodyPr>
          <a:lstStyle/>
          <a:p>
            <a:pPr algn="ctr"/>
            <a:r>
              <a:rPr lang="en-AU" sz="3200" b="1" dirty="0">
                <a:latin typeface="+mj-lt"/>
              </a:rPr>
              <a:t>P1</a:t>
            </a:r>
          </a:p>
        </p:txBody>
      </p:sp>
      <p:sp>
        <p:nvSpPr>
          <p:cNvPr id="12" name="TextBox 11" descr="Player 2">
            <a:extLst>
              <a:ext uri="{FF2B5EF4-FFF2-40B4-BE49-F238E27FC236}">
                <a16:creationId xmlns:a16="http://schemas.microsoft.com/office/drawing/2014/main" id="{781B8F31-DBEF-4A15-8EC3-5DFD0C6F2071}"/>
              </a:ext>
            </a:extLst>
          </p:cNvPr>
          <p:cNvSpPr txBox="1"/>
          <p:nvPr/>
        </p:nvSpPr>
        <p:spPr>
          <a:xfrm>
            <a:off x="339219" y="1985983"/>
            <a:ext cx="749797" cy="584775"/>
          </a:xfrm>
          <a:prstGeom prst="rect">
            <a:avLst/>
          </a:prstGeom>
          <a:noFill/>
        </p:spPr>
        <p:txBody>
          <a:bodyPr wrap="square" rtlCol="0">
            <a:spAutoFit/>
          </a:bodyPr>
          <a:lstStyle/>
          <a:p>
            <a:pPr algn="ctr"/>
            <a:r>
              <a:rPr lang="en-AU" sz="3200" b="1" dirty="0">
                <a:latin typeface="+mj-lt"/>
              </a:rPr>
              <a:t>P2</a:t>
            </a:r>
          </a:p>
        </p:txBody>
      </p:sp>
      <p:grpSp>
        <p:nvGrpSpPr>
          <p:cNvPr id="17" name="Group 16" descr="Rock">
            <a:extLst>
              <a:ext uri="{FF2B5EF4-FFF2-40B4-BE49-F238E27FC236}">
                <a16:creationId xmlns:a16="http://schemas.microsoft.com/office/drawing/2014/main" id="{5645F802-FA60-463A-9586-89B64BC9B786}"/>
              </a:ext>
            </a:extLst>
          </p:cNvPr>
          <p:cNvGrpSpPr/>
          <p:nvPr/>
        </p:nvGrpSpPr>
        <p:grpSpPr>
          <a:xfrm>
            <a:off x="1928244" y="1546737"/>
            <a:ext cx="1331104" cy="962730"/>
            <a:chOff x="683568" y="218049"/>
            <a:chExt cx="1042227" cy="753798"/>
          </a:xfrm>
        </p:grpSpPr>
        <p:sp>
          <p:nvSpPr>
            <p:cNvPr id="18" name="TextBox 17">
              <a:extLst>
                <a:ext uri="{FF2B5EF4-FFF2-40B4-BE49-F238E27FC236}">
                  <a16:creationId xmlns:a16="http://schemas.microsoft.com/office/drawing/2014/main" id="{D4EB9B8F-E91A-49BA-AD6A-EA9DA9EB15B8}"/>
                </a:ext>
              </a:extLst>
            </p:cNvPr>
            <p:cNvSpPr txBox="1"/>
            <p:nvPr/>
          </p:nvSpPr>
          <p:spPr>
            <a:xfrm>
              <a:off x="683568" y="680507"/>
              <a:ext cx="1030731" cy="265081"/>
            </a:xfrm>
            <a:prstGeom prst="rect">
              <a:avLst/>
            </a:prstGeom>
            <a:noFill/>
          </p:spPr>
          <p:txBody>
            <a:bodyPr wrap="square" rtlCol="0">
              <a:spAutoFit/>
            </a:bodyPr>
            <a:lstStyle/>
            <a:p>
              <a:pPr algn="ctr"/>
              <a:r>
                <a:rPr lang="en-AU" sz="1600" b="1" dirty="0">
                  <a:latin typeface="+mj-lt"/>
                </a:rPr>
                <a:t>ROCK</a:t>
              </a:r>
            </a:p>
          </p:txBody>
        </p:sp>
        <p:sp>
          <p:nvSpPr>
            <p:cNvPr id="19" name="Rounded Rectangle 107">
              <a:extLst>
                <a:ext uri="{FF2B5EF4-FFF2-40B4-BE49-F238E27FC236}">
                  <a16:creationId xmlns:a16="http://schemas.microsoft.com/office/drawing/2014/main" id="{110AB572-0578-4A50-9546-148019740F35}"/>
                </a:ext>
              </a:extLst>
            </p:cNvPr>
            <p:cNvSpPr/>
            <p:nvPr/>
          </p:nvSpPr>
          <p:spPr>
            <a:xfrm>
              <a:off x="683568" y="218049"/>
              <a:ext cx="1042227" cy="753798"/>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0" name="Picture 19">
              <a:extLst>
                <a:ext uri="{FF2B5EF4-FFF2-40B4-BE49-F238E27FC236}">
                  <a16:creationId xmlns:a16="http://schemas.microsoft.com/office/drawing/2014/main" id="{E9E35AAC-A4A4-46F3-8F6F-BB999E6117F0}"/>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844019" y="329751"/>
              <a:ext cx="814125" cy="360316"/>
            </a:xfrm>
            <a:prstGeom prst="rect">
              <a:avLst/>
            </a:prstGeom>
          </p:spPr>
        </p:pic>
      </p:grpSp>
      <p:grpSp>
        <p:nvGrpSpPr>
          <p:cNvPr id="21" name="Group 20" descr="Paper">
            <a:extLst>
              <a:ext uri="{FF2B5EF4-FFF2-40B4-BE49-F238E27FC236}">
                <a16:creationId xmlns:a16="http://schemas.microsoft.com/office/drawing/2014/main" id="{8C5CE21A-9775-4B8B-895C-6FCA4726FE31}"/>
              </a:ext>
            </a:extLst>
          </p:cNvPr>
          <p:cNvGrpSpPr/>
          <p:nvPr/>
        </p:nvGrpSpPr>
        <p:grpSpPr>
          <a:xfrm>
            <a:off x="3486780" y="1546737"/>
            <a:ext cx="1316424" cy="963534"/>
            <a:chOff x="3068042" y="218049"/>
            <a:chExt cx="1042228" cy="753798"/>
          </a:xfrm>
        </p:grpSpPr>
        <p:pic>
          <p:nvPicPr>
            <p:cNvPr id="22" name="Picture 21" descr="Paper">
              <a:extLst>
                <a:ext uri="{FF2B5EF4-FFF2-40B4-BE49-F238E27FC236}">
                  <a16:creationId xmlns:a16="http://schemas.microsoft.com/office/drawing/2014/main" id="{52825945-6B87-44CD-A283-99DFC41E2BDF}"/>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3102001" y="252398"/>
              <a:ext cx="947536" cy="530077"/>
            </a:xfrm>
            <a:prstGeom prst="rect">
              <a:avLst/>
            </a:prstGeom>
          </p:spPr>
        </p:pic>
        <p:sp>
          <p:nvSpPr>
            <p:cNvPr id="23" name="TextBox 22">
              <a:extLst>
                <a:ext uri="{FF2B5EF4-FFF2-40B4-BE49-F238E27FC236}">
                  <a16:creationId xmlns:a16="http://schemas.microsoft.com/office/drawing/2014/main" id="{622AF04C-D65E-4757-9305-58DC16389EE4}"/>
                </a:ext>
              </a:extLst>
            </p:cNvPr>
            <p:cNvSpPr txBox="1"/>
            <p:nvPr/>
          </p:nvSpPr>
          <p:spPr>
            <a:xfrm>
              <a:off x="3068043" y="680508"/>
              <a:ext cx="1042227" cy="264860"/>
            </a:xfrm>
            <a:prstGeom prst="rect">
              <a:avLst/>
            </a:prstGeom>
            <a:noFill/>
          </p:spPr>
          <p:txBody>
            <a:bodyPr wrap="square" rtlCol="0">
              <a:spAutoFit/>
            </a:bodyPr>
            <a:lstStyle/>
            <a:p>
              <a:pPr algn="ctr"/>
              <a:r>
                <a:rPr lang="en-AU" sz="1600" b="1" dirty="0">
                  <a:latin typeface="+mj-lt"/>
                </a:rPr>
                <a:t>PAPER</a:t>
              </a:r>
            </a:p>
          </p:txBody>
        </p:sp>
        <p:sp>
          <p:nvSpPr>
            <p:cNvPr id="24" name="Rounded Rectangle 128">
              <a:extLst>
                <a:ext uri="{FF2B5EF4-FFF2-40B4-BE49-F238E27FC236}">
                  <a16:creationId xmlns:a16="http://schemas.microsoft.com/office/drawing/2014/main" id="{3DCEB44A-F56B-4E35-92EC-D4593C8C81AA}"/>
                </a:ext>
              </a:extLst>
            </p:cNvPr>
            <p:cNvSpPr/>
            <p:nvPr/>
          </p:nvSpPr>
          <p:spPr>
            <a:xfrm>
              <a:off x="3068042" y="218049"/>
              <a:ext cx="1042227" cy="753798"/>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3" name="Group 12" descr="Scissors">
            <a:extLst>
              <a:ext uri="{FF2B5EF4-FFF2-40B4-BE49-F238E27FC236}">
                <a16:creationId xmlns:a16="http://schemas.microsoft.com/office/drawing/2014/main" id="{315EA26D-6123-48DD-9380-C36A80F97D5B}"/>
              </a:ext>
            </a:extLst>
          </p:cNvPr>
          <p:cNvGrpSpPr/>
          <p:nvPr/>
        </p:nvGrpSpPr>
        <p:grpSpPr>
          <a:xfrm>
            <a:off x="4992540" y="1546738"/>
            <a:ext cx="1339867" cy="971137"/>
            <a:chOff x="6273400" y="218049"/>
            <a:chExt cx="1051338" cy="753799"/>
          </a:xfrm>
        </p:grpSpPr>
        <p:pic>
          <p:nvPicPr>
            <p:cNvPr id="14" name="Picture 13">
              <a:extLst>
                <a:ext uri="{FF2B5EF4-FFF2-40B4-BE49-F238E27FC236}">
                  <a16:creationId xmlns:a16="http://schemas.microsoft.com/office/drawing/2014/main" id="{34DAFD71-7B6C-4E74-A046-374F35B6EBCE}"/>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6306712" y="284363"/>
              <a:ext cx="958240" cy="411504"/>
            </a:xfrm>
            <a:prstGeom prst="rect">
              <a:avLst/>
            </a:prstGeom>
          </p:spPr>
        </p:pic>
        <p:sp>
          <p:nvSpPr>
            <p:cNvPr id="15" name="TextBox 14">
              <a:extLst>
                <a:ext uri="{FF2B5EF4-FFF2-40B4-BE49-F238E27FC236}">
                  <a16:creationId xmlns:a16="http://schemas.microsoft.com/office/drawing/2014/main" id="{8950DB65-84B8-4A3D-9DD9-EC96EB53CEE4}"/>
                </a:ext>
              </a:extLst>
            </p:cNvPr>
            <p:cNvSpPr txBox="1"/>
            <p:nvPr/>
          </p:nvSpPr>
          <p:spPr>
            <a:xfrm>
              <a:off x="6273400" y="688389"/>
              <a:ext cx="1030730" cy="262786"/>
            </a:xfrm>
            <a:prstGeom prst="rect">
              <a:avLst/>
            </a:prstGeom>
            <a:noFill/>
          </p:spPr>
          <p:txBody>
            <a:bodyPr wrap="square" rtlCol="0">
              <a:spAutoFit/>
            </a:bodyPr>
            <a:lstStyle/>
            <a:p>
              <a:pPr algn="ctr"/>
              <a:r>
                <a:rPr lang="en-AU" sz="1600" b="1" dirty="0">
                  <a:latin typeface="+mj-lt"/>
                </a:rPr>
                <a:t>SCISSORS</a:t>
              </a:r>
            </a:p>
          </p:txBody>
        </p:sp>
        <p:sp>
          <p:nvSpPr>
            <p:cNvPr id="16" name="Rounded Rectangle 104">
              <a:extLst>
                <a:ext uri="{FF2B5EF4-FFF2-40B4-BE49-F238E27FC236}">
                  <a16:creationId xmlns:a16="http://schemas.microsoft.com/office/drawing/2014/main" id="{8790748B-08D8-4886-A23D-5B692F88A6D8}"/>
                </a:ext>
              </a:extLst>
            </p:cNvPr>
            <p:cNvSpPr/>
            <p:nvPr/>
          </p:nvSpPr>
          <p:spPr>
            <a:xfrm>
              <a:off x="6282511" y="218049"/>
              <a:ext cx="1042227" cy="753799"/>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descr="Rock">
            <a:extLst>
              <a:ext uri="{FF2B5EF4-FFF2-40B4-BE49-F238E27FC236}">
                <a16:creationId xmlns:a16="http://schemas.microsoft.com/office/drawing/2014/main" id="{69AC76B3-065F-4157-83DB-69C243722604}"/>
              </a:ext>
            </a:extLst>
          </p:cNvPr>
          <p:cNvGrpSpPr/>
          <p:nvPr/>
        </p:nvGrpSpPr>
        <p:grpSpPr>
          <a:xfrm>
            <a:off x="418307" y="2665200"/>
            <a:ext cx="1331104" cy="962730"/>
            <a:chOff x="683568" y="218049"/>
            <a:chExt cx="1042227" cy="753798"/>
          </a:xfrm>
        </p:grpSpPr>
        <p:sp>
          <p:nvSpPr>
            <p:cNvPr id="26" name="TextBox 25">
              <a:extLst>
                <a:ext uri="{FF2B5EF4-FFF2-40B4-BE49-F238E27FC236}">
                  <a16:creationId xmlns:a16="http://schemas.microsoft.com/office/drawing/2014/main" id="{BAAB6368-A4AE-464F-B47F-219F9B62E94A}"/>
                </a:ext>
              </a:extLst>
            </p:cNvPr>
            <p:cNvSpPr txBox="1"/>
            <p:nvPr/>
          </p:nvSpPr>
          <p:spPr>
            <a:xfrm>
              <a:off x="683568" y="680507"/>
              <a:ext cx="1030731" cy="265081"/>
            </a:xfrm>
            <a:prstGeom prst="rect">
              <a:avLst/>
            </a:prstGeom>
            <a:noFill/>
          </p:spPr>
          <p:txBody>
            <a:bodyPr wrap="square" rtlCol="0">
              <a:spAutoFit/>
            </a:bodyPr>
            <a:lstStyle/>
            <a:p>
              <a:pPr algn="ctr"/>
              <a:r>
                <a:rPr lang="en-AU" sz="1600" b="1" dirty="0">
                  <a:latin typeface="+mj-lt"/>
                </a:rPr>
                <a:t>ROCK</a:t>
              </a:r>
            </a:p>
          </p:txBody>
        </p:sp>
        <p:sp>
          <p:nvSpPr>
            <p:cNvPr id="27" name="Rounded Rectangle 145">
              <a:extLst>
                <a:ext uri="{FF2B5EF4-FFF2-40B4-BE49-F238E27FC236}">
                  <a16:creationId xmlns:a16="http://schemas.microsoft.com/office/drawing/2014/main" id="{7EBE15C4-D4DB-406B-A6D8-970B570D4020}"/>
                </a:ext>
              </a:extLst>
            </p:cNvPr>
            <p:cNvSpPr/>
            <p:nvPr/>
          </p:nvSpPr>
          <p:spPr>
            <a:xfrm>
              <a:off x="683568" y="218049"/>
              <a:ext cx="1042227" cy="753798"/>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8" name="Picture 27">
              <a:extLst>
                <a:ext uri="{FF2B5EF4-FFF2-40B4-BE49-F238E27FC236}">
                  <a16:creationId xmlns:a16="http://schemas.microsoft.com/office/drawing/2014/main" id="{ECE4CD77-BD83-4C14-B63D-3BA3F34C06E3}"/>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839293" y="329751"/>
              <a:ext cx="823577" cy="360316"/>
            </a:xfrm>
            <a:prstGeom prst="rect">
              <a:avLst/>
            </a:prstGeom>
          </p:spPr>
        </p:pic>
      </p:grpSp>
      <p:grpSp>
        <p:nvGrpSpPr>
          <p:cNvPr id="29" name="Group 28" descr="Paper">
            <a:extLst>
              <a:ext uri="{FF2B5EF4-FFF2-40B4-BE49-F238E27FC236}">
                <a16:creationId xmlns:a16="http://schemas.microsoft.com/office/drawing/2014/main" id="{1CD7B2A2-7222-4A33-A31F-E9BAB9E52406}"/>
              </a:ext>
            </a:extLst>
          </p:cNvPr>
          <p:cNvGrpSpPr/>
          <p:nvPr/>
        </p:nvGrpSpPr>
        <p:grpSpPr>
          <a:xfrm>
            <a:off x="429397" y="3828130"/>
            <a:ext cx="1316423" cy="963534"/>
            <a:chOff x="3068042" y="218049"/>
            <a:chExt cx="1042227" cy="753798"/>
          </a:xfrm>
        </p:grpSpPr>
        <p:pic>
          <p:nvPicPr>
            <p:cNvPr id="30" name="Picture 29">
              <a:extLst>
                <a:ext uri="{FF2B5EF4-FFF2-40B4-BE49-F238E27FC236}">
                  <a16:creationId xmlns:a16="http://schemas.microsoft.com/office/drawing/2014/main" id="{B7A7228F-268D-4C6B-B6D2-24FACA188A5C}"/>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3102001" y="249921"/>
              <a:ext cx="947536" cy="535030"/>
            </a:xfrm>
            <a:prstGeom prst="rect">
              <a:avLst/>
            </a:prstGeom>
          </p:spPr>
        </p:pic>
        <p:sp>
          <p:nvSpPr>
            <p:cNvPr id="31" name="TextBox 30">
              <a:extLst>
                <a:ext uri="{FF2B5EF4-FFF2-40B4-BE49-F238E27FC236}">
                  <a16:creationId xmlns:a16="http://schemas.microsoft.com/office/drawing/2014/main" id="{8CFED62C-DD7A-4C59-8B2F-B0E57B2F4692}"/>
                </a:ext>
              </a:extLst>
            </p:cNvPr>
            <p:cNvSpPr txBox="1"/>
            <p:nvPr/>
          </p:nvSpPr>
          <p:spPr>
            <a:xfrm>
              <a:off x="3068042" y="680508"/>
              <a:ext cx="1042227" cy="264860"/>
            </a:xfrm>
            <a:prstGeom prst="rect">
              <a:avLst/>
            </a:prstGeom>
            <a:noFill/>
          </p:spPr>
          <p:txBody>
            <a:bodyPr wrap="square" rtlCol="0">
              <a:spAutoFit/>
            </a:bodyPr>
            <a:lstStyle/>
            <a:p>
              <a:pPr algn="ctr"/>
              <a:r>
                <a:rPr lang="en-AU" sz="1600" b="1" dirty="0">
                  <a:latin typeface="+mj-lt"/>
                </a:rPr>
                <a:t>PAPER</a:t>
              </a:r>
            </a:p>
          </p:txBody>
        </p:sp>
        <p:sp>
          <p:nvSpPr>
            <p:cNvPr id="32" name="Rounded Rectangle 151">
              <a:extLst>
                <a:ext uri="{FF2B5EF4-FFF2-40B4-BE49-F238E27FC236}">
                  <a16:creationId xmlns:a16="http://schemas.microsoft.com/office/drawing/2014/main" id="{2F52ECA1-67E3-4C94-BE5A-67DFA44ADE6B}"/>
                </a:ext>
              </a:extLst>
            </p:cNvPr>
            <p:cNvSpPr/>
            <p:nvPr/>
          </p:nvSpPr>
          <p:spPr>
            <a:xfrm>
              <a:off x="3068042" y="218049"/>
              <a:ext cx="1042227" cy="753798"/>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descr="Scissors">
            <a:extLst>
              <a:ext uri="{FF2B5EF4-FFF2-40B4-BE49-F238E27FC236}">
                <a16:creationId xmlns:a16="http://schemas.microsoft.com/office/drawing/2014/main" id="{5E87416D-E354-41D0-964C-3C585A3CCD25}"/>
              </a:ext>
            </a:extLst>
          </p:cNvPr>
          <p:cNvGrpSpPr/>
          <p:nvPr/>
        </p:nvGrpSpPr>
        <p:grpSpPr>
          <a:xfrm>
            <a:off x="406467" y="4981683"/>
            <a:ext cx="1339867" cy="971137"/>
            <a:chOff x="6273400" y="218049"/>
            <a:chExt cx="1051338" cy="753799"/>
          </a:xfrm>
        </p:grpSpPr>
        <p:pic>
          <p:nvPicPr>
            <p:cNvPr id="34" name="Picture 33">
              <a:extLst>
                <a:ext uri="{FF2B5EF4-FFF2-40B4-BE49-F238E27FC236}">
                  <a16:creationId xmlns:a16="http://schemas.microsoft.com/office/drawing/2014/main" id="{0A9C5D37-CD5B-45EA-BEB0-62D5D6C4FF85}"/>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6306712" y="286094"/>
              <a:ext cx="958240" cy="408041"/>
            </a:xfrm>
            <a:prstGeom prst="rect">
              <a:avLst/>
            </a:prstGeom>
          </p:spPr>
        </p:pic>
        <p:sp>
          <p:nvSpPr>
            <p:cNvPr id="35" name="TextBox 34">
              <a:extLst>
                <a:ext uri="{FF2B5EF4-FFF2-40B4-BE49-F238E27FC236}">
                  <a16:creationId xmlns:a16="http://schemas.microsoft.com/office/drawing/2014/main" id="{AAF6C71B-B32C-4569-AC4B-D84490259984}"/>
                </a:ext>
              </a:extLst>
            </p:cNvPr>
            <p:cNvSpPr txBox="1"/>
            <p:nvPr/>
          </p:nvSpPr>
          <p:spPr>
            <a:xfrm>
              <a:off x="6273400" y="688389"/>
              <a:ext cx="1030730" cy="262786"/>
            </a:xfrm>
            <a:prstGeom prst="rect">
              <a:avLst/>
            </a:prstGeom>
            <a:noFill/>
          </p:spPr>
          <p:txBody>
            <a:bodyPr wrap="square" rtlCol="0">
              <a:spAutoFit/>
            </a:bodyPr>
            <a:lstStyle/>
            <a:p>
              <a:pPr algn="ctr"/>
              <a:r>
                <a:rPr lang="en-AU" sz="1600" b="1" dirty="0">
                  <a:latin typeface="+mj-lt"/>
                </a:rPr>
                <a:t>SCISSORS</a:t>
              </a:r>
            </a:p>
          </p:txBody>
        </p:sp>
        <p:sp>
          <p:nvSpPr>
            <p:cNvPr id="36" name="Rounded Rectangle 157">
              <a:extLst>
                <a:ext uri="{FF2B5EF4-FFF2-40B4-BE49-F238E27FC236}">
                  <a16:creationId xmlns:a16="http://schemas.microsoft.com/office/drawing/2014/main" id="{3DD4C93B-4130-4105-8967-E5AAA461F7F5}"/>
                </a:ext>
              </a:extLst>
            </p:cNvPr>
            <p:cNvSpPr/>
            <p:nvPr/>
          </p:nvSpPr>
          <p:spPr>
            <a:xfrm>
              <a:off x="6282511" y="218049"/>
              <a:ext cx="1042227" cy="753799"/>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 name="TextBox 6">
            <a:extLst>
              <a:ext uri="{FF2B5EF4-FFF2-40B4-BE49-F238E27FC236}">
                <a16:creationId xmlns:a16="http://schemas.microsoft.com/office/drawing/2014/main" id="{C749C003-3D77-0271-57E9-4EB3D6B1E6C4}"/>
              </a:ext>
            </a:extLst>
          </p:cNvPr>
          <p:cNvSpPr txBox="1"/>
          <p:nvPr/>
        </p:nvSpPr>
        <p:spPr>
          <a:xfrm>
            <a:off x="339218" y="6319708"/>
            <a:ext cx="3669981" cy="379300"/>
          </a:xfrm>
          <a:prstGeom prst="rect">
            <a:avLst/>
          </a:prstGeom>
          <a:noFill/>
        </p:spPr>
        <p:txBody>
          <a:bodyPr wrap="square" lIns="0" tIns="0" rIns="0" bIns="0" rtlCol="0">
            <a:noAutofit/>
          </a:bodyPr>
          <a:lstStyle/>
          <a:p>
            <a:r>
              <a:rPr lang="en-AU" u="sng" dirty="0" err="1">
                <a:hlinkClick r:id="rId8"/>
              </a:rPr>
              <a:t>reSolve</a:t>
            </a:r>
            <a:r>
              <a:rPr lang="en-AU" u="sng" dirty="0">
                <a:hlinkClick r:id="rId8"/>
              </a:rPr>
              <a:t>: Mathematics by Inquiry (2020)</a:t>
            </a:r>
            <a:endParaRPr lang="en-US" u="sng" dirty="0"/>
          </a:p>
        </p:txBody>
      </p:sp>
      <p:sp>
        <p:nvSpPr>
          <p:cNvPr id="4" name="Slide Number Placeholder 3">
            <a:extLst>
              <a:ext uri="{FF2B5EF4-FFF2-40B4-BE49-F238E27FC236}">
                <a16:creationId xmlns:a16="http://schemas.microsoft.com/office/drawing/2014/main" id="{B5B890D6-2874-4350-8736-8C17658CA565}"/>
              </a:ext>
              <a:ext uri="{C183D7F6-B498-43B3-948B-1728B52AA6E4}">
                <adec:decorative xmlns:adec="http://schemas.microsoft.com/office/drawing/2017/decorative" val="1"/>
              </a:ext>
            </a:extLst>
          </p:cNvPr>
          <p:cNvSpPr>
            <a:spLocks noGrp="1"/>
          </p:cNvSpPr>
          <p:nvPr>
            <p:ph type="sldNum" sz="quarter" idx="10"/>
          </p:nvPr>
        </p:nvSpPr>
        <p:spPr/>
        <p:txBody>
          <a:bodyPr/>
          <a:lstStyle/>
          <a:p>
            <a:fld id="{53F625F3-B677-4D46-AEB5-DC449A9DF797}" type="slidenum">
              <a:rPr lang="en-AU" smtClean="0"/>
              <a:pPr/>
              <a:t>13</a:t>
            </a:fld>
            <a:endParaRPr lang="en-AU" dirty="0"/>
          </a:p>
        </p:txBody>
      </p:sp>
    </p:spTree>
    <p:extLst>
      <p:ext uri="{BB962C8B-B14F-4D97-AF65-F5344CB8AC3E}">
        <p14:creationId xmlns:p14="http://schemas.microsoft.com/office/powerpoint/2010/main" val="291090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133D4-3FA6-4255-9B8C-5681BE7209A2}"/>
              </a:ext>
            </a:extLst>
          </p:cNvPr>
          <p:cNvSpPr>
            <a:spLocks noGrp="1"/>
          </p:cNvSpPr>
          <p:nvPr>
            <p:ph type="title"/>
          </p:nvPr>
        </p:nvSpPr>
        <p:spPr/>
        <p:txBody>
          <a:bodyPr/>
          <a:lstStyle/>
          <a:p>
            <a:r>
              <a:rPr lang="en-AU" dirty="0"/>
              <a:t>Rock paper scissors – part 13</a:t>
            </a:r>
          </a:p>
        </p:txBody>
      </p:sp>
      <p:sp>
        <p:nvSpPr>
          <p:cNvPr id="5" name="Text Placeholder 4">
            <a:extLst>
              <a:ext uri="{FF2B5EF4-FFF2-40B4-BE49-F238E27FC236}">
                <a16:creationId xmlns:a16="http://schemas.microsoft.com/office/drawing/2014/main" id="{8CFD3725-BC72-4BF9-B64F-3417367F6738}"/>
              </a:ext>
            </a:extLst>
          </p:cNvPr>
          <p:cNvSpPr>
            <a:spLocks noGrp="1"/>
          </p:cNvSpPr>
          <p:nvPr>
            <p:ph type="body" sz="quarter" idx="18"/>
          </p:nvPr>
        </p:nvSpPr>
        <p:spPr>
          <a:xfrm>
            <a:off x="360000" y="900000"/>
            <a:ext cx="10080000" cy="310015"/>
          </a:xfrm>
        </p:spPr>
        <p:txBody>
          <a:bodyPr/>
          <a:lstStyle/>
          <a:p>
            <a:r>
              <a:rPr lang="en-AU" dirty="0"/>
              <a:t>What is the chance of winning?</a:t>
            </a:r>
          </a:p>
        </p:txBody>
      </p:sp>
      <p:graphicFrame>
        <p:nvGraphicFramePr>
          <p:cNvPr id="9" name="Table 8" descr="Table showing the outcomes for a rock, paper, scissors game. The top row is for person 1, the left column is for person 2. 3 games of 9 are highlighted as a 'Draw'.">
            <a:extLst>
              <a:ext uri="{FF2B5EF4-FFF2-40B4-BE49-F238E27FC236}">
                <a16:creationId xmlns:a16="http://schemas.microsoft.com/office/drawing/2014/main" id="{85892B7E-66AC-43A8-8DA6-A473C6A40CB2}"/>
              </a:ext>
            </a:extLst>
          </p:cNvPr>
          <p:cNvGraphicFramePr>
            <a:graphicFrameLocks noGrp="1"/>
          </p:cNvGraphicFramePr>
          <p:nvPr>
            <p:extLst>
              <p:ext uri="{D42A27DB-BD31-4B8C-83A1-F6EECF244321}">
                <p14:modId xmlns:p14="http://schemas.microsoft.com/office/powerpoint/2010/main" val="3227043702"/>
              </p:ext>
            </p:extLst>
          </p:nvPr>
        </p:nvGraphicFramePr>
        <p:xfrm>
          <a:off x="339218" y="1460733"/>
          <a:ext cx="6096000" cy="4608256"/>
        </p:xfrm>
        <a:graphic>
          <a:graphicData uri="http://schemas.openxmlformats.org/drawingml/2006/table">
            <a:tbl>
              <a:tblPr firstRow="1" bandRow="1">
                <a:tableStyleId>{5C22544A-7EE6-4342-B048-85BDC9FD1C3A}</a:tableStyleId>
              </a:tblPr>
              <a:tblGrid>
                <a:gridCol w="1488000">
                  <a:extLst>
                    <a:ext uri="{9D8B030D-6E8A-4147-A177-3AD203B41FA5}">
                      <a16:colId xmlns:a16="http://schemas.microsoft.com/office/drawing/2014/main" val="3102540804"/>
                    </a:ext>
                  </a:extLst>
                </a:gridCol>
                <a:gridCol w="1536000">
                  <a:extLst>
                    <a:ext uri="{9D8B030D-6E8A-4147-A177-3AD203B41FA5}">
                      <a16:colId xmlns:a16="http://schemas.microsoft.com/office/drawing/2014/main" val="3765955052"/>
                    </a:ext>
                  </a:extLst>
                </a:gridCol>
                <a:gridCol w="1536000">
                  <a:extLst>
                    <a:ext uri="{9D8B030D-6E8A-4147-A177-3AD203B41FA5}">
                      <a16:colId xmlns:a16="http://schemas.microsoft.com/office/drawing/2014/main" val="1217940985"/>
                    </a:ext>
                  </a:extLst>
                </a:gridCol>
                <a:gridCol w="1536000">
                  <a:extLst>
                    <a:ext uri="{9D8B030D-6E8A-4147-A177-3AD203B41FA5}">
                      <a16:colId xmlns:a16="http://schemas.microsoft.com/office/drawing/2014/main" val="459501670"/>
                    </a:ext>
                  </a:extLst>
                </a:gridCol>
              </a:tblGrid>
              <a:tr h="1152128">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10525533"/>
                  </a:ext>
                </a:extLst>
              </a:tr>
              <a:tr h="1152128">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1" dirty="0">
                          <a:solidFill>
                            <a:schemeClr val="bg1"/>
                          </a:solidFill>
                        </a:rPr>
                        <a:t>DRAW</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en-AU" sz="2400" b="0" dirty="0">
                          <a:solidFill>
                            <a:schemeClr val="tx1"/>
                          </a:solidFill>
                        </a:rPr>
                        <a:t>WIN P1</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tx1"/>
                          </a:solidFill>
                        </a:rPr>
                        <a:t>WIN P2</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44597707"/>
                  </a:ext>
                </a:extLst>
              </a:tr>
              <a:tr h="1152000">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tx1"/>
                          </a:solidFill>
                        </a:rPr>
                        <a:t>WIN P2</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1" dirty="0">
                          <a:solidFill>
                            <a:schemeClr val="bg1"/>
                          </a:solidFill>
                        </a:rPr>
                        <a:t>DRAW</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en-AU" sz="2400" b="0" dirty="0">
                          <a:solidFill>
                            <a:schemeClr val="tx1"/>
                          </a:solidFill>
                        </a:rPr>
                        <a:t>WIN P1</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23673648"/>
                  </a:ext>
                </a:extLst>
              </a:tr>
              <a:tr h="1152000">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tx1"/>
                          </a:solidFill>
                        </a:rPr>
                        <a:t>WIN P1</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tx1"/>
                          </a:solidFill>
                        </a:rPr>
                        <a:t>WIN P2</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1" dirty="0">
                          <a:solidFill>
                            <a:schemeClr val="bg1"/>
                          </a:solidFill>
                        </a:rPr>
                        <a:t>DRAW</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302304026"/>
                  </a:ext>
                </a:extLst>
              </a:tr>
            </a:tbl>
          </a:graphicData>
        </a:graphic>
      </p:graphicFrame>
      <p:cxnSp>
        <p:nvCxnSpPr>
          <p:cNvPr id="10" name="Straight Connector 9">
            <a:extLst>
              <a:ext uri="{FF2B5EF4-FFF2-40B4-BE49-F238E27FC236}">
                <a16:creationId xmlns:a16="http://schemas.microsoft.com/office/drawing/2014/main" id="{DFE7AFCF-D299-45F0-B09E-AF7C783E2C63}"/>
              </a:ext>
              <a:ext uri="{C183D7F6-B498-43B3-948B-1728B52AA6E4}">
                <adec:decorative xmlns:adec="http://schemas.microsoft.com/office/drawing/2017/decorative" val="1"/>
              </a:ext>
            </a:extLst>
          </p:cNvPr>
          <p:cNvCxnSpPr>
            <a:cxnSpLocks/>
          </p:cNvCxnSpPr>
          <p:nvPr/>
        </p:nvCxnSpPr>
        <p:spPr>
          <a:xfrm>
            <a:off x="339219" y="1460733"/>
            <a:ext cx="1491905" cy="115922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descr="Player 1">
            <a:extLst>
              <a:ext uri="{FF2B5EF4-FFF2-40B4-BE49-F238E27FC236}">
                <a16:creationId xmlns:a16="http://schemas.microsoft.com/office/drawing/2014/main" id="{8B12401A-BE00-466C-9155-8BEC1AD51345}"/>
              </a:ext>
            </a:extLst>
          </p:cNvPr>
          <p:cNvSpPr txBox="1"/>
          <p:nvPr/>
        </p:nvSpPr>
        <p:spPr>
          <a:xfrm>
            <a:off x="1047117" y="1463168"/>
            <a:ext cx="749797" cy="584775"/>
          </a:xfrm>
          <a:prstGeom prst="rect">
            <a:avLst/>
          </a:prstGeom>
          <a:noFill/>
        </p:spPr>
        <p:txBody>
          <a:bodyPr wrap="square" rtlCol="0">
            <a:spAutoFit/>
          </a:bodyPr>
          <a:lstStyle/>
          <a:p>
            <a:pPr algn="ctr"/>
            <a:r>
              <a:rPr lang="en-AU" sz="3200" b="1" dirty="0">
                <a:latin typeface="+mj-lt"/>
              </a:rPr>
              <a:t>P1</a:t>
            </a:r>
          </a:p>
        </p:txBody>
      </p:sp>
      <p:sp>
        <p:nvSpPr>
          <p:cNvPr id="12" name="TextBox 11" descr="Player 2">
            <a:extLst>
              <a:ext uri="{FF2B5EF4-FFF2-40B4-BE49-F238E27FC236}">
                <a16:creationId xmlns:a16="http://schemas.microsoft.com/office/drawing/2014/main" id="{781B8F31-DBEF-4A15-8EC3-5DFD0C6F2071}"/>
              </a:ext>
            </a:extLst>
          </p:cNvPr>
          <p:cNvSpPr txBox="1"/>
          <p:nvPr/>
        </p:nvSpPr>
        <p:spPr>
          <a:xfrm>
            <a:off x="339219" y="1990724"/>
            <a:ext cx="749797" cy="584775"/>
          </a:xfrm>
          <a:prstGeom prst="rect">
            <a:avLst/>
          </a:prstGeom>
          <a:noFill/>
        </p:spPr>
        <p:txBody>
          <a:bodyPr wrap="square" rtlCol="0">
            <a:spAutoFit/>
          </a:bodyPr>
          <a:lstStyle/>
          <a:p>
            <a:pPr algn="ctr"/>
            <a:r>
              <a:rPr lang="en-AU" sz="3200" b="1" dirty="0">
                <a:latin typeface="+mj-lt"/>
              </a:rPr>
              <a:t>P2</a:t>
            </a:r>
          </a:p>
        </p:txBody>
      </p:sp>
      <p:grpSp>
        <p:nvGrpSpPr>
          <p:cNvPr id="17" name="Group 16" descr="Rock">
            <a:extLst>
              <a:ext uri="{FF2B5EF4-FFF2-40B4-BE49-F238E27FC236}">
                <a16:creationId xmlns:a16="http://schemas.microsoft.com/office/drawing/2014/main" id="{5645F802-FA60-463A-9586-89B64BC9B786}"/>
              </a:ext>
            </a:extLst>
          </p:cNvPr>
          <p:cNvGrpSpPr/>
          <p:nvPr/>
        </p:nvGrpSpPr>
        <p:grpSpPr>
          <a:xfrm>
            <a:off x="1928244" y="1551478"/>
            <a:ext cx="1331104" cy="962730"/>
            <a:chOff x="683568" y="218049"/>
            <a:chExt cx="1042227" cy="753798"/>
          </a:xfrm>
        </p:grpSpPr>
        <p:sp>
          <p:nvSpPr>
            <p:cNvPr id="18" name="TextBox 17">
              <a:extLst>
                <a:ext uri="{FF2B5EF4-FFF2-40B4-BE49-F238E27FC236}">
                  <a16:creationId xmlns:a16="http://schemas.microsoft.com/office/drawing/2014/main" id="{D4EB9B8F-E91A-49BA-AD6A-EA9DA9EB15B8}"/>
                </a:ext>
              </a:extLst>
            </p:cNvPr>
            <p:cNvSpPr txBox="1"/>
            <p:nvPr/>
          </p:nvSpPr>
          <p:spPr>
            <a:xfrm>
              <a:off x="683568" y="680507"/>
              <a:ext cx="1030731" cy="265081"/>
            </a:xfrm>
            <a:prstGeom prst="rect">
              <a:avLst/>
            </a:prstGeom>
            <a:noFill/>
          </p:spPr>
          <p:txBody>
            <a:bodyPr wrap="square" rtlCol="0">
              <a:spAutoFit/>
            </a:bodyPr>
            <a:lstStyle/>
            <a:p>
              <a:pPr algn="ctr"/>
              <a:r>
                <a:rPr lang="en-AU" sz="1600" b="1" dirty="0">
                  <a:latin typeface="+mj-lt"/>
                </a:rPr>
                <a:t>ROCK</a:t>
              </a:r>
            </a:p>
          </p:txBody>
        </p:sp>
        <p:sp>
          <p:nvSpPr>
            <p:cNvPr id="19" name="Rounded Rectangle 107">
              <a:extLst>
                <a:ext uri="{FF2B5EF4-FFF2-40B4-BE49-F238E27FC236}">
                  <a16:creationId xmlns:a16="http://schemas.microsoft.com/office/drawing/2014/main" id="{110AB572-0578-4A50-9546-148019740F35}"/>
                </a:ext>
              </a:extLst>
            </p:cNvPr>
            <p:cNvSpPr/>
            <p:nvPr/>
          </p:nvSpPr>
          <p:spPr>
            <a:xfrm>
              <a:off x="683568" y="218049"/>
              <a:ext cx="1042227" cy="753798"/>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0" name="Picture 19">
              <a:extLst>
                <a:ext uri="{FF2B5EF4-FFF2-40B4-BE49-F238E27FC236}">
                  <a16:creationId xmlns:a16="http://schemas.microsoft.com/office/drawing/2014/main" id="{E9E35AAC-A4A4-46F3-8F6F-BB999E6117F0}"/>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844019" y="329751"/>
              <a:ext cx="814125" cy="360316"/>
            </a:xfrm>
            <a:prstGeom prst="rect">
              <a:avLst/>
            </a:prstGeom>
          </p:spPr>
        </p:pic>
      </p:grpSp>
      <p:grpSp>
        <p:nvGrpSpPr>
          <p:cNvPr id="21" name="Group 20" descr="Paper">
            <a:extLst>
              <a:ext uri="{FF2B5EF4-FFF2-40B4-BE49-F238E27FC236}">
                <a16:creationId xmlns:a16="http://schemas.microsoft.com/office/drawing/2014/main" id="{8C5CE21A-9775-4B8B-895C-6FCA4726FE31}"/>
              </a:ext>
            </a:extLst>
          </p:cNvPr>
          <p:cNvGrpSpPr/>
          <p:nvPr/>
        </p:nvGrpSpPr>
        <p:grpSpPr>
          <a:xfrm>
            <a:off x="3486780" y="1551478"/>
            <a:ext cx="1316424" cy="963534"/>
            <a:chOff x="3068042" y="218049"/>
            <a:chExt cx="1042228" cy="753798"/>
          </a:xfrm>
        </p:grpSpPr>
        <p:pic>
          <p:nvPicPr>
            <p:cNvPr id="22" name="Picture 21">
              <a:extLst>
                <a:ext uri="{FF2B5EF4-FFF2-40B4-BE49-F238E27FC236}">
                  <a16:creationId xmlns:a16="http://schemas.microsoft.com/office/drawing/2014/main" id="{52825945-6B87-44CD-A283-99DFC41E2BDF}"/>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3102001" y="252398"/>
              <a:ext cx="947536" cy="530077"/>
            </a:xfrm>
            <a:prstGeom prst="rect">
              <a:avLst/>
            </a:prstGeom>
          </p:spPr>
        </p:pic>
        <p:sp>
          <p:nvSpPr>
            <p:cNvPr id="23" name="TextBox 22">
              <a:extLst>
                <a:ext uri="{FF2B5EF4-FFF2-40B4-BE49-F238E27FC236}">
                  <a16:creationId xmlns:a16="http://schemas.microsoft.com/office/drawing/2014/main" id="{622AF04C-D65E-4757-9305-58DC16389EE4}"/>
                </a:ext>
              </a:extLst>
            </p:cNvPr>
            <p:cNvSpPr txBox="1"/>
            <p:nvPr/>
          </p:nvSpPr>
          <p:spPr>
            <a:xfrm>
              <a:off x="3068043" y="680508"/>
              <a:ext cx="1042227" cy="264860"/>
            </a:xfrm>
            <a:prstGeom prst="rect">
              <a:avLst/>
            </a:prstGeom>
            <a:noFill/>
          </p:spPr>
          <p:txBody>
            <a:bodyPr wrap="square" rtlCol="0">
              <a:spAutoFit/>
            </a:bodyPr>
            <a:lstStyle/>
            <a:p>
              <a:pPr algn="ctr"/>
              <a:r>
                <a:rPr lang="en-AU" sz="1600" b="1" dirty="0">
                  <a:latin typeface="+mj-lt"/>
                </a:rPr>
                <a:t>PAPER</a:t>
              </a:r>
            </a:p>
          </p:txBody>
        </p:sp>
        <p:sp>
          <p:nvSpPr>
            <p:cNvPr id="24" name="Rounded Rectangle 128">
              <a:extLst>
                <a:ext uri="{FF2B5EF4-FFF2-40B4-BE49-F238E27FC236}">
                  <a16:creationId xmlns:a16="http://schemas.microsoft.com/office/drawing/2014/main" id="{3DCEB44A-F56B-4E35-92EC-D4593C8C81AA}"/>
                </a:ext>
              </a:extLst>
            </p:cNvPr>
            <p:cNvSpPr/>
            <p:nvPr/>
          </p:nvSpPr>
          <p:spPr>
            <a:xfrm>
              <a:off x="3068042" y="218049"/>
              <a:ext cx="1042227" cy="753798"/>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3" name="Group 12" descr="Scissors">
            <a:extLst>
              <a:ext uri="{FF2B5EF4-FFF2-40B4-BE49-F238E27FC236}">
                <a16:creationId xmlns:a16="http://schemas.microsoft.com/office/drawing/2014/main" id="{315EA26D-6123-48DD-9380-C36A80F97D5B}"/>
              </a:ext>
            </a:extLst>
          </p:cNvPr>
          <p:cNvGrpSpPr/>
          <p:nvPr/>
        </p:nvGrpSpPr>
        <p:grpSpPr>
          <a:xfrm>
            <a:off x="4992540" y="1551479"/>
            <a:ext cx="1339867" cy="971137"/>
            <a:chOff x="6273400" y="218049"/>
            <a:chExt cx="1051338" cy="753799"/>
          </a:xfrm>
        </p:grpSpPr>
        <p:pic>
          <p:nvPicPr>
            <p:cNvPr id="14" name="Picture 13">
              <a:extLst>
                <a:ext uri="{FF2B5EF4-FFF2-40B4-BE49-F238E27FC236}">
                  <a16:creationId xmlns:a16="http://schemas.microsoft.com/office/drawing/2014/main" id="{34DAFD71-7B6C-4E74-A046-374F35B6EBCE}"/>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6306712" y="284363"/>
              <a:ext cx="958240" cy="411504"/>
            </a:xfrm>
            <a:prstGeom prst="rect">
              <a:avLst/>
            </a:prstGeom>
          </p:spPr>
        </p:pic>
        <p:sp>
          <p:nvSpPr>
            <p:cNvPr id="15" name="TextBox 14">
              <a:extLst>
                <a:ext uri="{FF2B5EF4-FFF2-40B4-BE49-F238E27FC236}">
                  <a16:creationId xmlns:a16="http://schemas.microsoft.com/office/drawing/2014/main" id="{8950DB65-84B8-4A3D-9DD9-EC96EB53CEE4}"/>
                </a:ext>
              </a:extLst>
            </p:cNvPr>
            <p:cNvSpPr txBox="1"/>
            <p:nvPr/>
          </p:nvSpPr>
          <p:spPr>
            <a:xfrm>
              <a:off x="6273400" y="688389"/>
              <a:ext cx="1030730" cy="262786"/>
            </a:xfrm>
            <a:prstGeom prst="rect">
              <a:avLst/>
            </a:prstGeom>
            <a:noFill/>
          </p:spPr>
          <p:txBody>
            <a:bodyPr wrap="square" rtlCol="0">
              <a:spAutoFit/>
            </a:bodyPr>
            <a:lstStyle/>
            <a:p>
              <a:pPr algn="ctr"/>
              <a:r>
                <a:rPr lang="en-AU" sz="1600" b="1" dirty="0">
                  <a:latin typeface="+mj-lt"/>
                </a:rPr>
                <a:t>SCISSORS</a:t>
              </a:r>
            </a:p>
          </p:txBody>
        </p:sp>
        <p:sp>
          <p:nvSpPr>
            <p:cNvPr id="16" name="Rounded Rectangle 104">
              <a:extLst>
                <a:ext uri="{FF2B5EF4-FFF2-40B4-BE49-F238E27FC236}">
                  <a16:creationId xmlns:a16="http://schemas.microsoft.com/office/drawing/2014/main" id="{8790748B-08D8-4886-A23D-5B692F88A6D8}"/>
                </a:ext>
              </a:extLst>
            </p:cNvPr>
            <p:cNvSpPr/>
            <p:nvPr/>
          </p:nvSpPr>
          <p:spPr>
            <a:xfrm>
              <a:off x="6282511" y="218049"/>
              <a:ext cx="1042227" cy="753799"/>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descr="Rock">
            <a:extLst>
              <a:ext uri="{FF2B5EF4-FFF2-40B4-BE49-F238E27FC236}">
                <a16:creationId xmlns:a16="http://schemas.microsoft.com/office/drawing/2014/main" id="{69AC76B3-065F-4157-83DB-69C243722604}"/>
              </a:ext>
            </a:extLst>
          </p:cNvPr>
          <p:cNvGrpSpPr/>
          <p:nvPr/>
        </p:nvGrpSpPr>
        <p:grpSpPr>
          <a:xfrm>
            <a:off x="418307" y="2669941"/>
            <a:ext cx="1331104" cy="962730"/>
            <a:chOff x="683568" y="218049"/>
            <a:chExt cx="1042227" cy="753798"/>
          </a:xfrm>
        </p:grpSpPr>
        <p:sp>
          <p:nvSpPr>
            <p:cNvPr id="26" name="TextBox 25">
              <a:extLst>
                <a:ext uri="{FF2B5EF4-FFF2-40B4-BE49-F238E27FC236}">
                  <a16:creationId xmlns:a16="http://schemas.microsoft.com/office/drawing/2014/main" id="{BAAB6368-A4AE-464F-B47F-219F9B62E94A}"/>
                </a:ext>
              </a:extLst>
            </p:cNvPr>
            <p:cNvSpPr txBox="1"/>
            <p:nvPr/>
          </p:nvSpPr>
          <p:spPr>
            <a:xfrm>
              <a:off x="683568" y="680507"/>
              <a:ext cx="1030731" cy="265081"/>
            </a:xfrm>
            <a:prstGeom prst="rect">
              <a:avLst/>
            </a:prstGeom>
            <a:noFill/>
          </p:spPr>
          <p:txBody>
            <a:bodyPr wrap="square" rtlCol="0">
              <a:spAutoFit/>
            </a:bodyPr>
            <a:lstStyle/>
            <a:p>
              <a:pPr algn="ctr"/>
              <a:r>
                <a:rPr lang="en-AU" sz="1600" b="1" dirty="0">
                  <a:latin typeface="+mj-lt"/>
                </a:rPr>
                <a:t>ROCK</a:t>
              </a:r>
            </a:p>
          </p:txBody>
        </p:sp>
        <p:sp>
          <p:nvSpPr>
            <p:cNvPr id="27" name="Rounded Rectangle 145">
              <a:extLst>
                <a:ext uri="{FF2B5EF4-FFF2-40B4-BE49-F238E27FC236}">
                  <a16:creationId xmlns:a16="http://schemas.microsoft.com/office/drawing/2014/main" id="{7EBE15C4-D4DB-406B-A6D8-970B570D4020}"/>
                </a:ext>
              </a:extLst>
            </p:cNvPr>
            <p:cNvSpPr/>
            <p:nvPr/>
          </p:nvSpPr>
          <p:spPr>
            <a:xfrm>
              <a:off x="683568" y="218049"/>
              <a:ext cx="1042227" cy="753798"/>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8" name="Picture 27">
              <a:extLst>
                <a:ext uri="{FF2B5EF4-FFF2-40B4-BE49-F238E27FC236}">
                  <a16:creationId xmlns:a16="http://schemas.microsoft.com/office/drawing/2014/main" id="{ECE4CD77-BD83-4C14-B63D-3BA3F34C06E3}"/>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839293" y="329751"/>
              <a:ext cx="823577" cy="360316"/>
            </a:xfrm>
            <a:prstGeom prst="rect">
              <a:avLst/>
            </a:prstGeom>
          </p:spPr>
        </p:pic>
      </p:grpSp>
      <p:grpSp>
        <p:nvGrpSpPr>
          <p:cNvPr id="29" name="Group 28" descr="Paper">
            <a:extLst>
              <a:ext uri="{FF2B5EF4-FFF2-40B4-BE49-F238E27FC236}">
                <a16:creationId xmlns:a16="http://schemas.microsoft.com/office/drawing/2014/main" id="{1CD7B2A2-7222-4A33-A31F-E9BAB9E52406}"/>
              </a:ext>
            </a:extLst>
          </p:cNvPr>
          <p:cNvGrpSpPr/>
          <p:nvPr/>
        </p:nvGrpSpPr>
        <p:grpSpPr>
          <a:xfrm>
            <a:off x="429397" y="3832871"/>
            <a:ext cx="1316423" cy="963534"/>
            <a:chOff x="3068042" y="218049"/>
            <a:chExt cx="1042227" cy="753798"/>
          </a:xfrm>
        </p:grpSpPr>
        <p:pic>
          <p:nvPicPr>
            <p:cNvPr id="30" name="Picture 29">
              <a:extLst>
                <a:ext uri="{FF2B5EF4-FFF2-40B4-BE49-F238E27FC236}">
                  <a16:creationId xmlns:a16="http://schemas.microsoft.com/office/drawing/2014/main" id="{B7A7228F-268D-4C6B-B6D2-24FACA188A5C}"/>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3102001" y="249921"/>
              <a:ext cx="947536" cy="535030"/>
            </a:xfrm>
            <a:prstGeom prst="rect">
              <a:avLst/>
            </a:prstGeom>
          </p:spPr>
        </p:pic>
        <p:sp>
          <p:nvSpPr>
            <p:cNvPr id="31" name="TextBox 30">
              <a:extLst>
                <a:ext uri="{FF2B5EF4-FFF2-40B4-BE49-F238E27FC236}">
                  <a16:creationId xmlns:a16="http://schemas.microsoft.com/office/drawing/2014/main" id="{8CFED62C-DD7A-4C59-8B2F-B0E57B2F4692}"/>
                </a:ext>
              </a:extLst>
            </p:cNvPr>
            <p:cNvSpPr txBox="1"/>
            <p:nvPr/>
          </p:nvSpPr>
          <p:spPr>
            <a:xfrm>
              <a:off x="3068042" y="680508"/>
              <a:ext cx="1042227" cy="264860"/>
            </a:xfrm>
            <a:prstGeom prst="rect">
              <a:avLst/>
            </a:prstGeom>
            <a:noFill/>
          </p:spPr>
          <p:txBody>
            <a:bodyPr wrap="square" rtlCol="0">
              <a:spAutoFit/>
            </a:bodyPr>
            <a:lstStyle/>
            <a:p>
              <a:pPr algn="ctr"/>
              <a:r>
                <a:rPr lang="en-AU" sz="1600" b="1" dirty="0">
                  <a:latin typeface="+mj-lt"/>
                </a:rPr>
                <a:t>PAPER</a:t>
              </a:r>
            </a:p>
          </p:txBody>
        </p:sp>
        <p:sp>
          <p:nvSpPr>
            <p:cNvPr id="32" name="Rounded Rectangle 151">
              <a:extLst>
                <a:ext uri="{FF2B5EF4-FFF2-40B4-BE49-F238E27FC236}">
                  <a16:creationId xmlns:a16="http://schemas.microsoft.com/office/drawing/2014/main" id="{2F52ECA1-67E3-4C94-BE5A-67DFA44ADE6B}"/>
                </a:ext>
              </a:extLst>
            </p:cNvPr>
            <p:cNvSpPr/>
            <p:nvPr/>
          </p:nvSpPr>
          <p:spPr>
            <a:xfrm>
              <a:off x="3068042" y="218049"/>
              <a:ext cx="1042227" cy="753798"/>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descr="Scissors">
            <a:extLst>
              <a:ext uri="{FF2B5EF4-FFF2-40B4-BE49-F238E27FC236}">
                <a16:creationId xmlns:a16="http://schemas.microsoft.com/office/drawing/2014/main" id="{5E87416D-E354-41D0-964C-3C585A3CCD25}"/>
              </a:ext>
            </a:extLst>
          </p:cNvPr>
          <p:cNvGrpSpPr/>
          <p:nvPr/>
        </p:nvGrpSpPr>
        <p:grpSpPr>
          <a:xfrm>
            <a:off x="406467" y="4986424"/>
            <a:ext cx="1339867" cy="971137"/>
            <a:chOff x="6273400" y="218049"/>
            <a:chExt cx="1051338" cy="753799"/>
          </a:xfrm>
        </p:grpSpPr>
        <p:pic>
          <p:nvPicPr>
            <p:cNvPr id="34" name="Picture 33" descr="Scissors">
              <a:extLst>
                <a:ext uri="{FF2B5EF4-FFF2-40B4-BE49-F238E27FC236}">
                  <a16:creationId xmlns:a16="http://schemas.microsoft.com/office/drawing/2014/main" id="{0A9C5D37-CD5B-45EA-BEB0-62D5D6C4FF85}"/>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6306712" y="286094"/>
              <a:ext cx="958240" cy="408041"/>
            </a:xfrm>
            <a:prstGeom prst="rect">
              <a:avLst/>
            </a:prstGeom>
          </p:spPr>
        </p:pic>
        <p:sp>
          <p:nvSpPr>
            <p:cNvPr id="35" name="TextBox 34">
              <a:extLst>
                <a:ext uri="{FF2B5EF4-FFF2-40B4-BE49-F238E27FC236}">
                  <a16:creationId xmlns:a16="http://schemas.microsoft.com/office/drawing/2014/main" id="{AAF6C71B-B32C-4569-AC4B-D84490259984}"/>
                </a:ext>
              </a:extLst>
            </p:cNvPr>
            <p:cNvSpPr txBox="1"/>
            <p:nvPr/>
          </p:nvSpPr>
          <p:spPr>
            <a:xfrm>
              <a:off x="6273400" y="688389"/>
              <a:ext cx="1030730" cy="262786"/>
            </a:xfrm>
            <a:prstGeom prst="rect">
              <a:avLst/>
            </a:prstGeom>
            <a:noFill/>
          </p:spPr>
          <p:txBody>
            <a:bodyPr wrap="square" rtlCol="0">
              <a:spAutoFit/>
            </a:bodyPr>
            <a:lstStyle/>
            <a:p>
              <a:pPr algn="ctr"/>
              <a:r>
                <a:rPr lang="en-AU" sz="1600" b="1" dirty="0">
                  <a:latin typeface="+mj-lt"/>
                </a:rPr>
                <a:t>SCISSORS</a:t>
              </a:r>
            </a:p>
          </p:txBody>
        </p:sp>
        <p:sp>
          <p:nvSpPr>
            <p:cNvPr id="36" name="Rounded Rectangle 157">
              <a:extLst>
                <a:ext uri="{FF2B5EF4-FFF2-40B4-BE49-F238E27FC236}">
                  <a16:creationId xmlns:a16="http://schemas.microsoft.com/office/drawing/2014/main" id="{3DD4C93B-4130-4105-8967-E5AAA461F7F5}"/>
                </a:ext>
              </a:extLst>
            </p:cNvPr>
            <p:cNvSpPr/>
            <p:nvPr/>
          </p:nvSpPr>
          <p:spPr>
            <a:xfrm>
              <a:off x="6282511" y="218049"/>
              <a:ext cx="1042227" cy="753799"/>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8" name="Rounded Rectangle 211">
            <a:extLst>
              <a:ext uri="{FF2B5EF4-FFF2-40B4-BE49-F238E27FC236}">
                <a16:creationId xmlns:a16="http://schemas.microsoft.com/office/drawing/2014/main" id="{9FB3D77C-21AF-4F1B-AABD-2C5FD866BECC}"/>
              </a:ext>
              <a:ext uri="{C183D7F6-B498-43B3-948B-1728B52AA6E4}">
                <adec:decorative xmlns:adec="http://schemas.microsoft.com/office/drawing/2017/decorative" val="1"/>
              </a:ext>
            </a:extLst>
          </p:cNvPr>
          <p:cNvSpPr/>
          <p:nvPr/>
        </p:nvSpPr>
        <p:spPr>
          <a:xfrm>
            <a:off x="9128547" y="1268730"/>
            <a:ext cx="2005945" cy="82850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mc:AlternateContent xmlns:mc="http://schemas.openxmlformats.org/markup-compatibility/2006" xmlns:a14="http://schemas.microsoft.com/office/drawing/2010/main">
        <mc:Choice Requires="a14">
          <p:sp>
            <p:nvSpPr>
              <p:cNvPr id="39" name="TextBox 38" descr="DRAW&#10;3 in 9 or  1/3 &#10;">
                <a:extLst>
                  <a:ext uri="{FF2B5EF4-FFF2-40B4-BE49-F238E27FC236}">
                    <a16:creationId xmlns:a16="http://schemas.microsoft.com/office/drawing/2014/main" id="{517A5685-1994-4F96-BA8C-2E947654171C}"/>
                  </a:ext>
                </a:extLst>
              </p:cNvPr>
              <p:cNvSpPr txBox="1"/>
              <p:nvPr/>
            </p:nvSpPr>
            <p:spPr>
              <a:xfrm>
                <a:off x="9128547" y="1305144"/>
                <a:ext cx="2005945" cy="724878"/>
              </a:xfrm>
              <a:prstGeom prst="rect">
                <a:avLst/>
              </a:prstGeom>
              <a:noFill/>
            </p:spPr>
            <p:txBody>
              <a:bodyPr wrap="square" rtlCol="0">
                <a:spAutoFit/>
              </a:bodyPr>
              <a:lstStyle/>
              <a:p>
                <a:pPr algn="ctr"/>
                <a:r>
                  <a:rPr lang="en-AU" sz="1600" b="1" dirty="0">
                    <a:solidFill>
                      <a:schemeClr val="bg1"/>
                    </a:solidFill>
                  </a:rPr>
                  <a:t>DRAW</a:t>
                </a:r>
              </a:p>
              <a:p>
                <a:pPr algn="ctr"/>
                <a:r>
                  <a:rPr lang="en-AU" sz="1600" b="1" dirty="0">
                    <a:solidFill>
                      <a:schemeClr val="bg1"/>
                    </a:solidFill>
                  </a:rPr>
                  <a:t>3 in 9 or  </a:t>
                </a:r>
                <a14:m>
                  <m:oMath xmlns:m="http://schemas.openxmlformats.org/officeDocument/2006/math">
                    <m:f>
                      <m:fPr>
                        <m:ctrlPr>
                          <a:rPr lang="en-AU" sz="1600" b="1" i="1">
                            <a:solidFill>
                              <a:schemeClr val="bg1"/>
                            </a:solidFill>
                            <a:latin typeface="Cambria Math" panose="02040503050406030204" pitchFamily="18" charset="0"/>
                          </a:rPr>
                        </m:ctrlPr>
                      </m:fPr>
                      <m:num>
                        <m:r>
                          <m:rPr>
                            <m:nor/>
                          </m:rPr>
                          <a:rPr lang="en-AU" sz="1600" b="1">
                            <a:solidFill>
                              <a:schemeClr val="bg1"/>
                            </a:solidFill>
                          </a:rPr>
                          <m:t>1</m:t>
                        </m:r>
                      </m:num>
                      <m:den>
                        <m:r>
                          <m:rPr>
                            <m:nor/>
                          </m:rPr>
                          <a:rPr lang="en-AU" sz="1600" b="1">
                            <a:solidFill>
                              <a:schemeClr val="bg1"/>
                            </a:solidFill>
                          </a:rPr>
                          <m:t>3</m:t>
                        </m:r>
                      </m:den>
                    </m:f>
                  </m:oMath>
                </a14:m>
                <a:endParaRPr lang="en-AU" sz="1400" b="1" dirty="0">
                  <a:solidFill>
                    <a:schemeClr val="bg1"/>
                  </a:solidFill>
                </a:endParaRPr>
              </a:p>
            </p:txBody>
          </p:sp>
        </mc:Choice>
        <mc:Fallback xmlns="">
          <p:sp>
            <p:nvSpPr>
              <p:cNvPr id="39" name="TextBox 38" descr="DRAW&#10;3 in 9 or  1/3 &#10;">
                <a:extLst>
                  <a:ext uri="{FF2B5EF4-FFF2-40B4-BE49-F238E27FC236}">
                    <a16:creationId xmlns:a16="http://schemas.microsoft.com/office/drawing/2014/main" id="{517A5685-1994-4F96-BA8C-2E947654171C}"/>
                  </a:ext>
                </a:extLst>
              </p:cNvPr>
              <p:cNvSpPr txBox="1">
                <a:spLocks noRot="1" noChangeAspect="1" noMove="1" noResize="1" noEditPoints="1" noAdjustHandles="1" noChangeArrowheads="1" noChangeShapeType="1" noTextEdit="1"/>
              </p:cNvSpPr>
              <p:nvPr/>
            </p:nvSpPr>
            <p:spPr>
              <a:xfrm>
                <a:off x="9128547" y="1305144"/>
                <a:ext cx="2005945" cy="724878"/>
              </a:xfrm>
              <a:prstGeom prst="rect">
                <a:avLst/>
              </a:prstGeom>
              <a:blipFill>
                <a:blip r:embed="rId8"/>
                <a:stretch>
                  <a:fillRect t="-2521" b="-4202"/>
                </a:stretch>
              </a:blipFill>
            </p:spPr>
            <p:txBody>
              <a:bodyPr/>
              <a:lstStyle/>
              <a:p>
                <a:r>
                  <a:rPr lang="en-AU">
                    <a:noFill/>
                  </a:rPr>
                  <a:t> </a:t>
                </a:r>
              </a:p>
            </p:txBody>
          </p:sp>
        </mc:Fallback>
      </mc:AlternateContent>
      <p:sp>
        <p:nvSpPr>
          <p:cNvPr id="37" name="TextBox 36">
            <a:extLst>
              <a:ext uri="{FF2B5EF4-FFF2-40B4-BE49-F238E27FC236}">
                <a16:creationId xmlns:a16="http://schemas.microsoft.com/office/drawing/2014/main" id="{011A3320-9F91-376A-B814-13122D1F6347}"/>
              </a:ext>
            </a:extLst>
          </p:cNvPr>
          <p:cNvSpPr txBox="1"/>
          <p:nvPr/>
        </p:nvSpPr>
        <p:spPr>
          <a:xfrm>
            <a:off x="339218" y="6319708"/>
            <a:ext cx="3669981" cy="379300"/>
          </a:xfrm>
          <a:prstGeom prst="rect">
            <a:avLst/>
          </a:prstGeom>
          <a:noFill/>
        </p:spPr>
        <p:txBody>
          <a:bodyPr wrap="square" lIns="0" tIns="0" rIns="0" bIns="0" rtlCol="0">
            <a:noAutofit/>
          </a:bodyPr>
          <a:lstStyle/>
          <a:p>
            <a:r>
              <a:rPr lang="en-AU" u="sng" dirty="0" err="1">
                <a:hlinkClick r:id="rId9"/>
              </a:rPr>
              <a:t>reSolve</a:t>
            </a:r>
            <a:r>
              <a:rPr lang="en-AU" u="sng" dirty="0">
                <a:hlinkClick r:id="rId9"/>
              </a:rPr>
              <a:t>: Mathematics by Inquiry (2020)</a:t>
            </a:r>
            <a:endParaRPr lang="en-US" u="sng" dirty="0"/>
          </a:p>
        </p:txBody>
      </p:sp>
      <p:sp>
        <p:nvSpPr>
          <p:cNvPr id="4" name="Slide Number Placeholder 3">
            <a:extLst>
              <a:ext uri="{FF2B5EF4-FFF2-40B4-BE49-F238E27FC236}">
                <a16:creationId xmlns:a16="http://schemas.microsoft.com/office/drawing/2014/main" id="{B5B890D6-2874-4350-8736-8C17658CA565}"/>
              </a:ext>
              <a:ext uri="{C183D7F6-B498-43B3-948B-1728B52AA6E4}">
                <adec:decorative xmlns:adec="http://schemas.microsoft.com/office/drawing/2017/decorative" val="1"/>
              </a:ext>
            </a:extLst>
          </p:cNvPr>
          <p:cNvSpPr>
            <a:spLocks noGrp="1"/>
          </p:cNvSpPr>
          <p:nvPr>
            <p:ph type="sldNum" sz="quarter" idx="10"/>
          </p:nvPr>
        </p:nvSpPr>
        <p:spPr/>
        <p:txBody>
          <a:bodyPr/>
          <a:lstStyle/>
          <a:p>
            <a:fld id="{53F625F3-B677-4D46-AEB5-DC449A9DF797}" type="slidenum">
              <a:rPr lang="en-AU" smtClean="0"/>
              <a:pPr/>
              <a:t>14</a:t>
            </a:fld>
            <a:endParaRPr lang="en-AU" dirty="0"/>
          </a:p>
        </p:txBody>
      </p:sp>
    </p:spTree>
    <p:extLst>
      <p:ext uri="{BB962C8B-B14F-4D97-AF65-F5344CB8AC3E}">
        <p14:creationId xmlns:p14="http://schemas.microsoft.com/office/powerpoint/2010/main" val="265073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133D4-3FA6-4255-9B8C-5681BE7209A2}"/>
              </a:ext>
            </a:extLst>
          </p:cNvPr>
          <p:cNvSpPr>
            <a:spLocks noGrp="1"/>
          </p:cNvSpPr>
          <p:nvPr>
            <p:ph type="title"/>
          </p:nvPr>
        </p:nvSpPr>
        <p:spPr/>
        <p:txBody>
          <a:bodyPr/>
          <a:lstStyle/>
          <a:p>
            <a:r>
              <a:rPr lang="en-AU" dirty="0"/>
              <a:t>Rock paper scissors – part 14</a:t>
            </a:r>
          </a:p>
        </p:txBody>
      </p:sp>
      <p:sp>
        <p:nvSpPr>
          <p:cNvPr id="5" name="Text Placeholder 4">
            <a:extLst>
              <a:ext uri="{FF2B5EF4-FFF2-40B4-BE49-F238E27FC236}">
                <a16:creationId xmlns:a16="http://schemas.microsoft.com/office/drawing/2014/main" id="{8CFD3725-BC72-4BF9-B64F-3417367F6738}"/>
              </a:ext>
            </a:extLst>
          </p:cNvPr>
          <p:cNvSpPr>
            <a:spLocks noGrp="1"/>
          </p:cNvSpPr>
          <p:nvPr>
            <p:ph type="body" sz="quarter" idx="18"/>
          </p:nvPr>
        </p:nvSpPr>
        <p:spPr>
          <a:xfrm>
            <a:off x="360000" y="900000"/>
            <a:ext cx="10080000" cy="310015"/>
          </a:xfrm>
        </p:spPr>
        <p:txBody>
          <a:bodyPr/>
          <a:lstStyle/>
          <a:p>
            <a:r>
              <a:rPr lang="en-AU" dirty="0"/>
              <a:t>What is the chance of winning?</a:t>
            </a:r>
          </a:p>
        </p:txBody>
      </p:sp>
      <p:graphicFrame>
        <p:nvGraphicFramePr>
          <p:cNvPr id="9" name="Table 8" descr="Table showing the outcomes for a rock, paper, scissors game. The top row is for person 1, the left column is for person 2.Table showing how many times player 1 is expected to win.">
            <a:extLst>
              <a:ext uri="{FF2B5EF4-FFF2-40B4-BE49-F238E27FC236}">
                <a16:creationId xmlns:a16="http://schemas.microsoft.com/office/drawing/2014/main" id="{85892B7E-66AC-43A8-8DA6-A473C6A40CB2}"/>
              </a:ext>
            </a:extLst>
          </p:cNvPr>
          <p:cNvGraphicFramePr>
            <a:graphicFrameLocks noGrp="1"/>
          </p:cNvGraphicFramePr>
          <p:nvPr>
            <p:extLst>
              <p:ext uri="{D42A27DB-BD31-4B8C-83A1-F6EECF244321}">
                <p14:modId xmlns:p14="http://schemas.microsoft.com/office/powerpoint/2010/main" val="1594792686"/>
              </p:ext>
            </p:extLst>
          </p:nvPr>
        </p:nvGraphicFramePr>
        <p:xfrm>
          <a:off x="339218" y="1460733"/>
          <a:ext cx="6096000" cy="4608256"/>
        </p:xfrm>
        <a:graphic>
          <a:graphicData uri="http://schemas.openxmlformats.org/drawingml/2006/table">
            <a:tbl>
              <a:tblPr firstRow="1" bandRow="1">
                <a:tableStyleId>{5C22544A-7EE6-4342-B048-85BDC9FD1C3A}</a:tableStyleId>
              </a:tblPr>
              <a:tblGrid>
                <a:gridCol w="1488000">
                  <a:extLst>
                    <a:ext uri="{9D8B030D-6E8A-4147-A177-3AD203B41FA5}">
                      <a16:colId xmlns:a16="http://schemas.microsoft.com/office/drawing/2014/main" val="3102540804"/>
                    </a:ext>
                  </a:extLst>
                </a:gridCol>
                <a:gridCol w="1536000">
                  <a:extLst>
                    <a:ext uri="{9D8B030D-6E8A-4147-A177-3AD203B41FA5}">
                      <a16:colId xmlns:a16="http://schemas.microsoft.com/office/drawing/2014/main" val="3765955052"/>
                    </a:ext>
                  </a:extLst>
                </a:gridCol>
                <a:gridCol w="1536000">
                  <a:extLst>
                    <a:ext uri="{9D8B030D-6E8A-4147-A177-3AD203B41FA5}">
                      <a16:colId xmlns:a16="http://schemas.microsoft.com/office/drawing/2014/main" val="1217940985"/>
                    </a:ext>
                  </a:extLst>
                </a:gridCol>
                <a:gridCol w="1536000">
                  <a:extLst>
                    <a:ext uri="{9D8B030D-6E8A-4147-A177-3AD203B41FA5}">
                      <a16:colId xmlns:a16="http://schemas.microsoft.com/office/drawing/2014/main" val="459501670"/>
                    </a:ext>
                  </a:extLst>
                </a:gridCol>
              </a:tblGrid>
              <a:tr h="1152128">
                <a:tc>
                  <a:txBody>
                    <a:bodyPr/>
                    <a:lstStyle/>
                    <a:p>
                      <a:endParaRPr lang="en-AU" sz="2400" dirty="0"/>
                    </a:p>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10525533"/>
                  </a:ext>
                </a:extLst>
              </a:tr>
              <a:tr h="1152128">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tx1"/>
                          </a:solidFill>
                        </a:rPr>
                        <a:t>DRAW</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1" dirty="0">
                          <a:solidFill>
                            <a:schemeClr val="bg1"/>
                          </a:solidFill>
                        </a:rPr>
                        <a:t>WIN P1</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en-AU" sz="2400" b="0" dirty="0">
                          <a:solidFill>
                            <a:schemeClr val="tx1"/>
                          </a:solidFill>
                        </a:rPr>
                        <a:t>WIN P2</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44597707"/>
                  </a:ext>
                </a:extLst>
              </a:tr>
              <a:tr h="1152000">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tx1"/>
                          </a:solidFill>
                        </a:rPr>
                        <a:t>WIN P2</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tx1"/>
                          </a:solidFill>
                        </a:rPr>
                        <a:t>DRAW</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1" dirty="0">
                          <a:solidFill>
                            <a:schemeClr val="bg1"/>
                          </a:solidFill>
                        </a:rPr>
                        <a:t>WIN P1</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923673648"/>
                  </a:ext>
                </a:extLst>
              </a:tr>
              <a:tr h="1152000">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1" dirty="0">
                          <a:solidFill>
                            <a:schemeClr val="bg1"/>
                          </a:solidFill>
                        </a:rPr>
                        <a:t>WIN P1</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en-AU" sz="2400" b="0" dirty="0">
                          <a:solidFill>
                            <a:schemeClr val="tx1"/>
                          </a:solidFill>
                        </a:rPr>
                        <a:t>WIN P2</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tx1"/>
                          </a:solidFill>
                        </a:rPr>
                        <a:t>DRAW</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302304026"/>
                  </a:ext>
                </a:extLst>
              </a:tr>
            </a:tbl>
          </a:graphicData>
        </a:graphic>
      </p:graphicFrame>
      <p:cxnSp>
        <p:nvCxnSpPr>
          <p:cNvPr id="10" name="Straight Connector 9">
            <a:extLst>
              <a:ext uri="{FF2B5EF4-FFF2-40B4-BE49-F238E27FC236}">
                <a16:creationId xmlns:a16="http://schemas.microsoft.com/office/drawing/2014/main" id="{DFE7AFCF-D299-45F0-B09E-AF7C783E2C63}"/>
              </a:ext>
              <a:ext uri="{C183D7F6-B498-43B3-948B-1728B52AA6E4}">
                <adec:decorative xmlns:adec="http://schemas.microsoft.com/office/drawing/2017/decorative" val="1"/>
              </a:ext>
            </a:extLst>
          </p:cNvPr>
          <p:cNvCxnSpPr>
            <a:cxnSpLocks/>
          </p:cNvCxnSpPr>
          <p:nvPr/>
        </p:nvCxnSpPr>
        <p:spPr>
          <a:xfrm>
            <a:off x="339219" y="1460733"/>
            <a:ext cx="1491905" cy="115922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descr="Player 1">
            <a:extLst>
              <a:ext uri="{FF2B5EF4-FFF2-40B4-BE49-F238E27FC236}">
                <a16:creationId xmlns:a16="http://schemas.microsoft.com/office/drawing/2014/main" id="{8B12401A-BE00-466C-9155-8BEC1AD51345}"/>
              </a:ext>
            </a:extLst>
          </p:cNvPr>
          <p:cNvSpPr txBox="1"/>
          <p:nvPr/>
        </p:nvSpPr>
        <p:spPr>
          <a:xfrm>
            <a:off x="1047117" y="1463168"/>
            <a:ext cx="749797" cy="584775"/>
          </a:xfrm>
          <a:prstGeom prst="rect">
            <a:avLst/>
          </a:prstGeom>
          <a:noFill/>
        </p:spPr>
        <p:txBody>
          <a:bodyPr wrap="square" rtlCol="0">
            <a:spAutoFit/>
          </a:bodyPr>
          <a:lstStyle/>
          <a:p>
            <a:pPr algn="ctr"/>
            <a:r>
              <a:rPr lang="en-AU" sz="3200" b="1" dirty="0">
                <a:solidFill>
                  <a:schemeClr val="tx1">
                    <a:lumMod val="65000"/>
                    <a:lumOff val="35000"/>
                  </a:schemeClr>
                </a:solidFill>
              </a:rPr>
              <a:t>P1</a:t>
            </a:r>
          </a:p>
        </p:txBody>
      </p:sp>
      <p:sp>
        <p:nvSpPr>
          <p:cNvPr id="12" name="TextBox 11" descr="Player 2">
            <a:extLst>
              <a:ext uri="{FF2B5EF4-FFF2-40B4-BE49-F238E27FC236}">
                <a16:creationId xmlns:a16="http://schemas.microsoft.com/office/drawing/2014/main" id="{781B8F31-DBEF-4A15-8EC3-5DFD0C6F2071}"/>
              </a:ext>
            </a:extLst>
          </p:cNvPr>
          <p:cNvSpPr txBox="1"/>
          <p:nvPr/>
        </p:nvSpPr>
        <p:spPr>
          <a:xfrm>
            <a:off x="339219" y="1990724"/>
            <a:ext cx="749797" cy="584775"/>
          </a:xfrm>
          <a:prstGeom prst="rect">
            <a:avLst/>
          </a:prstGeom>
          <a:noFill/>
        </p:spPr>
        <p:txBody>
          <a:bodyPr wrap="square" rtlCol="0">
            <a:spAutoFit/>
          </a:bodyPr>
          <a:lstStyle/>
          <a:p>
            <a:pPr algn="ctr"/>
            <a:r>
              <a:rPr lang="en-AU" sz="3200" b="1" dirty="0">
                <a:solidFill>
                  <a:schemeClr val="tx1">
                    <a:lumMod val="65000"/>
                    <a:lumOff val="35000"/>
                  </a:schemeClr>
                </a:solidFill>
              </a:rPr>
              <a:t>P2</a:t>
            </a:r>
          </a:p>
        </p:txBody>
      </p:sp>
      <p:grpSp>
        <p:nvGrpSpPr>
          <p:cNvPr id="17" name="Group 16" descr="Rock">
            <a:extLst>
              <a:ext uri="{FF2B5EF4-FFF2-40B4-BE49-F238E27FC236}">
                <a16:creationId xmlns:a16="http://schemas.microsoft.com/office/drawing/2014/main" id="{5645F802-FA60-463A-9586-89B64BC9B786}"/>
              </a:ext>
            </a:extLst>
          </p:cNvPr>
          <p:cNvGrpSpPr/>
          <p:nvPr/>
        </p:nvGrpSpPr>
        <p:grpSpPr>
          <a:xfrm>
            <a:off x="1928244" y="1551478"/>
            <a:ext cx="1331104" cy="962730"/>
            <a:chOff x="683568" y="218049"/>
            <a:chExt cx="1042227" cy="753798"/>
          </a:xfrm>
        </p:grpSpPr>
        <p:sp>
          <p:nvSpPr>
            <p:cNvPr id="18" name="TextBox 17">
              <a:extLst>
                <a:ext uri="{FF2B5EF4-FFF2-40B4-BE49-F238E27FC236}">
                  <a16:creationId xmlns:a16="http://schemas.microsoft.com/office/drawing/2014/main" id="{D4EB9B8F-E91A-49BA-AD6A-EA9DA9EB15B8}"/>
                </a:ext>
              </a:extLst>
            </p:cNvPr>
            <p:cNvSpPr txBox="1"/>
            <p:nvPr/>
          </p:nvSpPr>
          <p:spPr>
            <a:xfrm>
              <a:off x="683568" y="680507"/>
              <a:ext cx="1030731" cy="265081"/>
            </a:xfrm>
            <a:prstGeom prst="rect">
              <a:avLst/>
            </a:prstGeom>
            <a:noFill/>
          </p:spPr>
          <p:txBody>
            <a:bodyPr wrap="square" rtlCol="0">
              <a:spAutoFit/>
            </a:bodyPr>
            <a:lstStyle/>
            <a:p>
              <a:pPr algn="ctr"/>
              <a:r>
                <a:rPr lang="en-AU" sz="1600" b="1" dirty="0">
                  <a:latin typeface="+mj-lt"/>
                </a:rPr>
                <a:t>ROCK</a:t>
              </a:r>
            </a:p>
          </p:txBody>
        </p:sp>
        <p:sp>
          <p:nvSpPr>
            <p:cNvPr id="19" name="Rounded Rectangle 107">
              <a:extLst>
                <a:ext uri="{FF2B5EF4-FFF2-40B4-BE49-F238E27FC236}">
                  <a16:creationId xmlns:a16="http://schemas.microsoft.com/office/drawing/2014/main" id="{110AB572-0578-4A50-9546-148019740F35}"/>
                </a:ext>
              </a:extLst>
            </p:cNvPr>
            <p:cNvSpPr/>
            <p:nvPr/>
          </p:nvSpPr>
          <p:spPr>
            <a:xfrm>
              <a:off x="683568" y="218049"/>
              <a:ext cx="1042227" cy="753798"/>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0" name="Picture 19">
              <a:extLst>
                <a:ext uri="{FF2B5EF4-FFF2-40B4-BE49-F238E27FC236}">
                  <a16:creationId xmlns:a16="http://schemas.microsoft.com/office/drawing/2014/main" id="{E9E35AAC-A4A4-46F3-8F6F-BB999E6117F0}"/>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844019" y="329751"/>
              <a:ext cx="814125" cy="360316"/>
            </a:xfrm>
            <a:prstGeom prst="rect">
              <a:avLst/>
            </a:prstGeom>
          </p:spPr>
        </p:pic>
      </p:grpSp>
      <p:grpSp>
        <p:nvGrpSpPr>
          <p:cNvPr id="21" name="Group 20" descr="Paper">
            <a:extLst>
              <a:ext uri="{FF2B5EF4-FFF2-40B4-BE49-F238E27FC236}">
                <a16:creationId xmlns:a16="http://schemas.microsoft.com/office/drawing/2014/main" id="{8C5CE21A-9775-4B8B-895C-6FCA4726FE31}"/>
              </a:ext>
            </a:extLst>
          </p:cNvPr>
          <p:cNvGrpSpPr/>
          <p:nvPr/>
        </p:nvGrpSpPr>
        <p:grpSpPr>
          <a:xfrm>
            <a:off x="3486780" y="1551478"/>
            <a:ext cx="1316424" cy="963534"/>
            <a:chOff x="3068042" y="218049"/>
            <a:chExt cx="1042228" cy="753798"/>
          </a:xfrm>
        </p:grpSpPr>
        <p:pic>
          <p:nvPicPr>
            <p:cNvPr id="22" name="Picture 21">
              <a:extLst>
                <a:ext uri="{FF2B5EF4-FFF2-40B4-BE49-F238E27FC236}">
                  <a16:creationId xmlns:a16="http://schemas.microsoft.com/office/drawing/2014/main" id="{52825945-6B87-44CD-A283-99DFC41E2BDF}"/>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3102001" y="252398"/>
              <a:ext cx="947536" cy="530077"/>
            </a:xfrm>
            <a:prstGeom prst="rect">
              <a:avLst/>
            </a:prstGeom>
          </p:spPr>
        </p:pic>
        <p:sp>
          <p:nvSpPr>
            <p:cNvPr id="23" name="TextBox 22">
              <a:extLst>
                <a:ext uri="{FF2B5EF4-FFF2-40B4-BE49-F238E27FC236}">
                  <a16:creationId xmlns:a16="http://schemas.microsoft.com/office/drawing/2014/main" id="{622AF04C-D65E-4757-9305-58DC16389EE4}"/>
                </a:ext>
              </a:extLst>
            </p:cNvPr>
            <p:cNvSpPr txBox="1"/>
            <p:nvPr/>
          </p:nvSpPr>
          <p:spPr>
            <a:xfrm>
              <a:off x="3068043" y="680508"/>
              <a:ext cx="1042227" cy="264860"/>
            </a:xfrm>
            <a:prstGeom prst="rect">
              <a:avLst/>
            </a:prstGeom>
            <a:noFill/>
          </p:spPr>
          <p:txBody>
            <a:bodyPr wrap="square" rtlCol="0">
              <a:spAutoFit/>
            </a:bodyPr>
            <a:lstStyle/>
            <a:p>
              <a:pPr algn="ctr"/>
              <a:r>
                <a:rPr lang="en-AU" sz="1600" b="1" dirty="0">
                  <a:latin typeface="+mj-lt"/>
                </a:rPr>
                <a:t>PAPER</a:t>
              </a:r>
            </a:p>
          </p:txBody>
        </p:sp>
        <p:sp>
          <p:nvSpPr>
            <p:cNvPr id="24" name="Rounded Rectangle 128">
              <a:extLst>
                <a:ext uri="{FF2B5EF4-FFF2-40B4-BE49-F238E27FC236}">
                  <a16:creationId xmlns:a16="http://schemas.microsoft.com/office/drawing/2014/main" id="{3DCEB44A-F56B-4E35-92EC-D4593C8C81AA}"/>
                </a:ext>
              </a:extLst>
            </p:cNvPr>
            <p:cNvSpPr/>
            <p:nvPr/>
          </p:nvSpPr>
          <p:spPr>
            <a:xfrm>
              <a:off x="3068042" y="218049"/>
              <a:ext cx="1042227" cy="753798"/>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3" name="Group 12" descr="Scissors">
            <a:extLst>
              <a:ext uri="{FF2B5EF4-FFF2-40B4-BE49-F238E27FC236}">
                <a16:creationId xmlns:a16="http://schemas.microsoft.com/office/drawing/2014/main" id="{315EA26D-6123-48DD-9380-C36A80F97D5B}"/>
              </a:ext>
            </a:extLst>
          </p:cNvPr>
          <p:cNvGrpSpPr/>
          <p:nvPr/>
        </p:nvGrpSpPr>
        <p:grpSpPr>
          <a:xfrm>
            <a:off x="4992540" y="1551479"/>
            <a:ext cx="1339867" cy="971137"/>
            <a:chOff x="6273400" y="218049"/>
            <a:chExt cx="1051338" cy="753799"/>
          </a:xfrm>
        </p:grpSpPr>
        <p:pic>
          <p:nvPicPr>
            <p:cNvPr id="14" name="Picture 13">
              <a:extLst>
                <a:ext uri="{FF2B5EF4-FFF2-40B4-BE49-F238E27FC236}">
                  <a16:creationId xmlns:a16="http://schemas.microsoft.com/office/drawing/2014/main" id="{34DAFD71-7B6C-4E74-A046-374F35B6EBCE}"/>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6306712" y="284363"/>
              <a:ext cx="958240" cy="411504"/>
            </a:xfrm>
            <a:prstGeom prst="rect">
              <a:avLst/>
            </a:prstGeom>
          </p:spPr>
        </p:pic>
        <p:sp>
          <p:nvSpPr>
            <p:cNvPr id="15" name="TextBox 14">
              <a:extLst>
                <a:ext uri="{FF2B5EF4-FFF2-40B4-BE49-F238E27FC236}">
                  <a16:creationId xmlns:a16="http://schemas.microsoft.com/office/drawing/2014/main" id="{8950DB65-84B8-4A3D-9DD9-EC96EB53CEE4}"/>
                </a:ext>
              </a:extLst>
            </p:cNvPr>
            <p:cNvSpPr txBox="1"/>
            <p:nvPr/>
          </p:nvSpPr>
          <p:spPr>
            <a:xfrm>
              <a:off x="6273400" y="688389"/>
              <a:ext cx="1030730" cy="262786"/>
            </a:xfrm>
            <a:prstGeom prst="rect">
              <a:avLst/>
            </a:prstGeom>
            <a:noFill/>
          </p:spPr>
          <p:txBody>
            <a:bodyPr wrap="square" rtlCol="0">
              <a:spAutoFit/>
            </a:bodyPr>
            <a:lstStyle/>
            <a:p>
              <a:pPr algn="ctr"/>
              <a:r>
                <a:rPr lang="en-AU" sz="1600" b="1" dirty="0">
                  <a:latin typeface="+mj-lt"/>
                </a:rPr>
                <a:t>SCISSORS</a:t>
              </a:r>
            </a:p>
          </p:txBody>
        </p:sp>
        <p:sp>
          <p:nvSpPr>
            <p:cNvPr id="16" name="Rounded Rectangle 104">
              <a:extLst>
                <a:ext uri="{FF2B5EF4-FFF2-40B4-BE49-F238E27FC236}">
                  <a16:creationId xmlns:a16="http://schemas.microsoft.com/office/drawing/2014/main" id="{8790748B-08D8-4886-A23D-5B692F88A6D8}"/>
                </a:ext>
              </a:extLst>
            </p:cNvPr>
            <p:cNvSpPr/>
            <p:nvPr/>
          </p:nvSpPr>
          <p:spPr>
            <a:xfrm>
              <a:off x="6282511" y="218049"/>
              <a:ext cx="1042227" cy="753799"/>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descr="Rock">
            <a:extLst>
              <a:ext uri="{FF2B5EF4-FFF2-40B4-BE49-F238E27FC236}">
                <a16:creationId xmlns:a16="http://schemas.microsoft.com/office/drawing/2014/main" id="{69AC76B3-065F-4157-83DB-69C243722604}"/>
              </a:ext>
            </a:extLst>
          </p:cNvPr>
          <p:cNvGrpSpPr/>
          <p:nvPr/>
        </p:nvGrpSpPr>
        <p:grpSpPr>
          <a:xfrm>
            <a:off x="418307" y="2669941"/>
            <a:ext cx="1331104" cy="962730"/>
            <a:chOff x="683568" y="218049"/>
            <a:chExt cx="1042227" cy="753798"/>
          </a:xfrm>
        </p:grpSpPr>
        <p:sp>
          <p:nvSpPr>
            <p:cNvPr id="26" name="TextBox 25">
              <a:extLst>
                <a:ext uri="{FF2B5EF4-FFF2-40B4-BE49-F238E27FC236}">
                  <a16:creationId xmlns:a16="http://schemas.microsoft.com/office/drawing/2014/main" id="{BAAB6368-A4AE-464F-B47F-219F9B62E94A}"/>
                </a:ext>
              </a:extLst>
            </p:cNvPr>
            <p:cNvSpPr txBox="1"/>
            <p:nvPr/>
          </p:nvSpPr>
          <p:spPr>
            <a:xfrm>
              <a:off x="683568" y="680507"/>
              <a:ext cx="1030731" cy="265081"/>
            </a:xfrm>
            <a:prstGeom prst="rect">
              <a:avLst/>
            </a:prstGeom>
            <a:noFill/>
          </p:spPr>
          <p:txBody>
            <a:bodyPr wrap="square" rtlCol="0">
              <a:spAutoFit/>
            </a:bodyPr>
            <a:lstStyle/>
            <a:p>
              <a:pPr algn="ctr"/>
              <a:r>
                <a:rPr lang="en-AU" sz="1600" b="1" dirty="0">
                  <a:latin typeface="+mj-lt"/>
                </a:rPr>
                <a:t>ROCK</a:t>
              </a:r>
            </a:p>
          </p:txBody>
        </p:sp>
        <p:sp>
          <p:nvSpPr>
            <p:cNvPr id="27" name="Rounded Rectangle 145">
              <a:extLst>
                <a:ext uri="{FF2B5EF4-FFF2-40B4-BE49-F238E27FC236}">
                  <a16:creationId xmlns:a16="http://schemas.microsoft.com/office/drawing/2014/main" id="{7EBE15C4-D4DB-406B-A6D8-970B570D4020}"/>
                </a:ext>
              </a:extLst>
            </p:cNvPr>
            <p:cNvSpPr/>
            <p:nvPr/>
          </p:nvSpPr>
          <p:spPr>
            <a:xfrm>
              <a:off x="683568" y="218049"/>
              <a:ext cx="1042227" cy="753798"/>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8" name="Picture 27">
              <a:extLst>
                <a:ext uri="{FF2B5EF4-FFF2-40B4-BE49-F238E27FC236}">
                  <a16:creationId xmlns:a16="http://schemas.microsoft.com/office/drawing/2014/main" id="{ECE4CD77-BD83-4C14-B63D-3BA3F34C06E3}"/>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839293" y="329751"/>
              <a:ext cx="823577" cy="360316"/>
            </a:xfrm>
            <a:prstGeom prst="rect">
              <a:avLst/>
            </a:prstGeom>
          </p:spPr>
        </p:pic>
      </p:grpSp>
      <p:grpSp>
        <p:nvGrpSpPr>
          <p:cNvPr id="29" name="Group 28" descr="Paper">
            <a:extLst>
              <a:ext uri="{FF2B5EF4-FFF2-40B4-BE49-F238E27FC236}">
                <a16:creationId xmlns:a16="http://schemas.microsoft.com/office/drawing/2014/main" id="{1CD7B2A2-7222-4A33-A31F-E9BAB9E52406}"/>
              </a:ext>
            </a:extLst>
          </p:cNvPr>
          <p:cNvGrpSpPr/>
          <p:nvPr/>
        </p:nvGrpSpPr>
        <p:grpSpPr>
          <a:xfrm>
            <a:off x="429397" y="3832871"/>
            <a:ext cx="1316423" cy="963534"/>
            <a:chOff x="3068042" y="218049"/>
            <a:chExt cx="1042227" cy="753798"/>
          </a:xfrm>
        </p:grpSpPr>
        <p:pic>
          <p:nvPicPr>
            <p:cNvPr id="30" name="Picture 29">
              <a:extLst>
                <a:ext uri="{FF2B5EF4-FFF2-40B4-BE49-F238E27FC236}">
                  <a16:creationId xmlns:a16="http://schemas.microsoft.com/office/drawing/2014/main" id="{B7A7228F-268D-4C6B-B6D2-24FACA188A5C}"/>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3102001" y="249921"/>
              <a:ext cx="947536" cy="535030"/>
            </a:xfrm>
            <a:prstGeom prst="rect">
              <a:avLst/>
            </a:prstGeom>
          </p:spPr>
        </p:pic>
        <p:sp>
          <p:nvSpPr>
            <p:cNvPr id="31" name="TextBox 30">
              <a:extLst>
                <a:ext uri="{FF2B5EF4-FFF2-40B4-BE49-F238E27FC236}">
                  <a16:creationId xmlns:a16="http://schemas.microsoft.com/office/drawing/2014/main" id="{8CFED62C-DD7A-4C59-8B2F-B0E57B2F4692}"/>
                </a:ext>
              </a:extLst>
            </p:cNvPr>
            <p:cNvSpPr txBox="1"/>
            <p:nvPr/>
          </p:nvSpPr>
          <p:spPr>
            <a:xfrm>
              <a:off x="3068042" y="680508"/>
              <a:ext cx="1042227" cy="264860"/>
            </a:xfrm>
            <a:prstGeom prst="rect">
              <a:avLst/>
            </a:prstGeom>
            <a:noFill/>
          </p:spPr>
          <p:txBody>
            <a:bodyPr wrap="square" rtlCol="0">
              <a:spAutoFit/>
            </a:bodyPr>
            <a:lstStyle/>
            <a:p>
              <a:pPr algn="ctr"/>
              <a:r>
                <a:rPr lang="en-AU" sz="1600" b="1" dirty="0">
                  <a:solidFill>
                    <a:schemeClr val="bg2">
                      <a:lumMod val="10000"/>
                    </a:schemeClr>
                  </a:solidFill>
                </a:rPr>
                <a:t>PAPER</a:t>
              </a:r>
            </a:p>
          </p:txBody>
        </p:sp>
        <p:sp>
          <p:nvSpPr>
            <p:cNvPr id="32" name="Rounded Rectangle 151">
              <a:extLst>
                <a:ext uri="{FF2B5EF4-FFF2-40B4-BE49-F238E27FC236}">
                  <a16:creationId xmlns:a16="http://schemas.microsoft.com/office/drawing/2014/main" id="{2F52ECA1-67E3-4C94-BE5A-67DFA44ADE6B}"/>
                </a:ext>
              </a:extLst>
            </p:cNvPr>
            <p:cNvSpPr/>
            <p:nvPr/>
          </p:nvSpPr>
          <p:spPr>
            <a:xfrm>
              <a:off x="3068042" y="218049"/>
              <a:ext cx="1042227" cy="753798"/>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descr="Scissors">
            <a:extLst>
              <a:ext uri="{FF2B5EF4-FFF2-40B4-BE49-F238E27FC236}">
                <a16:creationId xmlns:a16="http://schemas.microsoft.com/office/drawing/2014/main" id="{5E87416D-E354-41D0-964C-3C585A3CCD25}"/>
              </a:ext>
            </a:extLst>
          </p:cNvPr>
          <p:cNvGrpSpPr/>
          <p:nvPr/>
        </p:nvGrpSpPr>
        <p:grpSpPr>
          <a:xfrm>
            <a:off x="406467" y="4986424"/>
            <a:ext cx="1339867" cy="971137"/>
            <a:chOff x="6273400" y="218049"/>
            <a:chExt cx="1051338" cy="753799"/>
          </a:xfrm>
        </p:grpSpPr>
        <p:pic>
          <p:nvPicPr>
            <p:cNvPr id="34" name="Picture 33">
              <a:extLst>
                <a:ext uri="{FF2B5EF4-FFF2-40B4-BE49-F238E27FC236}">
                  <a16:creationId xmlns:a16="http://schemas.microsoft.com/office/drawing/2014/main" id="{0A9C5D37-CD5B-45EA-BEB0-62D5D6C4FF85}"/>
                </a:ext>
              </a:extLst>
            </p:cNvPr>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6306712" y="286094"/>
              <a:ext cx="958240" cy="408041"/>
            </a:xfrm>
            <a:prstGeom prst="rect">
              <a:avLst/>
            </a:prstGeom>
          </p:spPr>
        </p:pic>
        <p:sp>
          <p:nvSpPr>
            <p:cNvPr id="35" name="TextBox 34">
              <a:extLst>
                <a:ext uri="{FF2B5EF4-FFF2-40B4-BE49-F238E27FC236}">
                  <a16:creationId xmlns:a16="http://schemas.microsoft.com/office/drawing/2014/main" id="{AAF6C71B-B32C-4569-AC4B-D84490259984}"/>
                </a:ext>
              </a:extLst>
            </p:cNvPr>
            <p:cNvSpPr txBox="1"/>
            <p:nvPr/>
          </p:nvSpPr>
          <p:spPr>
            <a:xfrm>
              <a:off x="6273400" y="688389"/>
              <a:ext cx="1030730" cy="262786"/>
            </a:xfrm>
            <a:prstGeom prst="rect">
              <a:avLst/>
            </a:prstGeom>
            <a:noFill/>
          </p:spPr>
          <p:txBody>
            <a:bodyPr wrap="square" rtlCol="0">
              <a:spAutoFit/>
            </a:bodyPr>
            <a:lstStyle/>
            <a:p>
              <a:pPr algn="ctr"/>
              <a:r>
                <a:rPr lang="en-AU" sz="1600" b="1" dirty="0">
                  <a:solidFill>
                    <a:schemeClr val="bg2">
                      <a:lumMod val="10000"/>
                    </a:schemeClr>
                  </a:solidFill>
                </a:rPr>
                <a:t>SCISSORS</a:t>
              </a:r>
            </a:p>
          </p:txBody>
        </p:sp>
        <p:sp>
          <p:nvSpPr>
            <p:cNvPr id="36" name="Rounded Rectangle 157">
              <a:extLst>
                <a:ext uri="{FF2B5EF4-FFF2-40B4-BE49-F238E27FC236}">
                  <a16:creationId xmlns:a16="http://schemas.microsoft.com/office/drawing/2014/main" id="{3DD4C93B-4130-4105-8967-E5AAA461F7F5}"/>
                </a:ext>
              </a:extLst>
            </p:cNvPr>
            <p:cNvSpPr/>
            <p:nvPr/>
          </p:nvSpPr>
          <p:spPr>
            <a:xfrm>
              <a:off x="6282511" y="218049"/>
              <a:ext cx="1042227" cy="753799"/>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8" name="Rounded Rectangle 211">
            <a:extLst>
              <a:ext uri="{FF2B5EF4-FFF2-40B4-BE49-F238E27FC236}">
                <a16:creationId xmlns:a16="http://schemas.microsoft.com/office/drawing/2014/main" id="{FB7F1B84-0FDE-477C-9626-281A31CEA7DC}"/>
              </a:ext>
              <a:ext uri="{C183D7F6-B498-43B3-948B-1728B52AA6E4}">
                <adec:decorative xmlns:adec="http://schemas.microsoft.com/office/drawing/2017/decorative" val="1"/>
              </a:ext>
            </a:extLst>
          </p:cNvPr>
          <p:cNvSpPr/>
          <p:nvPr/>
        </p:nvSpPr>
        <p:spPr>
          <a:xfrm>
            <a:off x="9138938" y="1269496"/>
            <a:ext cx="2005945" cy="82850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mc:AlternateContent xmlns:mc="http://schemas.openxmlformats.org/markup-compatibility/2006" xmlns:a14="http://schemas.microsoft.com/office/drawing/2010/main">
        <mc:Choice Requires="a14">
          <p:sp>
            <p:nvSpPr>
              <p:cNvPr id="39" name="TextBox 38" descr="PLAYER 1 WINS&#10;3 in 9 or  1/3&#10;">
                <a:extLst>
                  <a:ext uri="{FF2B5EF4-FFF2-40B4-BE49-F238E27FC236}">
                    <a16:creationId xmlns:a16="http://schemas.microsoft.com/office/drawing/2014/main" id="{924AC3AE-DB52-41C3-BE1A-E0433F17BBB2}"/>
                  </a:ext>
                </a:extLst>
              </p:cNvPr>
              <p:cNvSpPr txBox="1"/>
              <p:nvPr/>
            </p:nvSpPr>
            <p:spPr>
              <a:xfrm>
                <a:off x="9138938" y="1331702"/>
                <a:ext cx="2005945" cy="724878"/>
              </a:xfrm>
              <a:prstGeom prst="rect">
                <a:avLst/>
              </a:prstGeom>
              <a:noFill/>
            </p:spPr>
            <p:txBody>
              <a:bodyPr wrap="square" rtlCol="0">
                <a:spAutoFit/>
              </a:bodyPr>
              <a:lstStyle/>
              <a:p>
                <a:pPr algn="ctr"/>
                <a:r>
                  <a:rPr lang="en-AU" sz="1600" b="1" dirty="0">
                    <a:solidFill>
                      <a:schemeClr val="bg1"/>
                    </a:solidFill>
                  </a:rPr>
                  <a:t>PLAYER 1 WINS</a:t>
                </a:r>
              </a:p>
              <a:p>
                <a:pPr algn="ctr"/>
                <a:r>
                  <a:rPr lang="en-AU" sz="1600" b="1" dirty="0">
                    <a:solidFill>
                      <a:schemeClr val="bg1"/>
                    </a:solidFill>
                  </a:rPr>
                  <a:t>3 in 9 or  </a:t>
                </a:r>
                <a14:m>
                  <m:oMath xmlns:m="http://schemas.openxmlformats.org/officeDocument/2006/math">
                    <m:f>
                      <m:fPr>
                        <m:ctrlPr>
                          <a:rPr lang="en-AU" sz="1600" b="1" i="1">
                            <a:solidFill>
                              <a:schemeClr val="bg1"/>
                            </a:solidFill>
                            <a:latin typeface="Cambria Math" panose="02040503050406030204" pitchFamily="18" charset="0"/>
                          </a:rPr>
                        </m:ctrlPr>
                      </m:fPr>
                      <m:num>
                        <m:r>
                          <m:rPr>
                            <m:nor/>
                          </m:rPr>
                          <a:rPr lang="en-AU" sz="1600" b="1">
                            <a:solidFill>
                              <a:schemeClr val="bg1"/>
                            </a:solidFill>
                          </a:rPr>
                          <m:t>1</m:t>
                        </m:r>
                      </m:num>
                      <m:den>
                        <m:r>
                          <m:rPr>
                            <m:nor/>
                          </m:rPr>
                          <a:rPr lang="en-AU" sz="1600" b="1">
                            <a:solidFill>
                              <a:schemeClr val="bg1"/>
                            </a:solidFill>
                          </a:rPr>
                          <m:t>3</m:t>
                        </m:r>
                      </m:den>
                    </m:f>
                  </m:oMath>
                </a14:m>
                <a:endParaRPr lang="en-AU" sz="1400" b="1" dirty="0">
                  <a:solidFill>
                    <a:schemeClr val="bg1"/>
                  </a:solidFill>
                </a:endParaRPr>
              </a:p>
            </p:txBody>
          </p:sp>
        </mc:Choice>
        <mc:Fallback xmlns="">
          <p:sp>
            <p:nvSpPr>
              <p:cNvPr id="39" name="TextBox 38" descr="PLAYER 1 WINS&#10;3 in 9 or  1/3&#10;">
                <a:extLst>
                  <a:ext uri="{FF2B5EF4-FFF2-40B4-BE49-F238E27FC236}">
                    <a16:creationId xmlns:a16="http://schemas.microsoft.com/office/drawing/2014/main" id="{924AC3AE-DB52-41C3-BE1A-E0433F17BBB2}"/>
                  </a:ext>
                </a:extLst>
              </p:cNvPr>
              <p:cNvSpPr txBox="1">
                <a:spLocks noRot="1" noChangeAspect="1" noMove="1" noResize="1" noEditPoints="1" noAdjustHandles="1" noChangeArrowheads="1" noChangeShapeType="1" noTextEdit="1"/>
              </p:cNvSpPr>
              <p:nvPr/>
            </p:nvSpPr>
            <p:spPr>
              <a:xfrm>
                <a:off x="9138938" y="1331702"/>
                <a:ext cx="2005945" cy="724878"/>
              </a:xfrm>
              <a:prstGeom prst="rect">
                <a:avLst/>
              </a:prstGeom>
              <a:blipFill>
                <a:blip r:embed="rId9"/>
                <a:stretch>
                  <a:fillRect t="-2521" b="-4202"/>
                </a:stretch>
              </a:blipFill>
            </p:spPr>
            <p:txBody>
              <a:bodyPr/>
              <a:lstStyle/>
              <a:p>
                <a:r>
                  <a:rPr lang="en-AU">
                    <a:noFill/>
                  </a:rPr>
                  <a:t> </a:t>
                </a:r>
              </a:p>
            </p:txBody>
          </p:sp>
        </mc:Fallback>
      </mc:AlternateContent>
      <p:sp>
        <p:nvSpPr>
          <p:cNvPr id="8" name="TextBox 7">
            <a:extLst>
              <a:ext uri="{FF2B5EF4-FFF2-40B4-BE49-F238E27FC236}">
                <a16:creationId xmlns:a16="http://schemas.microsoft.com/office/drawing/2014/main" id="{3F006EE3-BDD7-A1C0-9987-E8E7806F3AD3}"/>
              </a:ext>
            </a:extLst>
          </p:cNvPr>
          <p:cNvSpPr txBox="1"/>
          <p:nvPr/>
        </p:nvSpPr>
        <p:spPr>
          <a:xfrm>
            <a:off x="339218" y="6319708"/>
            <a:ext cx="3669981" cy="379300"/>
          </a:xfrm>
          <a:prstGeom prst="rect">
            <a:avLst/>
          </a:prstGeom>
          <a:noFill/>
        </p:spPr>
        <p:txBody>
          <a:bodyPr wrap="square" lIns="0" tIns="0" rIns="0" bIns="0" rtlCol="0">
            <a:noAutofit/>
          </a:bodyPr>
          <a:lstStyle/>
          <a:p>
            <a:r>
              <a:rPr lang="en-AU" u="sng" dirty="0" err="1">
                <a:hlinkClick r:id="rId10"/>
              </a:rPr>
              <a:t>reSolve</a:t>
            </a:r>
            <a:r>
              <a:rPr lang="en-AU" u="sng" dirty="0">
                <a:hlinkClick r:id="rId10"/>
              </a:rPr>
              <a:t>: Mathematics by Inquiry (2020)</a:t>
            </a:r>
            <a:endParaRPr lang="en-US" u="sng" dirty="0"/>
          </a:p>
        </p:txBody>
      </p:sp>
      <p:sp>
        <p:nvSpPr>
          <p:cNvPr id="4" name="Slide Number Placeholder 3">
            <a:extLst>
              <a:ext uri="{FF2B5EF4-FFF2-40B4-BE49-F238E27FC236}">
                <a16:creationId xmlns:a16="http://schemas.microsoft.com/office/drawing/2014/main" id="{B5B890D6-2874-4350-8736-8C17658CA565}"/>
              </a:ext>
              <a:ext uri="{C183D7F6-B498-43B3-948B-1728B52AA6E4}">
                <adec:decorative xmlns:adec="http://schemas.microsoft.com/office/drawing/2017/decorative" val="1"/>
              </a:ext>
            </a:extLst>
          </p:cNvPr>
          <p:cNvSpPr>
            <a:spLocks noGrp="1"/>
          </p:cNvSpPr>
          <p:nvPr>
            <p:ph type="sldNum" sz="quarter" idx="10"/>
          </p:nvPr>
        </p:nvSpPr>
        <p:spPr/>
        <p:txBody>
          <a:bodyPr/>
          <a:lstStyle/>
          <a:p>
            <a:fld id="{53F625F3-B677-4D46-AEB5-DC449A9DF797}" type="slidenum">
              <a:rPr lang="en-AU" smtClean="0"/>
              <a:pPr/>
              <a:t>15</a:t>
            </a:fld>
            <a:endParaRPr lang="en-AU" dirty="0"/>
          </a:p>
        </p:txBody>
      </p:sp>
    </p:spTree>
    <p:extLst>
      <p:ext uri="{BB962C8B-B14F-4D97-AF65-F5344CB8AC3E}">
        <p14:creationId xmlns:p14="http://schemas.microsoft.com/office/powerpoint/2010/main" val="246415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133D4-3FA6-4255-9B8C-5681BE7209A2}"/>
              </a:ext>
            </a:extLst>
          </p:cNvPr>
          <p:cNvSpPr>
            <a:spLocks noGrp="1"/>
          </p:cNvSpPr>
          <p:nvPr>
            <p:ph type="title"/>
          </p:nvPr>
        </p:nvSpPr>
        <p:spPr/>
        <p:txBody>
          <a:bodyPr/>
          <a:lstStyle/>
          <a:p>
            <a:r>
              <a:rPr lang="en-AU" dirty="0"/>
              <a:t>Rock paper scissors – part 15</a:t>
            </a:r>
          </a:p>
        </p:txBody>
      </p:sp>
      <p:sp>
        <p:nvSpPr>
          <p:cNvPr id="5" name="Text Placeholder 4">
            <a:extLst>
              <a:ext uri="{FF2B5EF4-FFF2-40B4-BE49-F238E27FC236}">
                <a16:creationId xmlns:a16="http://schemas.microsoft.com/office/drawing/2014/main" id="{8CFD3725-BC72-4BF9-B64F-3417367F6738}"/>
              </a:ext>
            </a:extLst>
          </p:cNvPr>
          <p:cNvSpPr>
            <a:spLocks noGrp="1"/>
          </p:cNvSpPr>
          <p:nvPr>
            <p:ph type="body" sz="quarter" idx="18"/>
          </p:nvPr>
        </p:nvSpPr>
        <p:spPr>
          <a:xfrm>
            <a:off x="360000" y="900000"/>
            <a:ext cx="10080000" cy="310015"/>
          </a:xfrm>
        </p:spPr>
        <p:txBody>
          <a:bodyPr/>
          <a:lstStyle/>
          <a:p>
            <a:r>
              <a:rPr lang="en-AU" dirty="0"/>
              <a:t>What is the chance of winning?</a:t>
            </a:r>
          </a:p>
        </p:txBody>
      </p:sp>
      <p:graphicFrame>
        <p:nvGraphicFramePr>
          <p:cNvPr id="9" name="Table 8" descr="Table showing the outcomes for a rock, paper, scissors game. The top row is for person 1, the left column is for person 2. Table showing how many times player 2 is expected to win.">
            <a:extLst>
              <a:ext uri="{FF2B5EF4-FFF2-40B4-BE49-F238E27FC236}">
                <a16:creationId xmlns:a16="http://schemas.microsoft.com/office/drawing/2014/main" id="{85892B7E-66AC-43A8-8DA6-A473C6A40CB2}"/>
              </a:ext>
            </a:extLst>
          </p:cNvPr>
          <p:cNvGraphicFramePr>
            <a:graphicFrameLocks noGrp="1"/>
          </p:cNvGraphicFramePr>
          <p:nvPr>
            <p:extLst>
              <p:ext uri="{D42A27DB-BD31-4B8C-83A1-F6EECF244321}">
                <p14:modId xmlns:p14="http://schemas.microsoft.com/office/powerpoint/2010/main" val="1876270264"/>
              </p:ext>
            </p:extLst>
          </p:nvPr>
        </p:nvGraphicFramePr>
        <p:xfrm>
          <a:off x="339218" y="1460733"/>
          <a:ext cx="6096000" cy="4608256"/>
        </p:xfrm>
        <a:graphic>
          <a:graphicData uri="http://schemas.openxmlformats.org/drawingml/2006/table">
            <a:tbl>
              <a:tblPr firstRow="1" bandRow="1">
                <a:tableStyleId>{5C22544A-7EE6-4342-B048-85BDC9FD1C3A}</a:tableStyleId>
              </a:tblPr>
              <a:tblGrid>
                <a:gridCol w="1488000">
                  <a:extLst>
                    <a:ext uri="{9D8B030D-6E8A-4147-A177-3AD203B41FA5}">
                      <a16:colId xmlns:a16="http://schemas.microsoft.com/office/drawing/2014/main" val="3102540804"/>
                    </a:ext>
                  </a:extLst>
                </a:gridCol>
                <a:gridCol w="1536000">
                  <a:extLst>
                    <a:ext uri="{9D8B030D-6E8A-4147-A177-3AD203B41FA5}">
                      <a16:colId xmlns:a16="http://schemas.microsoft.com/office/drawing/2014/main" val="3765955052"/>
                    </a:ext>
                  </a:extLst>
                </a:gridCol>
                <a:gridCol w="1536000">
                  <a:extLst>
                    <a:ext uri="{9D8B030D-6E8A-4147-A177-3AD203B41FA5}">
                      <a16:colId xmlns:a16="http://schemas.microsoft.com/office/drawing/2014/main" val="1217940985"/>
                    </a:ext>
                  </a:extLst>
                </a:gridCol>
                <a:gridCol w="1536000">
                  <a:extLst>
                    <a:ext uri="{9D8B030D-6E8A-4147-A177-3AD203B41FA5}">
                      <a16:colId xmlns:a16="http://schemas.microsoft.com/office/drawing/2014/main" val="459501670"/>
                    </a:ext>
                  </a:extLst>
                </a:gridCol>
              </a:tblGrid>
              <a:tr h="1152128">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10525533"/>
                  </a:ext>
                </a:extLst>
              </a:tr>
              <a:tr h="1152128">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tx1"/>
                          </a:solidFill>
                        </a:rPr>
                        <a:t>DRAW</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tx1"/>
                          </a:solidFill>
                        </a:rPr>
                        <a:t>WIN P1</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bg1"/>
                          </a:solidFill>
                        </a:rPr>
                        <a:t>WIN P2</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844597707"/>
                  </a:ext>
                </a:extLst>
              </a:tr>
              <a:tr h="1152000">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bg1"/>
                          </a:solidFill>
                        </a:rPr>
                        <a:t>WIN P2</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en-AU" sz="2400" b="0" dirty="0">
                          <a:solidFill>
                            <a:schemeClr val="tx1"/>
                          </a:solidFill>
                        </a:rPr>
                        <a:t>DRAW</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tx1"/>
                          </a:solidFill>
                        </a:rPr>
                        <a:t>WIN P1</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23673648"/>
                  </a:ext>
                </a:extLst>
              </a:tr>
              <a:tr h="1152000">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tx1"/>
                          </a:solidFill>
                        </a:rPr>
                        <a:t>WIN P1</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bg1"/>
                          </a:solidFill>
                        </a:rPr>
                        <a:t>WIN P2</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en-AU" sz="2400" b="0" dirty="0">
                          <a:solidFill>
                            <a:schemeClr val="tx1"/>
                          </a:solidFill>
                        </a:rPr>
                        <a:t>DRAW</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302304026"/>
                  </a:ext>
                </a:extLst>
              </a:tr>
            </a:tbl>
          </a:graphicData>
        </a:graphic>
      </p:graphicFrame>
      <p:cxnSp>
        <p:nvCxnSpPr>
          <p:cNvPr id="10" name="Straight Connector 9">
            <a:extLst>
              <a:ext uri="{FF2B5EF4-FFF2-40B4-BE49-F238E27FC236}">
                <a16:creationId xmlns:a16="http://schemas.microsoft.com/office/drawing/2014/main" id="{DFE7AFCF-D299-45F0-B09E-AF7C783E2C63}"/>
              </a:ext>
              <a:ext uri="{C183D7F6-B498-43B3-948B-1728B52AA6E4}">
                <adec:decorative xmlns:adec="http://schemas.microsoft.com/office/drawing/2017/decorative" val="1"/>
              </a:ext>
            </a:extLst>
          </p:cNvPr>
          <p:cNvCxnSpPr>
            <a:cxnSpLocks/>
          </p:cNvCxnSpPr>
          <p:nvPr/>
        </p:nvCxnSpPr>
        <p:spPr>
          <a:xfrm>
            <a:off x="339219" y="1460733"/>
            <a:ext cx="1491905" cy="115922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descr="Player 1">
            <a:extLst>
              <a:ext uri="{FF2B5EF4-FFF2-40B4-BE49-F238E27FC236}">
                <a16:creationId xmlns:a16="http://schemas.microsoft.com/office/drawing/2014/main" id="{8B12401A-BE00-466C-9155-8BEC1AD51345}"/>
              </a:ext>
            </a:extLst>
          </p:cNvPr>
          <p:cNvSpPr txBox="1"/>
          <p:nvPr/>
        </p:nvSpPr>
        <p:spPr>
          <a:xfrm>
            <a:off x="1047117" y="1463168"/>
            <a:ext cx="749797" cy="584775"/>
          </a:xfrm>
          <a:prstGeom prst="rect">
            <a:avLst/>
          </a:prstGeom>
          <a:noFill/>
        </p:spPr>
        <p:txBody>
          <a:bodyPr wrap="square" rtlCol="0">
            <a:spAutoFit/>
          </a:bodyPr>
          <a:lstStyle/>
          <a:p>
            <a:pPr algn="ctr"/>
            <a:r>
              <a:rPr lang="en-AU" sz="3200" b="1" dirty="0">
                <a:solidFill>
                  <a:schemeClr val="tx1">
                    <a:lumMod val="65000"/>
                    <a:lumOff val="35000"/>
                  </a:schemeClr>
                </a:solidFill>
              </a:rPr>
              <a:t>P1</a:t>
            </a:r>
          </a:p>
        </p:txBody>
      </p:sp>
      <p:sp>
        <p:nvSpPr>
          <p:cNvPr id="12" name="TextBox 11" descr="Player 2">
            <a:extLst>
              <a:ext uri="{FF2B5EF4-FFF2-40B4-BE49-F238E27FC236}">
                <a16:creationId xmlns:a16="http://schemas.microsoft.com/office/drawing/2014/main" id="{781B8F31-DBEF-4A15-8EC3-5DFD0C6F2071}"/>
              </a:ext>
            </a:extLst>
          </p:cNvPr>
          <p:cNvSpPr txBox="1"/>
          <p:nvPr/>
        </p:nvSpPr>
        <p:spPr>
          <a:xfrm>
            <a:off x="339219" y="1990724"/>
            <a:ext cx="749797" cy="584775"/>
          </a:xfrm>
          <a:prstGeom prst="rect">
            <a:avLst/>
          </a:prstGeom>
          <a:noFill/>
        </p:spPr>
        <p:txBody>
          <a:bodyPr wrap="square" rtlCol="0">
            <a:spAutoFit/>
          </a:bodyPr>
          <a:lstStyle/>
          <a:p>
            <a:pPr algn="ctr"/>
            <a:r>
              <a:rPr lang="en-AU" sz="3200" b="1" dirty="0">
                <a:solidFill>
                  <a:schemeClr val="tx1">
                    <a:lumMod val="65000"/>
                    <a:lumOff val="35000"/>
                  </a:schemeClr>
                </a:solidFill>
              </a:rPr>
              <a:t>P2</a:t>
            </a:r>
          </a:p>
        </p:txBody>
      </p:sp>
      <p:grpSp>
        <p:nvGrpSpPr>
          <p:cNvPr id="17" name="Group 16" descr="Rock">
            <a:extLst>
              <a:ext uri="{FF2B5EF4-FFF2-40B4-BE49-F238E27FC236}">
                <a16:creationId xmlns:a16="http://schemas.microsoft.com/office/drawing/2014/main" id="{5645F802-FA60-463A-9586-89B64BC9B786}"/>
              </a:ext>
            </a:extLst>
          </p:cNvPr>
          <p:cNvGrpSpPr/>
          <p:nvPr/>
        </p:nvGrpSpPr>
        <p:grpSpPr>
          <a:xfrm>
            <a:off x="1928244" y="1551478"/>
            <a:ext cx="1331104" cy="962730"/>
            <a:chOff x="683568" y="218049"/>
            <a:chExt cx="1042227" cy="753798"/>
          </a:xfrm>
        </p:grpSpPr>
        <p:sp>
          <p:nvSpPr>
            <p:cNvPr id="18" name="TextBox 17">
              <a:extLst>
                <a:ext uri="{FF2B5EF4-FFF2-40B4-BE49-F238E27FC236}">
                  <a16:creationId xmlns:a16="http://schemas.microsoft.com/office/drawing/2014/main" id="{D4EB9B8F-E91A-49BA-AD6A-EA9DA9EB15B8}"/>
                </a:ext>
              </a:extLst>
            </p:cNvPr>
            <p:cNvSpPr txBox="1"/>
            <p:nvPr/>
          </p:nvSpPr>
          <p:spPr>
            <a:xfrm>
              <a:off x="683568" y="680507"/>
              <a:ext cx="1030731" cy="265081"/>
            </a:xfrm>
            <a:prstGeom prst="rect">
              <a:avLst/>
            </a:prstGeom>
            <a:noFill/>
          </p:spPr>
          <p:txBody>
            <a:bodyPr wrap="square" rtlCol="0">
              <a:spAutoFit/>
            </a:bodyPr>
            <a:lstStyle/>
            <a:p>
              <a:pPr algn="ctr"/>
              <a:r>
                <a:rPr lang="en-AU" sz="1600" b="1" dirty="0">
                  <a:latin typeface="+mj-lt"/>
                </a:rPr>
                <a:t>ROCK</a:t>
              </a:r>
            </a:p>
          </p:txBody>
        </p:sp>
        <p:sp>
          <p:nvSpPr>
            <p:cNvPr id="19" name="Rounded Rectangle 107">
              <a:extLst>
                <a:ext uri="{FF2B5EF4-FFF2-40B4-BE49-F238E27FC236}">
                  <a16:creationId xmlns:a16="http://schemas.microsoft.com/office/drawing/2014/main" id="{110AB572-0578-4A50-9546-148019740F35}"/>
                </a:ext>
              </a:extLst>
            </p:cNvPr>
            <p:cNvSpPr/>
            <p:nvPr/>
          </p:nvSpPr>
          <p:spPr>
            <a:xfrm>
              <a:off x="683568" y="218049"/>
              <a:ext cx="1042227" cy="753798"/>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0" name="Picture 19">
              <a:extLst>
                <a:ext uri="{FF2B5EF4-FFF2-40B4-BE49-F238E27FC236}">
                  <a16:creationId xmlns:a16="http://schemas.microsoft.com/office/drawing/2014/main" id="{E9E35AAC-A4A4-46F3-8F6F-BB999E6117F0}"/>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844019" y="329751"/>
              <a:ext cx="814125" cy="360316"/>
            </a:xfrm>
            <a:prstGeom prst="rect">
              <a:avLst/>
            </a:prstGeom>
          </p:spPr>
        </p:pic>
      </p:grpSp>
      <p:grpSp>
        <p:nvGrpSpPr>
          <p:cNvPr id="21" name="Group 20" descr="Paper">
            <a:extLst>
              <a:ext uri="{FF2B5EF4-FFF2-40B4-BE49-F238E27FC236}">
                <a16:creationId xmlns:a16="http://schemas.microsoft.com/office/drawing/2014/main" id="{8C5CE21A-9775-4B8B-895C-6FCA4726FE31}"/>
              </a:ext>
            </a:extLst>
          </p:cNvPr>
          <p:cNvGrpSpPr/>
          <p:nvPr/>
        </p:nvGrpSpPr>
        <p:grpSpPr>
          <a:xfrm>
            <a:off x="3486780" y="1551478"/>
            <a:ext cx="1316424" cy="963534"/>
            <a:chOff x="3068042" y="218049"/>
            <a:chExt cx="1042228" cy="753798"/>
          </a:xfrm>
        </p:grpSpPr>
        <p:pic>
          <p:nvPicPr>
            <p:cNvPr id="22" name="Picture 21">
              <a:extLst>
                <a:ext uri="{FF2B5EF4-FFF2-40B4-BE49-F238E27FC236}">
                  <a16:creationId xmlns:a16="http://schemas.microsoft.com/office/drawing/2014/main" id="{52825945-6B87-44CD-A283-99DFC41E2BDF}"/>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3102001" y="252398"/>
              <a:ext cx="947536" cy="530077"/>
            </a:xfrm>
            <a:prstGeom prst="rect">
              <a:avLst/>
            </a:prstGeom>
          </p:spPr>
        </p:pic>
        <p:sp>
          <p:nvSpPr>
            <p:cNvPr id="23" name="TextBox 22">
              <a:extLst>
                <a:ext uri="{FF2B5EF4-FFF2-40B4-BE49-F238E27FC236}">
                  <a16:creationId xmlns:a16="http://schemas.microsoft.com/office/drawing/2014/main" id="{622AF04C-D65E-4757-9305-58DC16389EE4}"/>
                </a:ext>
              </a:extLst>
            </p:cNvPr>
            <p:cNvSpPr txBox="1"/>
            <p:nvPr/>
          </p:nvSpPr>
          <p:spPr>
            <a:xfrm>
              <a:off x="3068043" y="680508"/>
              <a:ext cx="1042227" cy="264860"/>
            </a:xfrm>
            <a:prstGeom prst="rect">
              <a:avLst/>
            </a:prstGeom>
            <a:noFill/>
          </p:spPr>
          <p:txBody>
            <a:bodyPr wrap="square" rtlCol="0">
              <a:spAutoFit/>
            </a:bodyPr>
            <a:lstStyle/>
            <a:p>
              <a:pPr algn="ctr"/>
              <a:r>
                <a:rPr lang="en-AU" sz="1600" b="1" dirty="0">
                  <a:latin typeface="+mj-lt"/>
                </a:rPr>
                <a:t>PAPER</a:t>
              </a:r>
            </a:p>
          </p:txBody>
        </p:sp>
        <p:sp>
          <p:nvSpPr>
            <p:cNvPr id="24" name="Rounded Rectangle 128">
              <a:extLst>
                <a:ext uri="{FF2B5EF4-FFF2-40B4-BE49-F238E27FC236}">
                  <a16:creationId xmlns:a16="http://schemas.microsoft.com/office/drawing/2014/main" id="{3DCEB44A-F56B-4E35-92EC-D4593C8C81AA}"/>
                </a:ext>
              </a:extLst>
            </p:cNvPr>
            <p:cNvSpPr/>
            <p:nvPr/>
          </p:nvSpPr>
          <p:spPr>
            <a:xfrm>
              <a:off x="3068042" y="218049"/>
              <a:ext cx="1042227" cy="753798"/>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3" name="Group 12" descr="Scissors">
            <a:extLst>
              <a:ext uri="{FF2B5EF4-FFF2-40B4-BE49-F238E27FC236}">
                <a16:creationId xmlns:a16="http://schemas.microsoft.com/office/drawing/2014/main" id="{315EA26D-6123-48DD-9380-C36A80F97D5B}"/>
              </a:ext>
            </a:extLst>
          </p:cNvPr>
          <p:cNvGrpSpPr/>
          <p:nvPr/>
        </p:nvGrpSpPr>
        <p:grpSpPr>
          <a:xfrm>
            <a:off x="4992540" y="1551479"/>
            <a:ext cx="1339867" cy="971137"/>
            <a:chOff x="6273400" y="218049"/>
            <a:chExt cx="1051338" cy="753799"/>
          </a:xfrm>
        </p:grpSpPr>
        <p:pic>
          <p:nvPicPr>
            <p:cNvPr id="14" name="Picture 13">
              <a:extLst>
                <a:ext uri="{FF2B5EF4-FFF2-40B4-BE49-F238E27FC236}">
                  <a16:creationId xmlns:a16="http://schemas.microsoft.com/office/drawing/2014/main" id="{34DAFD71-7B6C-4E74-A046-374F35B6EBCE}"/>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6306712" y="284363"/>
              <a:ext cx="958240" cy="411504"/>
            </a:xfrm>
            <a:prstGeom prst="rect">
              <a:avLst/>
            </a:prstGeom>
          </p:spPr>
        </p:pic>
        <p:sp>
          <p:nvSpPr>
            <p:cNvPr id="15" name="TextBox 14">
              <a:extLst>
                <a:ext uri="{FF2B5EF4-FFF2-40B4-BE49-F238E27FC236}">
                  <a16:creationId xmlns:a16="http://schemas.microsoft.com/office/drawing/2014/main" id="{8950DB65-84B8-4A3D-9DD9-EC96EB53CEE4}"/>
                </a:ext>
              </a:extLst>
            </p:cNvPr>
            <p:cNvSpPr txBox="1"/>
            <p:nvPr/>
          </p:nvSpPr>
          <p:spPr>
            <a:xfrm>
              <a:off x="6273400" y="688389"/>
              <a:ext cx="1030730" cy="262786"/>
            </a:xfrm>
            <a:prstGeom prst="rect">
              <a:avLst/>
            </a:prstGeom>
            <a:noFill/>
          </p:spPr>
          <p:txBody>
            <a:bodyPr wrap="square" rtlCol="0">
              <a:spAutoFit/>
            </a:bodyPr>
            <a:lstStyle/>
            <a:p>
              <a:pPr algn="ctr"/>
              <a:r>
                <a:rPr lang="en-AU" sz="1600" b="1" dirty="0">
                  <a:latin typeface="+mj-lt"/>
                </a:rPr>
                <a:t>SCISSORS</a:t>
              </a:r>
            </a:p>
          </p:txBody>
        </p:sp>
        <p:sp>
          <p:nvSpPr>
            <p:cNvPr id="16" name="Rounded Rectangle 104">
              <a:extLst>
                <a:ext uri="{FF2B5EF4-FFF2-40B4-BE49-F238E27FC236}">
                  <a16:creationId xmlns:a16="http://schemas.microsoft.com/office/drawing/2014/main" id="{8790748B-08D8-4886-A23D-5B692F88A6D8}"/>
                </a:ext>
              </a:extLst>
            </p:cNvPr>
            <p:cNvSpPr/>
            <p:nvPr/>
          </p:nvSpPr>
          <p:spPr>
            <a:xfrm>
              <a:off x="6282511" y="218049"/>
              <a:ext cx="1042227" cy="753799"/>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descr="Rock">
            <a:extLst>
              <a:ext uri="{FF2B5EF4-FFF2-40B4-BE49-F238E27FC236}">
                <a16:creationId xmlns:a16="http://schemas.microsoft.com/office/drawing/2014/main" id="{69AC76B3-065F-4157-83DB-69C243722604}"/>
              </a:ext>
            </a:extLst>
          </p:cNvPr>
          <p:cNvGrpSpPr/>
          <p:nvPr/>
        </p:nvGrpSpPr>
        <p:grpSpPr>
          <a:xfrm>
            <a:off x="418307" y="2669941"/>
            <a:ext cx="1331104" cy="962730"/>
            <a:chOff x="683568" y="218049"/>
            <a:chExt cx="1042227" cy="753798"/>
          </a:xfrm>
        </p:grpSpPr>
        <p:sp>
          <p:nvSpPr>
            <p:cNvPr id="26" name="TextBox 25">
              <a:extLst>
                <a:ext uri="{FF2B5EF4-FFF2-40B4-BE49-F238E27FC236}">
                  <a16:creationId xmlns:a16="http://schemas.microsoft.com/office/drawing/2014/main" id="{BAAB6368-A4AE-464F-B47F-219F9B62E94A}"/>
                </a:ext>
              </a:extLst>
            </p:cNvPr>
            <p:cNvSpPr txBox="1"/>
            <p:nvPr/>
          </p:nvSpPr>
          <p:spPr>
            <a:xfrm>
              <a:off x="683568" y="680507"/>
              <a:ext cx="1030731" cy="265081"/>
            </a:xfrm>
            <a:prstGeom prst="rect">
              <a:avLst/>
            </a:prstGeom>
            <a:noFill/>
          </p:spPr>
          <p:txBody>
            <a:bodyPr wrap="square" rtlCol="0">
              <a:spAutoFit/>
            </a:bodyPr>
            <a:lstStyle/>
            <a:p>
              <a:pPr algn="ctr"/>
              <a:r>
                <a:rPr lang="en-AU" sz="1600" b="1" dirty="0">
                  <a:latin typeface="+mj-lt"/>
                </a:rPr>
                <a:t>ROCK</a:t>
              </a:r>
            </a:p>
          </p:txBody>
        </p:sp>
        <p:sp>
          <p:nvSpPr>
            <p:cNvPr id="27" name="Rounded Rectangle 145">
              <a:extLst>
                <a:ext uri="{FF2B5EF4-FFF2-40B4-BE49-F238E27FC236}">
                  <a16:creationId xmlns:a16="http://schemas.microsoft.com/office/drawing/2014/main" id="{7EBE15C4-D4DB-406B-A6D8-970B570D4020}"/>
                </a:ext>
              </a:extLst>
            </p:cNvPr>
            <p:cNvSpPr/>
            <p:nvPr/>
          </p:nvSpPr>
          <p:spPr>
            <a:xfrm>
              <a:off x="683568" y="218049"/>
              <a:ext cx="1042227" cy="753798"/>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8" name="Picture 27">
              <a:extLst>
                <a:ext uri="{FF2B5EF4-FFF2-40B4-BE49-F238E27FC236}">
                  <a16:creationId xmlns:a16="http://schemas.microsoft.com/office/drawing/2014/main" id="{ECE4CD77-BD83-4C14-B63D-3BA3F34C06E3}"/>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839293" y="329751"/>
              <a:ext cx="823577" cy="360316"/>
            </a:xfrm>
            <a:prstGeom prst="rect">
              <a:avLst/>
            </a:prstGeom>
          </p:spPr>
        </p:pic>
      </p:grpSp>
      <p:grpSp>
        <p:nvGrpSpPr>
          <p:cNvPr id="29" name="Group 28" descr="Paper">
            <a:extLst>
              <a:ext uri="{FF2B5EF4-FFF2-40B4-BE49-F238E27FC236}">
                <a16:creationId xmlns:a16="http://schemas.microsoft.com/office/drawing/2014/main" id="{1CD7B2A2-7222-4A33-A31F-E9BAB9E52406}"/>
              </a:ext>
            </a:extLst>
          </p:cNvPr>
          <p:cNvGrpSpPr/>
          <p:nvPr/>
        </p:nvGrpSpPr>
        <p:grpSpPr>
          <a:xfrm>
            <a:off x="429397" y="3832871"/>
            <a:ext cx="1316423" cy="963534"/>
            <a:chOff x="3068042" y="218049"/>
            <a:chExt cx="1042227" cy="753798"/>
          </a:xfrm>
        </p:grpSpPr>
        <p:pic>
          <p:nvPicPr>
            <p:cNvPr id="30" name="Picture 29" descr="Paper">
              <a:extLst>
                <a:ext uri="{FF2B5EF4-FFF2-40B4-BE49-F238E27FC236}">
                  <a16:creationId xmlns:a16="http://schemas.microsoft.com/office/drawing/2014/main" id="{B7A7228F-268D-4C6B-B6D2-24FACA188A5C}"/>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3102001" y="249921"/>
              <a:ext cx="947536" cy="535030"/>
            </a:xfrm>
            <a:prstGeom prst="rect">
              <a:avLst/>
            </a:prstGeom>
          </p:spPr>
        </p:pic>
        <p:sp>
          <p:nvSpPr>
            <p:cNvPr id="31" name="TextBox 30">
              <a:extLst>
                <a:ext uri="{FF2B5EF4-FFF2-40B4-BE49-F238E27FC236}">
                  <a16:creationId xmlns:a16="http://schemas.microsoft.com/office/drawing/2014/main" id="{8CFED62C-DD7A-4C59-8B2F-B0E57B2F4692}"/>
                </a:ext>
              </a:extLst>
            </p:cNvPr>
            <p:cNvSpPr txBox="1"/>
            <p:nvPr/>
          </p:nvSpPr>
          <p:spPr>
            <a:xfrm>
              <a:off x="3068042" y="680508"/>
              <a:ext cx="1042227" cy="264860"/>
            </a:xfrm>
            <a:prstGeom prst="rect">
              <a:avLst/>
            </a:prstGeom>
            <a:noFill/>
          </p:spPr>
          <p:txBody>
            <a:bodyPr wrap="square" rtlCol="0">
              <a:spAutoFit/>
            </a:bodyPr>
            <a:lstStyle/>
            <a:p>
              <a:pPr algn="ctr"/>
              <a:r>
                <a:rPr lang="en-AU" sz="1600" b="1" dirty="0">
                  <a:latin typeface="+mj-lt"/>
                </a:rPr>
                <a:t>PAPER</a:t>
              </a:r>
            </a:p>
          </p:txBody>
        </p:sp>
        <p:sp>
          <p:nvSpPr>
            <p:cNvPr id="32" name="Rounded Rectangle 151">
              <a:extLst>
                <a:ext uri="{FF2B5EF4-FFF2-40B4-BE49-F238E27FC236}">
                  <a16:creationId xmlns:a16="http://schemas.microsoft.com/office/drawing/2014/main" id="{2F52ECA1-67E3-4C94-BE5A-67DFA44ADE6B}"/>
                </a:ext>
              </a:extLst>
            </p:cNvPr>
            <p:cNvSpPr/>
            <p:nvPr/>
          </p:nvSpPr>
          <p:spPr>
            <a:xfrm>
              <a:off x="3068042" y="218049"/>
              <a:ext cx="1042227" cy="753798"/>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descr="Scissors">
            <a:extLst>
              <a:ext uri="{FF2B5EF4-FFF2-40B4-BE49-F238E27FC236}">
                <a16:creationId xmlns:a16="http://schemas.microsoft.com/office/drawing/2014/main" id="{5E87416D-E354-41D0-964C-3C585A3CCD25}"/>
              </a:ext>
            </a:extLst>
          </p:cNvPr>
          <p:cNvGrpSpPr/>
          <p:nvPr/>
        </p:nvGrpSpPr>
        <p:grpSpPr>
          <a:xfrm>
            <a:off x="406467" y="4986424"/>
            <a:ext cx="1339867" cy="971137"/>
            <a:chOff x="6273400" y="218049"/>
            <a:chExt cx="1051338" cy="753799"/>
          </a:xfrm>
        </p:grpSpPr>
        <p:pic>
          <p:nvPicPr>
            <p:cNvPr id="34" name="Picture 33">
              <a:extLst>
                <a:ext uri="{FF2B5EF4-FFF2-40B4-BE49-F238E27FC236}">
                  <a16:creationId xmlns:a16="http://schemas.microsoft.com/office/drawing/2014/main" id="{0A9C5D37-CD5B-45EA-BEB0-62D5D6C4FF85}"/>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6306712" y="286094"/>
              <a:ext cx="958240" cy="408041"/>
            </a:xfrm>
            <a:prstGeom prst="rect">
              <a:avLst/>
            </a:prstGeom>
          </p:spPr>
        </p:pic>
        <p:sp>
          <p:nvSpPr>
            <p:cNvPr id="35" name="TextBox 34">
              <a:extLst>
                <a:ext uri="{FF2B5EF4-FFF2-40B4-BE49-F238E27FC236}">
                  <a16:creationId xmlns:a16="http://schemas.microsoft.com/office/drawing/2014/main" id="{AAF6C71B-B32C-4569-AC4B-D84490259984}"/>
                </a:ext>
              </a:extLst>
            </p:cNvPr>
            <p:cNvSpPr txBox="1"/>
            <p:nvPr/>
          </p:nvSpPr>
          <p:spPr>
            <a:xfrm>
              <a:off x="6273400" y="688389"/>
              <a:ext cx="1030730" cy="262786"/>
            </a:xfrm>
            <a:prstGeom prst="rect">
              <a:avLst/>
            </a:prstGeom>
            <a:noFill/>
          </p:spPr>
          <p:txBody>
            <a:bodyPr wrap="square" rtlCol="0">
              <a:spAutoFit/>
            </a:bodyPr>
            <a:lstStyle/>
            <a:p>
              <a:pPr algn="ctr"/>
              <a:r>
                <a:rPr lang="en-AU" sz="1600" b="1" dirty="0">
                  <a:latin typeface="+mj-lt"/>
                </a:rPr>
                <a:t>SCISSORS</a:t>
              </a:r>
            </a:p>
          </p:txBody>
        </p:sp>
        <p:sp>
          <p:nvSpPr>
            <p:cNvPr id="36" name="Rounded Rectangle 157">
              <a:extLst>
                <a:ext uri="{FF2B5EF4-FFF2-40B4-BE49-F238E27FC236}">
                  <a16:creationId xmlns:a16="http://schemas.microsoft.com/office/drawing/2014/main" id="{3DD4C93B-4130-4105-8967-E5AAA461F7F5}"/>
                </a:ext>
              </a:extLst>
            </p:cNvPr>
            <p:cNvSpPr/>
            <p:nvPr/>
          </p:nvSpPr>
          <p:spPr>
            <a:xfrm>
              <a:off x="6282511" y="218049"/>
              <a:ext cx="1042227" cy="753799"/>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Rounded Rectangle 211">
            <a:extLst>
              <a:ext uri="{FF2B5EF4-FFF2-40B4-BE49-F238E27FC236}">
                <a16:creationId xmlns:a16="http://schemas.microsoft.com/office/drawing/2014/main" id="{ECC64D4F-3B0C-4278-8844-EBFF3C183A67}"/>
              </a:ext>
              <a:ext uri="{C183D7F6-B498-43B3-948B-1728B52AA6E4}">
                <adec:decorative xmlns:adec="http://schemas.microsoft.com/office/drawing/2017/decorative" val="1"/>
              </a:ext>
            </a:extLst>
          </p:cNvPr>
          <p:cNvSpPr/>
          <p:nvPr/>
        </p:nvSpPr>
        <p:spPr>
          <a:xfrm>
            <a:off x="9128206" y="1265990"/>
            <a:ext cx="2005945" cy="82850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mc:AlternateContent xmlns:mc="http://schemas.openxmlformats.org/markup-compatibility/2006" xmlns:a14="http://schemas.microsoft.com/office/drawing/2010/main">
        <mc:Choice Requires="a14">
          <p:sp>
            <p:nvSpPr>
              <p:cNvPr id="40" name="TextBox 39" descr="PLAYER 2 WINS&#10;3 in 9 or  1/3&#10;">
                <a:extLst>
                  <a:ext uri="{FF2B5EF4-FFF2-40B4-BE49-F238E27FC236}">
                    <a16:creationId xmlns:a16="http://schemas.microsoft.com/office/drawing/2014/main" id="{4675DD2C-DD69-4AA4-BB1C-857DE4C6B948}"/>
                  </a:ext>
                </a:extLst>
              </p:cNvPr>
              <p:cNvSpPr txBox="1"/>
              <p:nvPr/>
            </p:nvSpPr>
            <p:spPr>
              <a:xfrm>
                <a:off x="9128206" y="1331702"/>
                <a:ext cx="2005945" cy="724878"/>
              </a:xfrm>
              <a:prstGeom prst="rect">
                <a:avLst/>
              </a:prstGeom>
              <a:noFill/>
              <a:ln>
                <a:noFill/>
              </a:ln>
            </p:spPr>
            <p:txBody>
              <a:bodyPr wrap="square" rtlCol="0">
                <a:spAutoFit/>
              </a:bodyPr>
              <a:lstStyle/>
              <a:p>
                <a:pPr algn="ctr"/>
                <a:r>
                  <a:rPr lang="en-AU" sz="1600" b="1" dirty="0">
                    <a:solidFill>
                      <a:schemeClr val="bg1"/>
                    </a:solidFill>
                  </a:rPr>
                  <a:t>PLAYER 2 WINS</a:t>
                </a:r>
              </a:p>
              <a:p>
                <a:pPr algn="ctr"/>
                <a:r>
                  <a:rPr lang="en-AU" sz="1600" b="1" dirty="0">
                    <a:solidFill>
                      <a:schemeClr val="bg1"/>
                    </a:solidFill>
                  </a:rPr>
                  <a:t>3 in 9 or  </a:t>
                </a:r>
                <a14:m>
                  <m:oMath xmlns:m="http://schemas.openxmlformats.org/officeDocument/2006/math">
                    <m:f>
                      <m:fPr>
                        <m:ctrlPr>
                          <a:rPr lang="en-AU" sz="1600" b="1" i="1">
                            <a:solidFill>
                              <a:schemeClr val="bg1"/>
                            </a:solidFill>
                            <a:latin typeface="Cambria Math" panose="02040503050406030204" pitchFamily="18" charset="0"/>
                          </a:rPr>
                        </m:ctrlPr>
                      </m:fPr>
                      <m:num>
                        <m:r>
                          <m:rPr>
                            <m:nor/>
                          </m:rPr>
                          <a:rPr lang="en-AU" sz="1600" b="1">
                            <a:solidFill>
                              <a:schemeClr val="bg1"/>
                            </a:solidFill>
                          </a:rPr>
                          <m:t>1</m:t>
                        </m:r>
                      </m:num>
                      <m:den>
                        <m:r>
                          <m:rPr>
                            <m:nor/>
                          </m:rPr>
                          <a:rPr lang="en-AU" sz="1600" b="1">
                            <a:solidFill>
                              <a:schemeClr val="bg1"/>
                            </a:solidFill>
                          </a:rPr>
                          <m:t>3</m:t>
                        </m:r>
                      </m:den>
                    </m:f>
                  </m:oMath>
                </a14:m>
                <a:endParaRPr lang="en-AU" sz="1400" b="1" dirty="0">
                  <a:solidFill>
                    <a:schemeClr val="bg1"/>
                  </a:solidFill>
                </a:endParaRPr>
              </a:p>
            </p:txBody>
          </p:sp>
        </mc:Choice>
        <mc:Fallback xmlns="">
          <p:sp>
            <p:nvSpPr>
              <p:cNvPr id="40" name="TextBox 39" descr="PLAYER 2 WINS&#10;3 in 9 or  1/3&#10;">
                <a:extLst>
                  <a:ext uri="{FF2B5EF4-FFF2-40B4-BE49-F238E27FC236}">
                    <a16:creationId xmlns:a16="http://schemas.microsoft.com/office/drawing/2014/main" id="{4675DD2C-DD69-4AA4-BB1C-857DE4C6B948}"/>
                  </a:ext>
                </a:extLst>
              </p:cNvPr>
              <p:cNvSpPr txBox="1">
                <a:spLocks noRot="1" noChangeAspect="1" noMove="1" noResize="1" noEditPoints="1" noAdjustHandles="1" noChangeArrowheads="1" noChangeShapeType="1" noTextEdit="1"/>
              </p:cNvSpPr>
              <p:nvPr/>
            </p:nvSpPr>
            <p:spPr>
              <a:xfrm>
                <a:off x="9128206" y="1331702"/>
                <a:ext cx="2005945" cy="724878"/>
              </a:xfrm>
              <a:prstGeom prst="rect">
                <a:avLst/>
              </a:prstGeom>
              <a:blipFill>
                <a:blip r:embed="rId8"/>
                <a:stretch>
                  <a:fillRect t="-2521" b="-4202"/>
                </a:stretch>
              </a:blipFill>
              <a:ln>
                <a:noFill/>
              </a:ln>
            </p:spPr>
            <p:txBody>
              <a:bodyPr/>
              <a:lstStyle/>
              <a:p>
                <a:r>
                  <a:rPr lang="en-AU">
                    <a:noFill/>
                  </a:rPr>
                  <a:t> </a:t>
                </a:r>
              </a:p>
            </p:txBody>
          </p:sp>
        </mc:Fallback>
      </mc:AlternateContent>
      <p:sp>
        <p:nvSpPr>
          <p:cNvPr id="8" name="TextBox 7">
            <a:extLst>
              <a:ext uri="{FF2B5EF4-FFF2-40B4-BE49-F238E27FC236}">
                <a16:creationId xmlns:a16="http://schemas.microsoft.com/office/drawing/2014/main" id="{6ABFADED-760B-0BEE-A0CB-00B61A7409B3}"/>
              </a:ext>
            </a:extLst>
          </p:cNvPr>
          <p:cNvSpPr txBox="1"/>
          <p:nvPr/>
        </p:nvSpPr>
        <p:spPr>
          <a:xfrm>
            <a:off x="339218" y="6319708"/>
            <a:ext cx="3669981" cy="379300"/>
          </a:xfrm>
          <a:prstGeom prst="rect">
            <a:avLst/>
          </a:prstGeom>
          <a:noFill/>
        </p:spPr>
        <p:txBody>
          <a:bodyPr wrap="square" lIns="0" tIns="0" rIns="0" bIns="0" rtlCol="0">
            <a:noAutofit/>
          </a:bodyPr>
          <a:lstStyle/>
          <a:p>
            <a:r>
              <a:rPr lang="en-AU" u="sng" dirty="0" err="1">
                <a:hlinkClick r:id="rId9"/>
              </a:rPr>
              <a:t>reSolve</a:t>
            </a:r>
            <a:r>
              <a:rPr lang="en-AU" u="sng" dirty="0">
                <a:hlinkClick r:id="rId9"/>
              </a:rPr>
              <a:t>: Mathematics by Inquiry (2020)</a:t>
            </a:r>
            <a:endParaRPr lang="en-US" u="sng" dirty="0"/>
          </a:p>
        </p:txBody>
      </p:sp>
      <p:sp>
        <p:nvSpPr>
          <p:cNvPr id="4" name="Slide Number Placeholder 3">
            <a:extLst>
              <a:ext uri="{FF2B5EF4-FFF2-40B4-BE49-F238E27FC236}">
                <a16:creationId xmlns:a16="http://schemas.microsoft.com/office/drawing/2014/main" id="{B5B890D6-2874-4350-8736-8C17658CA565}"/>
              </a:ext>
              <a:ext uri="{C183D7F6-B498-43B3-948B-1728B52AA6E4}">
                <adec:decorative xmlns:adec="http://schemas.microsoft.com/office/drawing/2017/decorative" val="1"/>
              </a:ext>
            </a:extLst>
          </p:cNvPr>
          <p:cNvSpPr>
            <a:spLocks noGrp="1"/>
          </p:cNvSpPr>
          <p:nvPr>
            <p:ph type="sldNum" sz="quarter" idx="10"/>
          </p:nvPr>
        </p:nvSpPr>
        <p:spPr/>
        <p:txBody>
          <a:bodyPr/>
          <a:lstStyle/>
          <a:p>
            <a:fld id="{53F625F3-B677-4D46-AEB5-DC449A9DF797}" type="slidenum">
              <a:rPr lang="en-AU" smtClean="0"/>
              <a:pPr/>
              <a:t>16</a:t>
            </a:fld>
            <a:endParaRPr lang="en-AU" dirty="0"/>
          </a:p>
        </p:txBody>
      </p:sp>
    </p:spTree>
    <p:extLst>
      <p:ext uri="{BB962C8B-B14F-4D97-AF65-F5344CB8AC3E}">
        <p14:creationId xmlns:p14="http://schemas.microsoft.com/office/powerpoint/2010/main" val="116853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133D4-3FA6-4255-9B8C-5681BE7209A2}"/>
              </a:ext>
            </a:extLst>
          </p:cNvPr>
          <p:cNvSpPr>
            <a:spLocks noGrp="1"/>
          </p:cNvSpPr>
          <p:nvPr>
            <p:ph type="title"/>
          </p:nvPr>
        </p:nvSpPr>
        <p:spPr/>
        <p:txBody>
          <a:bodyPr/>
          <a:lstStyle/>
          <a:p>
            <a:r>
              <a:rPr lang="en-AU" dirty="0"/>
              <a:t>Rock paper scissors – part 16</a:t>
            </a:r>
          </a:p>
        </p:txBody>
      </p:sp>
      <p:sp>
        <p:nvSpPr>
          <p:cNvPr id="5" name="Text Placeholder 4">
            <a:extLst>
              <a:ext uri="{FF2B5EF4-FFF2-40B4-BE49-F238E27FC236}">
                <a16:creationId xmlns:a16="http://schemas.microsoft.com/office/drawing/2014/main" id="{8CFD3725-BC72-4BF9-B64F-3417367F6738}"/>
              </a:ext>
            </a:extLst>
          </p:cNvPr>
          <p:cNvSpPr>
            <a:spLocks noGrp="1"/>
          </p:cNvSpPr>
          <p:nvPr>
            <p:ph type="body" sz="quarter" idx="18"/>
          </p:nvPr>
        </p:nvSpPr>
        <p:spPr>
          <a:xfrm>
            <a:off x="360000" y="900000"/>
            <a:ext cx="10080000" cy="310015"/>
          </a:xfrm>
        </p:spPr>
        <p:txBody>
          <a:bodyPr/>
          <a:lstStyle/>
          <a:p>
            <a:r>
              <a:rPr lang="en-AU" dirty="0"/>
              <a:t>What is the chance of winning?</a:t>
            </a:r>
          </a:p>
        </p:txBody>
      </p:sp>
      <p:graphicFrame>
        <p:nvGraphicFramePr>
          <p:cNvPr id="9" name="Table 8" descr="Table showing the possible outcomes between 2 players over 9 games of Rock paper scissors.">
            <a:extLst>
              <a:ext uri="{FF2B5EF4-FFF2-40B4-BE49-F238E27FC236}">
                <a16:creationId xmlns:a16="http://schemas.microsoft.com/office/drawing/2014/main" id="{85892B7E-66AC-43A8-8DA6-A473C6A40CB2}"/>
              </a:ext>
            </a:extLst>
          </p:cNvPr>
          <p:cNvGraphicFramePr>
            <a:graphicFrameLocks noGrp="1"/>
          </p:cNvGraphicFramePr>
          <p:nvPr>
            <p:extLst>
              <p:ext uri="{D42A27DB-BD31-4B8C-83A1-F6EECF244321}">
                <p14:modId xmlns:p14="http://schemas.microsoft.com/office/powerpoint/2010/main" val="2172519311"/>
              </p:ext>
            </p:extLst>
          </p:nvPr>
        </p:nvGraphicFramePr>
        <p:xfrm>
          <a:off x="339218" y="1467109"/>
          <a:ext cx="6096000" cy="4608256"/>
        </p:xfrm>
        <a:graphic>
          <a:graphicData uri="http://schemas.openxmlformats.org/drawingml/2006/table">
            <a:tbl>
              <a:tblPr firstRow="1" bandRow="1">
                <a:tableStyleId>{5C22544A-7EE6-4342-B048-85BDC9FD1C3A}</a:tableStyleId>
              </a:tblPr>
              <a:tblGrid>
                <a:gridCol w="1488000">
                  <a:extLst>
                    <a:ext uri="{9D8B030D-6E8A-4147-A177-3AD203B41FA5}">
                      <a16:colId xmlns:a16="http://schemas.microsoft.com/office/drawing/2014/main" val="3102540804"/>
                    </a:ext>
                  </a:extLst>
                </a:gridCol>
                <a:gridCol w="1536000">
                  <a:extLst>
                    <a:ext uri="{9D8B030D-6E8A-4147-A177-3AD203B41FA5}">
                      <a16:colId xmlns:a16="http://schemas.microsoft.com/office/drawing/2014/main" val="3765955052"/>
                    </a:ext>
                  </a:extLst>
                </a:gridCol>
                <a:gridCol w="1536000">
                  <a:extLst>
                    <a:ext uri="{9D8B030D-6E8A-4147-A177-3AD203B41FA5}">
                      <a16:colId xmlns:a16="http://schemas.microsoft.com/office/drawing/2014/main" val="1217940985"/>
                    </a:ext>
                  </a:extLst>
                </a:gridCol>
                <a:gridCol w="1536000">
                  <a:extLst>
                    <a:ext uri="{9D8B030D-6E8A-4147-A177-3AD203B41FA5}">
                      <a16:colId xmlns:a16="http://schemas.microsoft.com/office/drawing/2014/main" val="459501670"/>
                    </a:ext>
                  </a:extLst>
                </a:gridCol>
              </a:tblGrid>
              <a:tr h="1152128">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10525533"/>
                  </a:ext>
                </a:extLst>
              </a:tr>
              <a:tr h="1152128">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tx1"/>
                          </a:solidFill>
                        </a:rPr>
                        <a:t>DRAW</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tx1"/>
                          </a:solidFill>
                        </a:rPr>
                        <a:t>WIN P1</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tx1"/>
                          </a:solidFill>
                        </a:rPr>
                        <a:t>WIN P2</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44597707"/>
                  </a:ext>
                </a:extLst>
              </a:tr>
              <a:tr h="1152000">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tx1"/>
                          </a:solidFill>
                        </a:rPr>
                        <a:t>WIN P2</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tx1"/>
                          </a:solidFill>
                        </a:rPr>
                        <a:t>DRAW</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tx1"/>
                          </a:solidFill>
                        </a:rPr>
                        <a:t>WIN P1</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23673648"/>
                  </a:ext>
                </a:extLst>
              </a:tr>
              <a:tr h="1152000">
                <a:tc>
                  <a:txBody>
                    <a:bodyPr/>
                    <a:lstStyle/>
                    <a:p>
                      <a:endParaRPr lang="en-AU" sz="2400" dirty="0"/>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tx1"/>
                          </a:solidFill>
                        </a:rPr>
                        <a:t>WIN P1</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tx1"/>
                          </a:solidFill>
                        </a:rPr>
                        <a:t>WIN P2</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2400" b="0" dirty="0">
                          <a:solidFill>
                            <a:schemeClr val="tx1"/>
                          </a:solidFill>
                        </a:rPr>
                        <a:t>DRAW</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302304026"/>
                  </a:ext>
                </a:extLst>
              </a:tr>
            </a:tbl>
          </a:graphicData>
        </a:graphic>
      </p:graphicFrame>
      <p:cxnSp>
        <p:nvCxnSpPr>
          <p:cNvPr id="10" name="Straight Connector 9">
            <a:extLst>
              <a:ext uri="{FF2B5EF4-FFF2-40B4-BE49-F238E27FC236}">
                <a16:creationId xmlns:a16="http://schemas.microsoft.com/office/drawing/2014/main" id="{DFE7AFCF-D299-45F0-B09E-AF7C783E2C63}"/>
              </a:ext>
              <a:ext uri="{C183D7F6-B498-43B3-948B-1728B52AA6E4}">
                <adec:decorative xmlns:adec="http://schemas.microsoft.com/office/drawing/2017/decorative" val="1"/>
              </a:ext>
            </a:extLst>
          </p:cNvPr>
          <p:cNvCxnSpPr>
            <a:cxnSpLocks/>
          </p:cNvCxnSpPr>
          <p:nvPr/>
        </p:nvCxnSpPr>
        <p:spPr>
          <a:xfrm>
            <a:off x="339219" y="1467109"/>
            <a:ext cx="1491905" cy="115922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descr="Player 1">
            <a:extLst>
              <a:ext uri="{FF2B5EF4-FFF2-40B4-BE49-F238E27FC236}">
                <a16:creationId xmlns:a16="http://schemas.microsoft.com/office/drawing/2014/main" id="{8B12401A-BE00-466C-9155-8BEC1AD51345}"/>
              </a:ext>
            </a:extLst>
          </p:cNvPr>
          <p:cNvSpPr txBox="1"/>
          <p:nvPr/>
        </p:nvSpPr>
        <p:spPr>
          <a:xfrm>
            <a:off x="1047117" y="1469544"/>
            <a:ext cx="749797" cy="584775"/>
          </a:xfrm>
          <a:prstGeom prst="rect">
            <a:avLst/>
          </a:prstGeom>
          <a:noFill/>
        </p:spPr>
        <p:txBody>
          <a:bodyPr wrap="square" rtlCol="0">
            <a:spAutoFit/>
          </a:bodyPr>
          <a:lstStyle/>
          <a:p>
            <a:pPr algn="ctr"/>
            <a:r>
              <a:rPr lang="en-AU" sz="3200" b="1" dirty="0">
                <a:solidFill>
                  <a:schemeClr val="tx1">
                    <a:lumMod val="65000"/>
                    <a:lumOff val="35000"/>
                  </a:schemeClr>
                </a:solidFill>
              </a:rPr>
              <a:t>P1</a:t>
            </a:r>
          </a:p>
        </p:txBody>
      </p:sp>
      <p:sp>
        <p:nvSpPr>
          <p:cNvPr id="12" name="TextBox 11" descr="Player 2">
            <a:extLst>
              <a:ext uri="{FF2B5EF4-FFF2-40B4-BE49-F238E27FC236}">
                <a16:creationId xmlns:a16="http://schemas.microsoft.com/office/drawing/2014/main" id="{781B8F31-DBEF-4A15-8EC3-5DFD0C6F2071}"/>
              </a:ext>
            </a:extLst>
          </p:cNvPr>
          <p:cNvSpPr txBox="1"/>
          <p:nvPr/>
        </p:nvSpPr>
        <p:spPr>
          <a:xfrm>
            <a:off x="339219" y="1997100"/>
            <a:ext cx="749797" cy="584775"/>
          </a:xfrm>
          <a:prstGeom prst="rect">
            <a:avLst/>
          </a:prstGeom>
          <a:noFill/>
        </p:spPr>
        <p:txBody>
          <a:bodyPr wrap="square" rtlCol="0">
            <a:spAutoFit/>
          </a:bodyPr>
          <a:lstStyle/>
          <a:p>
            <a:pPr algn="ctr"/>
            <a:r>
              <a:rPr lang="en-AU" sz="3200" b="1" dirty="0">
                <a:solidFill>
                  <a:schemeClr val="tx1">
                    <a:lumMod val="65000"/>
                    <a:lumOff val="35000"/>
                  </a:schemeClr>
                </a:solidFill>
              </a:rPr>
              <a:t>P2</a:t>
            </a:r>
          </a:p>
        </p:txBody>
      </p:sp>
      <p:grpSp>
        <p:nvGrpSpPr>
          <p:cNvPr id="17" name="Group 16" descr="Rock">
            <a:extLst>
              <a:ext uri="{FF2B5EF4-FFF2-40B4-BE49-F238E27FC236}">
                <a16:creationId xmlns:a16="http://schemas.microsoft.com/office/drawing/2014/main" id="{5645F802-FA60-463A-9586-89B64BC9B786}"/>
              </a:ext>
            </a:extLst>
          </p:cNvPr>
          <p:cNvGrpSpPr/>
          <p:nvPr/>
        </p:nvGrpSpPr>
        <p:grpSpPr>
          <a:xfrm>
            <a:off x="1928244" y="1557854"/>
            <a:ext cx="1331104" cy="962730"/>
            <a:chOff x="683568" y="218049"/>
            <a:chExt cx="1042227" cy="753798"/>
          </a:xfrm>
        </p:grpSpPr>
        <p:sp>
          <p:nvSpPr>
            <p:cNvPr id="18" name="TextBox 17">
              <a:extLst>
                <a:ext uri="{FF2B5EF4-FFF2-40B4-BE49-F238E27FC236}">
                  <a16:creationId xmlns:a16="http://schemas.microsoft.com/office/drawing/2014/main" id="{D4EB9B8F-E91A-49BA-AD6A-EA9DA9EB15B8}"/>
                </a:ext>
              </a:extLst>
            </p:cNvPr>
            <p:cNvSpPr txBox="1"/>
            <p:nvPr/>
          </p:nvSpPr>
          <p:spPr>
            <a:xfrm>
              <a:off x="683568" y="680507"/>
              <a:ext cx="1030731" cy="265081"/>
            </a:xfrm>
            <a:prstGeom prst="rect">
              <a:avLst/>
            </a:prstGeom>
            <a:noFill/>
          </p:spPr>
          <p:txBody>
            <a:bodyPr wrap="square" rtlCol="0">
              <a:spAutoFit/>
            </a:bodyPr>
            <a:lstStyle/>
            <a:p>
              <a:pPr algn="ctr"/>
              <a:r>
                <a:rPr lang="en-AU" sz="1600" b="1" dirty="0">
                  <a:latin typeface="+mj-lt"/>
                </a:rPr>
                <a:t>ROCK</a:t>
              </a:r>
            </a:p>
          </p:txBody>
        </p:sp>
        <p:sp>
          <p:nvSpPr>
            <p:cNvPr id="19" name="Rounded Rectangle 107">
              <a:extLst>
                <a:ext uri="{FF2B5EF4-FFF2-40B4-BE49-F238E27FC236}">
                  <a16:creationId xmlns:a16="http://schemas.microsoft.com/office/drawing/2014/main" id="{110AB572-0578-4A50-9546-148019740F35}"/>
                </a:ext>
              </a:extLst>
            </p:cNvPr>
            <p:cNvSpPr/>
            <p:nvPr/>
          </p:nvSpPr>
          <p:spPr>
            <a:xfrm>
              <a:off x="683568" y="218049"/>
              <a:ext cx="1042227" cy="753798"/>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0" name="Picture 19">
              <a:extLst>
                <a:ext uri="{FF2B5EF4-FFF2-40B4-BE49-F238E27FC236}">
                  <a16:creationId xmlns:a16="http://schemas.microsoft.com/office/drawing/2014/main" id="{E9E35AAC-A4A4-46F3-8F6F-BB999E6117F0}"/>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844019" y="329751"/>
              <a:ext cx="814125" cy="360316"/>
            </a:xfrm>
            <a:prstGeom prst="rect">
              <a:avLst/>
            </a:prstGeom>
          </p:spPr>
        </p:pic>
      </p:grpSp>
      <p:grpSp>
        <p:nvGrpSpPr>
          <p:cNvPr id="21" name="Group 20" descr="Paper">
            <a:extLst>
              <a:ext uri="{FF2B5EF4-FFF2-40B4-BE49-F238E27FC236}">
                <a16:creationId xmlns:a16="http://schemas.microsoft.com/office/drawing/2014/main" id="{8C5CE21A-9775-4B8B-895C-6FCA4726FE31}"/>
              </a:ext>
            </a:extLst>
          </p:cNvPr>
          <p:cNvGrpSpPr/>
          <p:nvPr/>
        </p:nvGrpSpPr>
        <p:grpSpPr>
          <a:xfrm>
            <a:off x="3486780" y="1557854"/>
            <a:ext cx="1316424" cy="963534"/>
            <a:chOff x="3068042" y="218049"/>
            <a:chExt cx="1042228" cy="753798"/>
          </a:xfrm>
        </p:grpSpPr>
        <p:pic>
          <p:nvPicPr>
            <p:cNvPr id="22" name="Picture 21">
              <a:extLst>
                <a:ext uri="{FF2B5EF4-FFF2-40B4-BE49-F238E27FC236}">
                  <a16:creationId xmlns:a16="http://schemas.microsoft.com/office/drawing/2014/main" id="{52825945-6B87-44CD-A283-99DFC41E2BDF}"/>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3102001" y="252398"/>
              <a:ext cx="947536" cy="530077"/>
            </a:xfrm>
            <a:prstGeom prst="rect">
              <a:avLst/>
            </a:prstGeom>
          </p:spPr>
        </p:pic>
        <p:sp>
          <p:nvSpPr>
            <p:cNvPr id="23" name="TextBox 22">
              <a:extLst>
                <a:ext uri="{FF2B5EF4-FFF2-40B4-BE49-F238E27FC236}">
                  <a16:creationId xmlns:a16="http://schemas.microsoft.com/office/drawing/2014/main" id="{622AF04C-D65E-4757-9305-58DC16389EE4}"/>
                </a:ext>
              </a:extLst>
            </p:cNvPr>
            <p:cNvSpPr txBox="1"/>
            <p:nvPr/>
          </p:nvSpPr>
          <p:spPr>
            <a:xfrm>
              <a:off x="3068043" y="680508"/>
              <a:ext cx="1042227" cy="264860"/>
            </a:xfrm>
            <a:prstGeom prst="rect">
              <a:avLst/>
            </a:prstGeom>
            <a:noFill/>
          </p:spPr>
          <p:txBody>
            <a:bodyPr wrap="square" rtlCol="0">
              <a:spAutoFit/>
            </a:bodyPr>
            <a:lstStyle/>
            <a:p>
              <a:pPr algn="ctr"/>
              <a:r>
                <a:rPr lang="en-AU" sz="1600" b="1" dirty="0">
                  <a:latin typeface="+mj-lt"/>
                </a:rPr>
                <a:t>PAPER</a:t>
              </a:r>
            </a:p>
          </p:txBody>
        </p:sp>
        <p:sp>
          <p:nvSpPr>
            <p:cNvPr id="24" name="Rounded Rectangle 128">
              <a:extLst>
                <a:ext uri="{FF2B5EF4-FFF2-40B4-BE49-F238E27FC236}">
                  <a16:creationId xmlns:a16="http://schemas.microsoft.com/office/drawing/2014/main" id="{3DCEB44A-F56B-4E35-92EC-D4593C8C81AA}"/>
                </a:ext>
              </a:extLst>
            </p:cNvPr>
            <p:cNvSpPr/>
            <p:nvPr/>
          </p:nvSpPr>
          <p:spPr>
            <a:xfrm>
              <a:off x="3068042" y="218049"/>
              <a:ext cx="1042227" cy="753798"/>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3" name="Group 12" descr="Scissors">
            <a:extLst>
              <a:ext uri="{FF2B5EF4-FFF2-40B4-BE49-F238E27FC236}">
                <a16:creationId xmlns:a16="http://schemas.microsoft.com/office/drawing/2014/main" id="{315EA26D-6123-48DD-9380-C36A80F97D5B}"/>
              </a:ext>
            </a:extLst>
          </p:cNvPr>
          <p:cNvGrpSpPr/>
          <p:nvPr/>
        </p:nvGrpSpPr>
        <p:grpSpPr>
          <a:xfrm>
            <a:off x="4992540" y="1557855"/>
            <a:ext cx="1339867" cy="971137"/>
            <a:chOff x="6273400" y="218049"/>
            <a:chExt cx="1051338" cy="753799"/>
          </a:xfrm>
        </p:grpSpPr>
        <p:pic>
          <p:nvPicPr>
            <p:cNvPr id="14" name="Picture 13">
              <a:extLst>
                <a:ext uri="{FF2B5EF4-FFF2-40B4-BE49-F238E27FC236}">
                  <a16:creationId xmlns:a16="http://schemas.microsoft.com/office/drawing/2014/main" id="{34DAFD71-7B6C-4E74-A046-374F35B6EBCE}"/>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6306712" y="284363"/>
              <a:ext cx="958240" cy="411504"/>
            </a:xfrm>
            <a:prstGeom prst="rect">
              <a:avLst/>
            </a:prstGeom>
          </p:spPr>
        </p:pic>
        <p:sp>
          <p:nvSpPr>
            <p:cNvPr id="15" name="TextBox 14">
              <a:extLst>
                <a:ext uri="{FF2B5EF4-FFF2-40B4-BE49-F238E27FC236}">
                  <a16:creationId xmlns:a16="http://schemas.microsoft.com/office/drawing/2014/main" id="{8950DB65-84B8-4A3D-9DD9-EC96EB53CEE4}"/>
                </a:ext>
              </a:extLst>
            </p:cNvPr>
            <p:cNvSpPr txBox="1"/>
            <p:nvPr/>
          </p:nvSpPr>
          <p:spPr>
            <a:xfrm>
              <a:off x="6273400" y="688389"/>
              <a:ext cx="1030730" cy="262786"/>
            </a:xfrm>
            <a:prstGeom prst="rect">
              <a:avLst/>
            </a:prstGeom>
            <a:noFill/>
          </p:spPr>
          <p:txBody>
            <a:bodyPr wrap="square" rtlCol="0">
              <a:spAutoFit/>
            </a:bodyPr>
            <a:lstStyle/>
            <a:p>
              <a:pPr algn="ctr"/>
              <a:r>
                <a:rPr lang="en-AU" sz="1600" b="1" dirty="0">
                  <a:latin typeface="+mj-lt"/>
                </a:rPr>
                <a:t>SCISSORS</a:t>
              </a:r>
            </a:p>
          </p:txBody>
        </p:sp>
        <p:sp>
          <p:nvSpPr>
            <p:cNvPr id="16" name="Rounded Rectangle 104">
              <a:extLst>
                <a:ext uri="{FF2B5EF4-FFF2-40B4-BE49-F238E27FC236}">
                  <a16:creationId xmlns:a16="http://schemas.microsoft.com/office/drawing/2014/main" id="{8790748B-08D8-4886-A23D-5B692F88A6D8}"/>
                </a:ext>
              </a:extLst>
            </p:cNvPr>
            <p:cNvSpPr/>
            <p:nvPr/>
          </p:nvSpPr>
          <p:spPr>
            <a:xfrm>
              <a:off x="6282511" y="218049"/>
              <a:ext cx="1042227" cy="753799"/>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descr="Rock">
            <a:extLst>
              <a:ext uri="{FF2B5EF4-FFF2-40B4-BE49-F238E27FC236}">
                <a16:creationId xmlns:a16="http://schemas.microsoft.com/office/drawing/2014/main" id="{69AC76B3-065F-4157-83DB-69C243722604}"/>
              </a:ext>
            </a:extLst>
          </p:cNvPr>
          <p:cNvGrpSpPr/>
          <p:nvPr/>
        </p:nvGrpSpPr>
        <p:grpSpPr>
          <a:xfrm>
            <a:off x="418307" y="2676317"/>
            <a:ext cx="1331104" cy="962730"/>
            <a:chOff x="683568" y="218049"/>
            <a:chExt cx="1042227" cy="753798"/>
          </a:xfrm>
        </p:grpSpPr>
        <p:sp>
          <p:nvSpPr>
            <p:cNvPr id="26" name="TextBox 25">
              <a:extLst>
                <a:ext uri="{FF2B5EF4-FFF2-40B4-BE49-F238E27FC236}">
                  <a16:creationId xmlns:a16="http://schemas.microsoft.com/office/drawing/2014/main" id="{BAAB6368-A4AE-464F-B47F-219F9B62E94A}"/>
                </a:ext>
              </a:extLst>
            </p:cNvPr>
            <p:cNvSpPr txBox="1"/>
            <p:nvPr/>
          </p:nvSpPr>
          <p:spPr>
            <a:xfrm>
              <a:off x="683568" y="680507"/>
              <a:ext cx="1030731" cy="265081"/>
            </a:xfrm>
            <a:prstGeom prst="rect">
              <a:avLst/>
            </a:prstGeom>
            <a:noFill/>
          </p:spPr>
          <p:txBody>
            <a:bodyPr wrap="square" rtlCol="0">
              <a:spAutoFit/>
            </a:bodyPr>
            <a:lstStyle/>
            <a:p>
              <a:pPr algn="ctr"/>
              <a:r>
                <a:rPr lang="en-AU" sz="1600" b="1" dirty="0">
                  <a:latin typeface="+mj-lt"/>
                </a:rPr>
                <a:t>ROCK</a:t>
              </a:r>
            </a:p>
          </p:txBody>
        </p:sp>
        <p:sp>
          <p:nvSpPr>
            <p:cNvPr id="27" name="Rounded Rectangle 145">
              <a:extLst>
                <a:ext uri="{FF2B5EF4-FFF2-40B4-BE49-F238E27FC236}">
                  <a16:creationId xmlns:a16="http://schemas.microsoft.com/office/drawing/2014/main" id="{7EBE15C4-D4DB-406B-A6D8-970B570D4020}"/>
                </a:ext>
              </a:extLst>
            </p:cNvPr>
            <p:cNvSpPr/>
            <p:nvPr/>
          </p:nvSpPr>
          <p:spPr>
            <a:xfrm>
              <a:off x="683568" y="218049"/>
              <a:ext cx="1042227" cy="753798"/>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8" name="Picture 27">
              <a:extLst>
                <a:ext uri="{FF2B5EF4-FFF2-40B4-BE49-F238E27FC236}">
                  <a16:creationId xmlns:a16="http://schemas.microsoft.com/office/drawing/2014/main" id="{ECE4CD77-BD83-4C14-B63D-3BA3F34C06E3}"/>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839293" y="329751"/>
              <a:ext cx="823577" cy="360316"/>
            </a:xfrm>
            <a:prstGeom prst="rect">
              <a:avLst/>
            </a:prstGeom>
          </p:spPr>
        </p:pic>
      </p:grpSp>
      <p:grpSp>
        <p:nvGrpSpPr>
          <p:cNvPr id="29" name="Group 28" descr="Paper">
            <a:extLst>
              <a:ext uri="{FF2B5EF4-FFF2-40B4-BE49-F238E27FC236}">
                <a16:creationId xmlns:a16="http://schemas.microsoft.com/office/drawing/2014/main" id="{1CD7B2A2-7222-4A33-A31F-E9BAB9E52406}"/>
              </a:ext>
            </a:extLst>
          </p:cNvPr>
          <p:cNvGrpSpPr/>
          <p:nvPr/>
        </p:nvGrpSpPr>
        <p:grpSpPr>
          <a:xfrm>
            <a:off x="429397" y="3839247"/>
            <a:ext cx="1316423" cy="963534"/>
            <a:chOff x="3068042" y="218049"/>
            <a:chExt cx="1042227" cy="753798"/>
          </a:xfrm>
        </p:grpSpPr>
        <p:pic>
          <p:nvPicPr>
            <p:cNvPr id="30" name="Picture 29">
              <a:extLst>
                <a:ext uri="{FF2B5EF4-FFF2-40B4-BE49-F238E27FC236}">
                  <a16:creationId xmlns:a16="http://schemas.microsoft.com/office/drawing/2014/main" id="{B7A7228F-268D-4C6B-B6D2-24FACA188A5C}"/>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3102001" y="249921"/>
              <a:ext cx="947536" cy="535030"/>
            </a:xfrm>
            <a:prstGeom prst="rect">
              <a:avLst/>
            </a:prstGeom>
          </p:spPr>
        </p:pic>
        <p:sp>
          <p:nvSpPr>
            <p:cNvPr id="31" name="TextBox 30">
              <a:extLst>
                <a:ext uri="{FF2B5EF4-FFF2-40B4-BE49-F238E27FC236}">
                  <a16:creationId xmlns:a16="http://schemas.microsoft.com/office/drawing/2014/main" id="{8CFED62C-DD7A-4C59-8B2F-B0E57B2F4692}"/>
                </a:ext>
              </a:extLst>
            </p:cNvPr>
            <p:cNvSpPr txBox="1"/>
            <p:nvPr/>
          </p:nvSpPr>
          <p:spPr>
            <a:xfrm>
              <a:off x="3068042" y="680508"/>
              <a:ext cx="1042227" cy="264860"/>
            </a:xfrm>
            <a:prstGeom prst="rect">
              <a:avLst/>
            </a:prstGeom>
            <a:noFill/>
          </p:spPr>
          <p:txBody>
            <a:bodyPr wrap="square" rtlCol="0">
              <a:spAutoFit/>
            </a:bodyPr>
            <a:lstStyle/>
            <a:p>
              <a:pPr algn="ctr"/>
              <a:r>
                <a:rPr lang="en-AU" sz="1600" b="1" dirty="0">
                  <a:latin typeface="+mj-lt"/>
                </a:rPr>
                <a:t>PAPER</a:t>
              </a:r>
            </a:p>
          </p:txBody>
        </p:sp>
        <p:sp>
          <p:nvSpPr>
            <p:cNvPr id="32" name="Rounded Rectangle 151">
              <a:extLst>
                <a:ext uri="{FF2B5EF4-FFF2-40B4-BE49-F238E27FC236}">
                  <a16:creationId xmlns:a16="http://schemas.microsoft.com/office/drawing/2014/main" id="{2F52ECA1-67E3-4C94-BE5A-67DFA44ADE6B}"/>
                </a:ext>
              </a:extLst>
            </p:cNvPr>
            <p:cNvSpPr/>
            <p:nvPr/>
          </p:nvSpPr>
          <p:spPr>
            <a:xfrm>
              <a:off x="3068042" y="218049"/>
              <a:ext cx="1042227" cy="753798"/>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descr="Scissors">
            <a:extLst>
              <a:ext uri="{FF2B5EF4-FFF2-40B4-BE49-F238E27FC236}">
                <a16:creationId xmlns:a16="http://schemas.microsoft.com/office/drawing/2014/main" id="{5E87416D-E354-41D0-964C-3C585A3CCD25}"/>
              </a:ext>
            </a:extLst>
          </p:cNvPr>
          <p:cNvGrpSpPr/>
          <p:nvPr/>
        </p:nvGrpSpPr>
        <p:grpSpPr>
          <a:xfrm>
            <a:off x="406467" y="4992800"/>
            <a:ext cx="1339867" cy="971137"/>
            <a:chOff x="6273400" y="218049"/>
            <a:chExt cx="1051338" cy="753799"/>
          </a:xfrm>
        </p:grpSpPr>
        <p:pic>
          <p:nvPicPr>
            <p:cNvPr id="34" name="Picture 33">
              <a:extLst>
                <a:ext uri="{FF2B5EF4-FFF2-40B4-BE49-F238E27FC236}">
                  <a16:creationId xmlns:a16="http://schemas.microsoft.com/office/drawing/2014/main" id="{0A9C5D37-CD5B-45EA-BEB0-62D5D6C4FF85}"/>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6306712" y="286094"/>
              <a:ext cx="958240" cy="408041"/>
            </a:xfrm>
            <a:prstGeom prst="rect">
              <a:avLst/>
            </a:prstGeom>
          </p:spPr>
        </p:pic>
        <p:sp>
          <p:nvSpPr>
            <p:cNvPr id="35" name="TextBox 34">
              <a:extLst>
                <a:ext uri="{FF2B5EF4-FFF2-40B4-BE49-F238E27FC236}">
                  <a16:creationId xmlns:a16="http://schemas.microsoft.com/office/drawing/2014/main" id="{AAF6C71B-B32C-4569-AC4B-D84490259984}"/>
                </a:ext>
              </a:extLst>
            </p:cNvPr>
            <p:cNvSpPr txBox="1"/>
            <p:nvPr/>
          </p:nvSpPr>
          <p:spPr>
            <a:xfrm>
              <a:off x="6273400" y="688389"/>
              <a:ext cx="1030730" cy="262786"/>
            </a:xfrm>
            <a:prstGeom prst="rect">
              <a:avLst/>
            </a:prstGeom>
            <a:noFill/>
          </p:spPr>
          <p:txBody>
            <a:bodyPr wrap="square" rtlCol="0">
              <a:spAutoFit/>
            </a:bodyPr>
            <a:lstStyle/>
            <a:p>
              <a:pPr algn="ctr"/>
              <a:r>
                <a:rPr lang="en-AU" sz="1600" b="1" dirty="0">
                  <a:latin typeface="+mj-lt"/>
                </a:rPr>
                <a:t>SCISSORS</a:t>
              </a:r>
            </a:p>
          </p:txBody>
        </p:sp>
        <p:sp>
          <p:nvSpPr>
            <p:cNvPr id="36" name="Rounded Rectangle 157">
              <a:extLst>
                <a:ext uri="{FF2B5EF4-FFF2-40B4-BE49-F238E27FC236}">
                  <a16:creationId xmlns:a16="http://schemas.microsoft.com/office/drawing/2014/main" id="{3DD4C93B-4130-4105-8967-E5AAA461F7F5}"/>
                </a:ext>
              </a:extLst>
            </p:cNvPr>
            <p:cNvSpPr/>
            <p:nvPr/>
          </p:nvSpPr>
          <p:spPr>
            <a:xfrm>
              <a:off x="6282511" y="218049"/>
              <a:ext cx="1042227" cy="753799"/>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mc:AlternateContent xmlns:mc="http://schemas.openxmlformats.org/markup-compatibility/2006" xmlns:a14="http://schemas.microsoft.com/office/drawing/2010/main">
        <mc:Choice Requires="a14">
          <p:sp>
            <p:nvSpPr>
              <p:cNvPr id="38" name="TextBox 37" descr="DRAW&#10;3 in 9 or  1/3 &#10;">
                <a:extLst>
                  <a:ext uri="{FF2B5EF4-FFF2-40B4-BE49-F238E27FC236}">
                    <a16:creationId xmlns:a16="http://schemas.microsoft.com/office/drawing/2014/main" id="{3B1E52B5-DA06-4DA7-81F8-E3F2CFFDC5BE}"/>
                  </a:ext>
                </a:extLst>
              </p:cNvPr>
              <p:cNvSpPr txBox="1"/>
              <p:nvPr/>
            </p:nvSpPr>
            <p:spPr>
              <a:xfrm>
                <a:off x="9482754" y="1301895"/>
                <a:ext cx="1282257" cy="724878"/>
              </a:xfrm>
              <a:prstGeom prst="rect">
                <a:avLst/>
              </a:prstGeom>
              <a:noFill/>
            </p:spPr>
            <p:txBody>
              <a:bodyPr wrap="square" rtlCol="0">
                <a:spAutoFit/>
              </a:bodyPr>
              <a:lstStyle/>
              <a:p>
                <a:pPr algn="ctr"/>
                <a:r>
                  <a:rPr lang="en-AU" sz="1600" b="1" dirty="0">
                    <a:solidFill>
                      <a:schemeClr val="tx1"/>
                    </a:solidFill>
                  </a:rPr>
                  <a:t>DRAW</a:t>
                </a:r>
              </a:p>
              <a:p>
                <a:pPr algn="ctr"/>
                <a:r>
                  <a:rPr lang="en-AU" sz="1600" b="1" dirty="0">
                    <a:solidFill>
                      <a:schemeClr val="tx1"/>
                    </a:solidFill>
                  </a:rPr>
                  <a:t>3 in 9 or  </a:t>
                </a:r>
                <a14:m>
                  <m:oMath xmlns:m="http://schemas.openxmlformats.org/officeDocument/2006/math">
                    <m:f>
                      <m:fPr>
                        <m:ctrlPr>
                          <a:rPr lang="en-AU" sz="1600" b="1" i="1">
                            <a:solidFill>
                              <a:schemeClr val="tx1"/>
                            </a:solidFill>
                            <a:latin typeface="Cambria Math" panose="02040503050406030204" pitchFamily="18" charset="0"/>
                          </a:rPr>
                        </m:ctrlPr>
                      </m:fPr>
                      <m:num>
                        <m:r>
                          <m:rPr>
                            <m:nor/>
                          </m:rPr>
                          <a:rPr lang="en-AU" sz="1600" b="1">
                            <a:solidFill>
                              <a:schemeClr val="tx1"/>
                            </a:solidFill>
                          </a:rPr>
                          <m:t>1</m:t>
                        </m:r>
                      </m:num>
                      <m:den>
                        <m:r>
                          <m:rPr>
                            <m:nor/>
                          </m:rPr>
                          <a:rPr lang="en-AU" sz="1600" b="1">
                            <a:solidFill>
                              <a:schemeClr val="tx1"/>
                            </a:solidFill>
                          </a:rPr>
                          <m:t>3</m:t>
                        </m:r>
                      </m:den>
                    </m:f>
                  </m:oMath>
                </a14:m>
                <a:endParaRPr lang="en-AU" sz="1400" b="1" dirty="0">
                  <a:solidFill>
                    <a:schemeClr val="tx1">
                      <a:lumMod val="75000"/>
                      <a:lumOff val="25000"/>
                    </a:schemeClr>
                  </a:solidFill>
                </a:endParaRPr>
              </a:p>
            </p:txBody>
          </p:sp>
        </mc:Choice>
        <mc:Fallback xmlns="">
          <p:sp>
            <p:nvSpPr>
              <p:cNvPr id="38" name="TextBox 37" descr="DRAW&#10;3 in 9 or  1/3 &#10;">
                <a:extLst>
                  <a:ext uri="{FF2B5EF4-FFF2-40B4-BE49-F238E27FC236}">
                    <a16:creationId xmlns:a16="http://schemas.microsoft.com/office/drawing/2014/main" id="{3B1E52B5-DA06-4DA7-81F8-E3F2CFFDC5BE}"/>
                  </a:ext>
                </a:extLst>
              </p:cNvPr>
              <p:cNvSpPr txBox="1">
                <a:spLocks noRot="1" noChangeAspect="1" noMove="1" noResize="1" noEditPoints="1" noAdjustHandles="1" noChangeArrowheads="1" noChangeShapeType="1" noTextEdit="1"/>
              </p:cNvSpPr>
              <p:nvPr/>
            </p:nvSpPr>
            <p:spPr>
              <a:xfrm>
                <a:off x="9482754" y="1301895"/>
                <a:ext cx="1282257" cy="724878"/>
              </a:xfrm>
              <a:prstGeom prst="rect">
                <a:avLst/>
              </a:prstGeom>
              <a:blipFill>
                <a:blip r:embed="rId8"/>
                <a:stretch>
                  <a:fillRect t="-2542" b="-4237"/>
                </a:stretch>
              </a:blipFill>
            </p:spPr>
            <p:txBody>
              <a:bodyPr/>
              <a:lstStyle/>
              <a:p>
                <a:r>
                  <a:rPr lang="en-AU">
                    <a:noFill/>
                  </a:rPr>
                  <a:t> </a:t>
                </a:r>
              </a:p>
            </p:txBody>
          </p:sp>
        </mc:Fallback>
      </mc:AlternateContent>
      <p:sp>
        <p:nvSpPr>
          <p:cNvPr id="39" name="Rounded Rectangle 207">
            <a:extLst>
              <a:ext uri="{FF2B5EF4-FFF2-40B4-BE49-F238E27FC236}">
                <a16:creationId xmlns:a16="http://schemas.microsoft.com/office/drawing/2014/main" id="{49568E73-4105-44B3-BEB1-55F42079B66B}"/>
              </a:ext>
              <a:ext uri="{C183D7F6-B498-43B3-948B-1728B52AA6E4}">
                <adec:decorative xmlns:adec="http://schemas.microsoft.com/office/drawing/2017/decorative" val="1"/>
              </a:ext>
            </a:extLst>
          </p:cNvPr>
          <p:cNvSpPr/>
          <p:nvPr/>
        </p:nvSpPr>
        <p:spPr>
          <a:xfrm>
            <a:off x="9128547" y="1265481"/>
            <a:ext cx="2005945" cy="828508"/>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mc:AlternateContent xmlns:mc="http://schemas.openxmlformats.org/markup-compatibility/2006" xmlns:a14="http://schemas.microsoft.com/office/drawing/2010/main">
        <mc:Choice Requires="a14">
          <p:sp>
            <p:nvSpPr>
              <p:cNvPr id="41" name="TextBox 40" descr="PLAYER 1 WINS&#10;3 in 9 or 1/3 &#10;">
                <a:extLst>
                  <a:ext uri="{FF2B5EF4-FFF2-40B4-BE49-F238E27FC236}">
                    <a16:creationId xmlns:a16="http://schemas.microsoft.com/office/drawing/2014/main" id="{968AB9A9-3CA4-431B-A939-7F1F50D0A4EC}"/>
                  </a:ext>
                </a:extLst>
              </p:cNvPr>
              <p:cNvSpPr txBox="1"/>
              <p:nvPr/>
            </p:nvSpPr>
            <p:spPr>
              <a:xfrm>
                <a:off x="9128547" y="2658179"/>
                <a:ext cx="2005945" cy="724878"/>
              </a:xfrm>
              <a:prstGeom prst="rect">
                <a:avLst/>
              </a:prstGeom>
              <a:noFill/>
            </p:spPr>
            <p:txBody>
              <a:bodyPr wrap="square" rtlCol="0">
                <a:spAutoFit/>
              </a:bodyPr>
              <a:lstStyle/>
              <a:p>
                <a:pPr algn="ctr"/>
                <a:r>
                  <a:rPr lang="en-AU" sz="1600" b="1" dirty="0">
                    <a:solidFill>
                      <a:schemeClr val="tx1"/>
                    </a:solidFill>
                  </a:rPr>
                  <a:t>PLAYER 1 WINS</a:t>
                </a:r>
              </a:p>
              <a:p>
                <a:pPr algn="ctr"/>
                <a:r>
                  <a:rPr lang="en-AU" sz="1600" b="1" dirty="0">
                    <a:solidFill>
                      <a:schemeClr val="tx1"/>
                    </a:solidFill>
                  </a:rPr>
                  <a:t>3 in 9 or  </a:t>
                </a:r>
                <a14:m>
                  <m:oMath xmlns:m="http://schemas.openxmlformats.org/officeDocument/2006/math">
                    <m:f>
                      <m:fPr>
                        <m:ctrlPr>
                          <a:rPr lang="en-AU" sz="1600" b="1" i="1">
                            <a:solidFill>
                              <a:schemeClr val="tx1"/>
                            </a:solidFill>
                            <a:latin typeface="Cambria Math" panose="02040503050406030204" pitchFamily="18" charset="0"/>
                          </a:rPr>
                        </m:ctrlPr>
                      </m:fPr>
                      <m:num>
                        <m:r>
                          <m:rPr>
                            <m:nor/>
                          </m:rPr>
                          <a:rPr lang="en-AU" sz="1600" b="1">
                            <a:solidFill>
                              <a:schemeClr val="tx1"/>
                            </a:solidFill>
                          </a:rPr>
                          <m:t>1</m:t>
                        </m:r>
                      </m:num>
                      <m:den>
                        <m:r>
                          <m:rPr>
                            <m:nor/>
                          </m:rPr>
                          <a:rPr lang="en-AU" sz="1600" b="1">
                            <a:solidFill>
                              <a:schemeClr val="tx1"/>
                            </a:solidFill>
                          </a:rPr>
                          <m:t>3</m:t>
                        </m:r>
                      </m:den>
                    </m:f>
                  </m:oMath>
                </a14:m>
                <a:endParaRPr lang="en-AU" sz="1400" b="1" dirty="0">
                  <a:solidFill>
                    <a:schemeClr val="tx1">
                      <a:lumMod val="75000"/>
                      <a:lumOff val="25000"/>
                    </a:schemeClr>
                  </a:solidFill>
                </a:endParaRPr>
              </a:p>
            </p:txBody>
          </p:sp>
        </mc:Choice>
        <mc:Fallback xmlns="">
          <p:sp>
            <p:nvSpPr>
              <p:cNvPr id="41" name="TextBox 40" descr="PLAYER 1 WINS&#10;3 in 9 or 1/3 &#10;">
                <a:extLst>
                  <a:ext uri="{FF2B5EF4-FFF2-40B4-BE49-F238E27FC236}">
                    <a16:creationId xmlns:a16="http://schemas.microsoft.com/office/drawing/2014/main" id="{968AB9A9-3CA4-431B-A939-7F1F50D0A4EC}"/>
                  </a:ext>
                </a:extLst>
              </p:cNvPr>
              <p:cNvSpPr txBox="1">
                <a:spLocks noRot="1" noChangeAspect="1" noMove="1" noResize="1" noEditPoints="1" noAdjustHandles="1" noChangeArrowheads="1" noChangeShapeType="1" noTextEdit="1"/>
              </p:cNvSpPr>
              <p:nvPr/>
            </p:nvSpPr>
            <p:spPr>
              <a:xfrm>
                <a:off x="9128547" y="2658179"/>
                <a:ext cx="2005945" cy="724878"/>
              </a:xfrm>
              <a:prstGeom prst="rect">
                <a:avLst/>
              </a:prstGeom>
              <a:blipFill>
                <a:blip r:embed="rId9"/>
                <a:stretch>
                  <a:fillRect t="-2521" b="-4202"/>
                </a:stretch>
              </a:blipFill>
            </p:spPr>
            <p:txBody>
              <a:bodyPr/>
              <a:lstStyle/>
              <a:p>
                <a:r>
                  <a:rPr lang="en-AU">
                    <a:noFill/>
                  </a:rPr>
                  <a:t> </a:t>
                </a:r>
              </a:p>
            </p:txBody>
          </p:sp>
        </mc:Fallback>
      </mc:AlternateContent>
      <p:sp>
        <p:nvSpPr>
          <p:cNvPr id="42" name="Rounded Rectangle 211">
            <a:extLst>
              <a:ext uri="{FF2B5EF4-FFF2-40B4-BE49-F238E27FC236}">
                <a16:creationId xmlns:a16="http://schemas.microsoft.com/office/drawing/2014/main" id="{21720E01-507B-446A-8363-F5B957B7F9BB}"/>
              </a:ext>
              <a:ext uri="{C183D7F6-B498-43B3-948B-1728B52AA6E4}">
                <adec:decorative xmlns:adec="http://schemas.microsoft.com/office/drawing/2017/decorative" val="1"/>
              </a:ext>
            </a:extLst>
          </p:cNvPr>
          <p:cNvSpPr/>
          <p:nvPr/>
        </p:nvSpPr>
        <p:spPr>
          <a:xfrm>
            <a:off x="9128547" y="2621765"/>
            <a:ext cx="2005945" cy="828508"/>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mc:AlternateContent xmlns:mc="http://schemas.openxmlformats.org/markup-compatibility/2006" xmlns:a14="http://schemas.microsoft.com/office/drawing/2010/main">
        <mc:Choice Requires="a14">
          <p:sp>
            <p:nvSpPr>
              <p:cNvPr id="43" name="TextBox 42" descr="PLAYER 2 WINS&#10;3 in 9 or  1 /3&#10;">
                <a:extLst>
                  <a:ext uri="{FF2B5EF4-FFF2-40B4-BE49-F238E27FC236}">
                    <a16:creationId xmlns:a16="http://schemas.microsoft.com/office/drawing/2014/main" id="{7D926883-A59E-43F1-AE3F-F4FF4E28EDE9}"/>
                  </a:ext>
                </a:extLst>
              </p:cNvPr>
              <p:cNvSpPr txBox="1"/>
              <p:nvPr/>
            </p:nvSpPr>
            <p:spPr>
              <a:xfrm>
                <a:off x="9128548" y="4049784"/>
                <a:ext cx="2005944" cy="724878"/>
              </a:xfrm>
              <a:prstGeom prst="rect">
                <a:avLst/>
              </a:prstGeom>
              <a:noFill/>
            </p:spPr>
            <p:txBody>
              <a:bodyPr wrap="square" rtlCol="0">
                <a:spAutoFit/>
              </a:bodyPr>
              <a:lstStyle/>
              <a:p>
                <a:pPr algn="ctr"/>
                <a:r>
                  <a:rPr lang="en-AU" sz="1600" b="1" dirty="0">
                    <a:solidFill>
                      <a:schemeClr val="tx1"/>
                    </a:solidFill>
                  </a:rPr>
                  <a:t>PLAYER 2 WINS</a:t>
                </a:r>
              </a:p>
              <a:p>
                <a:pPr algn="ctr"/>
                <a:r>
                  <a:rPr lang="en-AU" sz="1600" b="1" dirty="0">
                    <a:solidFill>
                      <a:schemeClr val="tx1"/>
                    </a:solidFill>
                  </a:rPr>
                  <a:t>3 in 9 or  </a:t>
                </a:r>
                <a14:m>
                  <m:oMath xmlns:m="http://schemas.openxmlformats.org/officeDocument/2006/math">
                    <m:f>
                      <m:fPr>
                        <m:ctrlPr>
                          <a:rPr lang="en-AU" sz="1600" b="1" i="1">
                            <a:solidFill>
                              <a:schemeClr val="tx1"/>
                            </a:solidFill>
                            <a:latin typeface="Cambria Math" panose="02040503050406030204" pitchFamily="18" charset="0"/>
                          </a:rPr>
                        </m:ctrlPr>
                      </m:fPr>
                      <m:num>
                        <m:r>
                          <m:rPr>
                            <m:nor/>
                          </m:rPr>
                          <a:rPr lang="en-AU" sz="1600" b="1">
                            <a:solidFill>
                              <a:schemeClr val="tx1"/>
                            </a:solidFill>
                          </a:rPr>
                          <m:t>1</m:t>
                        </m:r>
                      </m:num>
                      <m:den>
                        <m:r>
                          <m:rPr>
                            <m:nor/>
                          </m:rPr>
                          <a:rPr lang="en-AU" sz="1600" b="1">
                            <a:solidFill>
                              <a:schemeClr val="tx1"/>
                            </a:solidFill>
                          </a:rPr>
                          <m:t>3</m:t>
                        </m:r>
                      </m:den>
                    </m:f>
                  </m:oMath>
                </a14:m>
                <a:endParaRPr lang="en-AU" sz="1400" b="1" dirty="0">
                  <a:solidFill>
                    <a:schemeClr val="tx1">
                      <a:lumMod val="75000"/>
                      <a:lumOff val="25000"/>
                    </a:schemeClr>
                  </a:solidFill>
                </a:endParaRPr>
              </a:p>
            </p:txBody>
          </p:sp>
        </mc:Choice>
        <mc:Fallback xmlns="">
          <p:sp>
            <p:nvSpPr>
              <p:cNvPr id="43" name="TextBox 42" descr="PLAYER 2 WINS&#10;3 in 9 or  1 /3&#10;">
                <a:extLst>
                  <a:ext uri="{FF2B5EF4-FFF2-40B4-BE49-F238E27FC236}">
                    <a16:creationId xmlns:a16="http://schemas.microsoft.com/office/drawing/2014/main" id="{7D926883-A59E-43F1-AE3F-F4FF4E28EDE9}"/>
                  </a:ext>
                </a:extLst>
              </p:cNvPr>
              <p:cNvSpPr txBox="1">
                <a:spLocks noRot="1" noChangeAspect="1" noMove="1" noResize="1" noEditPoints="1" noAdjustHandles="1" noChangeArrowheads="1" noChangeShapeType="1" noTextEdit="1"/>
              </p:cNvSpPr>
              <p:nvPr/>
            </p:nvSpPr>
            <p:spPr>
              <a:xfrm>
                <a:off x="9128548" y="4049784"/>
                <a:ext cx="2005944" cy="724878"/>
              </a:xfrm>
              <a:prstGeom prst="rect">
                <a:avLst/>
              </a:prstGeom>
              <a:blipFill>
                <a:blip r:embed="rId10"/>
                <a:stretch>
                  <a:fillRect t="-2521" b="-4202"/>
                </a:stretch>
              </a:blipFill>
            </p:spPr>
            <p:txBody>
              <a:bodyPr/>
              <a:lstStyle/>
              <a:p>
                <a:r>
                  <a:rPr lang="en-AU">
                    <a:noFill/>
                  </a:rPr>
                  <a:t> </a:t>
                </a:r>
              </a:p>
            </p:txBody>
          </p:sp>
        </mc:Fallback>
      </mc:AlternateContent>
      <p:sp>
        <p:nvSpPr>
          <p:cNvPr id="44" name="Rounded Rectangle 213">
            <a:extLst>
              <a:ext uri="{FF2B5EF4-FFF2-40B4-BE49-F238E27FC236}">
                <a16:creationId xmlns:a16="http://schemas.microsoft.com/office/drawing/2014/main" id="{C9CF8D03-00D8-4BB7-BBDF-EEED01A4B908}"/>
              </a:ext>
              <a:ext uri="{C183D7F6-B498-43B3-948B-1728B52AA6E4}">
                <adec:decorative xmlns:adec="http://schemas.microsoft.com/office/drawing/2017/decorative" val="1"/>
              </a:ext>
            </a:extLst>
          </p:cNvPr>
          <p:cNvSpPr/>
          <p:nvPr/>
        </p:nvSpPr>
        <p:spPr>
          <a:xfrm>
            <a:off x="9128547" y="4013370"/>
            <a:ext cx="2005945" cy="828508"/>
          </a:xfrm>
          <a:prstGeom prst="roundRect">
            <a:avLst/>
          </a:prstGeom>
          <a:noFill/>
          <a:ln>
            <a:solidFill>
              <a:srgbClr val="1FC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extLst>
              <a:ext uri="{FF2B5EF4-FFF2-40B4-BE49-F238E27FC236}">
                <a16:creationId xmlns:a16="http://schemas.microsoft.com/office/drawing/2014/main" id="{EF6DD2C8-89AB-3306-922F-114D266E13B2}"/>
              </a:ext>
            </a:extLst>
          </p:cNvPr>
          <p:cNvSpPr txBox="1"/>
          <p:nvPr/>
        </p:nvSpPr>
        <p:spPr>
          <a:xfrm>
            <a:off x="339218" y="6319708"/>
            <a:ext cx="3669981" cy="379300"/>
          </a:xfrm>
          <a:prstGeom prst="rect">
            <a:avLst/>
          </a:prstGeom>
          <a:noFill/>
        </p:spPr>
        <p:txBody>
          <a:bodyPr wrap="square" lIns="0" tIns="0" rIns="0" bIns="0" rtlCol="0">
            <a:noAutofit/>
          </a:bodyPr>
          <a:lstStyle/>
          <a:p>
            <a:r>
              <a:rPr lang="en-AU" u="sng" dirty="0" err="1">
                <a:hlinkClick r:id="rId11"/>
              </a:rPr>
              <a:t>reSolve</a:t>
            </a:r>
            <a:r>
              <a:rPr lang="en-AU" u="sng" dirty="0">
                <a:hlinkClick r:id="rId11"/>
              </a:rPr>
              <a:t>: Mathematics by Inquiry (2020)</a:t>
            </a:r>
            <a:endParaRPr lang="en-US" u="sng" dirty="0"/>
          </a:p>
        </p:txBody>
      </p:sp>
      <p:sp>
        <p:nvSpPr>
          <p:cNvPr id="4" name="Slide Number Placeholder 3">
            <a:extLst>
              <a:ext uri="{FF2B5EF4-FFF2-40B4-BE49-F238E27FC236}">
                <a16:creationId xmlns:a16="http://schemas.microsoft.com/office/drawing/2014/main" id="{B5B890D6-2874-4350-8736-8C17658CA565}"/>
              </a:ext>
              <a:ext uri="{C183D7F6-B498-43B3-948B-1728B52AA6E4}">
                <adec:decorative xmlns:adec="http://schemas.microsoft.com/office/drawing/2017/decorative" val="1"/>
              </a:ext>
            </a:extLst>
          </p:cNvPr>
          <p:cNvSpPr>
            <a:spLocks noGrp="1"/>
          </p:cNvSpPr>
          <p:nvPr>
            <p:ph type="sldNum" sz="quarter" idx="10"/>
          </p:nvPr>
        </p:nvSpPr>
        <p:spPr/>
        <p:txBody>
          <a:bodyPr/>
          <a:lstStyle/>
          <a:p>
            <a:fld id="{53F625F3-B677-4D46-AEB5-DC449A9DF797}" type="slidenum">
              <a:rPr lang="en-AU" smtClean="0"/>
              <a:pPr/>
              <a:t>17</a:t>
            </a:fld>
            <a:endParaRPr lang="en-AU" dirty="0"/>
          </a:p>
        </p:txBody>
      </p:sp>
    </p:spTree>
    <p:extLst>
      <p:ext uri="{BB962C8B-B14F-4D97-AF65-F5344CB8AC3E}">
        <p14:creationId xmlns:p14="http://schemas.microsoft.com/office/powerpoint/2010/main" val="40069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D4F59F-9706-4C21-88CE-F5AB2C4BCE9E}"/>
              </a:ext>
            </a:extLst>
          </p:cNvPr>
          <p:cNvSpPr>
            <a:spLocks noGrp="1"/>
          </p:cNvSpPr>
          <p:nvPr>
            <p:ph type="ctrTitle"/>
          </p:nvPr>
        </p:nvSpPr>
        <p:spPr/>
        <p:txBody>
          <a:bodyPr/>
          <a:lstStyle/>
          <a:p>
            <a:r>
              <a:rPr lang="en-AU" dirty="0"/>
              <a:t>Rock paper scissors lizard Spock</a:t>
            </a:r>
          </a:p>
        </p:txBody>
      </p:sp>
    </p:spTree>
    <p:extLst>
      <p:ext uri="{BB962C8B-B14F-4D97-AF65-F5344CB8AC3E}">
        <p14:creationId xmlns:p14="http://schemas.microsoft.com/office/powerpoint/2010/main" val="286172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3DCCB20-027D-85EA-F3FC-5DC3A30831F7}"/>
              </a:ext>
            </a:extLst>
          </p:cNvPr>
          <p:cNvSpPr>
            <a:spLocks noGrp="1"/>
          </p:cNvSpPr>
          <p:nvPr>
            <p:ph type="title"/>
          </p:nvPr>
        </p:nvSpPr>
        <p:spPr/>
        <p:txBody>
          <a:bodyPr/>
          <a:lstStyle/>
          <a:p>
            <a:r>
              <a:rPr lang="en-AU" dirty="0"/>
              <a:t>Rock paper scissors lizard Spock – part 1</a:t>
            </a:r>
          </a:p>
        </p:txBody>
      </p:sp>
      <p:sp>
        <p:nvSpPr>
          <p:cNvPr id="8" name="Content Placeholder 7">
            <a:extLst>
              <a:ext uri="{FF2B5EF4-FFF2-40B4-BE49-F238E27FC236}">
                <a16:creationId xmlns:a16="http://schemas.microsoft.com/office/drawing/2014/main" id="{1437231D-CD35-78AF-69B6-749C5C4D4B07}"/>
              </a:ext>
            </a:extLst>
          </p:cNvPr>
          <p:cNvSpPr>
            <a:spLocks noGrp="1"/>
          </p:cNvSpPr>
          <p:nvPr>
            <p:ph sz="half" idx="1"/>
          </p:nvPr>
        </p:nvSpPr>
        <p:spPr>
          <a:xfrm>
            <a:off x="360000" y="1269000"/>
            <a:ext cx="5616000" cy="4320000"/>
          </a:xfrm>
        </p:spPr>
        <p:txBody>
          <a:bodyPr/>
          <a:lstStyle/>
          <a:p>
            <a:pPr marL="285750" indent="-285750">
              <a:spcAft>
                <a:spcPts val="600"/>
              </a:spcAft>
              <a:buFont typeface="Arial" panose="020B0604020202020204" pitchFamily="34" charset="0"/>
              <a:buChar char="•"/>
            </a:pPr>
            <a:r>
              <a:rPr lang="en-AU" sz="1800" dirty="0"/>
              <a:t>SCISSORS cut PAPER</a:t>
            </a:r>
          </a:p>
          <a:p>
            <a:pPr marL="285750" indent="-285750">
              <a:spcAft>
                <a:spcPts val="600"/>
              </a:spcAft>
              <a:buFont typeface="Arial" panose="020B0604020202020204" pitchFamily="34" charset="0"/>
              <a:buChar char="•"/>
            </a:pPr>
            <a:r>
              <a:rPr lang="en-AU" sz="1800" dirty="0"/>
              <a:t>PAPER covers ROCK</a:t>
            </a:r>
          </a:p>
          <a:p>
            <a:pPr marL="285750" indent="-285750">
              <a:spcAft>
                <a:spcPts val="600"/>
              </a:spcAft>
              <a:buFont typeface="Arial" panose="020B0604020202020204" pitchFamily="34" charset="0"/>
              <a:buChar char="•"/>
            </a:pPr>
            <a:r>
              <a:rPr lang="en-AU" sz="1800" dirty="0"/>
              <a:t>ROCK crushes LIZARD</a:t>
            </a:r>
          </a:p>
          <a:p>
            <a:pPr marL="285750" indent="-285750">
              <a:spcAft>
                <a:spcPts val="600"/>
              </a:spcAft>
              <a:buFont typeface="Arial" panose="020B0604020202020204" pitchFamily="34" charset="0"/>
              <a:buChar char="•"/>
            </a:pPr>
            <a:r>
              <a:rPr lang="en-AU" sz="1800" dirty="0"/>
              <a:t>LIZARD poisons SPOCK</a:t>
            </a:r>
          </a:p>
          <a:p>
            <a:pPr marL="285750" indent="-285750">
              <a:spcAft>
                <a:spcPts val="600"/>
              </a:spcAft>
              <a:buFont typeface="Arial" panose="020B0604020202020204" pitchFamily="34" charset="0"/>
              <a:buChar char="•"/>
            </a:pPr>
            <a:r>
              <a:rPr lang="en-AU" sz="1800" dirty="0"/>
              <a:t>SPOCK smashes SCISSORS</a:t>
            </a:r>
          </a:p>
          <a:p>
            <a:pPr marL="285750" indent="-285750">
              <a:spcAft>
                <a:spcPts val="600"/>
              </a:spcAft>
              <a:buFont typeface="Arial" panose="020B0604020202020204" pitchFamily="34" charset="0"/>
              <a:buChar char="•"/>
            </a:pPr>
            <a:r>
              <a:rPr lang="en-AU" sz="1800" dirty="0"/>
              <a:t>SCISSORS decapitates LIZARD</a:t>
            </a:r>
          </a:p>
          <a:p>
            <a:pPr marL="285750" indent="-285750">
              <a:spcAft>
                <a:spcPts val="600"/>
              </a:spcAft>
              <a:buFont typeface="Arial" panose="020B0604020202020204" pitchFamily="34" charset="0"/>
              <a:buChar char="•"/>
            </a:pPr>
            <a:r>
              <a:rPr lang="en-AU" sz="1800" dirty="0"/>
              <a:t>LIZARD eats PAPER</a:t>
            </a:r>
          </a:p>
          <a:p>
            <a:pPr marL="285750" indent="-285750">
              <a:spcAft>
                <a:spcPts val="600"/>
              </a:spcAft>
              <a:buFont typeface="Arial" panose="020B0604020202020204" pitchFamily="34" charset="0"/>
              <a:buChar char="•"/>
            </a:pPr>
            <a:r>
              <a:rPr lang="en-AU" sz="1800" dirty="0"/>
              <a:t>PAPER disproves SPOCK</a:t>
            </a:r>
          </a:p>
          <a:p>
            <a:pPr marL="285750" indent="-285750">
              <a:spcAft>
                <a:spcPts val="600"/>
              </a:spcAft>
              <a:buFont typeface="Arial" panose="020B0604020202020204" pitchFamily="34" charset="0"/>
              <a:buChar char="•"/>
            </a:pPr>
            <a:r>
              <a:rPr lang="en-AU" sz="1800" dirty="0"/>
              <a:t>SPOCK vaporises ROCK</a:t>
            </a:r>
          </a:p>
          <a:p>
            <a:pPr marL="285750" indent="-285750">
              <a:spcAft>
                <a:spcPts val="600"/>
              </a:spcAft>
              <a:buFont typeface="Arial" panose="020B0604020202020204" pitchFamily="34" charset="0"/>
              <a:buChar char="•"/>
            </a:pPr>
            <a:r>
              <a:rPr lang="en-AU" sz="1800" dirty="0"/>
              <a:t>ROCK crushes SCISSORS</a:t>
            </a:r>
          </a:p>
          <a:p>
            <a:pPr>
              <a:spcAft>
                <a:spcPts val="600"/>
              </a:spcAft>
            </a:pPr>
            <a:endParaRPr lang="en-AU" sz="1800" dirty="0"/>
          </a:p>
        </p:txBody>
      </p:sp>
      <p:sp>
        <p:nvSpPr>
          <p:cNvPr id="3" name="Slide Number Placeholder 2">
            <a:extLst>
              <a:ext uri="{FF2B5EF4-FFF2-40B4-BE49-F238E27FC236}">
                <a16:creationId xmlns:a16="http://schemas.microsoft.com/office/drawing/2014/main" id="{A9186E39-2135-4A87-A110-CA49ED2B34AA}"/>
              </a:ext>
              <a:ext uri="{C183D7F6-B498-43B3-948B-1728B52AA6E4}">
                <adec:decorative xmlns:adec="http://schemas.microsoft.com/office/drawing/2017/decorative" val="1"/>
              </a:ext>
            </a:extLst>
          </p:cNvPr>
          <p:cNvSpPr>
            <a:spLocks noGrp="1"/>
          </p:cNvSpPr>
          <p:nvPr>
            <p:ph type="sldNum" sz="quarter" idx="10"/>
          </p:nvPr>
        </p:nvSpPr>
        <p:spPr/>
        <p:txBody>
          <a:bodyPr/>
          <a:lstStyle/>
          <a:p>
            <a:fld id="{53F625F3-B677-4D46-AEB5-DC449A9DF797}" type="slidenum">
              <a:rPr lang="en-AU" smtClean="0"/>
              <a:pPr/>
              <a:t>19</a:t>
            </a:fld>
            <a:endParaRPr lang="en-AU" dirty="0"/>
          </a:p>
        </p:txBody>
      </p:sp>
      <p:pic>
        <p:nvPicPr>
          <p:cNvPr id="5" name="Picture 4" descr="Diagram showing how to play Rock paper scissors lizard Spock.">
            <a:extLst>
              <a:ext uri="{FF2B5EF4-FFF2-40B4-BE49-F238E27FC236}">
                <a16:creationId xmlns:a16="http://schemas.microsoft.com/office/drawing/2014/main" id="{45E11256-C907-48EC-A8DC-81C4B63B77D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746630" y="899577"/>
            <a:ext cx="5377370" cy="5359854"/>
          </a:xfrm>
          <a:prstGeom prst="rect">
            <a:avLst/>
          </a:prstGeom>
        </p:spPr>
      </p:pic>
      <p:sp>
        <p:nvSpPr>
          <p:cNvPr id="12" name="TextBox 11">
            <a:extLst>
              <a:ext uri="{FF2B5EF4-FFF2-40B4-BE49-F238E27FC236}">
                <a16:creationId xmlns:a16="http://schemas.microsoft.com/office/drawing/2014/main" id="{547804B7-AD33-7BB5-0A6A-D8D0C3C37E32}"/>
              </a:ext>
            </a:extLst>
          </p:cNvPr>
          <p:cNvSpPr txBox="1"/>
          <p:nvPr/>
        </p:nvSpPr>
        <p:spPr>
          <a:xfrm>
            <a:off x="339218" y="6319708"/>
            <a:ext cx="3669981" cy="379300"/>
          </a:xfrm>
          <a:prstGeom prst="rect">
            <a:avLst/>
          </a:prstGeom>
          <a:noFill/>
        </p:spPr>
        <p:txBody>
          <a:bodyPr wrap="square" lIns="0" tIns="0" rIns="0" bIns="0" rtlCol="0">
            <a:noAutofit/>
          </a:bodyPr>
          <a:lstStyle/>
          <a:p>
            <a:r>
              <a:rPr lang="en-AU" u="sng" dirty="0" err="1">
                <a:hlinkClick r:id="rId4"/>
              </a:rPr>
              <a:t>reSolve</a:t>
            </a:r>
            <a:r>
              <a:rPr lang="en-AU" u="sng" dirty="0">
                <a:hlinkClick r:id="rId4"/>
              </a:rPr>
              <a:t>: Mathematics by Inquiry (2020)</a:t>
            </a:r>
            <a:endParaRPr lang="en-US" u="sng" dirty="0"/>
          </a:p>
        </p:txBody>
      </p:sp>
    </p:spTree>
    <p:extLst>
      <p:ext uri="{BB962C8B-B14F-4D97-AF65-F5344CB8AC3E}">
        <p14:creationId xmlns:p14="http://schemas.microsoft.com/office/powerpoint/2010/main" val="142265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lstStyle/>
          <a:p>
            <a:r>
              <a:rPr lang="en-AU" dirty="0"/>
              <a:t>Rock paper scissors – part 1</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lstStyle/>
          <a:p>
            <a:r>
              <a:rPr lang="en-AU" dirty="0">
                <a:solidFill>
                  <a:schemeClr val="accent2"/>
                </a:solidFill>
                <a:latin typeface="+mj-lt"/>
              </a:rPr>
              <a:t>What is the chance of winning?</a:t>
            </a:r>
          </a:p>
        </p:txBody>
      </p:sp>
      <p:sp>
        <p:nvSpPr>
          <p:cNvPr id="6" name="Text Placeholder 5">
            <a:extLst>
              <a:ext uri="{FF2B5EF4-FFF2-40B4-BE49-F238E27FC236}">
                <a16:creationId xmlns:a16="http://schemas.microsoft.com/office/drawing/2014/main" id="{EF0C36CA-70C1-4353-A673-1D392E19D091}"/>
              </a:ext>
            </a:extLst>
          </p:cNvPr>
          <p:cNvSpPr>
            <a:spLocks noGrp="1"/>
          </p:cNvSpPr>
          <p:nvPr>
            <p:ph idx="1"/>
          </p:nvPr>
        </p:nvSpPr>
        <p:spPr>
          <a:xfrm>
            <a:off x="360000" y="1620000"/>
            <a:ext cx="6236009" cy="4536000"/>
          </a:xfrm>
        </p:spPr>
        <p:txBody>
          <a:bodyPr vert="horz" lIns="91440" tIns="45720" rIns="91440" bIns="45720" rtlCol="0" anchor="ctr">
            <a:noAutofit/>
          </a:bodyPr>
          <a:lstStyle/>
          <a:p>
            <a:pPr marL="285750" indent="-285750">
              <a:buFont typeface="Arial" panose="020B0604020202020204" pitchFamily="34" charset="0"/>
              <a:buChar char="•"/>
            </a:pPr>
            <a:r>
              <a:rPr lang="en-AU" sz="1800" dirty="0">
                <a:solidFill>
                  <a:schemeClr val="tx1"/>
                </a:solidFill>
                <a:latin typeface="+mn-lt"/>
              </a:rPr>
              <a:t>Can you describe the chance of winning using probability terms?</a:t>
            </a:r>
          </a:p>
          <a:p>
            <a:pPr marL="285750" indent="-285750">
              <a:buFont typeface="Arial" panose="020B0604020202020204" pitchFamily="34" charset="0"/>
              <a:buChar char="•"/>
            </a:pPr>
            <a:r>
              <a:rPr lang="en-AU" sz="1800" dirty="0">
                <a:solidFill>
                  <a:schemeClr val="tx1"/>
                </a:solidFill>
                <a:latin typeface="+mn-lt"/>
                <a:cs typeface="Arial"/>
              </a:rPr>
              <a:t>Can you describe the chance of winning using numerical values? How did you calculate this?</a:t>
            </a:r>
            <a:endParaRPr lang="en-AU" sz="1800" dirty="0">
              <a:solidFill>
                <a:schemeClr val="tx1"/>
              </a:solidFill>
              <a:latin typeface="+mn-lt"/>
            </a:endParaRPr>
          </a:p>
        </p:txBody>
      </p:sp>
      <p:pic>
        <p:nvPicPr>
          <p:cNvPr id="9" name="Picture 8" descr="Diagram showing the choices and outcomes in a game of Rock paper scissors.">
            <a:extLst>
              <a:ext uri="{FF2B5EF4-FFF2-40B4-BE49-F238E27FC236}">
                <a16:creationId xmlns:a16="http://schemas.microsoft.com/office/drawing/2014/main" id="{36337A02-A234-44F5-AC91-46B29307EA6C}"/>
              </a:ext>
            </a:extLst>
          </p:cNvPr>
          <p:cNvPicPr/>
          <p:nvPr/>
        </p:nvPicPr>
        <p:blipFill>
          <a:blip r:embed="rId3"/>
          <a:stretch>
            <a:fillRect/>
          </a:stretch>
        </p:blipFill>
        <p:spPr>
          <a:xfrm>
            <a:off x="6464619" y="2241513"/>
            <a:ext cx="4931229" cy="3292974"/>
          </a:xfrm>
          <a:prstGeom prst="rect">
            <a:avLst/>
          </a:prstGeom>
        </p:spPr>
      </p:pic>
      <p:sp>
        <p:nvSpPr>
          <p:cNvPr id="10" name="TextBox 9">
            <a:extLst>
              <a:ext uri="{FF2B5EF4-FFF2-40B4-BE49-F238E27FC236}">
                <a16:creationId xmlns:a16="http://schemas.microsoft.com/office/drawing/2014/main" id="{28025B12-F41D-D806-9BCF-C6F6DE241D60}"/>
              </a:ext>
            </a:extLst>
          </p:cNvPr>
          <p:cNvSpPr txBox="1"/>
          <p:nvPr/>
        </p:nvSpPr>
        <p:spPr>
          <a:xfrm>
            <a:off x="348000" y="6315959"/>
            <a:ext cx="3669981" cy="379300"/>
          </a:xfrm>
          <a:prstGeom prst="rect">
            <a:avLst/>
          </a:prstGeom>
          <a:noFill/>
        </p:spPr>
        <p:txBody>
          <a:bodyPr wrap="square" lIns="0" tIns="0" rIns="0" bIns="0" rtlCol="0">
            <a:noAutofit/>
          </a:bodyPr>
          <a:lstStyle/>
          <a:p>
            <a:r>
              <a:rPr lang="en-AU" u="sng" dirty="0" err="1">
                <a:hlinkClick r:id="rId4"/>
              </a:rPr>
              <a:t>reSolve</a:t>
            </a:r>
            <a:r>
              <a:rPr lang="en-AU" u="sng" dirty="0">
                <a:hlinkClick r:id="rId4"/>
              </a:rPr>
              <a:t>: Mathematics by Inquiry (2020)</a:t>
            </a:r>
            <a:endParaRPr lang="en-US" u="sng" dirty="0"/>
          </a:p>
        </p:txBody>
      </p:sp>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lstStyle/>
          <a:p>
            <a:fld id="{53F625F3-B677-4D46-AEB5-DC449A9DF797}" type="slidenum">
              <a:rPr lang="en-AU" smtClean="0"/>
              <a:pPr/>
              <a:t>2</a:t>
            </a:fld>
            <a:endParaRPr lang="en-AU" dirty="0"/>
          </a:p>
        </p:txBody>
      </p:sp>
    </p:spTree>
    <p:extLst>
      <p:ext uri="{BB962C8B-B14F-4D97-AF65-F5344CB8AC3E}">
        <p14:creationId xmlns:p14="http://schemas.microsoft.com/office/powerpoint/2010/main" val="3115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lstStyle/>
          <a:p>
            <a:r>
              <a:rPr lang="en-AU" dirty="0"/>
              <a:t>Rock paper scissors lizard Spock – part 2</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lstStyle/>
          <a:p>
            <a:r>
              <a:rPr lang="en-AU" dirty="0">
                <a:solidFill>
                  <a:schemeClr val="accent2"/>
                </a:solidFill>
                <a:latin typeface="+mj-lt"/>
              </a:rPr>
              <a:t>What is the chance of winning?</a:t>
            </a:r>
          </a:p>
        </p:txBody>
      </p:sp>
      <p:sp>
        <p:nvSpPr>
          <p:cNvPr id="6" name="Text Placeholder 5">
            <a:extLst>
              <a:ext uri="{FF2B5EF4-FFF2-40B4-BE49-F238E27FC236}">
                <a16:creationId xmlns:a16="http://schemas.microsoft.com/office/drawing/2014/main" id="{EF0C36CA-70C1-4353-A673-1D392E19D091}"/>
              </a:ext>
            </a:extLst>
          </p:cNvPr>
          <p:cNvSpPr>
            <a:spLocks noGrp="1"/>
          </p:cNvSpPr>
          <p:nvPr>
            <p:ph idx="1"/>
          </p:nvPr>
        </p:nvSpPr>
        <p:spPr/>
        <p:txBody>
          <a:bodyPr anchor="ctr"/>
          <a:lstStyle/>
          <a:p>
            <a:pPr marL="285750" indent="-285750">
              <a:buFont typeface="Arial" panose="020B0604020202020204" pitchFamily="34" charset="0"/>
              <a:buChar char="•"/>
            </a:pPr>
            <a:r>
              <a:rPr lang="en-AU" sz="1800" dirty="0">
                <a:solidFill>
                  <a:schemeClr val="tx1"/>
                </a:solidFill>
                <a:latin typeface="+mn-lt"/>
              </a:rPr>
              <a:t>Can you describe the chance of winning using probability terms?</a:t>
            </a:r>
          </a:p>
          <a:p>
            <a:pPr marL="285750" indent="-285750">
              <a:buFont typeface="Arial" panose="020B0604020202020204" pitchFamily="34" charset="0"/>
              <a:buChar char="•"/>
            </a:pPr>
            <a:r>
              <a:rPr lang="en-AU" sz="1800" dirty="0">
                <a:solidFill>
                  <a:schemeClr val="tx1"/>
                </a:solidFill>
                <a:latin typeface="+mn-lt"/>
              </a:rPr>
              <a:t>Can you describe the chance of winning using numerical values?</a:t>
            </a:r>
          </a:p>
          <a:p>
            <a:pPr marL="285750" indent="-285750">
              <a:buFont typeface="Arial" panose="020B0604020202020204" pitchFamily="34" charset="0"/>
              <a:buChar char="•"/>
            </a:pPr>
            <a:r>
              <a:rPr lang="en-AU" sz="1800" dirty="0">
                <a:solidFill>
                  <a:schemeClr val="tx1"/>
                </a:solidFill>
                <a:latin typeface="+mn-lt"/>
              </a:rPr>
              <a:t>Can you create a representation for the chances of winning?</a:t>
            </a:r>
          </a:p>
        </p:txBody>
      </p:sp>
      <p:pic>
        <p:nvPicPr>
          <p:cNvPr id="10" name="Picture 9" descr="Diagram showing how to play Rock paper scissors lizard Spock.">
            <a:extLst>
              <a:ext uri="{FF2B5EF4-FFF2-40B4-BE49-F238E27FC236}">
                <a16:creationId xmlns:a16="http://schemas.microsoft.com/office/drawing/2014/main" id="{9A1E5782-7C9E-4F62-97BE-79C5575CF27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107936" y="1886509"/>
            <a:ext cx="4016064" cy="4002982"/>
          </a:xfrm>
          <a:prstGeom prst="rect">
            <a:avLst/>
          </a:prstGeom>
        </p:spPr>
      </p:pic>
      <p:sp>
        <p:nvSpPr>
          <p:cNvPr id="9" name="TextBox 8">
            <a:extLst>
              <a:ext uri="{FF2B5EF4-FFF2-40B4-BE49-F238E27FC236}">
                <a16:creationId xmlns:a16="http://schemas.microsoft.com/office/drawing/2014/main" id="{F46C91F5-848B-5819-1688-16580AA89F34}"/>
              </a:ext>
            </a:extLst>
          </p:cNvPr>
          <p:cNvSpPr txBox="1"/>
          <p:nvPr/>
        </p:nvSpPr>
        <p:spPr>
          <a:xfrm>
            <a:off x="339218" y="6319708"/>
            <a:ext cx="3669981" cy="379300"/>
          </a:xfrm>
          <a:prstGeom prst="rect">
            <a:avLst/>
          </a:prstGeom>
          <a:noFill/>
        </p:spPr>
        <p:txBody>
          <a:bodyPr wrap="square" lIns="0" tIns="0" rIns="0" bIns="0" rtlCol="0">
            <a:noAutofit/>
          </a:bodyPr>
          <a:lstStyle/>
          <a:p>
            <a:r>
              <a:rPr lang="en-AU" u="sng" dirty="0" err="1">
                <a:hlinkClick r:id="rId4"/>
              </a:rPr>
              <a:t>reSolve</a:t>
            </a:r>
            <a:r>
              <a:rPr lang="en-AU" u="sng" dirty="0">
                <a:hlinkClick r:id="rId4"/>
              </a:rPr>
              <a:t>: Mathematics by Inquiry (2020)</a:t>
            </a:r>
            <a:endParaRPr lang="en-US" u="sng" dirty="0"/>
          </a:p>
        </p:txBody>
      </p:sp>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lstStyle/>
          <a:p>
            <a:fld id="{53F625F3-B677-4D46-AEB5-DC449A9DF797}" type="slidenum">
              <a:rPr lang="en-AU" smtClean="0"/>
              <a:pPr/>
              <a:t>20</a:t>
            </a:fld>
            <a:endParaRPr lang="en-AU" dirty="0"/>
          </a:p>
        </p:txBody>
      </p:sp>
    </p:spTree>
    <p:extLst>
      <p:ext uri="{BB962C8B-B14F-4D97-AF65-F5344CB8AC3E}">
        <p14:creationId xmlns:p14="http://schemas.microsoft.com/office/powerpoint/2010/main" val="358411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133D4-3FA6-4255-9B8C-5681BE7209A2}"/>
              </a:ext>
            </a:extLst>
          </p:cNvPr>
          <p:cNvSpPr>
            <a:spLocks noGrp="1"/>
          </p:cNvSpPr>
          <p:nvPr>
            <p:ph type="title"/>
          </p:nvPr>
        </p:nvSpPr>
        <p:spPr/>
        <p:txBody>
          <a:bodyPr/>
          <a:lstStyle/>
          <a:p>
            <a:r>
              <a:rPr lang="en-AU" dirty="0"/>
              <a:t>Rock paper scissors lizard Spock – part 3</a:t>
            </a:r>
          </a:p>
        </p:txBody>
      </p:sp>
      <p:sp>
        <p:nvSpPr>
          <p:cNvPr id="5" name="Text Placeholder 4">
            <a:extLst>
              <a:ext uri="{FF2B5EF4-FFF2-40B4-BE49-F238E27FC236}">
                <a16:creationId xmlns:a16="http://schemas.microsoft.com/office/drawing/2014/main" id="{8CFD3725-BC72-4BF9-B64F-3417367F6738}"/>
              </a:ext>
            </a:extLst>
          </p:cNvPr>
          <p:cNvSpPr>
            <a:spLocks noGrp="1"/>
          </p:cNvSpPr>
          <p:nvPr>
            <p:ph type="body" sz="quarter" idx="18"/>
          </p:nvPr>
        </p:nvSpPr>
        <p:spPr>
          <a:xfrm>
            <a:off x="360000" y="900000"/>
            <a:ext cx="10080000" cy="310015"/>
          </a:xfrm>
        </p:spPr>
        <p:txBody>
          <a:bodyPr/>
          <a:lstStyle/>
          <a:p>
            <a:r>
              <a:rPr lang="en-AU" dirty="0"/>
              <a:t>Your turn – What is the chance of winning?</a:t>
            </a:r>
          </a:p>
        </p:txBody>
      </p:sp>
      <p:graphicFrame>
        <p:nvGraphicFramePr>
          <p:cNvPr id="25" name="Table 24" descr="Table showing the outcomes for a rock, paper, scissors, lizard, spock game.">
            <a:extLst>
              <a:ext uri="{FF2B5EF4-FFF2-40B4-BE49-F238E27FC236}">
                <a16:creationId xmlns:a16="http://schemas.microsoft.com/office/drawing/2014/main" id="{E5B868B6-CCB7-4D48-BF71-8762442DFB9F}"/>
              </a:ext>
            </a:extLst>
          </p:cNvPr>
          <p:cNvGraphicFramePr>
            <a:graphicFrameLocks noGrp="1"/>
          </p:cNvGraphicFramePr>
          <p:nvPr>
            <p:extLst>
              <p:ext uri="{D42A27DB-BD31-4B8C-83A1-F6EECF244321}">
                <p14:modId xmlns:p14="http://schemas.microsoft.com/office/powerpoint/2010/main" val="637981142"/>
              </p:ext>
            </p:extLst>
          </p:nvPr>
        </p:nvGraphicFramePr>
        <p:xfrm>
          <a:off x="360000" y="1267680"/>
          <a:ext cx="6010716" cy="5066184"/>
        </p:xfrm>
        <a:graphic>
          <a:graphicData uri="http://schemas.openxmlformats.org/drawingml/2006/table">
            <a:tbl>
              <a:tblPr firstRow="1" bandRow="1">
                <a:tableStyleId>{5C22544A-7EE6-4342-B048-85BDC9FD1C3A}</a:tableStyleId>
              </a:tblPr>
              <a:tblGrid>
                <a:gridCol w="1001786">
                  <a:extLst>
                    <a:ext uri="{9D8B030D-6E8A-4147-A177-3AD203B41FA5}">
                      <a16:colId xmlns:a16="http://schemas.microsoft.com/office/drawing/2014/main" val="3102540804"/>
                    </a:ext>
                  </a:extLst>
                </a:gridCol>
                <a:gridCol w="1001786">
                  <a:extLst>
                    <a:ext uri="{9D8B030D-6E8A-4147-A177-3AD203B41FA5}">
                      <a16:colId xmlns:a16="http://schemas.microsoft.com/office/drawing/2014/main" val="3765955052"/>
                    </a:ext>
                  </a:extLst>
                </a:gridCol>
                <a:gridCol w="1001786">
                  <a:extLst>
                    <a:ext uri="{9D8B030D-6E8A-4147-A177-3AD203B41FA5}">
                      <a16:colId xmlns:a16="http://schemas.microsoft.com/office/drawing/2014/main" val="1217940985"/>
                    </a:ext>
                  </a:extLst>
                </a:gridCol>
                <a:gridCol w="1001786">
                  <a:extLst>
                    <a:ext uri="{9D8B030D-6E8A-4147-A177-3AD203B41FA5}">
                      <a16:colId xmlns:a16="http://schemas.microsoft.com/office/drawing/2014/main" val="459501670"/>
                    </a:ext>
                  </a:extLst>
                </a:gridCol>
                <a:gridCol w="1001786">
                  <a:extLst>
                    <a:ext uri="{9D8B030D-6E8A-4147-A177-3AD203B41FA5}">
                      <a16:colId xmlns:a16="http://schemas.microsoft.com/office/drawing/2014/main" val="1960206640"/>
                    </a:ext>
                  </a:extLst>
                </a:gridCol>
                <a:gridCol w="1001786">
                  <a:extLst>
                    <a:ext uri="{9D8B030D-6E8A-4147-A177-3AD203B41FA5}">
                      <a16:colId xmlns:a16="http://schemas.microsoft.com/office/drawing/2014/main" val="2236127443"/>
                    </a:ext>
                  </a:extLst>
                </a:gridCol>
              </a:tblGrid>
              <a:tr h="844364">
                <a:tc>
                  <a:txBody>
                    <a:bodyPr/>
                    <a:lstStyle/>
                    <a:p>
                      <a:endParaRPr lang="en-AU" sz="2200" dirty="0"/>
                    </a:p>
                  </a:txBody>
                  <a:tcPr marL="109040" marR="109040" marT="54520" marB="5452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endParaRPr lang="en-AU" sz="2200" dirty="0"/>
                    </a:p>
                  </a:txBody>
                  <a:tcPr marL="109040" marR="109040" marT="54520" marB="5452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200" dirty="0"/>
                    </a:p>
                  </a:txBody>
                  <a:tcPr marL="109040" marR="109040" marT="54520" marB="5452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200" dirty="0"/>
                    </a:p>
                  </a:txBody>
                  <a:tcPr marL="109040" marR="109040" marT="54520" marB="5452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200" dirty="0"/>
                    </a:p>
                  </a:txBody>
                  <a:tcPr marL="109040" marR="109040" marT="54520" marB="5452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200" dirty="0"/>
                    </a:p>
                  </a:txBody>
                  <a:tcPr marL="109040" marR="109040" marT="54520" marB="5452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10525533"/>
                  </a:ext>
                </a:extLst>
              </a:tr>
              <a:tr h="844364">
                <a:tc>
                  <a:txBody>
                    <a:bodyPr/>
                    <a:lstStyle/>
                    <a:p>
                      <a:endParaRPr lang="en-AU" sz="2200" dirty="0"/>
                    </a:p>
                  </a:txBody>
                  <a:tcPr marL="109040" marR="109040" marT="54520" marB="5452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AU" sz="1600" b="1" dirty="0">
                        <a:solidFill>
                          <a:schemeClr val="bg1"/>
                        </a:solidFill>
                      </a:endParaRPr>
                    </a:p>
                  </a:txBody>
                  <a:tcPr marL="109040" marR="109040" marT="54520" marB="545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AU" sz="1600" b="1" dirty="0">
                        <a:solidFill>
                          <a:schemeClr val="bg1"/>
                        </a:solidFill>
                      </a:endParaRPr>
                    </a:p>
                  </a:txBody>
                  <a:tcPr marL="109040" marR="109040" marT="54520" marB="545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AU" sz="1600" b="1" dirty="0">
                        <a:solidFill>
                          <a:schemeClr val="bg1"/>
                        </a:solidFill>
                      </a:endParaRPr>
                    </a:p>
                  </a:txBody>
                  <a:tcPr marL="109040" marR="109040" marT="54520" marB="545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1" dirty="0">
                        <a:solidFill>
                          <a:schemeClr val="bg1"/>
                        </a:solidFill>
                      </a:endParaRPr>
                    </a:p>
                  </a:txBody>
                  <a:tcPr marL="109040" marR="109040" marT="54520" marB="545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AU" sz="1600" b="1" dirty="0">
                        <a:solidFill>
                          <a:schemeClr val="bg1"/>
                        </a:solidFill>
                      </a:endParaRPr>
                    </a:p>
                  </a:txBody>
                  <a:tcPr marL="109040" marR="109040" marT="54520" marB="545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44597707"/>
                  </a:ext>
                </a:extLst>
              </a:tr>
              <a:tr h="844364">
                <a:tc>
                  <a:txBody>
                    <a:bodyPr/>
                    <a:lstStyle/>
                    <a:p>
                      <a:endParaRPr lang="en-AU" sz="2200" dirty="0"/>
                    </a:p>
                  </a:txBody>
                  <a:tcPr marL="109040" marR="109040" marT="54520" marB="5452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AU" sz="1600" b="1" dirty="0">
                        <a:solidFill>
                          <a:schemeClr val="bg1"/>
                        </a:solidFill>
                      </a:endParaRPr>
                    </a:p>
                  </a:txBody>
                  <a:tcPr marL="109040" marR="109040" marT="54520" marB="545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1" dirty="0">
                        <a:solidFill>
                          <a:schemeClr val="bg1"/>
                        </a:solidFill>
                      </a:endParaRPr>
                    </a:p>
                  </a:txBody>
                  <a:tcPr marL="109040" marR="109040" marT="54520" marB="545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1" dirty="0">
                        <a:solidFill>
                          <a:schemeClr val="bg1"/>
                        </a:solidFill>
                      </a:endParaRPr>
                    </a:p>
                  </a:txBody>
                  <a:tcPr marL="109040" marR="109040" marT="54520" marB="545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AU" sz="1600" b="1" dirty="0">
                        <a:solidFill>
                          <a:schemeClr val="bg1"/>
                        </a:solidFill>
                      </a:endParaRPr>
                    </a:p>
                  </a:txBody>
                  <a:tcPr marL="109040" marR="109040" marT="54520" marB="545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1" dirty="0">
                        <a:solidFill>
                          <a:schemeClr val="bg1"/>
                        </a:solidFill>
                      </a:endParaRPr>
                    </a:p>
                  </a:txBody>
                  <a:tcPr marL="109040" marR="109040" marT="54520" marB="545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23673648"/>
                  </a:ext>
                </a:extLst>
              </a:tr>
              <a:tr h="844364">
                <a:tc>
                  <a:txBody>
                    <a:bodyPr/>
                    <a:lstStyle/>
                    <a:p>
                      <a:endParaRPr lang="en-AU" sz="2200" dirty="0"/>
                    </a:p>
                  </a:txBody>
                  <a:tcPr marL="109040" marR="109040" marT="54520" marB="5452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1" dirty="0">
                        <a:solidFill>
                          <a:schemeClr val="bg1"/>
                        </a:solidFill>
                      </a:endParaRPr>
                    </a:p>
                  </a:txBody>
                  <a:tcPr marL="109040" marR="109040" marT="54520" marB="545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AU" sz="1600" b="1" dirty="0">
                        <a:solidFill>
                          <a:schemeClr val="bg1"/>
                        </a:solidFill>
                      </a:endParaRPr>
                    </a:p>
                  </a:txBody>
                  <a:tcPr marL="109040" marR="109040" marT="54520" marB="545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AU" sz="1600" b="1" dirty="0">
                        <a:solidFill>
                          <a:schemeClr val="bg1"/>
                        </a:solidFill>
                      </a:endParaRPr>
                    </a:p>
                  </a:txBody>
                  <a:tcPr marL="109040" marR="109040" marT="54520" marB="545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1" dirty="0">
                        <a:solidFill>
                          <a:schemeClr val="bg1"/>
                        </a:solidFill>
                      </a:endParaRPr>
                    </a:p>
                  </a:txBody>
                  <a:tcPr marL="109040" marR="109040" marT="54520" marB="545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AU" sz="1600" b="1" dirty="0">
                        <a:solidFill>
                          <a:schemeClr val="bg1"/>
                        </a:solidFill>
                      </a:endParaRPr>
                    </a:p>
                  </a:txBody>
                  <a:tcPr marL="109040" marR="109040" marT="54520" marB="545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302304026"/>
                  </a:ext>
                </a:extLst>
              </a:tr>
              <a:tr h="844364">
                <a:tc>
                  <a:txBody>
                    <a:bodyPr/>
                    <a:lstStyle/>
                    <a:p>
                      <a:endParaRPr lang="en-AU" sz="2200" dirty="0"/>
                    </a:p>
                  </a:txBody>
                  <a:tcPr marL="109040" marR="109040" marT="54520" marB="5452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1" dirty="0">
                        <a:solidFill>
                          <a:schemeClr val="bg1"/>
                        </a:solidFill>
                      </a:endParaRPr>
                    </a:p>
                  </a:txBody>
                  <a:tcPr marL="109040" marR="109040" marT="54520" marB="545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AU" sz="1600" b="1" dirty="0">
                        <a:solidFill>
                          <a:schemeClr val="bg1"/>
                        </a:solidFill>
                      </a:endParaRPr>
                    </a:p>
                  </a:txBody>
                  <a:tcPr marL="109040" marR="109040" marT="54520" marB="545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AU" sz="1600" b="1" dirty="0">
                        <a:solidFill>
                          <a:schemeClr val="bg1"/>
                        </a:solidFill>
                      </a:endParaRPr>
                    </a:p>
                  </a:txBody>
                  <a:tcPr marL="109040" marR="109040" marT="54520" marB="545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AU" sz="1600" b="1" dirty="0">
                        <a:solidFill>
                          <a:schemeClr val="bg1"/>
                        </a:solidFill>
                      </a:endParaRPr>
                    </a:p>
                  </a:txBody>
                  <a:tcPr marL="109040" marR="109040" marT="54520" marB="545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1" dirty="0">
                        <a:solidFill>
                          <a:schemeClr val="bg1"/>
                        </a:solidFill>
                      </a:endParaRPr>
                    </a:p>
                  </a:txBody>
                  <a:tcPr marL="109040" marR="109040" marT="54520" marB="545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955034906"/>
                  </a:ext>
                </a:extLst>
              </a:tr>
              <a:tr h="844364">
                <a:tc>
                  <a:txBody>
                    <a:bodyPr/>
                    <a:lstStyle/>
                    <a:p>
                      <a:endParaRPr lang="en-AU" sz="2200" dirty="0"/>
                    </a:p>
                  </a:txBody>
                  <a:tcPr marL="109040" marR="109040" marT="54520" marB="5452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1" dirty="0">
                        <a:solidFill>
                          <a:schemeClr val="bg1"/>
                        </a:solidFill>
                      </a:endParaRPr>
                    </a:p>
                  </a:txBody>
                  <a:tcPr marL="109040" marR="109040" marT="54520" marB="545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1" dirty="0">
                        <a:solidFill>
                          <a:schemeClr val="bg1"/>
                        </a:solidFill>
                      </a:endParaRPr>
                    </a:p>
                  </a:txBody>
                  <a:tcPr marL="109040" marR="109040" marT="54520" marB="545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1" dirty="0">
                        <a:solidFill>
                          <a:schemeClr val="bg1"/>
                        </a:solidFill>
                      </a:endParaRPr>
                    </a:p>
                  </a:txBody>
                  <a:tcPr marL="109040" marR="109040" marT="54520" marB="545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AU" sz="1600" b="1" dirty="0">
                        <a:solidFill>
                          <a:schemeClr val="bg1"/>
                        </a:solidFill>
                      </a:endParaRPr>
                    </a:p>
                  </a:txBody>
                  <a:tcPr marL="109040" marR="109040" marT="54520" marB="545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AU" sz="1600" b="1" dirty="0">
                        <a:solidFill>
                          <a:schemeClr val="bg1"/>
                        </a:solidFill>
                      </a:endParaRPr>
                    </a:p>
                  </a:txBody>
                  <a:tcPr marL="109040" marR="109040" marT="54520" marB="545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67845476"/>
                  </a:ext>
                </a:extLst>
              </a:tr>
            </a:tbl>
          </a:graphicData>
        </a:graphic>
      </p:graphicFrame>
      <p:grpSp>
        <p:nvGrpSpPr>
          <p:cNvPr id="10" name="Group 9" descr="The header row and column of a table. Header row P1: Scissors, paper, rock, lizard, spock. Header column P2: Scissors, paper. rock. lizard, spock.">
            <a:extLst>
              <a:ext uri="{FF2B5EF4-FFF2-40B4-BE49-F238E27FC236}">
                <a16:creationId xmlns:a16="http://schemas.microsoft.com/office/drawing/2014/main" id="{E2D56EB1-9B9B-893F-0D1A-168DCA5DBB19}"/>
              </a:ext>
            </a:extLst>
          </p:cNvPr>
          <p:cNvGrpSpPr/>
          <p:nvPr/>
        </p:nvGrpSpPr>
        <p:grpSpPr>
          <a:xfrm>
            <a:off x="283086" y="1220406"/>
            <a:ext cx="5953059" cy="5055047"/>
            <a:chOff x="283086" y="1220406"/>
            <a:chExt cx="5953059" cy="5055047"/>
          </a:xfrm>
        </p:grpSpPr>
        <p:sp>
          <p:nvSpPr>
            <p:cNvPr id="26" name="TextBox 25" descr="Player 1">
              <a:extLst>
                <a:ext uri="{FF2B5EF4-FFF2-40B4-BE49-F238E27FC236}">
                  <a16:creationId xmlns:a16="http://schemas.microsoft.com/office/drawing/2014/main" id="{6382A8CB-3B4B-4FF9-9FD5-F255E13DEFE7}"/>
                </a:ext>
              </a:extLst>
            </p:cNvPr>
            <p:cNvSpPr txBox="1"/>
            <p:nvPr/>
          </p:nvSpPr>
          <p:spPr>
            <a:xfrm>
              <a:off x="715596" y="1220406"/>
              <a:ext cx="711225" cy="584775"/>
            </a:xfrm>
            <a:prstGeom prst="rect">
              <a:avLst/>
            </a:prstGeom>
            <a:noFill/>
          </p:spPr>
          <p:txBody>
            <a:bodyPr wrap="square" rtlCol="0">
              <a:spAutoFit/>
            </a:bodyPr>
            <a:lstStyle/>
            <a:p>
              <a:pPr algn="ctr"/>
              <a:r>
                <a:rPr lang="en-AU" sz="3200" b="1" dirty="0">
                  <a:latin typeface="+mj-lt"/>
                </a:rPr>
                <a:t>P1</a:t>
              </a:r>
            </a:p>
          </p:txBody>
        </p:sp>
        <p:sp>
          <p:nvSpPr>
            <p:cNvPr id="27" name="TextBox 26" descr="Player 2">
              <a:extLst>
                <a:ext uri="{FF2B5EF4-FFF2-40B4-BE49-F238E27FC236}">
                  <a16:creationId xmlns:a16="http://schemas.microsoft.com/office/drawing/2014/main" id="{3E050E70-4433-4E4F-9FFE-C553F2262557}"/>
                </a:ext>
              </a:extLst>
            </p:cNvPr>
            <p:cNvSpPr txBox="1"/>
            <p:nvPr/>
          </p:nvSpPr>
          <p:spPr>
            <a:xfrm>
              <a:off x="283086" y="1571450"/>
              <a:ext cx="711225" cy="584775"/>
            </a:xfrm>
            <a:prstGeom prst="rect">
              <a:avLst/>
            </a:prstGeom>
            <a:noFill/>
          </p:spPr>
          <p:txBody>
            <a:bodyPr wrap="square" rtlCol="0">
              <a:spAutoFit/>
            </a:bodyPr>
            <a:lstStyle/>
            <a:p>
              <a:pPr algn="ctr"/>
              <a:r>
                <a:rPr lang="en-AU" sz="3200" b="1" dirty="0">
                  <a:latin typeface="+mj-lt"/>
                </a:rPr>
                <a:t>P2</a:t>
              </a:r>
            </a:p>
          </p:txBody>
        </p:sp>
        <p:pic>
          <p:nvPicPr>
            <p:cNvPr id="28" name="Picture 27" descr="Paper">
              <a:extLst>
                <a:ext uri="{FF2B5EF4-FFF2-40B4-BE49-F238E27FC236}">
                  <a16:creationId xmlns:a16="http://schemas.microsoft.com/office/drawing/2014/main" id="{64BAE0A7-C7F5-43E8-9A32-7B714DE1698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97580" y="1320544"/>
              <a:ext cx="718924" cy="716784"/>
            </a:xfrm>
            <a:prstGeom prst="rect">
              <a:avLst/>
            </a:prstGeom>
          </p:spPr>
        </p:pic>
        <p:pic>
          <p:nvPicPr>
            <p:cNvPr id="29" name="Picture 28" descr="Rock">
              <a:extLst>
                <a:ext uri="{FF2B5EF4-FFF2-40B4-BE49-F238E27FC236}">
                  <a16:creationId xmlns:a16="http://schemas.microsoft.com/office/drawing/2014/main" id="{BBFE7933-B47B-4607-B8B4-8F354986F1DF}"/>
                </a:ext>
              </a:extLst>
            </p:cNvPr>
            <p:cNvPicPr>
              <a:picLocks noChangeAspect="1"/>
            </p:cNvPicPr>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3513808" y="1339495"/>
              <a:ext cx="716784" cy="716784"/>
            </a:xfrm>
            <a:prstGeom prst="rect">
              <a:avLst/>
            </a:prstGeom>
          </p:spPr>
        </p:pic>
        <p:pic>
          <p:nvPicPr>
            <p:cNvPr id="30" name="Picture 29" descr="Lizard">
              <a:extLst>
                <a:ext uri="{FF2B5EF4-FFF2-40B4-BE49-F238E27FC236}">
                  <a16:creationId xmlns:a16="http://schemas.microsoft.com/office/drawing/2014/main" id="{81D698C0-3C6B-4A83-8DC8-BCC0CDA4DDB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98602" y="1320545"/>
              <a:ext cx="721064" cy="716784"/>
            </a:xfrm>
            <a:prstGeom prst="rect">
              <a:avLst/>
            </a:prstGeom>
          </p:spPr>
        </p:pic>
        <p:pic>
          <p:nvPicPr>
            <p:cNvPr id="31" name="Picture 30" descr="Scissors">
              <a:extLst>
                <a:ext uri="{FF2B5EF4-FFF2-40B4-BE49-F238E27FC236}">
                  <a16:creationId xmlns:a16="http://schemas.microsoft.com/office/drawing/2014/main" id="{AA462181-86F5-4D21-8C19-B0E8CF21F0D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03719" y="1320546"/>
              <a:ext cx="718926" cy="716784"/>
            </a:xfrm>
            <a:prstGeom prst="rect">
              <a:avLst/>
            </a:prstGeom>
          </p:spPr>
        </p:pic>
        <p:pic>
          <p:nvPicPr>
            <p:cNvPr id="32" name="Picture 31" descr="Spock">
              <a:extLst>
                <a:ext uri="{FF2B5EF4-FFF2-40B4-BE49-F238E27FC236}">
                  <a16:creationId xmlns:a16="http://schemas.microsoft.com/office/drawing/2014/main" id="{CDA5FFBC-5F02-4928-8C8F-A730775AB96F}"/>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515081" y="1320545"/>
              <a:ext cx="721064" cy="716784"/>
            </a:xfrm>
            <a:prstGeom prst="rect">
              <a:avLst/>
            </a:prstGeom>
          </p:spPr>
        </p:pic>
        <p:pic>
          <p:nvPicPr>
            <p:cNvPr id="33" name="Picture 32" descr="Scissors">
              <a:extLst>
                <a:ext uri="{FF2B5EF4-FFF2-40B4-BE49-F238E27FC236}">
                  <a16:creationId xmlns:a16="http://schemas.microsoft.com/office/drawing/2014/main" id="{DA065C34-98AD-47F7-803F-3C85A8331AC6}"/>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4469" y="2165402"/>
              <a:ext cx="718926" cy="716784"/>
            </a:xfrm>
            <a:prstGeom prst="rect">
              <a:avLst/>
            </a:prstGeom>
          </p:spPr>
        </p:pic>
        <p:pic>
          <p:nvPicPr>
            <p:cNvPr id="34" name="Picture 33" descr="Paper">
              <a:extLst>
                <a:ext uri="{FF2B5EF4-FFF2-40B4-BE49-F238E27FC236}">
                  <a16:creationId xmlns:a16="http://schemas.microsoft.com/office/drawing/2014/main" id="{9C45725E-0D30-4617-BBD4-141356DE80A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4470" y="3010254"/>
              <a:ext cx="718924" cy="716784"/>
            </a:xfrm>
            <a:prstGeom prst="rect">
              <a:avLst/>
            </a:prstGeom>
          </p:spPr>
        </p:pic>
        <p:pic>
          <p:nvPicPr>
            <p:cNvPr id="35" name="Picture 34" descr="Rock">
              <a:extLst>
                <a:ext uri="{FF2B5EF4-FFF2-40B4-BE49-F238E27FC236}">
                  <a16:creationId xmlns:a16="http://schemas.microsoft.com/office/drawing/2014/main" id="{43092B88-36B2-49EB-B370-0FFFA0146F46}"/>
                </a:ext>
              </a:extLst>
            </p:cNvPr>
            <p:cNvPicPr>
              <a:picLocks noChangeAspect="1"/>
            </p:cNvPicPr>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515540" y="3860210"/>
              <a:ext cx="716784" cy="716784"/>
            </a:xfrm>
            <a:prstGeom prst="rect">
              <a:avLst/>
            </a:prstGeom>
          </p:spPr>
        </p:pic>
        <p:pic>
          <p:nvPicPr>
            <p:cNvPr id="36" name="Picture 35" descr="Lizard">
              <a:extLst>
                <a:ext uri="{FF2B5EF4-FFF2-40B4-BE49-F238E27FC236}">
                  <a16:creationId xmlns:a16="http://schemas.microsoft.com/office/drawing/2014/main" id="{E65BAB20-C706-4FC0-A8EF-3AC3B28487A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3400" y="4699963"/>
              <a:ext cx="721064" cy="716784"/>
            </a:xfrm>
            <a:prstGeom prst="rect">
              <a:avLst/>
            </a:prstGeom>
          </p:spPr>
        </p:pic>
        <p:pic>
          <p:nvPicPr>
            <p:cNvPr id="37" name="Picture 36" descr="Spock">
              <a:extLst>
                <a:ext uri="{FF2B5EF4-FFF2-40B4-BE49-F238E27FC236}">
                  <a16:creationId xmlns:a16="http://schemas.microsoft.com/office/drawing/2014/main" id="{3E63C851-2F22-4999-AE58-4767501421B7}"/>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3401" y="5558669"/>
              <a:ext cx="721064" cy="716784"/>
            </a:xfrm>
            <a:prstGeom prst="rect">
              <a:avLst/>
            </a:prstGeom>
          </p:spPr>
        </p:pic>
      </p:grpSp>
      <p:sp>
        <p:nvSpPr>
          <p:cNvPr id="8" name="TextBox 7">
            <a:extLst>
              <a:ext uri="{FF2B5EF4-FFF2-40B4-BE49-F238E27FC236}">
                <a16:creationId xmlns:a16="http://schemas.microsoft.com/office/drawing/2014/main" id="{D357BCEF-73E8-04DB-0A1A-ACF45BA5F03A}"/>
              </a:ext>
            </a:extLst>
          </p:cNvPr>
          <p:cNvSpPr txBox="1"/>
          <p:nvPr/>
        </p:nvSpPr>
        <p:spPr>
          <a:xfrm>
            <a:off x="339218" y="6319708"/>
            <a:ext cx="3669981" cy="379300"/>
          </a:xfrm>
          <a:prstGeom prst="rect">
            <a:avLst/>
          </a:prstGeom>
          <a:noFill/>
        </p:spPr>
        <p:txBody>
          <a:bodyPr wrap="square" lIns="0" tIns="0" rIns="0" bIns="0" rtlCol="0">
            <a:noAutofit/>
          </a:bodyPr>
          <a:lstStyle/>
          <a:p>
            <a:r>
              <a:rPr lang="en-AU" u="sng" dirty="0" err="1">
                <a:hlinkClick r:id="rId7"/>
              </a:rPr>
              <a:t>reSolve</a:t>
            </a:r>
            <a:r>
              <a:rPr lang="en-AU" u="sng" dirty="0">
                <a:hlinkClick r:id="rId7"/>
              </a:rPr>
              <a:t>: Mathematics by Inquiry (2020)</a:t>
            </a:r>
            <a:endParaRPr lang="en-US" u="sng" dirty="0"/>
          </a:p>
        </p:txBody>
      </p:sp>
      <p:sp>
        <p:nvSpPr>
          <p:cNvPr id="4" name="Slide Number Placeholder 3">
            <a:extLst>
              <a:ext uri="{FF2B5EF4-FFF2-40B4-BE49-F238E27FC236}">
                <a16:creationId xmlns:a16="http://schemas.microsoft.com/office/drawing/2014/main" id="{B5B890D6-2874-4350-8736-8C17658CA565}"/>
              </a:ext>
              <a:ext uri="{C183D7F6-B498-43B3-948B-1728B52AA6E4}">
                <adec:decorative xmlns:adec="http://schemas.microsoft.com/office/drawing/2017/decorative" val="1"/>
              </a:ext>
            </a:extLst>
          </p:cNvPr>
          <p:cNvSpPr>
            <a:spLocks noGrp="1"/>
          </p:cNvSpPr>
          <p:nvPr>
            <p:ph type="sldNum" sz="quarter" idx="10"/>
          </p:nvPr>
        </p:nvSpPr>
        <p:spPr/>
        <p:txBody>
          <a:bodyPr/>
          <a:lstStyle/>
          <a:p>
            <a:fld id="{53F625F3-B677-4D46-AEB5-DC449A9DF797}" type="slidenum">
              <a:rPr lang="en-AU" smtClean="0"/>
              <a:pPr/>
              <a:t>21</a:t>
            </a:fld>
            <a:endParaRPr lang="en-AU" dirty="0"/>
          </a:p>
        </p:txBody>
      </p:sp>
    </p:spTree>
    <p:extLst>
      <p:ext uri="{BB962C8B-B14F-4D97-AF65-F5344CB8AC3E}">
        <p14:creationId xmlns:p14="http://schemas.microsoft.com/office/powerpoint/2010/main" val="284964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133D4-3FA6-4255-9B8C-5681BE7209A2}"/>
              </a:ext>
            </a:extLst>
          </p:cNvPr>
          <p:cNvSpPr>
            <a:spLocks noGrp="1"/>
          </p:cNvSpPr>
          <p:nvPr>
            <p:ph type="title"/>
          </p:nvPr>
        </p:nvSpPr>
        <p:spPr/>
        <p:txBody>
          <a:bodyPr/>
          <a:lstStyle/>
          <a:p>
            <a:r>
              <a:rPr lang="en-AU" dirty="0"/>
              <a:t>Rock paper scissors lizard Spock – part 4</a:t>
            </a:r>
          </a:p>
        </p:txBody>
      </p:sp>
      <p:sp>
        <p:nvSpPr>
          <p:cNvPr id="22" name="Text Placeholder 4">
            <a:extLst>
              <a:ext uri="{FF2B5EF4-FFF2-40B4-BE49-F238E27FC236}">
                <a16:creationId xmlns:a16="http://schemas.microsoft.com/office/drawing/2014/main" id="{02E54F4E-E3D6-452A-AAAE-47655ECDCD43}"/>
              </a:ext>
            </a:extLst>
          </p:cNvPr>
          <p:cNvSpPr>
            <a:spLocks noGrp="1"/>
          </p:cNvSpPr>
          <p:nvPr>
            <p:ph type="body" sz="quarter" idx="18"/>
          </p:nvPr>
        </p:nvSpPr>
        <p:spPr>
          <a:xfrm>
            <a:off x="360000" y="900000"/>
            <a:ext cx="10080000" cy="310015"/>
          </a:xfrm>
        </p:spPr>
        <p:txBody>
          <a:bodyPr/>
          <a:lstStyle/>
          <a:p>
            <a:r>
              <a:rPr lang="en-AU" dirty="0"/>
              <a:t>Your turn – What is the chance of winning?</a:t>
            </a:r>
          </a:p>
        </p:txBody>
      </p:sp>
      <p:graphicFrame>
        <p:nvGraphicFramePr>
          <p:cNvPr id="25" name="Table 24" descr="Table showing the outcomes for a rock, paper, scissors, lizard, spock game. Row 1 is for Person 1 (P1), Column 1 is for Person 2 (P2).">
            <a:extLst>
              <a:ext uri="{FF2B5EF4-FFF2-40B4-BE49-F238E27FC236}">
                <a16:creationId xmlns:a16="http://schemas.microsoft.com/office/drawing/2014/main" id="{E5B868B6-CCB7-4D48-BF71-8762442DFB9F}"/>
              </a:ext>
            </a:extLst>
          </p:cNvPr>
          <p:cNvGraphicFramePr>
            <a:graphicFrameLocks noGrp="1"/>
          </p:cNvGraphicFramePr>
          <p:nvPr>
            <p:extLst>
              <p:ext uri="{D42A27DB-BD31-4B8C-83A1-F6EECF244321}">
                <p14:modId xmlns:p14="http://schemas.microsoft.com/office/powerpoint/2010/main" val="3476426510"/>
              </p:ext>
            </p:extLst>
          </p:nvPr>
        </p:nvGraphicFramePr>
        <p:xfrm>
          <a:off x="360000" y="1271624"/>
          <a:ext cx="6010230" cy="5065770"/>
        </p:xfrm>
        <a:graphic>
          <a:graphicData uri="http://schemas.openxmlformats.org/drawingml/2006/table">
            <a:tbl>
              <a:tblPr firstRow="1" bandRow="1">
                <a:tableStyleId>{5C22544A-7EE6-4342-B048-85BDC9FD1C3A}</a:tableStyleId>
              </a:tblPr>
              <a:tblGrid>
                <a:gridCol w="1001705">
                  <a:extLst>
                    <a:ext uri="{9D8B030D-6E8A-4147-A177-3AD203B41FA5}">
                      <a16:colId xmlns:a16="http://schemas.microsoft.com/office/drawing/2014/main" val="3102540804"/>
                    </a:ext>
                  </a:extLst>
                </a:gridCol>
                <a:gridCol w="1001705">
                  <a:extLst>
                    <a:ext uri="{9D8B030D-6E8A-4147-A177-3AD203B41FA5}">
                      <a16:colId xmlns:a16="http://schemas.microsoft.com/office/drawing/2014/main" val="3765955052"/>
                    </a:ext>
                  </a:extLst>
                </a:gridCol>
                <a:gridCol w="1001705">
                  <a:extLst>
                    <a:ext uri="{9D8B030D-6E8A-4147-A177-3AD203B41FA5}">
                      <a16:colId xmlns:a16="http://schemas.microsoft.com/office/drawing/2014/main" val="1217940985"/>
                    </a:ext>
                  </a:extLst>
                </a:gridCol>
                <a:gridCol w="1001705">
                  <a:extLst>
                    <a:ext uri="{9D8B030D-6E8A-4147-A177-3AD203B41FA5}">
                      <a16:colId xmlns:a16="http://schemas.microsoft.com/office/drawing/2014/main" val="459501670"/>
                    </a:ext>
                  </a:extLst>
                </a:gridCol>
                <a:gridCol w="1001705">
                  <a:extLst>
                    <a:ext uri="{9D8B030D-6E8A-4147-A177-3AD203B41FA5}">
                      <a16:colId xmlns:a16="http://schemas.microsoft.com/office/drawing/2014/main" val="1960206640"/>
                    </a:ext>
                  </a:extLst>
                </a:gridCol>
                <a:gridCol w="1001705">
                  <a:extLst>
                    <a:ext uri="{9D8B030D-6E8A-4147-A177-3AD203B41FA5}">
                      <a16:colId xmlns:a16="http://schemas.microsoft.com/office/drawing/2014/main" val="2236127443"/>
                    </a:ext>
                  </a:extLst>
                </a:gridCol>
              </a:tblGrid>
              <a:tr h="844295">
                <a:tc>
                  <a:txBody>
                    <a:bodyPr/>
                    <a:lstStyle/>
                    <a:p>
                      <a:endParaRPr lang="en-AU" sz="2200" dirty="0"/>
                    </a:p>
                  </a:txBody>
                  <a:tcPr marL="109031" marR="109031" marT="54515" marB="5451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endParaRPr lang="en-AU" sz="2200" dirty="0"/>
                    </a:p>
                  </a:txBody>
                  <a:tcPr marL="109031" marR="109031" marT="54515" marB="5451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200" dirty="0"/>
                    </a:p>
                  </a:txBody>
                  <a:tcPr marL="109031" marR="109031" marT="54515" marB="5451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200" dirty="0"/>
                    </a:p>
                  </a:txBody>
                  <a:tcPr marL="109031" marR="109031" marT="54515" marB="5451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200" dirty="0"/>
                    </a:p>
                  </a:txBody>
                  <a:tcPr marL="109031" marR="109031" marT="54515" marB="5451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200" dirty="0"/>
                    </a:p>
                  </a:txBody>
                  <a:tcPr marL="109031" marR="109031" marT="54515" marB="5451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10525533"/>
                  </a:ext>
                </a:extLst>
              </a:tr>
              <a:tr h="844295">
                <a:tc>
                  <a:txBody>
                    <a:bodyPr/>
                    <a:lstStyle/>
                    <a:p>
                      <a:endParaRPr lang="en-AU" sz="2200" dirty="0"/>
                    </a:p>
                  </a:txBody>
                  <a:tcPr marL="109031" marR="109031" marT="54515" marB="5451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DRAW</a:t>
                      </a:r>
                    </a:p>
                  </a:txBody>
                  <a:tcPr marL="109031" marR="109031" marT="54515" marB="54515"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P2 WINS</a:t>
                      </a:r>
                    </a:p>
                  </a:txBody>
                  <a:tcPr marL="109031" marR="109031" marT="54515" marB="54515"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P1 WINS</a:t>
                      </a:r>
                    </a:p>
                  </a:txBody>
                  <a:tcPr marL="109031" marR="109031" marT="54515" marB="54515"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9031" marR="109031" marT="54515" marB="54515"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P1 WINS</a:t>
                      </a:r>
                    </a:p>
                  </a:txBody>
                  <a:tcPr marL="109031" marR="109031" marT="54515" marB="54515"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44597707"/>
                  </a:ext>
                </a:extLst>
              </a:tr>
              <a:tr h="844295">
                <a:tc>
                  <a:txBody>
                    <a:bodyPr/>
                    <a:lstStyle/>
                    <a:p>
                      <a:endParaRPr lang="en-AU" sz="2200" dirty="0"/>
                    </a:p>
                  </a:txBody>
                  <a:tcPr marL="109031" marR="109031" marT="54515" marB="5451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P1 WINS</a:t>
                      </a:r>
                    </a:p>
                  </a:txBody>
                  <a:tcPr marL="109031" marR="109031" marT="54515" marB="54515"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DRAW</a:t>
                      </a:r>
                    </a:p>
                  </a:txBody>
                  <a:tcPr marL="109031" marR="109031" marT="54515" marB="54515"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9031" marR="109031" marT="54515" marB="54515"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P1 WINS</a:t>
                      </a:r>
                    </a:p>
                  </a:txBody>
                  <a:tcPr marL="109031" marR="109031" marT="54515" marB="54515"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9031" marR="109031" marT="54515" marB="54515"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23673648"/>
                  </a:ext>
                </a:extLst>
              </a:tr>
              <a:tr h="844295">
                <a:tc>
                  <a:txBody>
                    <a:bodyPr/>
                    <a:lstStyle/>
                    <a:p>
                      <a:endParaRPr lang="en-AU" sz="2200" dirty="0"/>
                    </a:p>
                  </a:txBody>
                  <a:tcPr marL="109031" marR="109031" marT="54515" marB="5451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9031" marR="109031" marT="54515" marB="54515"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P1 WINS</a:t>
                      </a:r>
                    </a:p>
                  </a:txBody>
                  <a:tcPr marL="109031" marR="109031" marT="54515" marB="54515"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DRAW</a:t>
                      </a:r>
                    </a:p>
                  </a:txBody>
                  <a:tcPr marL="109031" marR="109031" marT="54515" marB="54515"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9031" marR="109031" marT="54515" marB="54515"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P1 WINS</a:t>
                      </a:r>
                    </a:p>
                  </a:txBody>
                  <a:tcPr marL="109031" marR="109031" marT="54515" marB="54515"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302304026"/>
                  </a:ext>
                </a:extLst>
              </a:tr>
              <a:tr h="844295">
                <a:tc>
                  <a:txBody>
                    <a:bodyPr/>
                    <a:lstStyle/>
                    <a:p>
                      <a:endParaRPr lang="en-AU" sz="2200" dirty="0"/>
                    </a:p>
                  </a:txBody>
                  <a:tcPr marL="109031" marR="109031" marT="54515" marB="5451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9031" marR="109031" marT="54515" marB="54515"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P1 WINS</a:t>
                      </a:r>
                    </a:p>
                  </a:txBody>
                  <a:tcPr marL="109031" marR="109031" marT="54515" marB="54515"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P1 WINS</a:t>
                      </a:r>
                    </a:p>
                  </a:txBody>
                  <a:tcPr marL="109031" marR="109031" marT="54515" marB="54515"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DRAW</a:t>
                      </a:r>
                    </a:p>
                  </a:txBody>
                  <a:tcPr marL="109031" marR="109031" marT="54515" marB="54515"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9031" marR="109031" marT="54515" marB="54515"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955034906"/>
                  </a:ext>
                </a:extLst>
              </a:tr>
              <a:tr h="844295">
                <a:tc>
                  <a:txBody>
                    <a:bodyPr/>
                    <a:lstStyle/>
                    <a:p>
                      <a:endParaRPr lang="en-AU" sz="2200" dirty="0"/>
                    </a:p>
                  </a:txBody>
                  <a:tcPr marL="109031" marR="109031" marT="54515" marB="5451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9031" marR="109031" marT="54515" marB="54515"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P1 WINS</a:t>
                      </a:r>
                    </a:p>
                  </a:txBody>
                  <a:tcPr marL="109031" marR="109031" marT="54515" marB="54515"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9031" marR="109031" marT="54515" marB="54515"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P1 WINS</a:t>
                      </a:r>
                    </a:p>
                  </a:txBody>
                  <a:tcPr marL="109031" marR="109031" marT="54515" marB="54515"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DRAW</a:t>
                      </a:r>
                    </a:p>
                  </a:txBody>
                  <a:tcPr marL="109031" marR="109031" marT="54515" marB="54515"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67845476"/>
                  </a:ext>
                </a:extLst>
              </a:tr>
            </a:tbl>
          </a:graphicData>
        </a:graphic>
      </p:graphicFrame>
      <p:grpSp>
        <p:nvGrpSpPr>
          <p:cNvPr id="5" name="Group 4" descr="Table showing the outcomes for a rock, paper, scissors, lizard, spock game.">
            <a:extLst>
              <a:ext uri="{FF2B5EF4-FFF2-40B4-BE49-F238E27FC236}">
                <a16:creationId xmlns:a16="http://schemas.microsoft.com/office/drawing/2014/main" id="{1B9574F8-32DA-D488-1809-DD549EA4520D}"/>
              </a:ext>
            </a:extLst>
          </p:cNvPr>
          <p:cNvGrpSpPr/>
          <p:nvPr/>
        </p:nvGrpSpPr>
        <p:grpSpPr>
          <a:xfrm>
            <a:off x="288503" y="1220406"/>
            <a:ext cx="5952570" cy="5054630"/>
            <a:chOff x="1830966" y="1294149"/>
            <a:chExt cx="6275909" cy="5329194"/>
          </a:xfrm>
        </p:grpSpPr>
        <p:sp>
          <p:nvSpPr>
            <p:cNvPr id="26" name="TextBox 25" descr="Player 1">
              <a:extLst>
                <a:ext uri="{FF2B5EF4-FFF2-40B4-BE49-F238E27FC236}">
                  <a16:creationId xmlns:a16="http://schemas.microsoft.com/office/drawing/2014/main" id="{6382A8CB-3B4B-4FF9-9FD5-F255E13DEFE7}"/>
                </a:ext>
              </a:extLst>
            </p:cNvPr>
            <p:cNvSpPr txBox="1"/>
            <p:nvPr/>
          </p:nvSpPr>
          <p:spPr>
            <a:xfrm>
              <a:off x="2286933" y="1294149"/>
              <a:ext cx="749797" cy="616540"/>
            </a:xfrm>
            <a:prstGeom prst="rect">
              <a:avLst/>
            </a:prstGeom>
            <a:noFill/>
          </p:spPr>
          <p:txBody>
            <a:bodyPr wrap="square" rtlCol="0">
              <a:spAutoFit/>
            </a:bodyPr>
            <a:lstStyle/>
            <a:p>
              <a:pPr algn="ctr"/>
              <a:r>
                <a:rPr lang="en-AU" sz="3200" b="1" dirty="0">
                  <a:latin typeface="+mj-lt"/>
                </a:rPr>
                <a:t>P1</a:t>
              </a:r>
            </a:p>
          </p:txBody>
        </p:sp>
        <p:sp>
          <p:nvSpPr>
            <p:cNvPr id="27" name="TextBox 26" descr="Player 2">
              <a:extLst>
                <a:ext uri="{FF2B5EF4-FFF2-40B4-BE49-F238E27FC236}">
                  <a16:creationId xmlns:a16="http://schemas.microsoft.com/office/drawing/2014/main" id="{3E050E70-4433-4E4F-9FFE-C553F2262557}"/>
                </a:ext>
              </a:extLst>
            </p:cNvPr>
            <p:cNvSpPr txBox="1"/>
            <p:nvPr/>
          </p:nvSpPr>
          <p:spPr>
            <a:xfrm>
              <a:off x="1830966" y="1664231"/>
              <a:ext cx="749797" cy="616540"/>
            </a:xfrm>
            <a:prstGeom prst="rect">
              <a:avLst/>
            </a:prstGeom>
            <a:noFill/>
          </p:spPr>
          <p:txBody>
            <a:bodyPr wrap="square" rtlCol="0">
              <a:spAutoFit/>
            </a:bodyPr>
            <a:lstStyle/>
            <a:p>
              <a:pPr algn="ctr"/>
              <a:r>
                <a:rPr lang="en-AU" sz="3200" b="1" dirty="0">
                  <a:latin typeface="+mj-lt"/>
                </a:rPr>
                <a:t>P2</a:t>
              </a:r>
            </a:p>
          </p:txBody>
        </p:sp>
        <p:pic>
          <p:nvPicPr>
            <p:cNvPr id="28" name="Picture 27" descr="Paper">
              <a:extLst>
                <a:ext uri="{FF2B5EF4-FFF2-40B4-BE49-F238E27FC236}">
                  <a16:creationId xmlns:a16="http://schemas.microsoft.com/office/drawing/2014/main" id="{64BAE0A7-C7F5-43E8-9A32-7B714DE1698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165558" y="1399718"/>
              <a:ext cx="757913" cy="755657"/>
            </a:xfrm>
            <a:prstGeom prst="rect">
              <a:avLst/>
            </a:prstGeom>
          </p:spPr>
        </p:pic>
        <p:pic>
          <p:nvPicPr>
            <p:cNvPr id="29" name="Picture 28" descr="Rock">
              <a:extLst>
                <a:ext uri="{FF2B5EF4-FFF2-40B4-BE49-F238E27FC236}">
                  <a16:creationId xmlns:a16="http://schemas.microsoft.com/office/drawing/2014/main" id="{BBFE7933-B47B-4607-B8B4-8F354986F1DF}"/>
                </a:ext>
              </a:extLst>
            </p:cNvPr>
            <p:cNvPicPr>
              <a:picLocks noChangeAspect="1"/>
            </p:cNvPicPr>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5236899" y="1419696"/>
              <a:ext cx="755657" cy="755657"/>
            </a:xfrm>
            <a:prstGeom prst="rect">
              <a:avLst/>
            </a:prstGeom>
          </p:spPr>
        </p:pic>
        <p:pic>
          <p:nvPicPr>
            <p:cNvPr id="30" name="Picture 29" descr="Lizard">
              <a:extLst>
                <a:ext uri="{FF2B5EF4-FFF2-40B4-BE49-F238E27FC236}">
                  <a16:creationId xmlns:a16="http://schemas.microsoft.com/office/drawing/2014/main" id="{81D698C0-3C6B-4A83-8DC8-BCC0CDA4DDB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75100" y="1399719"/>
              <a:ext cx="760169" cy="755657"/>
            </a:xfrm>
            <a:prstGeom prst="rect">
              <a:avLst/>
            </a:prstGeom>
          </p:spPr>
        </p:pic>
        <p:pic>
          <p:nvPicPr>
            <p:cNvPr id="31" name="Picture 30" descr="Scissors">
              <a:extLst>
                <a:ext uri="{FF2B5EF4-FFF2-40B4-BE49-F238E27FC236}">
                  <a16:creationId xmlns:a16="http://schemas.microsoft.com/office/drawing/2014/main" id="{AA462181-86F5-4D21-8C19-B0E8CF21F0D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17798" y="1399720"/>
              <a:ext cx="757915" cy="755657"/>
            </a:xfrm>
            <a:prstGeom prst="rect">
              <a:avLst/>
            </a:prstGeom>
          </p:spPr>
        </p:pic>
        <p:pic>
          <p:nvPicPr>
            <p:cNvPr id="32" name="Picture 31" descr="Spock">
              <a:extLst>
                <a:ext uri="{FF2B5EF4-FFF2-40B4-BE49-F238E27FC236}">
                  <a16:creationId xmlns:a16="http://schemas.microsoft.com/office/drawing/2014/main" id="{CDA5FFBC-5F02-4928-8C8F-A730775AB96F}"/>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46706" y="1399719"/>
              <a:ext cx="760169" cy="755657"/>
            </a:xfrm>
            <a:prstGeom prst="rect">
              <a:avLst/>
            </a:prstGeom>
          </p:spPr>
        </p:pic>
        <p:pic>
          <p:nvPicPr>
            <p:cNvPr id="33" name="Picture 32" descr="Scissors">
              <a:extLst>
                <a:ext uri="{FF2B5EF4-FFF2-40B4-BE49-F238E27FC236}">
                  <a16:creationId xmlns:a16="http://schemas.microsoft.com/office/drawing/2014/main" id="{DA065C34-98AD-47F7-803F-3C85A8331AC6}"/>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74897" y="2290394"/>
              <a:ext cx="757915" cy="755657"/>
            </a:xfrm>
            <a:prstGeom prst="rect">
              <a:avLst/>
            </a:prstGeom>
          </p:spPr>
        </p:pic>
        <p:pic>
          <p:nvPicPr>
            <p:cNvPr id="34" name="Picture 33" descr="Paper">
              <a:extLst>
                <a:ext uri="{FF2B5EF4-FFF2-40B4-BE49-F238E27FC236}">
                  <a16:creationId xmlns:a16="http://schemas.microsoft.com/office/drawing/2014/main" id="{9C45725E-0D30-4617-BBD4-141356DE80A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74899" y="3181063"/>
              <a:ext cx="757913" cy="755657"/>
            </a:xfrm>
            <a:prstGeom prst="rect">
              <a:avLst/>
            </a:prstGeom>
          </p:spPr>
        </p:pic>
        <p:pic>
          <p:nvPicPr>
            <p:cNvPr id="35" name="Picture 34" descr="Rock">
              <a:extLst>
                <a:ext uri="{FF2B5EF4-FFF2-40B4-BE49-F238E27FC236}">
                  <a16:creationId xmlns:a16="http://schemas.microsoft.com/office/drawing/2014/main" id="{43092B88-36B2-49EB-B370-0FFFA0146F46}"/>
                </a:ext>
              </a:extLst>
            </p:cNvPr>
            <p:cNvPicPr>
              <a:picLocks noChangeAspect="1"/>
            </p:cNvPicPr>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2076027" y="4077115"/>
              <a:ext cx="755657" cy="755657"/>
            </a:xfrm>
            <a:prstGeom prst="rect">
              <a:avLst/>
            </a:prstGeom>
          </p:spPr>
        </p:pic>
        <p:pic>
          <p:nvPicPr>
            <p:cNvPr id="36" name="Picture 35" descr="Lizard">
              <a:extLst>
                <a:ext uri="{FF2B5EF4-FFF2-40B4-BE49-F238E27FC236}">
                  <a16:creationId xmlns:a16="http://schemas.microsoft.com/office/drawing/2014/main" id="{E65BAB20-C706-4FC0-A8EF-3AC3B28487A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73771" y="4962411"/>
              <a:ext cx="760169" cy="755657"/>
            </a:xfrm>
            <a:prstGeom prst="rect">
              <a:avLst/>
            </a:prstGeom>
          </p:spPr>
        </p:pic>
        <p:pic>
          <p:nvPicPr>
            <p:cNvPr id="37" name="Picture 36" descr="Spock">
              <a:extLst>
                <a:ext uri="{FF2B5EF4-FFF2-40B4-BE49-F238E27FC236}">
                  <a16:creationId xmlns:a16="http://schemas.microsoft.com/office/drawing/2014/main" id="{3E63C851-2F22-4999-AE58-4767501421B7}"/>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73771" y="5867686"/>
              <a:ext cx="760169" cy="755657"/>
            </a:xfrm>
            <a:prstGeom prst="rect">
              <a:avLst/>
            </a:prstGeom>
          </p:spPr>
        </p:pic>
      </p:grpSp>
      <p:sp>
        <p:nvSpPr>
          <p:cNvPr id="9" name="TextBox 8">
            <a:extLst>
              <a:ext uri="{FF2B5EF4-FFF2-40B4-BE49-F238E27FC236}">
                <a16:creationId xmlns:a16="http://schemas.microsoft.com/office/drawing/2014/main" id="{15836214-BB58-5063-7CD1-A8EC93C9A6A0}"/>
              </a:ext>
            </a:extLst>
          </p:cNvPr>
          <p:cNvSpPr txBox="1"/>
          <p:nvPr/>
        </p:nvSpPr>
        <p:spPr>
          <a:xfrm>
            <a:off x="339218" y="6319708"/>
            <a:ext cx="3669981" cy="379300"/>
          </a:xfrm>
          <a:prstGeom prst="rect">
            <a:avLst/>
          </a:prstGeom>
          <a:noFill/>
        </p:spPr>
        <p:txBody>
          <a:bodyPr wrap="square" lIns="0" tIns="0" rIns="0" bIns="0" rtlCol="0">
            <a:noAutofit/>
          </a:bodyPr>
          <a:lstStyle/>
          <a:p>
            <a:r>
              <a:rPr lang="en-AU" u="sng" dirty="0" err="1">
                <a:hlinkClick r:id="rId7"/>
              </a:rPr>
              <a:t>reSolve</a:t>
            </a:r>
            <a:r>
              <a:rPr lang="en-AU" u="sng" dirty="0">
                <a:hlinkClick r:id="rId7"/>
              </a:rPr>
              <a:t>: Mathematics by Inquiry (2020)</a:t>
            </a:r>
            <a:endParaRPr lang="en-US" u="sng" dirty="0"/>
          </a:p>
        </p:txBody>
      </p:sp>
      <p:sp>
        <p:nvSpPr>
          <p:cNvPr id="4" name="Slide Number Placeholder 3">
            <a:extLst>
              <a:ext uri="{FF2B5EF4-FFF2-40B4-BE49-F238E27FC236}">
                <a16:creationId xmlns:a16="http://schemas.microsoft.com/office/drawing/2014/main" id="{B5B890D6-2874-4350-8736-8C17658CA565}"/>
              </a:ext>
              <a:ext uri="{C183D7F6-B498-43B3-948B-1728B52AA6E4}">
                <adec:decorative xmlns:adec="http://schemas.microsoft.com/office/drawing/2017/decorative" val="1"/>
              </a:ext>
            </a:extLst>
          </p:cNvPr>
          <p:cNvSpPr>
            <a:spLocks noGrp="1"/>
          </p:cNvSpPr>
          <p:nvPr>
            <p:ph type="sldNum" sz="quarter" idx="10"/>
          </p:nvPr>
        </p:nvSpPr>
        <p:spPr/>
        <p:txBody>
          <a:bodyPr/>
          <a:lstStyle/>
          <a:p>
            <a:fld id="{53F625F3-B677-4D46-AEB5-DC449A9DF797}" type="slidenum">
              <a:rPr lang="en-AU" smtClean="0"/>
              <a:pPr/>
              <a:t>22</a:t>
            </a:fld>
            <a:endParaRPr lang="en-AU" dirty="0"/>
          </a:p>
        </p:txBody>
      </p:sp>
    </p:spTree>
    <p:extLst>
      <p:ext uri="{BB962C8B-B14F-4D97-AF65-F5344CB8AC3E}">
        <p14:creationId xmlns:p14="http://schemas.microsoft.com/office/powerpoint/2010/main" val="139930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50ABF5E-6C2B-0D67-C376-B2CF7B28DDE6}"/>
              </a:ext>
            </a:extLst>
          </p:cNvPr>
          <p:cNvSpPr txBox="1">
            <a:spLocks noGrp="1"/>
          </p:cNvSpPr>
          <p:nvPr>
            <p:ph type="title" idx="4294967295"/>
          </p:nvPr>
        </p:nvSpPr>
        <p:spPr>
          <a:xfrm>
            <a:off x="360000" y="360000"/>
            <a:ext cx="10080000" cy="53957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schemeClr val="accent1"/>
                </a:solidFill>
                <a:effectLst/>
                <a:uLnTx/>
                <a:uFillTx/>
                <a:latin typeface="+mj-lt"/>
                <a:ea typeface="+mj-ea"/>
                <a:cs typeface="+mj-cs"/>
              </a:rPr>
              <a:t>Rock paper scissors lizard Spock – part 5</a:t>
            </a:r>
          </a:p>
        </p:txBody>
      </p:sp>
      <p:sp>
        <p:nvSpPr>
          <p:cNvPr id="23" name="Text Placeholder 4">
            <a:extLst>
              <a:ext uri="{FF2B5EF4-FFF2-40B4-BE49-F238E27FC236}">
                <a16:creationId xmlns:a16="http://schemas.microsoft.com/office/drawing/2014/main" id="{4AFBB9F9-DCC7-4797-88D7-47F948ACA6BC}"/>
              </a:ext>
            </a:extLst>
          </p:cNvPr>
          <p:cNvSpPr>
            <a:spLocks noGrp="1"/>
          </p:cNvSpPr>
          <p:nvPr>
            <p:ph type="body" sz="quarter" idx="18"/>
          </p:nvPr>
        </p:nvSpPr>
        <p:spPr>
          <a:xfrm>
            <a:off x="360000" y="900000"/>
            <a:ext cx="10080000" cy="310015"/>
          </a:xfrm>
        </p:spPr>
        <p:txBody>
          <a:bodyPr/>
          <a:lstStyle/>
          <a:p>
            <a:r>
              <a:rPr lang="en-AU" dirty="0"/>
              <a:t>Your turn – What is the chance of winning?</a:t>
            </a:r>
          </a:p>
        </p:txBody>
      </p:sp>
      <p:graphicFrame>
        <p:nvGraphicFramePr>
          <p:cNvPr id="25" name="Table 24" descr="Table showing the outcomes for a rock, paper, scissors, lizard, spock game. Row 1 is for Person 1 (P1), Column 1 is for Person 2 (P2).">
            <a:extLst>
              <a:ext uri="{FF2B5EF4-FFF2-40B4-BE49-F238E27FC236}">
                <a16:creationId xmlns:a16="http://schemas.microsoft.com/office/drawing/2014/main" id="{E5B868B6-CCB7-4D48-BF71-8762442DFB9F}"/>
              </a:ext>
            </a:extLst>
          </p:cNvPr>
          <p:cNvGraphicFramePr>
            <a:graphicFrameLocks noGrp="1"/>
          </p:cNvGraphicFramePr>
          <p:nvPr>
            <p:extLst>
              <p:ext uri="{D42A27DB-BD31-4B8C-83A1-F6EECF244321}">
                <p14:modId xmlns:p14="http://schemas.microsoft.com/office/powerpoint/2010/main" val="1955848643"/>
              </p:ext>
            </p:extLst>
          </p:nvPr>
        </p:nvGraphicFramePr>
        <p:xfrm>
          <a:off x="360000" y="1266627"/>
          <a:ext cx="6008310" cy="5064144"/>
        </p:xfrm>
        <a:graphic>
          <a:graphicData uri="http://schemas.openxmlformats.org/drawingml/2006/table">
            <a:tbl>
              <a:tblPr firstRow="1" bandRow="1">
                <a:tableStyleId>{5C22544A-7EE6-4342-B048-85BDC9FD1C3A}</a:tableStyleId>
              </a:tblPr>
              <a:tblGrid>
                <a:gridCol w="1001385">
                  <a:extLst>
                    <a:ext uri="{9D8B030D-6E8A-4147-A177-3AD203B41FA5}">
                      <a16:colId xmlns:a16="http://schemas.microsoft.com/office/drawing/2014/main" val="3102540804"/>
                    </a:ext>
                  </a:extLst>
                </a:gridCol>
                <a:gridCol w="1001385">
                  <a:extLst>
                    <a:ext uri="{9D8B030D-6E8A-4147-A177-3AD203B41FA5}">
                      <a16:colId xmlns:a16="http://schemas.microsoft.com/office/drawing/2014/main" val="3765955052"/>
                    </a:ext>
                  </a:extLst>
                </a:gridCol>
                <a:gridCol w="1001385">
                  <a:extLst>
                    <a:ext uri="{9D8B030D-6E8A-4147-A177-3AD203B41FA5}">
                      <a16:colId xmlns:a16="http://schemas.microsoft.com/office/drawing/2014/main" val="1217940985"/>
                    </a:ext>
                  </a:extLst>
                </a:gridCol>
                <a:gridCol w="1001385">
                  <a:extLst>
                    <a:ext uri="{9D8B030D-6E8A-4147-A177-3AD203B41FA5}">
                      <a16:colId xmlns:a16="http://schemas.microsoft.com/office/drawing/2014/main" val="459501670"/>
                    </a:ext>
                  </a:extLst>
                </a:gridCol>
                <a:gridCol w="1001385">
                  <a:extLst>
                    <a:ext uri="{9D8B030D-6E8A-4147-A177-3AD203B41FA5}">
                      <a16:colId xmlns:a16="http://schemas.microsoft.com/office/drawing/2014/main" val="1960206640"/>
                    </a:ext>
                  </a:extLst>
                </a:gridCol>
                <a:gridCol w="1001385">
                  <a:extLst>
                    <a:ext uri="{9D8B030D-6E8A-4147-A177-3AD203B41FA5}">
                      <a16:colId xmlns:a16="http://schemas.microsoft.com/office/drawing/2014/main" val="2236127443"/>
                    </a:ext>
                  </a:extLst>
                </a:gridCol>
              </a:tblGrid>
              <a:tr h="844024">
                <a:tc>
                  <a:txBody>
                    <a:bodyPr/>
                    <a:lstStyle/>
                    <a:p>
                      <a:endParaRPr lang="en-AU" sz="2200" dirty="0"/>
                    </a:p>
                  </a:txBody>
                  <a:tcPr marL="108996" marR="108996" marT="54497" marB="5449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endParaRPr lang="en-AU" sz="2200" dirty="0"/>
                    </a:p>
                  </a:txBody>
                  <a:tcPr marL="108996" marR="108996" marT="54497" marB="5449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200" dirty="0"/>
                    </a:p>
                  </a:txBody>
                  <a:tcPr marL="108996" marR="108996" marT="54497" marB="5449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200" dirty="0"/>
                    </a:p>
                  </a:txBody>
                  <a:tcPr marL="108996" marR="108996" marT="54497" marB="5449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200" dirty="0"/>
                    </a:p>
                  </a:txBody>
                  <a:tcPr marL="108996" marR="108996" marT="54497" marB="5449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200" dirty="0"/>
                    </a:p>
                  </a:txBody>
                  <a:tcPr marL="108996" marR="108996" marT="54497" marB="5449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10525533"/>
                  </a:ext>
                </a:extLst>
              </a:tr>
              <a:tr h="844024">
                <a:tc>
                  <a:txBody>
                    <a:bodyPr/>
                    <a:lstStyle/>
                    <a:p>
                      <a:endParaRPr lang="en-AU" sz="2200" dirty="0"/>
                    </a:p>
                  </a:txBody>
                  <a:tcPr marL="108996" marR="108996" marT="54497" marB="5449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accent1"/>
                          </a:solidFill>
                        </a:rPr>
                        <a:t>DRAW</a:t>
                      </a:r>
                    </a:p>
                  </a:txBody>
                  <a:tcPr marL="108996" marR="108996" marT="54497" marB="54497"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accent1"/>
                          </a:solidFill>
                        </a:rPr>
                        <a:t>P2 WINS</a:t>
                      </a:r>
                    </a:p>
                  </a:txBody>
                  <a:tcPr marL="108996" marR="108996" marT="54497" marB="54497"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1" dirty="0">
                          <a:solidFill>
                            <a:schemeClr val="bg1"/>
                          </a:solidFill>
                        </a:rPr>
                        <a:t>P1 WINS</a:t>
                      </a:r>
                    </a:p>
                  </a:txBody>
                  <a:tcPr marL="108996" marR="108996" marT="54497" marB="54497"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8996" marR="108996" marT="54497" marB="54497"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1" dirty="0">
                          <a:solidFill>
                            <a:schemeClr val="bg1"/>
                          </a:solidFill>
                        </a:rPr>
                        <a:t>P1 WINS</a:t>
                      </a:r>
                    </a:p>
                  </a:txBody>
                  <a:tcPr marL="108996" marR="108996" marT="54497" marB="54497"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844597707"/>
                  </a:ext>
                </a:extLst>
              </a:tr>
              <a:tr h="844024">
                <a:tc>
                  <a:txBody>
                    <a:bodyPr/>
                    <a:lstStyle/>
                    <a:p>
                      <a:endParaRPr lang="en-AU" sz="2200" dirty="0"/>
                    </a:p>
                  </a:txBody>
                  <a:tcPr marL="108996" marR="108996" marT="54497" marB="5449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1" dirty="0">
                          <a:solidFill>
                            <a:schemeClr val="bg1"/>
                          </a:solidFill>
                        </a:rPr>
                        <a:t>P1 WINS</a:t>
                      </a:r>
                    </a:p>
                  </a:txBody>
                  <a:tcPr marL="108996" marR="108996" marT="54497" marB="54497"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DRAW</a:t>
                      </a:r>
                    </a:p>
                  </a:txBody>
                  <a:tcPr marL="108996" marR="108996" marT="54497" marB="54497"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8996" marR="108996" marT="54497" marB="54497"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1" dirty="0">
                          <a:solidFill>
                            <a:schemeClr val="bg1"/>
                          </a:solidFill>
                        </a:rPr>
                        <a:t>P1 WINS</a:t>
                      </a:r>
                    </a:p>
                  </a:txBody>
                  <a:tcPr marL="108996" marR="108996" marT="54497" marB="54497"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8996" marR="108996" marT="54497" marB="54497"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23673648"/>
                  </a:ext>
                </a:extLst>
              </a:tr>
              <a:tr h="844024">
                <a:tc>
                  <a:txBody>
                    <a:bodyPr/>
                    <a:lstStyle/>
                    <a:p>
                      <a:endParaRPr lang="en-AU" sz="2200" dirty="0"/>
                    </a:p>
                  </a:txBody>
                  <a:tcPr marL="108996" marR="108996" marT="54497" marB="5449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8996" marR="108996" marT="54497" marB="54497"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1" dirty="0">
                          <a:solidFill>
                            <a:schemeClr val="bg1"/>
                          </a:solidFill>
                        </a:rPr>
                        <a:t>P1 WINS</a:t>
                      </a:r>
                    </a:p>
                  </a:txBody>
                  <a:tcPr marL="108996" marR="108996" marT="54497" marB="54497"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en-AU" sz="1600" b="0" dirty="0">
                          <a:solidFill>
                            <a:schemeClr val="tx1"/>
                          </a:solidFill>
                        </a:rPr>
                        <a:t>DRAW</a:t>
                      </a:r>
                    </a:p>
                  </a:txBody>
                  <a:tcPr marL="108996" marR="108996" marT="54497" marB="54497"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8996" marR="108996" marT="54497" marB="54497"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1" dirty="0">
                          <a:solidFill>
                            <a:schemeClr val="bg1"/>
                          </a:solidFill>
                        </a:rPr>
                        <a:t>P1 WINS</a:t>
                      </a:r>
                    </a:p>
                  </a:txBody>
                  <a:tcPr marL="108996" marR="108996" marT="54497" marB="54497"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302304026"/>
                  </a:ext>
                </a:extLst>
              </a:tr>
              <a:tr h="844024">
                <a:tc>
                  <a:txBody>
                    <a:bodyPr/>
                    <a:lstStyle/>
                    <a:p>
                      <a:endParaRPr lang="en-AU" sz="2200" dirty="0"/>
                    </a:p>
                  </a:txBody>
                  <a:tcPr marL="108996" marR="108996" marT="54497" marB="5449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8996" marR="108996" marT="54497" marB="54497"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1" dirty="0">
                          <a:solidFill>
                            <a:schemeClr val="bg1"/>
                          </a:solidFill>
                        </a:rPr>
                        <a:t>P1 WINS</a:t>
                      </a:r>
                    </a:p>
                  </a:txBody>
                  <a:tcPr marL="108996" marR="108996" marT="54497" marB="54497"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en-AU" sz="1600" b="1" dirty="0">
                          <a:solidFill>
                            <a:schemeClr val="bg1"/>
                          </a:solidFill>
                        </a:rPr>
                        <a:t>P1 WINS</a:t>
                      </a:r>
                    </a:p>
                  </a:txBody>
                  <a:tcPr marL="108996" marR="108996" marT="54497" marB="54497"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en-AU" sz="1600" b="0" dirty="0">
                          <a:solidFill>
                            <a:schemeClr val="tx1"/>
                          </a:solidFill>
                        </a:rPr>
                        <a:t>DRAW</a:t>
                      </a:r>
                    </a:p>
                  </a:txBody>
                  <a:tcPr marL="108996" marR="108996" marT="54497" marB="54497"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8996" marR="108996" marT="54497" marB="54497"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955034906"/>
                  </a:ext>
                </a:extLst>
              </a:tr>
              <a:tr h="844024">
                <a:tc>
                  <a:txBody>
                    <a:bodyPr/>
                    <a:lstStyle/>
                    <a:p>
                      <a:endParaRPr lang="en-AU" sz="2200" dirty="0"/>
                    </a:p>
                  </a:txBody>
                  <a:tcPr marL="108996" marR="108996" marT="54497" marB="5449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8996" marR="108996" marT="54497" marB="54497"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bg1"/>
                          </a:solidFill>
                        </a:rPr>
                        <a:t>P1 WINS</a:t>
                      </a:r>
                    </a:p>
                  </a:txBody>
                  <a:tcPr marL="108996" marR="108996" marT="54497" marB="54497"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8996" marR="108996" marT="54497" marB="54497"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1" dirty="0">
                          <a:solidFill>
                            <a:schemeClr val="bg1"/>
                          </a:solidFill>
                        </a:rPr>
                        <a:t>P1 WINS</a:t>
                      </a:r>
                    </a:p>
                  </a:txBody>
                  <a:tcPr marL="108996" marR="108996" marT="54497" marB="54497"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en-AU" sz="1600" b="0" dirty="0">
                          <a:solidFill>
                            <a:schemeClr val="tx1"/>
                          </a:solidFill>
                        </a:rPr>
                        <a:t>DRAW</a:t>
                      </a:r>
                    </a:p>
                  </a:txBody>
                  <a:tcPr marL="108996" marR="108996" marT="54497" marB="54497"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67845476"/>
                  </a:ext>
                </a:extLst>
              </a:tr>
            </a:tbl>
          </a:graphicData>
        </a:graphic>
      </p:graphicFrame>
      <p:grpSp>
        <p:nvGrpSpPr>
          <p:cNvPr id="5" name="Group 4" descr="Table showing the outcomes for a rock, paper, scissors, lizard, spock game.">
            <a:extLst>
              <a:ext uri="{FF2B5EF4-FFF2-40B4-BE49-F238E27FC236}">
                <a16:creationId xmlns:a16="http://schemas.microsoft.com/office/drawing/2014/main" id="{686B7FD0-C63B-1ACC-40AC-9498E897F492}"/>
              </a:ext>
            </a:extLst>
          </p:cNvPr>
          <p:cNvGrpSpPr/>
          <p:nvPr/>
        </p:nvGrpSpPr>
        <p:grpSpPr>
          <a:xfrm>
            <a:off x="289324" y="1219735"/>
            <a:ext cx="5950666" cy="5053014"/>
            <a:chOff x="1830966" y="1294149"/>
            <a:chExt cx="6275909" cy="5329194"/>
          </a:xfrm>
        </p:grpSpPr>
        <p:sp>
          <p:nvSpPr>
            <p:cNvPr id="26" name="TextBox 25" descr="Player 1">
              <a:extLst>
                <a:ext uri="{FF2B5EF4-FFF2-40B4-BE49-F238E27FC236}">
                  <a16:creationId xmlns:a16="http://schemas.microsoft.com/office/drawing/2014/main" id="{6382A8CB-3B4B-4FF9-9FD5-F255E13DEFE7}"/>
                </a:ext>
              </a:extLst>
            </p:cNvPr>
            <p:cNvSpPr txBox="1"/>
            <p:nvPr/>
          </p:nvSpPr>
          <p:spPr>
            <a:xfrm>
              <a:off x="2286933" y="1294149"/>
              <a:ext cx="749797" cy="584775"/>
            </a:xfrm>
            <a:prstGeom prst="rect">
              <a:avLst/>
            </a:prstGeom>
            <a:noFill/>
          </p:spPr>
          <p:txBody>
            <a:bodyPr wrap="square" rtlCol="0">
              <a:spAutoFit/>
            </a:bodyPr>
            <a:lstStyle/>
            <a:p>
              <a:pPr algn="ctr"/>
              <a:r>
                <a:rPr lang="en-AU" sz="3200" b="1" dirty="0">
                  <a:solidFill>
                    <a:schemeClr val="tx1">
                      <a:lumMod val="65000"/>
                      <a:lumOff val="35000"/>
                    </a:schemeClr>
                  </a:solidFill>
                </a:rPr>
                <a:t>P1</a:t>
              </a:r>
            </a:p>
          </p:txBody>
        </p:sp>
        <p:sp>
          <p:nvSpPr>
            <p:cNvPr id="27" name="TextBox 26" descr="Player 2">
              <a:extLst>
                <a:ext uri="{FF2B5EF4-FFF2-40B4-BE49-F238E27FC236}">
                  <a16:creationId xmlns:a16="http://schemas.microsoft.com/office/drawing/2014/main" id="{3E050E70-4433-4E4F-9FFE-C553F2262557}"/>
                </a:ext>
              </a:extLst>
            </p:cNvPr>
            <p:cNvSpPr txBox="1"/>
            <p:nvPr/>
          </p:nvSpPr>
          <p:spPr>
            <a:xfrm>
              <a:off x="1830966" y="1664231"/>
              <a:ext cx="749797" cy="584775"/>
            </a:xfrm>
            <a:prstGeom prst="rect">
              <a:avLst/>
            </a:prstGeom>
            <a:noFill/>
          </p:spPr>
          <p:txBody>
            <a:bodyPr wrap="square" rtlCol="0">
              <a:spAutoFit/>
            </a:bodyPr>
            <a:lstStyle/>
            <a:p>
              <a:pPr algn="ctr"/>
              <a:r>
                <a:rPr lang="en-AU" sz="3200" b="1" dirty="0">
                  <a:solidFill>
                    <a:schemeClr val="tx1">
                      <a:lumMod val="65000"/>
                      <a:lumOff val="35000"/>
                    </a:schemeClr>
                  </a:solidFill>
                </a:rPr>
                <a:t>P2</a:t>
              </a:r>
            </a:p>
          </p:txBody>
        </p:sp>
        <p:pic>
          <p:nvPicPr>
            <p:cNvPr id="28" name="Picture 27" descr="Paper">
              <a:extLst>
                <a:ext uri="{FF2B5EF4-FFF2-40B4-BE49-F238E27FC236}">
                  <a16:creationId xmlns:a16="http://schemas.microsoft.com/office/drawing/2014/main" id="{64BAE0A7-C7F5-43E8-9A32-7B714DE1698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65558" y="1399718"/>
              <a:ext cx="757913" cy="755657"/>
            </a:xfrm>
            <a:prstGeom prst="rect">
              <a:avLst/>
            </a:prstGeom>
          </p:spPr>
        </p:pic>
        <p:pic>
          <p:nvPicPr>
            <p:cNvPr id="29" name="Picture 28" descr="Rock">
              <a:extLst>
                <a:ext uri="{FF2B5EF4-FFF2-40B4-BE49-F238E27FC236}">
                  <a16:creationId xmlns:a16="http://schemas.microsoft.com/office/drawing/2014/main" id="{BBFE7933-B47B-4607-B8B4-8F354986F1DF}"/>
                </a:ext>
              </a:extLst>
            </p:cNvPr>
            <p:cNvPicPr>
              <a:picLocks noChangeAspect="1"/>
            </p:cNvPicPr>
            <p:nvPr/>
          </p:nvPicPr>
          <p:blipFill>
            <a:blip r:embed="rId4" cstate="print">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5236899" y="1419696"/>
              <a:ext cx="755657" cy="755657"/>
            </a:xfrm>
            <a:prstGeom prst="rect">
              <a:avLst/>
            </a:prstGeom>
          </p:spPr>
        </p:pic>
        <p:pic>
          <p:nvPicPr>
            <p:cNvPr id="30" name="Picture 29" descr="Lizard">
              <a:extLst>
                <a:ext uri="{FF2B5EF4-FFF2-40B4-BE49-F238E27FC236}">
                  <a16:creationId xmlns:a16="http://schemas.microsoft.com/office/drawing/2014/main" id="{81D698C0-3C6B-4A83-8DC8-BCC0CDA4DDB2}"/>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75100" y="1399719"/>
              <a:ext cx="760169" cy="755657"/>
            </a:xfrm>
            <a:prstGeom prst="rect">
              <a:avLst/>
            </a:prstGeom>
          </p:spPr>
        </p:pic>
        <p:pic>
          <p:nvPicPr>
            <p:cNvPr id="31" name="Picture 30" descr="Rock">
              <a:extLst>
                <a:ext uri="{FF2B5EF4-FFF2-40B4-BE49-F238E27FC236}">
                  <a16:creationId xmlns:a16="http://schemas.microsoft.com/office/drawing/2014/main" id="{AA462181-86F5-4D21-8C19-B0E8CF21F0D0}"/>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17798" y="1399720"/>
              <a:ext cx="757915" cy="755657"/>
            </a:xfrm>
            <a:prstGeom prst="rect">
              <a:avLst/>
            </a:prstGeom>
          </p:spPr>
        </p:pic>
        <p:pic>
          <p:nvPicPr>
            <p:cNvPr id="32" name="Picture 31" descr="Spock">
              <a:extLst>
                <a:ext uri="{FF2B5EF4-FFF2-40B4-BE49-F238E27FC236}">
                  <a16:creationId xmlns:a16="http://schemas.microsoft.com/office/drawing/2014/main" id="{CDA5FFBC-5F02-4928-8C8F-A730775AB96F}"/>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46706" y="1399719"/>
              <a:ext cx="760169" cy="755657"/>
            </a:xfrm>
            <a:prstGeom prst="rect">
              <a:avLst/>
            </a:prstGeom>
          </p:spPr>
        </p:pic>
        <p:pic>
          <p:nvPicPr>
            <p:cNvPr id="33" name="Picture 32" descr="Scissor">
              <a:extLst>
                <a:ext uri="{FF2B5EF4-FFF2-40B4-BE49-F238E27FC236}">
                  <a16:creationId xmlns:a16="http://schemas.microsoft.com/office/drawing/2014/main" id="{DA065C34-98AD-47F7-803F-3C85A8331AC6}"/>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74897" y="2290394"/>
              <a:ext cx="757915" cy="755657"/>
            </a:xfrm>
            <a:prstGeom prst="rect">
              <a:avLst/>
            </a:prstGeom>
          </p:spPr>
        </p:pic>
        <p:pic>
          <p:nvPicPr>
            <p:cNvPr id="34" name="Picture 33" descr="Paper">
              <a:extLst>
                <a:ext uri="{FF2B5EF4-FFF2-40B4-BE49-F238E27FC236}">
                  <a16:creationId xmlns:a16="http://schemas.microsoft.com/office/drawing/2014/main" id="{9C45725E-0D30-4617-BBD4-141356DE80A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74899" y="3181063"/>
              <a:ext cx="757913" cy="755657"/>
            </a:xfrm>
            <a:prstGeom prst="rect">
              <a:avLst/>
            </a:prstGeom>
          </p:spPr>
        </p:pic>
        <p:pic>
          <p:nvPicPr>
            <p:cNvPr id="35" name="Picture 34" descr="Rock">
              <a:extLst>
                <a:ext uri="{FF2B5EF4-FFF2-40B4-BE49-F238E27FC236}">
                  <a16:creationId xmlns:a16="http://schemas.microsoft.com/office/drawing/2014/main" id="{43092B88-36B2-49EB-B370-0FFFA0146F46}"/>
                </a:ext>
              </a:extLst>
            </p:cNvPr>
            <p:cNvPicPr>
              <a:picLocks noChangeAspect="1"/>
            </p:cNvPicPr>
            <p:nvPr/>
          </p:nvPicPr>
          <p:blipFill>
            <a:blip r:embed="rId4" cstate="print">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2076027" y="4077115"/>
              <a:ext cx="755657" cy="755657"/>
            </a:xfrm>
            <a:prstGeom prst="rect">
              <a:avLst/>
            </a:prstGeom>
          </p:spPr>
        </p:pic>
        <p:pic>
          <p:nvPicPr>
            <p:cNvPr id="36" name="Picture 35" descr="Lizard">
              <a:extLst>
                <a:ext uri="{FF2B5EF4-FFF2-40B4-BE49-F238E27FC236}">
                  <a16:creationId xmlns:a16="http://schemas.microsoft.com/office/drawing/2014/main" id="{E65BAB20-C706-4FC0-A8EF-3AC3B28487A1}"/>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73771" y="4962411"/>
              <a:ext cx="760169" cy="755657"/>
            </a:xfrm>
            <a:prstGeom prst="rect">
              <a:avLst/>
            </a:prstGeom>
          </p:spPr>
        </p:pic>
        <p:pic>
          <p:nvPicPr>
            <p:cNvPr id="37" name="Picture 36" descr="Spock">
              <a:extLst>
                <a:ext uri="{FF2B5EF4-FFF2-40B4-BE49-F238E27FC236}">
                  <a16:creationId xmlns:a16="http://schemas.microsoft.com/office/drawing/2014/main" id="{3E63C851-2F22-4999-AE58-4767501421B7}"/>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73771" y="5867686"/>
              <a:ext cx="760169" cy="755657"/>
            </a:xfrm>
            <a:prstGeom prst="rect">
              <a:avLst/>
            </a:prstGeom>
          </p:spPr>
        </p:pic>
      </p:grpSp>
      <p:sp>
        <p:nvSpPr>
          <p:cNvPr id="19" name="Rounded Rectangle 8">
            <a:extLst>
              <a:ext uri="{FF2B5EF4-FFF2-40B4-BE49-F238E27FC236}">
                <a16:creationId xmlns:a16="http://schemas.microsoft.com/office/drawing/2014/main" id="{29392EFF-AB9A-4F6A-9520-D0A0B042BFCE}"/>
              </a:ext>
              <a:ext uri="{C183D7F6-B498-43B3-948B-1728B52AA6E4}">
                <adec:decorative xmlns:adec="http://schemas.microsoft.com/office/drawing/2017/decorative" val="1"/>
              </a:ext>
            </a:extLst>
          </p:cNvPr>
          <p:cNvSpPr/>
          <p:nvPr/>
        </p:nvSpPr>
        <p:spPr>
          <a:xfrm>
            <a:off x="9194131" y="1267889"/>
            <a:ext cx="2005945" cy="828508"/>
          </a:xfrm>
          <a:prstGeom prst="roundRect">
            <a:avLst/>
          </a:prstGeom>
          <a:solidFill>
            <a:schemeClr val="accent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8733B58-8D9B-4152-ADFA-95CAD4105CB0}"/>
                  </a:ext>
                </a:extLst>
              </p:cNvPr>
              <p:cNvSpPr txBox="1"/>
              <p:nvPr/>
            </p:nvSpPr>
            <p:spPr>
              <a:xfrm>
                <a:off x="9194131" y="1310040"/>
                <a:ext cx="2005945" cy="726289"/>
              </a:xfrm>
              <a:prstGeom prst="rect">
                <a:avLst/>
              </a:prstGeom>
              <a:noFill/>
            </p:spPr>
            <p:txBody>
              <a:bodyPr wrap="square" rtlCol="0">
                <a:spAutoFit/>
              </a:bodyPr>
              <a:lstStyle/>
              <a:p>
                <a:pPr algn="ctr"/>
                <a:r>
                  <a:rPr lang="en-AU" sz="1600" b="1" dirty="0">
                    <a:solidFill>
                      <a:schemeClr val="bg1"/>
                    </a:solidFill>
                  </a:rPr>
                  <a:t>Player 1 wins</a:t>
                </a:r>
              </a:p>
              <a:p>
                <a:pPr algn="ctr"/>
                <a:r>
                  <a:rPr lang="en-AU" sz="1600" b="1" dirty="0">
                    <a:solidFill>
                      <a:schemeClr val="bg1"/>
                    </a:solidFill>
                  </a:rPr>
                  <a:t>10 in 25 or  </a:t>
                </a:r>
                <a14:m>
                  <m:oMath xmlns:m="http://schemas.openxmlformats.org/officeDocument/2006/math">
                    <m:f>
                      <m:fPr>
                        <m:ctrlPr>
                          <a:rPr lang="en-AU" sz="1600" b="1" i="1">
                            <a:solidFill>
                              <a:schemeClr val="bg1"/>
                            </a:solidFill>
                            <a:latin typeface="Cambria Math" panose="02040503050406030204" pitchFamily="18" charset="0"/>
                          </a:rPr>
                        </m:ctrlPr>
                      </m:fPr>
                      <m:num>
                        <m:r>
                          <m:rPr>
                            <m:nor/>
                          </m:rPr>
                          <a:rPr lang="en-AU" sz="1600" b="1" dirty="0">
                            <a:solidFill>
                              <a:schemeClr val="bg1"/>
                            </a:solidFill>
                          </a:rPr>
                          <m:t>2</m:t>
                        </m:r>
                      </m:num>
                      <m:den>
                        <m:r>
                          <m:rPr>
                            <m:nor/>
                          </m:rPr>
                          <a:rPr lang="en-AU" sz="1600" b="1" dirty="0">
                            <a:solidFill>
                              <a:schemeClr val="bg1"/>
                            </a:solidFill>
                          </a:rPr>
                          <m:t>5</m:t>
                        </m:r>
                      </m:den>
                    </m:f>
                  </m:oMath>
                </a14:m>
                <a:endParaRPr lang="en-AU" sz="1400" b="1" dirty="0">
                  <a:solidFill>
                    <a:schemeClr val="bg1"/>
                  </a:solidFill>
                </a:endParaRPr>
              </a:p>
            </p:txBody>
          </p:sp>
        </mc:Choice>
        <mc:Fallback xmlns="">
          <p:sp>
            <p:nvSpPr>
              <p:cNvPr id="20" name="TextBox 19">
                <a:extLst>
                  <a:ext uri="{FF2B5EF4-FFF2-40B4-BE49-F238E27FC236}">
                    <a16:creationId xmlns:a16="http://schemas.microsoft.com/office/drawing/2014/main" id="{F8733B58-8D9B-4152-ADFA-95CAD4105CB0}"/>
                  </a:ext>
                </a:extLst>
              </p:cNvPr>
              <p:cNvSpPr txBox="1">
                <a:spLocks noRot="1" noChangeAspect="1" noMove="1" noResize="1" noEditPoints="1" noAdjustHandles="1" noChangeArrowheads="1" noChangeShapeType="1" noTextEdit="1"/>
              </p:cNvSpPr>
              <p:nvPr/>
            </p:nvSpPr>
            <p:spPr>
              <a:xfrm>
                <a:off x="9194131" y="1310040"/>
                <a:ext cx="2005945" cy="726289"/>
              </a:xfrm>
              <a:prstGeom prst="rect">
                <a:avLst/>
              </a:prstGeom>
              <a:blipFill>
                <a:blip r:embed="rId8"/>
                <a:stretch>
                  <a:fillRect t="-2521" b="-3361"/>
                </a:stretch>
              </a:blipFill>
            </p:spPr>
            <p:txBody>
              <a:bodyPr/>
              <a:lstStyle/>
              <a:p>
                <a:r>
                  <a:rPr lang="en-AU">
                    <a:noFill/>
                  </a:rPr>
                  <a:t> </a:t>
                </a:r>
              </a:p>
            </p:txBody>
          </p:sp>
        </mc:Fallback>
      </mc:AlternateContent>
      <p:sp>
        <p:nvSpPr>
          <p:cNvPr id="8" name="TextBox 7">
            <a:extLst>
              <a:ext uri="{FF2B5EF4-FFF2-40B4-BE49-F238E27FC236}">
                <a16:creationId xmlns:a16="http://schemas.microsoft.com/office/drawing/2014/main" id="{C4D397F7-D7E8-706A-8513-0BAD4225D909}"/>
              </a:ext>
            </a:extLst>
          </p:cNvPr>
          <p:cNvSpPr txBox="1"/>
          <p:nvPr/>
        </p:nvSpPr>
        <p:spPr>
          <a:xfrm>
            <a:off x="339218" y="6319708"/>
            <a:ext cx="3669981" cy="379300"/>
          </a:xfrm>
          <a:prstGeom prst="rect">
            <a:avLst/>
          </a:prstGeom>
          <a:noFill/>
        </p:spPr>
        <p:txBody>
          <a:bodyPr wrap="square" lIns="0" tIns="0" rIns="0" bIns="0" rtlCol="0">
            <a:noAutofit/>
          </a:bodyPr>
          <a:lstStyle/>
          <a:p>
            <a:r>
              <a:rPr lang="en-AU" u="sng" dirty="0" err="1">
                <a:hlinkClick r:id="rId9"/>
              </a:rPr>
              <a:t>reSolve</a:t>
            </a:r>
            <a:r>
              <a:rPr lang="en-AU" u="sng" dirty="0">
                <a:hlinkClick r:id="rId9"/>
              </a:rPr>
              <a:t>: Mathematics by Inquiry (2020)</a:t>
            </a:r>
            <a:endParaRPr lang="en-US" u="sng" dirty="0"/>
          </a:p>
        </p:txBody>
      </p:sp>
      <p:sp>
        <p:nvSpPr>
          <p:cNvPr id="4" name="Slide Number Placeholder 3">
            <a:extLst>
              <a:ext uri="{FF2B5EF4-FFF2-40B4-BE49-F238E27FC236}">
                <a16:creationId xmlns:a16="http://schemas.microsoft.com/office/drawing/2014/main" id="{B5B890D6-2874-4350-8736-8C17658CA565}"/>
              </a:ext>
              <a:ext uri="{C183D7F6-B498-43B3-948B-1728B52AA6E4}">
                <adec:decorative xmlns:adec="http://schemas.microsoft.com/office/drawing/2017/decorative" val="1"/>
              </a:ext>
            </a:extLst>
          </p:cNvPr>
          <p:cNvSpPr>
            <a:spLocks noGrp="1"/>
          </p:cNvSpPr>
          <p:nvPr>
            <p:ph type="sldNum" sz="quarter" idx="10"/>
          </p:nvPr>
        </p:nvSpPr>
        <p:spPr/>
        <p:txBody>
          <a:bodyPr/>
          <a:lstStyle/>
          <a:p>
            <a:fld id="{53F625F3-B677-4D46-AEB5-DC449A9DF797}" type="slidenum">
              <a:rPr lang="en-AU" smtClean="0"/>
              <a:pPr/>
              <a:t>23</a:t>
            </a:fld>
            <a:endParaRPr lang="en-AU" dirty="0"/>
          </a:p>
        </p:txBody>
      </p:sp>
    </p:spTree>
    <p:extLst>
      <p:ext uri="{BB962C8B-B14F-4D97-AF65-F5344CB8AC3E}">
        <p14:creationId xmlns:p14="http://schemas.microsoft.com/office/powerpoint/2010/main" val="423000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FCAAD6F-6B08-CB5F-F06B-3B3A5C0AC7ED}"/>
              </a:ext>
            </a:extLst>
          </p:cNvPr>
          <p:cNvSpPr txBox="1">
            <a:spLocks noGrp="1"/>
          </p:cNvSpPr>
          <p:nvPr>
            <p:ph type="title" idx="4294967295"/>
          </p:nvPr>
        </p:nvSpPr>
        <p:spPr>
          <a:xfrm>
            <a:off x="360000" y="360000"/>
            <a:ext cx="10080000" cy="53957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schemeClr val="accent1"/>
                </a:solidFill>
                <a:effectLst/>
                <a:uLnTx/>
                <a:uFillTx/>
                <a:latin typeface="+mj-lt"/>
                <a:ea typeface="+mj-ea"/>
                <a:cs typeface="+mj-cs"/>
              </a:rPr>
              <a:t>Rock paper scissors lizard Spock – part 6</a:t>
            </a:r>
          </a:p>
        </p:txBody>
      </p:sp>
      <p:sp>
        <p:nvSpPr>
          <p:cNvPr id="38" name="Text Placeholder 4">
            <a:extLst>
              <a:ext uri="{FF2B5EF4-FFF2-40B4-BE49-F238E27FC236}">
                <a16:creationId xmlns:a16="http://schemas.microsoft.com/office/drawing/2014/main" id="{5E4C190B-B611-4CF6-895C-77A19100A94D}"/>
              </a:ext>
            </a:extLst>
          </p:cNvPr>
          <p:cNvSpPr>
            <a:spLocks noGrp="1"/>
          </p:cNvSpPr>
          <p:nvPr>
            <p:ph type="body" sz="quarter" idx="18"/>
          </p:nvPr>
        </p:nvSpPr>
        <p:spPr>
          <a:xfrm>
            <a:off x="360000" y="900000"/>
            <a:ext cx="10080000" cy="310015"/>
          </a:xfrm>
        </p:spPr>
        <p:txBody>
          <a:bodyPr/>
          <a:lstStyle/>
          <a:p>
            <a:r>
              <a:rPr lang="en-AU" dirty="0"/>
              <a:t>Your turn – What is the chance of winning?</a:t>
            </a:r>
          </a:p>
        </p:txBody>
      </p:sp>
      <p:graphicFrame>
        <p:nvGraphicFramePr>
          <p:cNvPr id="25" name="Table 24" descr="Table showing the outcomes for a rock, paper, scissors, lizard, spock game.">
            <a:extLst>
              <a:ext uri="{FF2B5EF4-FFF2-40B4-BE49-F238E27FC236}">
                <a16:creationId xmlns:a16="http://schemas.microsoft.com/office/drawing/2014/main" id="{E5B868B6-CCB7-4D48-BF71-8762442DFB9F}"/>
              </a:ext>
            </a:extLst>
          </p:cNvPr>
          <p:cNvGraphicFramePr>
            <a:graphicFrameLocks noGrp="1"/>
          </p:cNvGraphicFramePr>
          <p:nvPr>
            <p:extLst>
              <p:ext uri="{D42A27DB-BD31-4B8C-83A1-F6EECF244321}">
                <p14:modId xmlns:p14="http://schemas.microsoft.com/office/powerpoint/2010/main" val="3109678374"/>
              </p:ext>
            </p:extLst>
          </p:nvPr>
        </p:nvGraphicFramePr>
        <p:xfrm>
          <a:off x="360000" y="1263031"/>
          <a:ext cx="6003360" cy="5059974"/>
        </p:xfrm>
        <a:graphic>
          <a:graphicData uri="http://schemas.openxmlformats.org/drawingml/2006/table">
            <a:tbl>
              <a:tblPr firstRow="1" bandRow="1">
                <a:tableStyleId>{5C22544A-7EE6-4342-B048-85BDC9FD1C3A}</a:tableStyleId>
              </a:tblPr>
              <a:tblGrid>
                <a:gridCol w="1007964">
                  <a:extLst>
                    <a:ext uri="{9D8B030D-6E8A-4147-A177-3AD203B41FA5}">
                      <a16:colId xmlns:a16="http://schemas.microsoft.com/office/drawing/2014/main" val="3102540804"/>
                    </a:ext>
                  </a:extLst>
                </a:gridCol>
                <a:gridCol w="993156">
                  <a:extLst>
                    <a:ext uri="{9D8B030D-6E8A-4147-A177-3AD203B41FA5}">
                      <a16:colId xmlns:a16="http://schemas.microsoft.com/office/drawing/2014/main" val="3765955052"/>
                    </a:ext>
                  </a:extLst>
                </a:gridCol>
                <a:gridCol w="1000560">
                  <a:extLst>
                    <a:ext uri="{9D8B030D-6E8A-4147-A177-3AD203B41FA5}">
                      <a16:colId xmlns:a16="http://schemas.microsoft.com/office/drawing/2014/main" val="1217940985"/>
                    </a:ext>
                  </a:extLst>
                </a:gridCol>
                <a:gridCol w="1000560">
                  <a:extLst>
                    <a:ext uri="{9D8B030D-6E8A-4147-A177-3AD203B41FA5}">
                      <a16:colId xmlns:a16="http://schemas.microsoft.com/office/drawing/2014/main" val="459501670"/>
                    </a:ext>
                  </a:extLst>
                </a:gridCol>
                <a:gridCol w="1000560">
                  <a:extLst>
                    <a:ext uri="{9D8B030D-6E8A-4147-A177-3AD203B41FA5}">
                      <a16:colId xmlns:a16="http://schemas.microsoft.com/office/drawing/2014/main" val="1960206640"/>
                    </a:ext>
                  </a:extLst>
                </a:gridCol>
                <a:gridCol w="1000560">
                  <a:extLst>
                    <a:ext uri="{9D8B030D-6E8A-4147-A177-3AD203B41FA5}">
                      <a16:colId xmlns:a16="http://schemas.microsoft.com/office/drawing/2014/main" val="2236127443"/>
                    </a:ext>
                  </a:extLst>
                </a:gridCol>
              </a:tblGrid>
              <a:tr h="843329">
                <a:tc>
                  <a:txBody>
                    <a:bodyPr/>
                    <a:lstStyle/>
                    <a:p>
                      <a:endParaRPr lang="en-AU" sz="2100" dirty="0"/>
                    </a:p>
                  </a:txBody>
                  <a:tcPr marL="108905" marR="108905" marT="54453" marB="54453">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endParaRPr lang="en-AU" sz="2100" dirty="0"/>
                    </a:p>
                  </a:txBody>
                  <a:tcPr marL="108905" marR="108905" marT="54453" marB="54453">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100" dirty="0"/>
                    </a:p>
                  </a:txBody>
                  <a:tcPr marL="108905" marR="108905" marT="54453" marB="54453">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100" dirty="0"/>
                    </a:p>
                  </a:txBody>
                  <a:tcPr marL="108905" marR="108905" marT="54453" marB="54453">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100" dirty="0"/>
                    </a:p>
                  </a:txBody>
                  <a:tcPr marL="108905" marR="108905" marT="54453" marB="54453">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100" dirty="0"/>
                    </a:p>
                  </a:txBody>
                  <a:tcPr marL="108905" marR="108905" marT="54453" marB="54453">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10525533"/>
                  </a:ext>
                </a:extLst>
              </a:tr>
              <a:tr h="843329">
                <a:tc>
                  <a:txBody>
                    <a:bodyPr/>
                    <a:lstStyle/>
                    <a:p>
                      <a:endParaRPr lang="en-AU" sz="2100" dirty="0"/>
                    </a:p>
                  </a:txBody>
                  <a:tcPr marL="108905" marR="108905" marT="54453" marB="54453">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DRAW</a:t>
                      </a:r>
                    </a:p>
                  </a:txBody>
                  <a:tcPr marL="108905" marR="108905" marT="54453" marB="5445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1" dirty="0">
                          <a:solidFill>
                            <a:schemeClr val="bg1"/>
                          </a:solidFill>
                        </a:rPr>
                        <a:t>P2 WINS</a:t>
                      </a:r>
                    </a:p>
                  </a:txBody>
                  <a:tcPr marL="108905" marR="108905" marT="54453" marB="5445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en-AU" sz="1600" b="0" dirty="0">
                          <a:solidFill>
                            <a:schemeClr val="tx1"/>
                          </a:solidFill>
                        </a:rPr>
                        <a:t>P1 WINS</a:t>
                      </a:r>
                    </a:p>
                  </a:txBody>
                  <a:tcPr marL="108905" marR="108905" marT="54453" marB="5445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bg1"/>
                          </a:solidFill>
                        </a:rPr>
                        <a:t>P2 WINS</a:t>
                      </a:r>
                    </a:p>
                  </a:txBody>
                  <a:tcPr marL="108905" marR="108905" marT="54453" marB="5445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en-AU" sz="1600" b="0" dirty="0">
                          <a:solidFill>
                            <a:schemeClr val="tx1"/>
                          </a:solidFill>
                        </a:rPr>
                        <a:t>P1 WINS</a:t>
                      </a:r>
                    </a:p>
                  </a:txBody>
                  <a:tcPr marL="108905" marR="108905" marT="54453" marB="5445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44597707"/>
                  </a:ext>
                </a:extLst>
              </a:tr>
              <a:tr h="843329">
                <a:tc>
                  <a:txBody>
                    <a:bodyPr/>
                    <a:lstStyle/>
                    <a:p>
                      <a:endParaRPr lang="en-AU" sz="2100" dirty="0"/>
                    </a:p>
                  </a:txBody>
                  <a:tcPr marL="108905" marR="108905" marT="54453" marB="54453">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P1 WINS</a:t>
                      </a:r>
                    </a:p>
                  </a:txBody>
                  <a:tcPr marL="108905" marR="108905" marT="54453" marB="5445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DRAW</a:t>
                      </a:r>
                    </a:p>
                  </a:txBody>
                  <a:tcPr marL="108905" marR="108905" marT="54453" marB="5445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bg1"/>
                          </a:solidFill>
                        </a:rPr>
                        <a:t>P2 WINS</a:t>
                      </a:r>
                    </a:p>
                  </a:txBody>
                  <a:tcPr marL="108905" marR="108905" marT="54453" marB="5445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en-AU" sz="1600" b="0" dirty="0">
                          <a:solidFill>
                            <a:schemeClr val="tx1"/>
                          </a:solidFill>
                        </a:rPr>
                        <a:t>P1 WINS</a:t>
                      </a:r>
                    </a:p>
                  </a:txBody>
                  <a:tcPr marL="108905" marR="108905" marT="54453" marB="5445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bg1"/>
                          </a:solidFill>
                        </a:rPr>
                        <a:t>P2 WINS</a:t>
                      </a:r>
                    </a:p>
                  </a:txBody>
                  <a:tcPr marL="108905" marR="108905" marT="54453" marB="5445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923673648"/>
                  </a:ext>
                </a:extLst>
              </a:tr>
              <a:tr h="843329">
                <a:tc>
                  <a:txBody>
                    <a:bodyPr/>
                    <a:lstStyle/>
                    <a:p>
                      <a:endParaRPr lang="en-AU" sz="2100" dirty="0"/>
                    </a:p>
                  </a:txBody>
                  <a:tcPr marL="108905" marR="108905" marT="54453" marB="54453">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bg1"/>
                          </a:solidFill>
                        </a:rPr>
                        <a:t>P2 WINS</a:t>
                      </a:r>
                    </a:p>
                  </a:txBody>
                  <a:tcPr marL="108905" marR="108905" marT="54453" marB="5445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en-AU" sz="1600" b="0" dirty="0">
                          <a:solidFill>
                            <a:schemeClr val="tx1"/>
                          </a:solidFill>
                        </a:rPr>
                        <a:t>P1 WINS</a:t>
                      </a:r>
                    </a:p>
                  </a:txBody>
                  <a:tcPr marL="108905" marR="108905" marT="54453" marB="5445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DRAW</a:t>
                      </a:r>
                    </a:p>
                  </a:txBody>
                  <a:tcPr marL="108905" marR="108905" marT="54453" marB="5445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bg1"/>
                          </a:solidFill>
                        </a:rPr>
                        <a:t>P2 WINS</a:t>
                      </a:r>
                    </a:p>
                  </a:txBody>
                  <a:tcPr marL="108905" marR="108905" marT="54453" marB="5445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en-AU" sz="1600" b="0" dirty="0">
                          <a:solidFill>
                            <a:schemeClr val="tx1"/>
                          </a:solidFill>
                        </a:rPr>
                        <a:t>P1 WINS</a:t>
                      </a:r>
                    </a:p>
                  </a:txBody>
                  <a:tcPr marL="108905" marR="108905" marT="54453" marB="5445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302304026"/>
                  </a:ext>
                </a:extLst>
              </a:tr>
              <a:tr h="843329">
                <a:tc>
                  <a:txBody>
                    <a:bodyPr/>
                    <a:lstStyle/>
                    <a:p>
                      <a:endParaRPr lang="en-AU" sz="2100" dirty="0"/>
                    </a:p>
                  </a:txBody>
                  <a:tcPr marL="108905" marR="108905" marT="54453" marB="54453">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bg1"/>
                          </a:solidFill>
                        </a:rPr>
                        <a:t>P2 WINS</a:t>
                      </a:r>
                    </a:p>
                  </a:txBody>
                  <a:tcPr marL="108905" marR="108905" marT="54453" marB="5445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en-AU" sz="1600" b="0" dirty="0">
                          <a:solidFill>
                            <a:schemeClr val="tx1"/>
                          </a:solidFill>
                        </a:rPr>
                        <a:t>P1 WINS</a:t>
                      </a:r>
                    </a:p>
                  </a:txBody>
                  <a:tcPr marL="108905" marR="108905" marT="54453" marB="5445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P1 WINS</a:t>
                      </a:r>
                    </a:p>
                  </a:txBody>
                  <a:tcPr marL="108905" marR="108905" marT="54453" marB="5445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DRAW</a:t>
                      </a:r>
                    </a:p>
                  </a:txBody>
                  <a:tcPr marL="108905" marR="108905" marT="54453" marB="5445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bg1"/>
                          </a:solidFill>
                        </a:rPr>
                        <a:t>P2 WINS</a:t>
                      </a:r>
                    </a:p>
                  </a:txBody>
                  <a:tcPr marL="108905" marR="108905" marT="54453" marB="5445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955034906"/>
                  </a:ext>
                </a:extLst>
              </a:tr>
              <a:tr h="843329">
                <a:tc>
                  <a:txBody>
                    <a:bodyPr/>
                    <a:lstStyle/>
                    <a:p>
                      <a:endParaRPr lang="en-AU" sz="2100" dirty="0"/>
                    </a:p>
                  </a:txBody>
                  <a:tcPr marL="108905" marR="108905" marT="54453" marB="54453">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bg1"/>
                          </a:solidFill>
                        </a:rPr>
                        <a:t>P2 WINS</a:t>
                      </a:r>
                    </a:p>
                  </a:txBody>
                  <a:tcPr marL="108905" marR="108905" marT="54453" marB="5445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P1 WINS</a:t>
                      </a:r>
                    </a:p>
                  </a:txBody>
                  <a:tcPr marL="108905" marR="108905" marT="54453" marB="5445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bg1"/>
                          </a:solidFill>
                        </a:rPr>
                        <a:t>P2 WINS</a:t>
                      </a:r>
                    </a:p>
                  </a:txBody>
                  <a:tcPr marL="108905" marR="108905" marT="54453" marB="5445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en-AU" sz="1600" b="0" dirty="0">
                          <a:solidFill>
                            <a:schemeClr val="tx1"/>
                          </a:solidFill>
                        </a:rPr>
                        <a:t>P1 WINS</a:t>
                      </a:r>
                    </a:p>
                  </a:txBody>
                  <a:tcPr marL="108905" marR="108905" marT="54453" marB="5445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DRAW</a:t>
                      </a:r>
                    </a:p>
                  </a:txBody>
                  <a:tcPr marL="108905" marR="108905" marT="54453" marB="5445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67845476"/>
                  </a:ext>
                </a:extLst>
              </a:tr>
            </a:tbl>
          </a:graphicData>
        </a:graphic>
      </p:graphicFrame>
      <p:grpSp>
        <p:nvGrpSpPr>
          <p:cNvPr id="5" name="Group 4" descr="Table showing the outcomes for a rock, paper, scissors, lizard, spock game.">
            <a:extLst>
              <a:ext uri="{FF2B5EF4-FFF2-40B4-BE49-F238E27FC236}">
                <a16:creationId xmlns:a16="http://schemas.microsoft.com/office/drawing/2014/main" id="{6F968322-8F64-8297-02B6-7635A5B5485B}"/>
              </a:ext>
            </a:extLst>
          </p:cNvPr>
          <p:cNvGrpSpPr/>
          <p:nvPr/>
        </p:nvGrpSpPr>
        <p:grpSpPr>
          <a:xfrm>
            <a:off x="289324" y="1216139"/>
            <a:ext cx="5945764" cy="5048851"/>
            <a:chOff x="1830966" y="1294149"/>
            <a:chExt cx="6275909" cy="5329194"/>
          </a:xfrm>
        </p:grpSpPr>
        <p:sp>
          <p:nvSpPr>
            <p:cNvPr id="26" name="TextBox 25" descr="Player 1">
              <a:extLst>
                <a:ext uri="{FF2B5EF4-FFF2-40B4-BE49-F238E27FC236}">
                  <a16:creationId xmlns:a16="http://schemas.microsoft.com/office/drawing/2014/main" id="{6382A8CB-3B4B-4FF9-9FD5-F255E13DEFE7}"/>
                </a:ext>
              </a:extLst>
            </p:cNvPr>
            <p:cNvSpPr txBox="1"/>
            <p:nvPr/>
          </p:nvSpPr>
          <p:spPr>
            <a:xfrm>
              <a:off x="2286933" y="1294149"/>
              <a:ext cx="749797" cy="617245"/>
            </a:xfrm>
            <a:prstGeom prst="rect">
              <a:avLst/>
            </a:prstGeom>
            <a:noFill/>
          </p:spPr>
          <p:txBody>
            <a:bodyPr wrap="square" rtlCol="0">
              <a:spAutoFit/>
            </a:bodyPr>
            <a:lstStyle/>
            <a:p>
              <a:pPr algn="ctr"/>
              <a:r>
                <a:rPr lang="en-AU" sz="3200" b="1" dirty="0">
                  <a:latin typeface="+mj-lt"/>
                </a:rPr>
                <a:t>P1</a:t>
              </a:r>
            </a:p>
          </p:txBody>
        </p:sp>
        <p:sp>
          <p:nvSpPr>
            <p:cNvPr id="27" name="TextBox 26" descr="Player 2">
              <a:extLst>
                <a:ext uri="{FF2B5EF4-FFF2-40B4-BE49-F238E27FC236}">
                  <a16:creationId xmlns:a16="http://schemas.microsoft.com/office/drawing/2014/main" id="{3E050E70-4433-4E4F-9FFE-C553F2262557}"/>
                </a:ext>
              </a:extLst>
            </p:cNvPr>
            <p:cNvSpPr txBox="1"/>
            <p:nvPr/>
          </p:nvSpPr>
          <p:spPr>
            <a:xfrm>
              <a:off x="1830966" y="1664231"/>
              <a:ext cx="749797" cy="617245"/>
            </a:xfrm>
            <a:prstGeom prst="rect">
              <a:avLst/>
            </a:prstGeom>
            <a:noFill/>
          </p:spPr>
          <p:txBody>
            <a:bodyPr wrap="square" rtlCol="0">
              <a:spAutoFit/>
            </a:bodyPr>
            <a:lstStyle/>
            <a:p>
              <a:pPr algn="ctr"/>
              <a:r>
                <a:rPr lang="en-AU" sz="3200" b="1" dirty="0">
                  <a:latin typeface="+mj-lt"/>
                </a:rPr>
                <a:t>P2</a:t>
              </a:r>
            </a:p>
          </p:txBody>
        </p:sp>
        <p:pic>
          <p:nvPicPr>
            <p:cNvPr id="28" name="Picture 27" descr="Paper">
              <a:extLst>
                <a:ext uri="{FF2B5EF4-FFF2-40B4-BE49-F238E27FC236}">
                  <a16:creationId xmlns:a16="http://schemas.microsoft.com/office/drawing/2014/main" id="{64BAE0A7-C7F5-43E8-9A32-7B714DE1698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165558" y="1399718"/>
              <a:ext cx="757913" cy="755657"/>
            </a:xfrm>
            <a:prstGeom prst="rect">
              <a:avLst/>
            </a:prstGeom>
          </p:spPr>
        </p:pic>
        <p:pic>
          <p:nvPicPr>
            <p:cNvPr id="29" name="Picture 28" descr="Rock">
              <a:extLst>
                <a:ext uri="{FF2B5EF4-FFF2-40B4-BE49-F238E27FC236}">
                  <a16:creationId xmlns:a16="http://schemas.microsoft.com/office/drawing/2014/main" id="{BBFE7933-B47B-4607-B8B4-8F354986F1DF}"/>
                </a:ext>
              </a:extLst>
            </p:cNvPr>
            <p:cNvPicPr>
              <a:picLocks noChangeAspect="1"/>
            </p:cNvPicPr>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5236899" y="1419696"/>
              <a:ext cx="755657" cy="755657"/>
            </a:xfrm>
            <a:prstGeom prst="rect">
              <a:avLst/>
            </a:prstGeom>
          </p:spPr>
        </p:pic>
        <p:pic>
          <p:nvPicPr>
            <p:cNvPr id="30" name="Picture 29" descr="Lizard">
              <a:extLst>
                <a:ext uri="{FF2B5EF4-FFF2-40B4-BE49-F238E27FC236}">
                  <a16:creationId xmlns:a16="http://schemas.microsoft.com/office/drawing/2014/main" id="{81D698C0-3C6B-4A83-8DC8-BCC0CDA4DDB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75100" y="1399719"/>
              <a:ext cx="760169" cy="755657"/>
            </a:xfrm>
            <a:prstGeom prst="rect">
              <a:avLst/>
            </a:prstGeom>
          </p:spPr>
        </p:pic>
        <p:pic>
          <p:nvPicPr>
            <p:cNvPr id="31" name="Picture 30" descr="Scissors">
              <a:extLst>
                <a:ext uri="{FF2B5EF4-FFF2-40B4-BE49-F238E27FC236}">
                  <a16:creationId xmlns:a16="http://schemas.microsoft.com/office/drawing/2014/main" id="{AA462181-86F5-4D21-8C19-B0E8CF21F0D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17798" y="1399720"/>
              <a:ext cx="757915" cy="755657"/>
            </a:xfrm>
            <a:prstGeom prst="rect">
              <a:avLst/>
            </a:prstGeom>
          </p:spPr>
        </p:pic>
        <p:pic>
          <p:nvPicPr>
            <p:cNvPr id="32" name="Picture 31" descr="Spock">
              <a:extLst>
                <a:ext uri="{FF2B5EF4-FFF2-40B4-BE49-F238E27FC236}">
                  <a16:creationId xmlns:a16="http://schemas.microsoft.com/office/drawing/2014/main" id="{CDA5FFBC-5F02-4928-8C8F-A730775AB96F}"/>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46706" y="1399719"/>
              <a:ext cx="760169" cy="755657"/>
            </a:xfrm>
            <a:prstGeom prst="rect">
              <a:avLst/>
            </a:prstGeom>
          </p:spPr>
        </p:pic>
        <p:pic>
          <p:nvPicPr>
            <p:cNvPr id="33" name="Picture 32" descr="Scissors">
              <a:extLst>
                <a:ext uri="{FF2B5EF4-FFF2-40B4-BE49-F238E27FC236}">
                  <a16:creationId xmlns:a16="http://schemas.microsoft.com/office/drawing/2014/main" id="{DA065C34-98AD-47F7-803F-3C85A8331AC6}"/>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74897" y="2290394"/>
              <a:ext cx="757915" cy="755657"/>
            </a:xfrm>
            <a:prstGeom prst="rect">
              <a:avLst/>
            </a:prstGeom>
          </p:spPr>
        </p:pic>
        <p:pic>
          <p:nvPicPr>
            <p:cNvPr id="34" name="Picture 33" descr="Paper">
              <a:extLst>
                <a:ext uri="{FF2B5EF4-FFF2-40B4-BE49-F238E27FC236}">
                  <a16:creationId xmlns:a16="http://schemas.microsoft.com/office/drawing/2014/main" id="{9C45725E-0D30-4617-BBD4-141356DE80A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74899" y="3181063"/>
              <a:ext cx="757913" cy="755657"/>
            </a:xfrm>
            <a:prstGeom prst="rect">
              <a:avLst/>
            </a:prstGeom>
          </p:spPr>
        </p:pic>
        <p:pic>
          <p:nvPicPr>
            <p:cNvPr id="35" name="Picture 34" descr="Rock">
              <a:extLst>
                <a:ext uri="{FF2B5EF4-FFF2-40B4-BE49-F238E27FC236}">
                  <a16:creationId xmlns:a16="http://schemas.microsoft.com/office/drawing/2014/main" id="{43092B88-36B2-49EB-B370-0FFFA0146F46}"/>
                </a:ext>
              </a:extLst>
            </p:cNvPr>
            <p:cNvPicPr>
              <a:picLocks noChangeAspect="1"/>
            </p:cNvPicPr>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2076027" y="4077115"/>
              <a:ext cx="755657" cy="755657"/>
            </a:xfrm>
            <a:prstGeom prst="rect">
              <a:avLst/>
            </a:prstGeom>
          </p:spPr>
        </p:pic>
        <p:pic>
          <p:nvPicPr>
            <p:cNvPr id="36" name="Picture 35" descr="Lizard">
              <a:extLst>
                <a:ext uri="{FF2B5EF4-FFF2-40B4-BE49-F238E27FC236}">
                  <a16:creationId xmlns:a16="http://schemas.microsoft.com/office/drawing/2014/main" id="{E65BAB20-C706-4FC0-A8EF-3AC3B28487A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73771" y="4962411"/>
              <a:ext cx="760169" cy="755657"/>
            </a:xfrm>
            <a:prstGeom prst="rect">
              <a:avLst/>
            </a:prstGeom>
          </p:spPr>
        </p:pic>
        <p:pic>
          <p:nvPicPr>
            <p:cNvPr id="37" name="Picture 36" descr="Spock">
              <a:extLst>
                <a:ext uri="{FF2B5EF4-FFF2-40B4-BE49-F238E27FC236}">
                  <a16:creationId xmlns:a16="http://schemas.microsoft.com/office/drawing/2014/main" id="{3E63C851-2F22-4999-AE58-4767501421B7}"/>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73771" y="5867686"/>
              <a:ext cx="760169" cy="755657"/>
            </a:xfrm>
            <a:prstGeom prst="rect">
              <a:avLst/>
            </a:prstGeom>
          </p:spPr>
        </p:pic>
      </p:grpSp>
      <p:sp>
        <p:nvSpPr>
          <p:cNvPr id="21" name="Rounded Rectangle 8">
            <a:extLst>
              <a:ext uri="{FF2B5EF4-FFF2-40B4-BE49-F238E27FC236}">
                <a16:creationId xmlns:a16="http://schemas.microsoft.com/office/drawing/2014/main" id="{D06AD2D8-3DE4-4C50-B8AA-BDF3FF96D6D9}"/>
              </a:ext>
              <a:ext uri="{C183D7F6-B498-43B3-948B-1728B52AA6E4}">
                <adec:decorative xmlns:adec="http://schemas.microsoft.com/office/drawing/2017/decorative" val="1"/>
              </a:ext>
            </a:extLst>
          </p:cNvPr>
          <p:cNvSpPr/>
          <p:nvPr/>
        </p:nvSpPr>
        <p:spPr>
          <a:xfrm>
            <a:off x="9118055" y="1270975"/>
            <a:ext cx="2005945" cy="82850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mc:AlternateContent xmlns:mc="http://schemas.openxmlformats.org/markup-compatibility/2006" xmlns:a14="http://schemas.microsoft.com/office/drawing/2010/main">
        <mc:Choice Requires="a14">
          <p:sp>
            <p:nvSpPr>
              <p:cNvPr id="22" name="TextBox 21" descr="PLAYER 2 WINS&#10;10 in 25 or  2/5&#10;">
                <a:extLst>
                  <a:ext uri="{FF2B5EF4-FFF2-40B4-BE49-F238E27FC236}">
                    <a16:creationId xmlns:a16="http://schemas.microsoft.com/office/drawing/2014/main" id="{7FFC40EE-F184-4CF5-85B9-380C6A50DEB2}"/>
                  </a:ext>
                </a:extLst>
              </p:cNvPr>
              <p:cNvSpPr txBox="1"/>
              <p:nvPr/>
            </p:nvSpPr>
            <p:spPr>
              <a:xfrm>
                <a:off x="9130247" y="1319582"/>
                <a:ext cx="2005945" cy="726289"/>
              </a:xfrm>
              <a:prstGeom prst="rect">
                <a:avLst/>
              </a:prstGeom>
              <a:noFill/>
            </p:spPr>
            <p:txBody>
              <a:bodyPr wrap="square" rtlCol="0">
                <a:spAutoFit/>
              </a:bodyPr>
              <a:lstStyle/>
              <a:p>
                <a:pPr algn="ctr"/>
                <a:r>
                  <a:rPr lang="en-AU" sz="1600" b="1" dirty="0">
                    <a:solidFill>
                      <a:schemeClr val="bg1"/>
                    </a:solidFill>
                  </a:rPr>
                  <a:t>Player 2 wins</a:t>
                </a:r>
              </a:p>
              <a:p>
                <a:pPr algn="ctr"/>
                <a:r>
                  <a:rPr lang="en-AU" sz="1600" b="1" dirty="0">
                    <a:solidFill>
                      <a:schemeClr val="bg1"/>
                    </a:solidFill>
                  </a:rPr>
                  <a:t>10 in 25 or  </a:t>
                </a:r>
                <a14:m>
                  <m:oMath xmlns:m="http://schemas.openxmlformats.org/officeDocument/2006/math">
                    <m:f>
                      <m:fPr>
                        <m:ctrlPr>
                          <a:rPr lang="en-AU" sz="1600" b="1" i="1">
                            <a:solidFill>
                              <a:schemeClr val="bg1"/>
                            </a:solidFill>
                            <a:latin typeface="Cambria Math" panose="02040503050406030204" pitchFamily="18" charset="0"/>
                          </a:rPr>
                        </m:ctrlPr>
                      </m:fPr>
                      <m:num>
                        <m:r>
                          <m:rPr>
                            <m:nor/>
                          </m:rPr>
                          <a:rPr lang="en-AU" sz="1600" b="1" dirty="0">
                            <a:solidFill>
                              <a:schemeClr val="bg1"/>
                            </a:solidFill>
                          </a:rPr>
                          <m:t>2</m:t>
                        </m:r>
                      </m:num>
                      <m:den>
                        <m:r>
                          <m:rPr>
                            <m:nor/>
                          </m:rPr>
                          <a:rPr lang="en-AU" sz="1600" b="1" dirty="0">
                            <a:solidFill>
                              <a:schemeClr val="bg1"/>
                            </a:solidFill>
                          </a:rPr>
                          <m:t>5</m:t>
                        </m:r>
                      </m:den>
                    </m:f>
                  </m:oMath>
                </a14:m>
                <a:endParaRPr lang="en-AU" sz="1400" b="1" dirty="0">
                  <a:solidFill>
                    <a:schemeClr val="bg1"/>
                  </a:solidFill>
                </a:endParaRPr>
              </a:p>
            </p:txBody>
          </p:sp>
        </mc:Choice>
        <mc:Fallback xmlns="">
          <p:sp>
            <p:nvSpPr>
              <p:cNvPr id="22" name="TextBox 21" descr="PLAYER 2 WINS&#10;10 in 25 or  2/5&#10;">
                <a:extLst>
                  <a:ext uri="{FF2B5EF4-FFF2-40B4-BE49-F238E27FC236}">
                    <a16:creationId xmlns:a16="http://schemas.microsoft.com/office/drawing/2014/main" id="{7FFC40EE-F184-4CF5-85B9-380C6A50DEB2}"/>
                  </a:ext>
                </a:extLst>
              </p:cNvPr>
              <p:cNvSpPr txBox="1">
                <a:spLocks noRot="1" noChangeAspect="1" noMove="1" noResize="1" noEditPoints="1" noAdjustHandles="1" noChangeArrowheads="1" noChangeShapeType="1" noTextEdit="1"/>
              </p:cNvSpPr>
              <p:nvPr/>
            </p:nvSpPr>
            <p:spPr>
              <a:xfrm>
                <a:off x="9130247" y="1319582"/>
                <a:ext cx="2005945" cy="726289"/>
              </a:xfrm>
              <a:prstGeom prst="rect">
                <a:avLst/>
              </a:prstGeom>
              <a:blipFill>
                <a:blip r:embed="rId7"/>
                <a:stretch>
                  <a:fillRect t="-2500" b="-2500"/>
                </a:stretch>
              </a:blipFill>
            </p:spPr>
            <p:txBody>
              <a:bodyPr/>
              <a:lstStyle/>
              <a:p>
                <a:r>
                  <a:rPr lang="en-AU">
                    <a:noFill/>
                  </a:rPr>
                  <a:t> </a:t>
                </a:r>
              </a:p>
            </p:txBody>
          </p:sp>
        </mc:Fallback>
      </mc:AlternateContent>
      <p:sp>
        <p:nvSpPr>
          <p:cNvPr id="8" name="TextBox 7">
            <a:extLst>
              <a:ext uri="{FF2B5EF4-FFF2-40B4-BE49-F238E27FC236}">
                <a16:creationId xmlns:a16="http://schemas.microsoft.com/office/drawing/2014/main" id="{8B63F511-591B-F670-49B9-DE9163E14D9F}"/>
              </a:ext>
            </a:extLst>
          </p:cNvPr>
          <p:cNvSpPr txBox="1"/>
          <p:nvPr/>
        </p:nvSpPr>
        <p:spPr>
          <a:xfrm>
            <a:off x="339218" y="6319708"/>
            <a:ext cx="3669981" cy="379300"/>
          </a:xfrm>
          <a:prstGeom prst="rect">
            <a:avLst/>
          </a:prstGeom>
          <a:noFill/>
        </p:spPr>
        <p:txBody>
          <a:bodyPr wrap="square" lIns="0" tIns="0" rIns="0" bIns="0" rtlCol="0">
            <a:noAutofit/>
          </a:bodyPr>
          <a:lstStyle/>
          <a:p>
            <a:r>
              <a:rPr lang="en-AU" u="sng" dirty="0" err="1">
                <a:hlinkClick r:id="rId8"/>
              </a:rPr>
              <a:t>reSolve</a:t>
            </a:r>
            <a:r>
              <a:rPr lang="en-AU" u="sng" dirty="0">
                <a:hlinkClick r:id="rId8"/>
              </a:rPr>
              <a:t>: Mathematics by Inquiry (2020)</a:t>
            </a:r>
            <a:endParaRPr lang="en-US" u="sng" dirty="0"/>
          </a:p>
        </p:txBody>
      </p:sp>
      <p:sp>
        <p:nvSpPr>
          <p:cNvPr id="4" name="Slide Number Placeholder 3">
            <a:extLst>
              <a:ext uri="{FF2B5EF4-FFF2-40B4-BE49-F238E27FC236}">
                <a16:creationId xmlns:a16="http://schemas.microsoft.com/office/drawing/2014/main" id="{B5B890D6-2874-4350-8736-8C17658CA565}"/>
              </a:ext>
              <a:ext uri="{C183D7F6-B498-43B3-948B-1728B52AA6E4}">
                <adec:decorative xmlns:adec="http://schemas.microsoft.com/office/drawing/2017/decorative" val="1"/>
              </a:ext>
            </a:extLst>
          </p:cNvPr>
          <p:cNvSpPr>
            <a:spLocks noGrp="1"/>
          </p:cNvSpPr>
          <p:nvPr>
            <p:ph type="sldNum" sz="quarter" idx="10"/>
          </p:nvPr>
        </p:nvSpPr>
        <p:spPr/>
        <p:txBody>
          <a:bodyPr/>
          <a:lstStyle/>
          <a:p>
            <a:fld id="{53F625F3-B677-4D46-AEB5-DC449A9DF797}" type="slidenum">
              <a:rPr lang="en-AU" smtClean="0"/>
              <a:pPr/>
              <a:t>24</a:t>
            </a:fld>
            <a:endParaRPr lang="en-AU" dirty="0"/>
          </a:p>
        </p:txBody>
      </p:sp>
    </p:spTree>
    <p:extLst>
      <p:ext uri="{BB962C8B-B14F-4D97-AF65-F5344CB8AC3E}">
        <p14:creationId xmlns:p14="http://schemas.microsoft.com/office/powerpoint/2010/main" val="73049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E06B457-11BC-B225-1669-0C07443532A4}"/>
              </a:ext>
            </a:extLst>
          </p:cNvPr>
          <p:cNvSpPr txBox="1">
            <a:spLocks noGrp="1"/>
          </p:cNvSpPr>
          <p:nvPr>
            <p:ph type="title" idx="4294967295"/>
          </p:nvPr>
        </p:nvSpPr>
        <p:spPr>
          <a:xfrm>
            <a:off x="360000" y="360000"/>
            <a:ext cx="10080000" cy="53957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schemeClr val="accent1"/>
                </a:solidFill>
                <a:effectLst/>
                <a:uLnTx/>
                <a:uFillTx/>
                <a:latin typeface="+mj-lt"/>
                <a:ea typeface="+mj-ea"/>
                <a:cs typeface="+mj-cs"/>
              </a:rPr>
              <a:t>Rock paper scissors lizard Spock – part 7</a:t>
            </a:r>
          </a:p>
        </p:txBody>
      </p:sp>
      <p:sp>
        <p:nvSpPr>
          <p:cNvPr id="38" name="Text Placeholder 4">
            <a:extLst>
              <a:ext uri="{FF2B5EF4-FFF2-40B4-BE49-F238E27FC236}">
                <a16:creationId xmlns:a16="http://schemas.microsoft.com/office/drawing/2014/main" id="{19116698-9022-4B78-A346-5B88896B4527}"/>
              </a:ext>
            </a:extLst>
          </p:cNvPr>
          <p:cNvSpPr>
            <a:spLocks noGrp="1"/>
          </p:cNvSpPr>
          <p:nvPr>
            <p:ph type="body" sz="quarter" idx="18"/>
          </p:nvPr>
        </p:nvSpPr>
        <p:spPr>
          <a:xfrm>
            <a:off x="360000" y="900000"/>
            <a:ext cx="10080000" cy="310015"/>
          </a:xfrm>
        </p:spPr>
        <p:txBody>
          <a:bodyPr/>
          <a:lstStyle/>
          <a:p>
            <a:r>
              <a:rPr lang="en-AU" dirty="0"/>
              <a:t>Your turn – What is the chance of winning?</a:t>
            </a:r>
          </a:p>
        </p:txBody>
      </p:sp>
      <p:graphicFrame>
        <p:nvGraphicFramePr>
          <p:cNvPr id="25" name="Table 24" descr="Table showing the outcomes for a rock, paper, scissors, lizard, spock game.">
            <a:extLst>
              <a:ext uri="{FF2B5EF4-FFF2-40B4-BE49-F238E27FC236}">
                <a16:creationId xmlns:a16="http://schemas.microsoft.com/office/drawing/2014/main" id="{E5B868B6-CCB7-4D48-BF71-8762442DFB9F}"/>
              </a:ext>
            </a:extLst>
          </p:cNvPr>
          <p:cNvGraphicFramePr>
            <a:graphicFrameLocks noGrp="1"/>
          </p:cNvGraphicFramePr>
          <p:nvPr>
            <p:extLst>
              <p:ext uri="{D42A27DB-BD31-4B8C-83A1-F6EECF244321}">
                <p14:modId xmlns:p14="http://schemas.microsoft.com/office/powerpoint/2010/main" val="1889925144"/>
              </p:ext>
            </p:extLst>
          </p:nvPr>
        </p:nvGraphicFramePr>
        <p:xfrm>
          <a:off x="360000" y="1267120"/>
          <a:ext cx="5990268" cy="5048940"/>
        </p:xfrm>
        <a:graphic>
          <a:graphicData uri="http://schemas.openxmlformats.org/drawingml/2006/table">
            <a:tbl>
              <a:tblPr firstRow="1" bandRow="1">
                <a:tableStyleId>{5C22544A-7EE6-4342-B048-85BDC9FD1C3A}</a:tableStyleId>
              </a:tblPr>
              <a:tblGrid>
                <a:gridCol w="998378">
                  <a:extLst>
                    <a:ext uri="{9D8B030D-6E8A-4147-A177-3AD203B41FA5}">
                      <a16:colId xmlns:a16="http://schemas.microsoft.com/office/drawing/2014/main" val="3102540804"/>
                    </a:ext>
                  </a:extLst>
                </a:gridCol>
                <a:gridCol w="998378">
                  <a:extLst>
                    <a:ext uri="{9D8B030D-6E8A-4147-A177-3AD203B41FA5}">
                      <a16:colId xmlns:a16="http://schemas.microsoft.com/office/drawing/2014/main" val="3765955052"/>
                    </a:ext>
                  </a:extLst>
                </a:gridCol>
                <a:gridCol w="998378">
                  <a:extLst>
                    <a:ext uri="{9D8B030D-6E8A-4147-A177-3AD203B41FA5}">
                      <a16:colId xmlns:a16="http://schemas.microsoft.com/office/drawing/2014/main" val="1217940985"/>
                    </a:ext>
                  </a:extLst>
                </a:gridCol>
                <a:gridCol w="998378">
                  <a:extLst>
                    <a:ext uri="{9D8B030D-6E8A-4147-A177-3AD203B41FA5}">
                      <a16:colId xmlns:a16="http://schemas.microsoft.com/office/drawing/2014/main" val="459501670"/>
                    </a:ext>
                  </a:extLst>
                </a:gridCol>
                <a:gridCol w="998378">
                  <a:extLst>
                    <a:ext uri="{9D8B030D-6E8A-4147-A177-3AD203B41FA5}">
                      <a16:colId xmlns:a16="http://schemas.microsoft.com/office/drawing/2014/main" val="1960206640"/>
                    </a:ext>
                  </a:extLst>
                </a:gridCol>
                <a:gridCol w="998378">
                  <a:extLst>
                    <a:ext uri="{9D8B030D-6E8A-4147-A177-3AD203B41FA5}">
                      <a16:colId xmlns:a16="http://schemas.microsoft.com/office/drawing/2014/main" val="2236127443"/>
                    </a:ext>
                  </a:extLst>
                </a:gridCol>
              </a:tblGrid>
              <a:tr h="841490">
                <a:tc>
                  <a:txBody>
                    <a:bodyPr/>
                    <a:lstStyle/>
                    <a:p>
                      <a:endParaRPr lang="en-AU" sz="2100" dirty="0"/>
                    </a:p>
                  </a:txBody>
                  <a:tcPr marL="108668" marR="108668" marT="54334" marB="5433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endParaRPr lang="en-AU" sz="2100" dirty="0"/>
                    </a:p>
                  </a:txBody>
                  <a:tcPr marL="108668" marR="108668" marT="54334" marB="5433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100" dirty="0"/>
                    </a:p>
                  </a:txBody>
                  <a:tcPr marL="108668" marR="108668" marT="54334" marB="5433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100" dirty="0"/>
                    </a:p>
                  </a:txBody>
                  <a:tcPr marL="108668" marR="108668" marT="54334" marB="5433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100" dirty="0"/>
                    </a:p>
                  </a:txBody>
                  <a:tcPr marL="108668" marR="108668" marT="54334" marB="5433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100" dirty="0"/>
                    </a:p>
                  </a:txBody>
                  <a:tcPr marL="108668" marR="108668" marT="54334" marB="5433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10525533"/>
                  </a:ext>
                </a:extLst>
              </a:tr>
              <a:tr h="841490">
                <a:tc>
                  <a:txBody>
                    <a:bodyPr/>
                    <a:lstStyle/>
                    <a:p>
                      <a:endParaRPr lang="en-AU" sz="2100" dirty="0"/>
                    </a:p>
                  </a:txBody>
                  <a:tcPr marL="108668" marR="108668" marT="54334" marB="5433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1" dirty="0">
                          <a:solidFill>
                            <a:schemeClr val="bg1"/>
                          </a:solidFill>
                        </a:rPr>
                        <a:t>DRAW</a:t>
                      </a:r>
                    </a:p>
                  </a:txBody>
                  <a:tcPr marL="108668" marR="108668" marT="54334" marB="5433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en-AU" sz="1600" b="0" dirty="0">
                          <a:solidFill>
                            <a:schemeClr val="tx1"/>
                          </a:solidFill>
                        </a:rPr>
                        <a:t>P2 WINS</a:t>
                      </a:r>
                    </a:p>
                  </a:txBody>
                  <a:tcPr marL="108668" marR="108668" marT="54334" marB="5433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P1 WINS</a:t>
                      </a:r>
                    </a:p>
                  </a:txBody>
                  <a:tcPr marL="108668" marR="108668" marT="54334" marB="5433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8668" marR="108668" marT="54334" marB="5433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P1 WINS</a:t>
                      </a:r>
                    </a:p>
                  </a:txBody>
                  <a:tcPr marL="108668" marR="108668" marT="54334" marB="5433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44597707"/>
                  </a:ext>
                </a:extLst>
              </a:tr>
              <a:tr h="841490">
                <a:tc>
                  <a:txBody>
                    <a:bodyPr/>
                    <a:lstStyle/>
                    <a:p>
                      <a:endParaRPr lang="en-AU" sz="2100" dirty="0"/>
                    </a:p>
                  </a:txBody>
                  <a:tcPr marL="108668" marR="108668" marT="54334" marB="5433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P1 WINS</a:t>
                      </a:r>
                    </a:p>
                  </a:txBody>
                  <a:tcPr marL="108668" marR="108668" marT="54334" marB="5433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bg1"/>
                          </a:solidFill>
                        </a:rPr>
                        <a:t>DRAW</a:t>
                      </a:r>
                    </a:p>
                  </a:txBody>
                  <a:tcPr marL="108668" marR="108668" marT="54334" marB="5433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8668" marR="108668" marT="54334" marB="5433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P1 WINS</a:t>
                      </a:r>
                    </a:p>
                  </a:txBody>
                  <a:tcPr marL="108668" marR="108668" marT="54334" marB="5433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8668" marR="108668" marT="54334" marB="5433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23673648"/>
                  </a:ext>
                </a:extLst>
              </a:tr>
              <a:tr h="841490">
                <a:tc>
                  <a:txBody>
                    <a:bodyPr/>
                    <a:lstStyle/>
                    <a:p>
                      <a:endParaRPr lang="en-AU" sz="2100" dirty="0"/>
                    </a:p>
                  </a:txBody>
                  <a:tcPr marL="108668" marR="108668" marT="54334" marB="5433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8668" marR="108668" marT="54334" marB="5433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P1 WINS</a:t>
                      </a:r>
                    </a:p>
                  </a:txBody>
                  <a:tcPr marL="108668" marR="108668" marT="54334" marB="5433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1" dirty="0">
                          <a:solidFill>
                            <a:schemeClr val="bg1"/>
                          </a:solidFill>
                        </a:rPr>
                        <a:t>DRAW</a:t>
                      </a:r>
                    </a:p>
                  </a:txBody>
                  <a:tcPr marL="108668" marR="108668" marT="54334" marB="5433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8668" marR="108668" marT="54334" marB="5433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P1 WINS</a:t>
                      </a:r>
                    </a:p>
                  </a:txBody>
                  <a:tcPr marL="108668" marR="108668" marT="54334" marB="5433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302304026"/>
                  </a:ext>
                </a:extLst>
              </a:tr>
              <a:tr h="841490">
                <a:tc>
                  <a:txBody>
                    <a:bodyPr/>
                    <a:lstStyle/>
                    <a:p>
                      <a:endParaRPr lang="en-AU" sz="2100" dirty="0"/>
                    </a:p>
                  </a:txBody>
                  <a:tcPr marL="108668" marR="108668" marT="54334" marB="5433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8668" marR="108668" marT="54334" marB="5433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P1 WINS</a:t>
                      </a:r>
                    </a:p>
                  </a:txBody>
                  <a:tcPr marL="108668" marR="108668" marT="54334" marB="5433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P1 WINS</a:t>
                      </a:r>
                    </a:p>
                  </a:txBody>
                  <a:tcPr marL="108668" marR="108668" marT="54334" marB="5433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1" dirty="0">
                          <a:solidFill>
                            <a:schemeClr val="bg1"/>
                          </a:solidFill>
                        </a:rPr>
                        <a:t>DRAW</a:t>
                      </a:r>
                    </a:p>
                  </a:txBody>
                  <a:tcPr marL="108668" marR="108668" marT="54334" marB="5433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8668" marR="108668" marT="54334" marB="5433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955034906"/>
                  </a:ext>
                </a:extLst>
              </a:tr>
              <a:tr h="841490">
                <a:tc>
                  <a:txBody>
                    <a:bodyPr/>
                    <a:lstStyle/>
                    <a:p>
                      <a:endParaRPr lang="en-AU" sz="2100" dirty="0"/>
                    </a:p>
                  </a:txBody>
                  <a:tcPr marL="108668" marR="108668" marT="54334" marB="5433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8668" marR="108668" marT="54334" marB="5433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P1 WINS</a:t>
                      </a:r>
                    </a:p>
                  </a:txBody>
                  <a:tcPr marL="108668" marR="108668" marT="54334" marB="5433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8668" marR="108668" marT="54334" marB="5433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P1 WINS</a:t>
                      </a:r>
                    </a:p>
                  </a:txBody>
                  <a:tcPr marL="108668" marR="108668" marT="54334" marB="5433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1" dirty="0">
                          <a:solidFill>
                            <a:schemeClr val="bg1"/>
                          </a:solidFill>
                        </a:rPr>
                        <a:t>DRAW</a:t>
                      </a:r>
                    </a:p>
                  </a:txBody>
                  <a:tcPr marL="108668" marR="108668" marT="54334" marB="5433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667845476"/>
                  </a:ext>
                </a:extLst>
              </a:tr>
            </a:tbl>
          </a:graphicData>
        </a:graphic>
      </p:graphicFrame>
      <p:grpSp>
        <p:nvGrpSpPr>
          <p:cNvPr id="5" name="Group 4" descr="Table showing the outcomes for a rock, paper, scissors, lizard, spock game.">
            <a:extLst>
              <a:ext uri="{FF2B5EF4-FFF2-40B4-BE49-F238E27FC236}">
                <a16:creationId xmlns:a16="http://schemas.microsoft.com/office/drawing/2014/main" id="{5C210843-E6A4-DCF4-96C5-C240E6A206D4}"/>
              </a:ext>
            </a:extLst>
          </p:cNvPr>
          <p:cNvGrpSpPr/>
          <p:nvPr/>
        </p:nvGrpSpPr>
        <p:grpSpPr>
          <a:xfrm>
            <a:off x="290245" y="1220406"/>
            <a:ext cx="5932798" cy="5037841"/>
            <a:chOff x="1830966" y="1294149"/>
            <a:chExt cx="6275909" cy="5329194"/>
          </a:xfrm>
        </p:grpSpPr>
        <p:sp>
          <p:nvSpPr>
            <p:cNvPr id="26" name="TextBox 25" descr="Player 1">
              <a:extLst>
                <a:ext uri="{FF2B5EF4-FFF2-40B4-BE49-F238E27FC236}">
                  <a16:creationId xmlns:a16="http://schemas.microsoft.com/office/drawing/2014/main" id="{6382A8CB-3B4B-4FF9-9FD5-F255E13DEFE7}"/>
                </a:ext>
              </a:extLst>
            </p:cNvPr>
            <p:cNvSpPr txBox="1"/>
            <p:nvPr/>
          </p:nvSpPr>
          <p:spPr>
            <a:xfrm>
              <a:off x="2286933" y="1294149"/>
              <a:ext cx="749797" cy="618594"/>
            </a:xfrm>
            <a:prstGeom prst="rect">
              <a:avLst/>
            </a:prstGeom>
            <a:noFill/>
          </p:spPr>
          <p:txBody>
            <a:bodyPr wrap="square" rtlCol="0">
              <a:spAutoFit/>
            </a:bodyPr>
            <a:lstStyle/>
            <a:p>
              <a:pPr algn="ctr"/>
              <a:r>
                <a:rPr lang="en-AU" sz="3200" b="1" dirty="0">
                  <a:latin typeface="+mj-lt"/>
                </a:rPr>
                <a:t>P1</a:t>
              </a:r>
            </a:p>
          </p:txBody>
        </p:sp>
        <p:sp>
          <p:nvSpPr>
            <p:cNvPr id="27" name="TextBox 26" descr="Player 2">
              <a:extLst>
                <a:ext uri="{FF2B5EF4-FFF2-40B4-BE49-F238E27FC236}">
                  <a16:creationId xmlns:a16="http://schemas.microsoft.com/office/drawing/2014/main" id="{3E050E70-4433-4E4F-9FFE-C553F2262557}"/>
                </a:ext>
              </a:extLst>
            </p:cNvPr>
            <p:cNvSpPr txBox="1"/>
            <p:nvPr/>
          </p:nvSpPr>
          <p:spPr>
            <a:xfrm>
              <a:off x="1830966" y="1664231"/>
              <a:ext cx="749797" cy="618594"/>
            </a:xfrm>
            <a:prstGeom prst="rect">
              <a:avLst/>
            </a:prstGeom>
            <a:noFill/>
          </p:spPr>
          <p:txBody>
            <a:bodyPr wrap="square" rtlCol="0">
              <a:spAutoFit/>
            </a:bodyPr>
            <a:lstStyle/>
            <a:p>
              <a:pPr algn="ctr"/>
              <a:r>
                <a:rPr lang="en-AU" sz="3200" b="1" dirty="0">
                  <a:latin typeface="+mj-lt"/>
                </a:rPr>
                <a:t>P2</a:t>
              </a:r>
            </a:p>
          </p:txBody>
        </p:sp>
        <p:pic>
          <p:nvPicPr>
            <p:cNvPr id="28" name="Picture 27" descr="Paper">
              <a:extLst>
                <a:ext uri="{FF2B5EF4-FFF2-40B4-BE49-F238E27FC236}">
                  <a16:creationId xmlns:a16="http://schemas.microsoft.com/office/drawing/2014/main" id="{64BAE0A7-C7F5-43E8-9A32-7B714DE1698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165558" y="1399718"/>
              <a:ext cx="757913" cy="755657"/>
            </a:xfrm>
            <a:prstGeom prst="rect">
              <a:avLst/>
            </a:prstGeom>
          </p:spPr>
        </p:pic>
        <p:pic>
          <p:nvPicPr>
            <p:cNvPr id="29" name="Picture 28" descr="Rock">
              <a:extLst>
                <a:ext uri="{FF2B5EF4-FFF2-40B4-BE49-F238E27FC236}">
                  <a16:creationId xmlns:a16="http://schemas.microsoft.com/office/drawing/2014/main" id="{BBFE7933-B47B-4607-B8B4-8F354986F1DF}"/>
                </a:ext>
              </a:extLst>
            </p:cNvPr>
            <p:cNvPicPr>
              <a:picLocks noChangeAspect="1"/>
            </p:cNvPicPr>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5236899" y="1419696"/>
              <a:ext cx="755657" cy="755657"/>
            </a:xfrm>
            <a:prstGeom prst="rect">
              <a:avLst/>
            </a:prstGeom>
          </p:spPr>
        </p:pic>
        <p:pic>
          <p:nvPicPr>
            <p:cNvPr id="30" name="Picture 29" descr="Lizard">
              <a:extLst>
                <a:ext uri="{FF2B5EF4-FFF2-40B4-BE49-F238E27FC236}">
                  <a16:creationId xmlns:a16="http://schemas.microsoft.com/office/drawing/2014/main" id="{81D698C0-3C6B-4A83-8DC8-BCC0CDA4DDB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75100" y="1399719"/>
              <a:ext cx="760169" cy="755657"/>
            </a:xfrm>
            <a:prstGeom prst="rect">
              <a:avLst/>
            </a:prstGeom>
          </p:spPr>
        </p:pic>
        <p:pic>
          <p:nvPicPr>
            <p:cNvPr id="31" name="Picture 30" descr="Scissors">
              <a:extLst>
                <a:ext uri="{FF2B5EF4-FFF2-40B4-BE49-F238E27FC236}">
                  <a16:creationId xmlns:a16="http://schemas.microsoft.com/office/drawing/2014/main" id="{AA462181-86F5-4D21-8C19-B0E8CF21F0D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17798" y="1399720"/>
              <a:ext cx="757915" cy="755657"/>
            </a:xfrm>
            <a:prstGeom prst="rect">
              <a:avLst/>
            </a:prstGeom>
          </p:spPr>
        </p:pic>
        <p:pic>
          <p:nvPicPr>
            <p:cNvPr id="32" name="Picture 31" descr="Spock">
              <a:extLst>
                <a:ext uri="{FF2B5EF4-FFF2-40B4-BE49-F238E27FC236}">
                  <a16:creationId xmlns:a16="http://schemas.microsoft.com/office/drawing/2014/main" id="{CDA5FFBC-5F02-4928-8C8F-A730775AB96F}"/>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46706" y="1399719"/>
              <a:ext cx="760169" cy="755657"/>
            </a:xfrm>
            <a:prstGeom prst="rect">
              <a:avLst/>
            </a:prstGeom>
          </p:spPr>
        </p:pic>
        <p:pic>
          <p:nvPicPr>
            <p:cNvPr id="33" name="Picture 32" descr="Scissors">
              <a:extLst>
                <a:ext uri="{FF2B5EF4-FFF2-40B4-BE49-F238E27FC236}">
                  <a16:creationId xmlns:a16="http://schemas.microsoft.com/office/drawing/2014/main" id="{DA065C34-98AD-47F7-803F-3C85A8331AC6}"/>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74897" y="2290394"/>
              <a:ext cx="757915" cy="755657"/>
            </a:xfrm>
            <a:prstGeom prst="rect">
              <a:avLst/>
            </a:prstGeom>
          </p:spPr>
        </p:pic>
        <p:pic>
          <p:nvPicPr>
            <p:cNvPr id="34" name="Picture 33" descr="Paper">
              <a:extLst>
                <a:ext uri="{FF2B5EF4-FFF2-40B4-BE49-F238E27FC236}">
                  <a16:creationId xmlns:a16="http://schemas.microsoft.com/office/drawing/2014/main" id="{9C45725E-0D30-4617-BBD4-141356DE80A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74899" y="3181063"/>
              <a:ext cx="757913" cy="755657"/>
            </a:xfrm>
            <a:prstGeom prst="rect">
              <a:avLst/>
            </a:prstGeom>
          </p:spPr>
        </p:pic>
        <p:pic>
          <p:nvPicPr>
            <p:cNvPr id="35" name="Picture 34" descr="Rock">
              <a:extLst>
                <a:ext uri="{FF2B5EF4-FFF2-40B4-BE49-F238E27FC236}">
                  <a16:creationId xmlns:a16="http://schemas.microsoft.com/office/drawing/2014/main" id="{43092B88-36B2-49EB-B370-0FFFA0146F46}"/>
                </a:ext>
              </a:extLst>
            </p:cNvPr>
            <p:cNvPicPr>
              <a:picLocks noChangeAspect="1"/>
            </p:cNvPicPr>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2076027" y="4077115"/>
              <a:ext cx="755657" cy="755657"/>
            </a:xfrm>
            <a:prstGeom prst="rect">
              <a:avLst/>
            </a:prstGeom>
          </p:spPr>
        </p:pic>
        <p:pic>
          <p:nvPicPr>
            <p:cNvPr id="36" name="Picture 35" descr="Lizard">
              <a:extLst>
                <a:ext uri="{FF2B5EF4-FFF2-40B4-BE49-F238E27FC236}">
                  <a16:creationId xmlns:a16="http://schemas.microsoft.com/office/drawing/2014/main" id="{E65BAB20-C706-4FC0-A8EF-3AC3B28487A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73771" y="4962411"/>
              <a:ext cx="760169" cy="755657"/>
            </a:xfrm>
            <a:prstGeom prst="rect">
              <a:avLst/>
            </a:prstGeom>
          </p:spPr>
        </p:pic>
        <p:pic>
          <p:nvPicPr>
            <p:cNvPr id="37" name="Picture 36" descr="Spock">
              <a:extLst>
                <a:ext uri="{FF2B5EF4-FFF2-40B4-BE49-F238E27FC236}">
                  <a16:creationId xmlns:a16="http://schemas.microsoft.com/office/drawing/2014/main" id="{3E63C851-2F22-4999-AE58-4767501421B7}"/>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73771" y="5867686"/>
              <a:ext cx="760169" cy="755657"/>
            </a:xfrm>
            <a:prstGeom prst="rect">
              <a:avLst/>
            </a:prstGeom>
          </p:spPr>
        </p:pic>
      </p:grpSp>
      <p:sp>
        <p:nvSpPr>
          <p:cNvPr id="23" name="Rounded Rectangle 8">
            <a:extLst>
              <a:ext uri="{FF2B5EF4-FFF2-40B4-BE49-F238E27FC236}">
                <a16:creationId xmlns:a16="http://schemas.microsoft.com/office/drawing/2014/main" id="{B5901DE3-EFD8-401F-9431-7AB3588D4BEF}"/>
              </a:ext>
              <a:ext uri="{C183D7F6-B498-43B3-948B-1728B52AA6E4}">
                <adec:decorative xmlns:adec="http://schemas.microsoft.com/office/drawing/2017/decorative" val="1"/>
              </a:ext>
            </a:extLst>
          </p:cNvPr>
          <p:cNvSpPr/>
          <p:nvPr/>
        </p:nvSpPr>
        <p:spPr>
          <a:xfrm>
            <a:off x="9125842" y="1262209"/>
            <a:ext cx="2005945" cy="828508"/>
          </a:xfrm>
          <a:prstGeom prst="roundRect">
            <a:avLst/>
          </a:prstGeom>
          <a:solidFill>
            <a:schemeClr val="accent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mc:AlternateContent xmlns:mc="http://schemas.openxmlformats.org/markup-compatibility/2006" xmlns:a14="http://schemas.microsoft.com/office/drawing/2010/main">
        <mc:Choice Requires="a14">
          <p:sp>
            <p:nvSpPr>
              <p:cNvPr id="24" name="TextBox 23" descr="DRAW&#10;5 in 25 or  1/5&#10;">
                <a:extLst>
                  <a:ext uri="{FF2B5EF4-FFF2-40B4-BE49-F238E27FC236}">
                    <a16:creationId xmlns:a16="http://schemas.microsoft.com/office/drawing/2014/main" id="{DFCD98FD-C2D2-442A-A21F-FBB720D73A0A}"/>
                  </a:ext>
                </a:extLst>
              </p:cNvPr>
              <p:cNvSpPr txBox="1"/>
              <p:nvPr/>
            </p:nvSpPr>
            <p:spPr>
              <a:xfrm>
                <a:off x="9125842" y="1298623"/>
                <a:ext cx="2005945" cy="724878"/>
              </a:xfrm>
              <a:prstGeom prst="rect">
                <a:avLst/>
              </a:prstGeom>
              <a:noFill/>
              <a:ln>
                <a:noFill/>
              </a:ln>
            </p:spPr>
            <p:txBody>
              <a:bodyPr wrap="square" rtlCol="0">
                <a:spAutoFit/>
              </a:bodyPr>
              <a:lstStyle/>
              <a:p>
                <a:pPr algn="ctr"/>
                <a:r>
                  <a:rPr lang="en-AU" sz="1600" b="1" dirty="0">
                    <a:solidFill>
                      <a:schemeClr val="bg1"/>
                    </a:solidFill>
                  </a:rPr>
                  <a:t>DRAW</a:t>
                </a:r>
              </a:p>
              <a:p>
                <a:pPr algn="ctr"/>
                <a:r>
                  <a:rPr lang="en-AU" sz="1600" b="1" dirty="0">
                    <a:solidFill>
                      <a:schemeClr val="bg1"/>
                    </a:solidFill>
                  </a:rPr>
                  <a:t>5 in 25 or  </a:t>
                </a:r>
                <a14:m>
                  <m:oMath xmlns:m="http://schemas.openxmlformats.org/officeDocument/2006/math">
                    <m:f>
                      <m:fPr>
                        <m:ctrlPr>
                          <a:rPr lang="en-AU" sz="1600" b="1" i="1">
                            <a:solidFill>
                              <a:schemeClr val="bg1"/>
                            </a:solidFill>
                            <a:latin typeface="Cambria Math" panose="02040503050406030204" pitchFamily="18" charset="0"/>
                          </a:rPr>
                        </m:ctrlPr>
                      </m:fPr>
                      <m:num>
                        <m:r>
                          <m:rPr>
                            <m:nor/>
                          </m:rPr>
                          <a:rPr lang="en-AU" sz="1600" b="1" dirty="0">
                            <a:solidFill>
                              <a:schemeClr val="bg1"/>
                            </a:solidFill>
                          </a:rPr>
                          <m:t>1</m:t>
                        </m:r>
                      </m:num>
                      <m:den>
                        <m:r>
                          <m:rPr>
                            <m:nor/>
                          </m:rPr>
                          <a:rPr lang="en-AU" sz="1600" b="1" dirty="0">
                            <a:solidFill>
                              <a:schemeClr val="bg1"/>
                            </a:solidFill>
                          </a:rPr>
                          <m:t>5</m:t>
                        </m:r>
                      </m:den>
                    </m:f>
                  </m:oMath>
                </a14:m>
                <a:endParaRPr lang="en-AU" sz="1400" b="1" dirty="0">
                  <a:solidFill>
                    <a:schemeClr val="bg1"/>
                  </a:solidFill>
                </a:endParaRPr>
              </a:p>
            </p:txBody>
          </p:sp>
        </mc:Choice>
        <mc:Fallback xmlns="">
          <p:sp>
            <p:nvSpPr>
              <p:cNvPr id="24" name="TextBox 23" descr="DRAW&#10;5 in 25 or  1/5&#10;">
                <a:extLst>
                  <a:ext uri="{FF2B5EF4-FFF2-40B4-BE49-F238E27FC236}">
                    <a16:creationId xmlns:a16="http://schemas.microsoft.com/office/drawing/2014/main" id="{DFCD98FD-C2D2-442A-A21F-FBB720D73A0A}"/>
                  </a:ext>
                </a:extLst>
              </p:cNvPr>
              <p:cNvSpPr txBox="1">
                <a:spLocks noRot="1" noChangeAspect="1" noMove="1" noResize="1" noEditPoints="1" noAdjustHandles="1" noChangeArrowheads="1" noChangeShapeType="1" noTextEdit="1"/>
              </p:cNvSpPr>
              <p:nvPr/>
            </p:nvSpPr>
            <p:spPr>
              <a:xfrm>
                <a:off x="9125842" y="1298623"/>
                <a:ext cx="2005945" cy="724878"/>
              </a:xfrm>
              <a:prstGeom prst="rect">
                <a:avLst/>
              </a:prstGeom>
              <a:blipFill>
                <a:blip r:embed="rId7"/>
                <a:stretch>
                  <a:fillRect t="-2521" b="-3361"/>
                </a:stretch>
              </a:blipFill>
              <a:ln>
                <a:noFill/>
              </a:ln>
            </p:spPr>
            <p:txBody>
              <a:bodyPr/>
              <a:lstStyle/>
              <a:p>
                <a:r>
                  <a:rPr lang="en-AU">
                    <a:noFill/>
                  </a:rPr>
                  <a:t> </a:t>
                </a:r>
              </a:p>
            </p:txBody>
          </p:sp>
        </mc:Fallback>
      </mc:AlternateContent>
      <p:sp>
        <p:nvSpPr>
          <p:cNvPr id="8" name="TextBox 7">
            <a:extLst>
              <a:ext uri="{FF2B5EF4-FFF2-40B4-BE49-F238E27FC236}">
                <a16:creationId xmlns:a16="http://schemas.microsoft.com/office/drawing/2014/main" id="{B69FB11E-C75A-8535-3E9E-02C1BED3508D}"/>
              </a:ext>
            </a:extLst>
          </p:cNvPr>
          <p:cNvSpPr txBox="1"/>
          <p:nvPr/>
        </p:nvSpPr>
        <p:spPr>
          <a:xfrm>
            <a:off x="339218" y="6319708"/>
            <a:ext cx="3669981" cy="379300"/>
          </a:xfrm>
          <a:prstGeom prst="rect">
            <a:avLst/>
          </a:prstGeom>
          <a:noFill/>
        </p:spPr>
        <p:txBody>
          <a:bodyPr wrap="square" lIns="0" tIns="0" rIns="0" bIns="0" rtlCol="0">
            <a:noAutofit/>
          </a:bodyPr>
          <a:lstStyle/>
          <a:p>
            <a:r>
              <a:rPr lang="en-AU" u="sng" dirty="0" err="1">
                <a:hlinkClick r:id="rId8"/>
              </a:rPr>
              <a:t>reSolve</a:t>
            </a:r>
            <a:r>
              <a:rPr lang="en-AU" u="sng" dirty="0">
                <a:hlinkClick r:id="rId8"/>
              </a:rPr>
              <a:t>: Mathematics by Inquiry (2020)</a:t>
            </a:r>
            <a:endParaRPr lang="en-US" u="sng" dirty="0"/>
          </a:p>
        </p:txBody>
      </p:sp>
      <p:sp>
        <p:nvSpPr>
          <p:cNvPr id="4" name="Slide Number Placeholder 3">
            <a:extLst>
              <a:ext uri="{FF2B5EF4-FFF2-40B4-BE49-F238E27FC236}">
                <a16:creationId xmlns:a16="http://schemas.microsoft.com/office/drawing/2014/main" id="{B5B890D6-2874-4350-8736-8C17658CA565}"/>
              </a:ext>
              <a:ext uri="{C183D7F6-B498-43B3-948B-1728B52AA6E4}">
                <adec:decorative xmlns:adec="http://schemas.microsoft.com/office/drawing/2017/decorative" val="1"/>
              </a:ext>
            </a:extLst>
          </p:cNvPr>
          <p:cNvSpPr>
            <a:spLocks noGrp="1"/>
          </p:cNvSpPr>
          <p:nvPr>
            <p:ph type="sldNum" sz="quarter" idx="10"/>
          </p:nvPr>
        </p:nvSpPr>
        <p:spPr/>
        <p:txBody>
          <a:bodyPr/>
          <a:lstStyle/>
          <a:p>
            <a:fld id="{53F625F3-B677-4D46-AEB5-DC449A9DF797}" type="slidenum">
              <a:rPr lang="en-AU" smtClean="0"/>
              <a:pPr/>
              <a:t>25</a:t>
            </a:fld>
            <a:endParaRPr lang="en-AU" dirty="0"/>
          </a:p>
        </p:txBody>
      </p:sp>
    </p:spTree>
    <p:extLst>
      <p:ext uri="{BB962C8B-B14F-4D97-AF65-F5344CB8AC3E}">
        <p14:creationId xmlns:p14="http://schemas.microsoft.com/office/powerpoint/2010/main" val="313208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F581168-F108-267C-0B3C-5490BFB4D93F}"/>
              </a:ext>
            </a:extLst>
          </p:cNvPr>
          <p:cNvSpPr txBox="1">
            <a:spLocks noGrp="1"/>
          </p:cNvSpPr>
          <p:nvPr>
            <p:ph type="title" idx="4294967295"/>
          </p:nvPr>
        </p:nvSpPr>
        <p:spPr>
          <a:xfrm>
            <a:off x="349609" y="360000"/>
            <a:ext cx="10080000" cy="53957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schemeClr val="accent1"/>
                </a:solidFill>
                <a:effectLst/>
                <a:uLnTx/>
                <a:uFillTx/>
                <a:latin typeface="+mj-lt"/>
                <a:ea typeface="+mj-ea"/>
                <a:cs typeface="+mj-cs"/>
              </a:rPr>
              <a:t>Rock paper scissors lizard Spock – part 8</a:t>
            </a:r>
          </a:p>
        </p:txBody>
      </p:sp>
      <p:sp>
        <p:nvSpPr>
          <p:cNvPr id="42" name="Text Placeholder 4">
            <a:extLst>
              <a:ext uri="{FF2B5EF4-FFF2-40B4-BE49-F238E27FC236}">
                <a16:creationId xmlns:a16="http://schemas.microsoft.com/office/drawing/2014/main" id="{C1FB5430-1D4E-4F06-84CF-729921D48B7C}"/>
              </a:ext>
            </a:extLst>
          </p:cNvPr>
          <p:cNvSpPr>
            <a:spLocks noGrp="1"/>
          </p:cNvSpPr>
          <p:nvPr>
            <p:ph type="body" sz="quarter" idx="18"/>
          </p:nvPr>
        </p:nvSpPr>
        <p:spPr>
          <a:xfrm>
            <a:off x="360000" y="900000"/>
            <a:ext cx="10080000" cy="310015"/>
          </a:xfrm>
        </p:spPr>
        <p:txBody>
          <a:bodyPr/>
          <a:lstStyle/>
          <a:p>
            <a:r>
              <a:rPr lang="en-AU" dirty="0"/>
              <a:t>Your turn – What is the chance of winning?</a:t>
            </a:r>
          </a:p>
        </p:txBody>
      </p:sp>
      <p:graphicFrame>
        <p:nvGraphicFramePr>
          <p:cNvPr id="25" name="Table 24" descr="Table showing the outcomes for a rock, paper, scissors, lizard, spock game.">
            <a:extLst>
              <a:ext uri="{FF2B5EF4-FFF2-40B4-BE49-F238E27FC236}">
                <a16:creationId xmlns:a16="http://schemas.microsoft.com/office/drawing/2014/main" id="{E5B868B6-CCB7-4D48-BF71-8762442DFB9F}"/>
              </a:ext>
            </a:extLst>
          </p:cNvPr>
          <p:cNvGraphicFramePr>
            <a:graphicFrameLocks noGrp="1"/>
          </p:cNvGraphicFramePr>
          <p:nvPr>
            <p:extLst>
              <p:ext uri="{D42A27DB-BD31-4B8C-83A1-F6EECF244321}">
                <p14:modId xmlns:p14="http://schemas.microsoft.com/office/powerpoint/2010/main" val="1030900707"/>
              </p:ext>
            </p:extLst>
          </p:nvPr>
        </p:nvGraphicFramePr>
        <p:xfrm>
          <a:off x="360000" y="1267113"/>
          <a:ext cx="5990886" cy="5049462"/>
        </p:xfrm>
        <a:graphic>
          <a:graphicData uri="http://schemas.openxmlformats.org/drawingml/2006/table">
            <a:tbl>
              <a:tblPr firstRow="1" bandRow="1">
                <a:tableStyleId>{5C22544A-7EE6-4342-B048-85BDC9FD1C3A}</a:tableStyleId>
              </a:tblPr>
              <a:tblGrid>
                <a:gridCol w="998481">
                  <a:extLst>
                    <a:ext uri="{9D8B030D-6E8A-4147-A177-3AD203B41FA5}">
                      <a16:colId xmlns:a16="http://schemas.microsoft.com/office/drawing/2014/main" val="3102540804"/>
                    </a:ext>
                  </a:extLst>
                </a:gridCol>
                <a:gridCol w="998481">
                  <a:extLst>
                    <a:ext uri="{9D8B030D-6E8A-4147-A177-3AD203B41FA5}">
                      <a16:colId xmlns:a16="http://schemas.microsoft.com/office/drawing/2014/main" val="3765955052"/>
                    </a:ext>
                  </a:extLst>
                </a:gridCol>
                <a:gridCol w="998481">
                  <a:extLst>
                    <a:ext uri="{9D8B030D-6E8A-4147-A177-3AD203B41FA5}">
                      <a16:colId xmlns:a16="http://schemas.microsoft.com/office/drawing/2014/main" val="1217940985"/>
                    </a:ext>
                  </a:extLst>
                </a:gridCol>
                <a:gridCol w="998481">
                  <a:extLst>
                    <a:ext uri="{9D8B030D-6E8A-4147-A177-3AD203B41FA5}">
                      <a16:colId xmlns:a16="http://schemas.microsoft.com/office/drawing/2014/main" val="459501670"/>
                    </a:ext>
                  </a:extLst>
                </a:gridCol>
                <a:gridCol w="998481">
                  <a:extLst>
                    <a:ext uri="{9D8B030D-6E8A-4147-A177-3AD203B41FA5}">
                      <a16:colId xmlns:a16="http://schemas.microsoft.com/office/drawing/2014/main" val="1960206640"/>
                    </a:ext>
                  </a:extLst>
                </a:gridCol>
                <a:gridCol w="998481">
                  <a:extLst>
                    <a:ext uri="{9D8B030D-6E8A-4147-A177-3AD203B41FA5}">
                      <a16:colId xmlns:a16="http://schemas.microsoft.com/office/drawing/2014/main" val="2236127443"/>
                    </a:ext>
                  </a:extLst>
                </a:gridCol>
              </a:tblGrid>
              <a:tr h="841577">
                <a:tc>
                  <a:txBody>
                    <a:bodyPr/>
                    <a:lstStyle/>
                    <a:p>
                      <a:endParaRPr lang="en-AU" sz="2100" dirty="0"/>
                    </a:p>
                  </a:txBody>
                  <a:tcPr marL="108680" marR="108680" marT="54339" marB="54339">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endParaRPr lang="en-AU" sz="2100" dirty="0"/>
                    </a:p>
                  </a:txBody>
                  <a:tcPr marL="108680" marR="108680" marT="54339" marB="54339">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100" dirty="0"/>
                    </a:p>
                  </a:txBody>
                  <a:tcPr marL="108680" marR="108680" marT="54339" marB="54339">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100" dirty="0"/>
                    </a:p>
                  </a:txBody>
                  <a:tcPr marL="108680" marR="108680" marT="54339" marB="54339">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100" dirty="0"/>
                    </a:p>
                  </a:txBody>
                  <a:tcPr marL="108680" marR="108680" marT="54339" marB="54339">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AU" sz="2100" dirty="0"/>
                    </a:p>
                  </a:txBody>
                  <a:tcPr marL="108680" marR="108680" marT="54339" marB="54339">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10525533"/>
                  </a:ext>
                </a:extLst>
              </a:tr>
              <a:tr h="841577">
                <a:tc>
                  <a:txBody>
                    <a:bodyPr/>
                    <a:lstStyle/>
                    <a:p>
                      <a:endParaRPr lang="en-AU" sz="2100" dirty="0"/>
                    </a:p>
                  </a:txBody>
                  <a:tcPr marL="108680" marR="108680" marT="54339" marB="54339">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DRAW</a:t>
                      </a:r>
                    </a:p>
                  </a:txBody>
                  <a:tcPr marL="108680" marR="108680" marT="54339" marB="5433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P2 WINS</a:t>
                      </a:r>
                    </a:p>
                  </a:txBody>
                  <a:tcPr marL="108680" marR="108680" marT="54339" marB="5433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P1 WINS</a:t>
                      </a:r>
                    </a:p>
                  </a:txBody>
                  <a:tcPr marL="108680" marR="108680" marT="54339" marB="5433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8680" marR="108680" marT="54339" marB="5433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P1 WINS</a:t>
                      </a:r>
                    </a:p>
                  </a:txBody>
                  <a:tcPr marL="108680" marR="108680" marT="54339" marB="5433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44597707"/>
                  </a:ext>
                </a:extLst>
              </a:tr>
              <a:tr h="841577">
                <a:tc>
                  <a:txBody>
                    <a:bodyPr/>
                    <a:lstStyle/>
                    <a:p>
                      <a:endParaRPr lang="en-AU" sz="2100" dirty="0"/>
                    </a:p>
                  </a:txBody>
                  <a:tcPr marL="108680" marR="108680" marT="54339" marB="54339">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P1 WINS</a:t>
                      </a:r>
                    </a:p>
                  </a:txBody>
                  <a:tcPr marL="108680" marR="108680" marT="54339" marB="5433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DRAW</a:t>
                      </a:r>
                    </a:p>
                  </a:txBody>
                  <a:tcPr marL="108680" marR="108680" marT="54339" marB="5433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8680" marR="108680" marT="54339" marB="5433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P1 WINS</a:t>
                      </a:r>
                    </a:p>
                  </a:txBody>
                  <a:tcPr marL="108680" marR="108680" marT="54339" marB="5433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8680" marR="108680" marT="54339" marB="5433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23673648"/>
                  </a:ext>
                </a:extLst>
              </a:tr>
              <a:tr h="841577">
                <a:tc>
                  <a:txBody>
                    <a:bodyPr/>
                    <a:lstStyle/>
                    <a:p>
                      <a:endParaRPr lang="en-AU" sz="2100" dirty="0"/>
                    </a:p>
                  </a:txBody>
                  <a:tcPr marL="108680" marR="108680" marT="54339" marB="54339">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8680" marR="108680" marT="54339" marB="5433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P1 WINS</a:t>
                      </a:r>
                    </a:p>
                  </a:txBody>
                  <a:tcPr marL="108680" marR="108680" marT="54339" marB="5433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DRAW</a:t>
                      </a:r>
                    </a:p>
                  </a:txBody>
                  <a:tcPr marL="108680" marR="108680" marT="54339" marB="5433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8680" marR="108680" marT="54339" marB="5433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P1 WINS</a:t>
                      </a:r>
                    </a:p>
                  </a:txBody>
                  <a:tcPr marL="108680" marR="108680" marT="54339" marB="5433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302304026"/>
                  </a:ext>
                </a:extLst>
              </a:tr>
              <a:tr h="841577">
                <a:tc>
                  <a:txBody>
                    <a:bodyPr/>
                    <a:lstStyle/>
                    <a:p>
                      <a:endParaRPr lang="en-AU" sz="2100" dirty="0"/>
                    </a:p>
                  </a:txBody>
                  <a:tcPr marL="108680" marR="108680" marT="54339" marB="54339">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8680" marR="108680" marT="54339" marB="5433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P1 WINS</a:t>
                      </a:r>
                    </a:p>
                  </a:txBody>
                  <a:tcPr marL="108680" marR="108680" marT="54339" marB="5433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P1 WINS</a:t>
                      </a:r>
                    </a:p>
                  </a:txBody>
                  <a:tcPr marL="108680" marR="108680" marT="54339" marB="5433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DRAW</a:t>
                      </a:r>
                    </a:p>
                  </a:txBody>
                  <a:tcPr marL="108680" marR="108680" marT="54339" marB="5433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8680" marR="108680" marT="54339" marB="5433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955034906"/>
                  </a:ext>
                </a:extLst>
              </a:tr>
              <a:tr h="841577">
                <a:tc>
                  <a:txBody>
                    <a:bodyPr/>
                    <a:lstStyle/>
                    <a:p>
                      <a:endParaRPr lang="en-AU" sz="2100" dirty="0"/>
                    </a:p>
                  </a:txBody>
                  <a:tcPr marL="108680" marR="108680" marT="54339" marB="54339">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8680" marR="108680" marT="54339" marB="5433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P1 WINS</a:t>
                      </a:r>
                    </a:p>
                  </a:txBody>
                  <a:tcPr marL="108680" marR="108680" marT="54339" marB="5433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rPr>
                        <a:t>P2 WINS</a:t>
                      </a:r>
                    </a:p>
                  </a:txBody>
                  <a:tcPr marL="108680" marR="108680" marT="54339" marB="5433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P1 WINS</a:t>
                      </a:r>
                    </a:p>
                  </a:txBody>
                  <a:tcPr marL="108680" marR="108680" marT="54339" marB="5433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AU" sz="1600" b="0" dirty="0">
                          <a:solidFill>
                            <a:schemeClr val="tx1"/>
                          </a:solidFill>
                        </a:rPr>
                        <a:t>DRAW</a:t>
                      </a:r>
                    </a:p>
                  </a:txBody>
                  <a:tcPr marL="108680" marR="108680" marT="54339" marB="5433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67845476"/>
                  </a:ext>
                </a:extLst>
              </a:tr>
            </a:tbl>
          </a:graphicData>
        </a:graphic>
      </p:graphicFrame>
      <p:grpSp>
        <p:nvGrpSpPr>
          <p:cNvPr id="5" name="Group 4" descr="Table showing the outcomes for a rock, paper, scissors, lizard, spock game.">
            <a:extLst>
              <a:ext uri="{FF2B5EF4-FFF2-40B4-BE49-F238E27FC236}">
                <a16:creationId xmlns:a16="http://schemas.microsoft.com/office/drawing/2014/main" id="{85195C0E-D651-59F4-6E6B-05F0178783E4}"/>
              </a:ext>
            </a:extLst>
          </p:cNvPr>
          <p:cNvGrpSpPr/>
          <p:nvPr/>
        </p:nvGrpSpPr>
        <p:grpSpPr>
          <a:xfrm>
            <a:off x="290282" y="1220406"/>
            <a:ext cx="5933411" cy="5038362"/>
            <a:chOff x="1830966" y="1294149"/>
            <a:chExt cx="6275909" cy="5329194"/>
          </a:xfrm>
        </p:grpSpPr>
        <p:sp>
          <p:nvSpPr>
            <p:cNvPr id="26" name="TextBox 25" descr="Player 1">
              <a:extLst>
                <a:ext uri="{FF2B5EF4-FFF2-40B4-BE49-F238E27FC236}">
                  <a16:creationId xmlns:a16="http://schemas.microsoft.com/office/drawing/2014/main" id="{6382A8CB-3B4B-4FF9-9FD5-F255E13DEFE7}"/>
                </a:ext>
              </a:extLst>
            </p:cNvPr>
            <p:cNvSpPr txBox="1"/>
            <p:nvPr/>
          </p:nvSpPr>
          <p:spPr>
            <a:xfrm>
              <a:off x="2286933" y="1294149"/>
              <a:ext cx="749797" cy="618530"/>
            </a:xfrm>
            <a:prstGeom prst="rect">
              <a:avLst/>
            </a:prstGeom>
            <a:noFill/>
          </p:spPr>
          <p:txBody>
            <a:bodyPr wrap="square" rtlCol="0">
              <a:spAutoFit/>
            </a:bodyPr>
            <a:lstStyle/>
            <a:p>
              <a:pPr algn="ctr"/>
              <a:r>
                <a:rPr lang="en-AU" sz="3200" b="1" dirty="0">
                  <a:latin typeface="+mj-lt"/>
                </a:rPr>
                <a:t>P1</a:t>
              </a:r>
            </a:p>
          </p:txBody>
        </p:sp>
        <p:sp>
          <p:nvSpPr>
            <p:cNvPr id="27" name="TextBox 26" descr="Player 2">
              <a:extLst>
                <a:ext uri="{FF2B5EF4-FFF2-40B4-BE49-F238E27FC236}">
                  <a16:creationId xmlns:a16="http://schemas.microsoft.com/office/drawing/2014/main" id="{3E050E70-4433-4E4F-9FFE-C553F2262557}"/>
                </a:ext>
              </a:extLst>
            </p:cNvPr>
            <p:cNvSpPr txBox="1"/>
            <p:nvPr/>
          </p:nvSpPr>
          <p:spPr>
            <a:xfrm>
              <a:off x="1830966" y="1664231"/>
              <a:ext cx="749797" cy="618530"/>
            </a:xfrm>
            <a:prstGeom prst="rect">
              <a:avLst/>
            </a:prstGeom>
            <a:noFill/>
          </p:spPr>
          <p:txBody>
            <a:bodyPr wrap="square" rtlCol="0">
              <a:spAutoFit/>
            </a:bodyPr>
            <a:lstStyle/>
            <a:p>
              <a:pPr algn="ctr"/>
              <a:r>
                <a:rPr lang="en-AU" sz="3200" b="1" dirty="0">
                  <a:latin typeface="+mj-lt"/>
                </a:rPr>
                <a:t>P2</a:t>
              </a:r>
            </a:p>
          </p:txBody>
        </p:sp>
        <p:pic>
          <p:nvPicPr>
            <p:cNvPr id="28" name="Picture 27" descr="Paper">
              <a:extLst>
                <a:ext uri="{FF2B5EF4-FFF2-40B4-BE49-F238E27FC236}">
                  <a16:creationId xmlns:a16="http://schemas.microsoft.com/office/drawing/2014/main" id="{64BAE0A7-C7F5-43E8-9A32-7B714DE1698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65558" y="1399718"/>
              <a:ext cx="757913" cy="755657"/>
            </a:xfrm>
            <a:prstGeom prst="rect">
              <a:avLst/>
            </a:prstGeom>
          </p:spPr>
        </p:pic>
        <p:pic>
          <p:nvPicPr>
            <p:cNvPr id="29" name="Picture 28" descr="Rock">
              <a:extLst>
                <a:ext uri="{FF2B5EF4-FFF2-40B4-BE49-F238E27FC236}">
                  <a16:creationId xmlns:a16="http://schemas.microsoft.com/office/drawing/2014/main" id="{BBFE7933-B47B-4607-B8B4-8F354986F1DF}"/>
                </a:ext>
              </a:extLst>
            </p:cNvPr>
            <p:cNvPicPr>
              <a:picLocks noChangeAspect="1"/>
            </p:cNvPicPr>
            <p:nvPr/>
          </p:nvPicPr>
          <p:blipFill>
            <a:blip r:embed="rId4" cstate="print">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5236899" y="1419696"/>
              <a:ext cx="755657" cy="755657"/>
            </a:xfrm>
            <a:prstGeom prst="rect">
              <a:avLst/>
            </a:prstGeom>
          </p:spPr>
        </p:pic>
        <p:pic>
          <p:nvPicPr>
            <p:cNvPr id="30" name="Picture 29" descr="Lizard">
              <a:extLst>
                <a:ext uri="{FF2B5EF4-FFF2-40B4-BE49-F238E27FC236}">
                  <a16:creationId xmlns:a16="http://schemas.microsoft.com/office/drawing/2014/main" id="{81D698C0-3C6B-4A83-8DC8-BCC0CDA4DDB2}"/>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75100" y="1399719"/>
              <a:ext cx="760169" cy="755657"/>
            </a:xfrm>
            <a:prstGeom prst="rect">
              <a:avLst/>
            </a:prstGeom>
          </p:spPr>
        </p:pic>
        <p:pic>
          <p:nvPicPr>
            <p:cNvPr id="31" name="Picture 30" descr="Scissors">
              <a:extLst>
                <a:ext uri="{FF2B5EF4-FFF2-40B4-BE49-F238E27FC236}">
                  <a16:creationId xmlns:a16="http://schemas.microsoft.com/office/drawing/2014/main" id="{AA462181-86F5-4D21-8C19-B0E8CF21F0D0}"/>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17798" y="1399720"/>
              <a:ext cx="757915" cy="755657"/>
            </a:xfrm>
            <a:prstGeom prst="rect">
              <a:avLst/>
            </a:prstGeom>
          </p:spPr>
        </p:pic>
        <p:pic>
          <p:nvPicPr>
            <p:cNvPr id="32" name="Picture 31" descr="Spock">
              <a:extLst>
                <a:ext uri="{FF2B5EF4-FFF2-40B4-BE49-F238E27FC236}">
                  <a16:creationId xmlns:a16="http://schemas.microsoft.com/office/drawing/2014/main" id="{CDA5FFBC-5F02-4928-8C8F-A730775AB96F}"/>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46706" y="1399719"/>
              <a:ext cx="760169" cy="755657"/>
            </a:xfrm>
            <a:prstGeom prst="rect">
              <a:avLst/>
            </a:prstGeom>
          </p:spPr>
        </p:pic>
        <p:pic>
          <p:nvPicPr>
            <p:cNvPr id="33" name="Picture 32" descr="Scissors">
              <a:extLst>
                <a:ext uri="{FF2B5EF4-FFF2-40B4-BE49-F238E27FC236}">
                  <a16:creationId xmlns:a16="http://schemas.microsoft.com/office/drawing/2014/main" id="{DA065C34-98AD-47F7-803F-3C85A8331AC6}"/>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74897" y="2290394"/>
              <a:ext cx="757915" cy="755657"/>
            </a:xfrm>
            <a:prstGeom prst="rect">
              <a:avLst/>
            </a:prstGeom>
          </p:spPr>
        </p:pic>
        <p:pic>
          <p:nvPicPr>
            <p:cNvPr id="34" name="Picture 33" descr="Paper">
              <a:extLst>
                <a:ext uri="{FF2B5EF4-FFF2-40B4-BE49-F238E27FC236}">
                  <a16:creationId xmlns:a16="http://schemas.microsoft.com/office/drawing/2014/main" id="{9C45725E-0D30-4617-BBD4-141356DE80A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74899" y="3181063"/>
              <a:ext cx="757913" cy="755657"/>
            </a:xfrm>
            <a:prstGeom prst="rect">
              <a:avLst/>
            </a:prstGeom>
          </p:spPr>
        </p:pic>
        <p:pic>
          <p:nvPicPr>
            <p:cNvPr id="35" name="Picture 34" descr="Rock">
              <a:extLst>
                <a:ext uri="{FF2B5EF4-FFF2-40B4-BE49-F238E27FC236}">
                  <a16:creationId xmlns:a16="http://schemas.microsoft.com/office/drawing/2014/main" id="{43092B88-36B2-49EB-B370-0FFFA0146F46}"/>
                </a:ext>
              </a:extLst>
            </p:cNvPr>
            <p:cNvPicPr>
              <a:picLocks noChangeAspect="1"/>
            </p:cNvPicPr>
            <p:nvPr/>
          </p:nvPicPr>
          <p:blipFill>
            <a:blip r:embed="rId4" cstate="print">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2076027" y="4077115"/>
              <a:ext cx="755657" cy="755657"/>
            </a:xfrm>
            <a:prstGeom prst="rect">
              <a:avLst/>
            </a:prstGeom>
          </p:spPr>
        </p:pic>
        <p:pic>
          <p:nvPicPr>
            <p:cNvPr id="36" name="Picture 35" descr="Lizard">
              <a:extLst>
                <a:ext uri="{FF2B5EF4-FFF2-40B4-BE49-F238E27FC236}">
                  <a16:creationId xmlns:a16="http://schemas.microsoft.com/office/drawing/2014/main" id="{E65BAB20-C706-4FC0-A8EF-3AC3B28487A1}"/>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73771" y="4962411"/>
              <a:ext cx="760169" cy="755657"/>
            </a:xfrm>
            <a:prstGeom prst="rect">
              <a:avLst/>
            </a:prstGeom>
          </p:spPr>
        </p:pic>
        <p:pic>
          <p:nvPicPr>
            <p:cNvPr id="37" name="Picture 36" descr="Spock">
              <a:extLst>
                <a:ext uri="{FF2B5EF4-FFF2-40B4-BE49-F238E27FC236}">
                  <a16:creationId xmlns:a16="http://schemas.microsoft.com/office/drawing/2014/main" id="{3E63C851-2F22-4999-AE58-4767501421B7}"/>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73771" y="5867686"/>
              <a:ext cx="760169" cy="755657"/>
            </a:xfrm>
            <a:prstGeom prst="rect">
              <a:avLst/>
            </a:prstGeom>
          </p:spPr>
        </p:pic>
      </p:grpSp>
      <mc:AlternateContent xmlns:mc="http://schemas.openxmlformats.org/markup-compatibility/2006" xmlns:a14="http://schemas.microsoft.com/office/drawing/2010/main">
        <mc:Choice Requires="a14">
          <p:sp>
            <p:nvSpPr>
              <p:cNvPr id="21" name="TextBox 20" descr="PLAYER 1 WINS &#10;10 in 25 or 2/5 &#10;">
                <a:extLst>
                  <a:ext uri="{FF2B5EF4-FFF2-40B4-BE49-F238E27FC236}">
                    <a16:creationId xmlns:a16="http://schemas.microsoft.com/office/drawing/2014/main" id="{38BD5572-9B7B-4397-BAC4-255B54392380}"/>
                  </a:ext>
                </a:extLst>
              </p:cNvPr>
              <p:cNvSpPr txBox="1"/>
              <p:nvPr/>
            </p:nvSpPr>
            <p:spPr>
              <a:xfrm>
                <a:off x="9117772" y="1293137"/>
                <a:ext cx="2005945" cy="726289"/>
              </a:xfrm>
              <a:prstGeom prst="rect">
                <a:avLst/>
              </a:prstGeom>
              <a:noFill/>
            </p:spPr>
            <p:txBody>
              <a:bodyPr wrap="square" rtlCol="0">
                <a:spAutoFit/>
              </a:bodyPr>
              <a:lstStyle/>
              <a:p>
                <a:pPr algn="ctr"/>
                <a:r>
                  <a:rPr lang="en-AU" sz="1600" b="1" dirty="0">
                    <a:solidFill>
                      <a:schemeClr val="tx1"/>
                    </a:solidFill>
                  </a:rPr>
                  <a:t>PLAYER 1 WINS </a:t>
                </a:r>
              </a:p>
              <a:p>
                <a:pPr algn="ctr"/>
                <a:r>
                  <a:rPr lang="en-AU" sz="1600" b="1" dirty="0">
                    <a:solidFill>
                      <a:schemeClr val="tx1"/>
                    </a:solidFill>
                  </a:rPr>
                  <a:t>10 in 25 or  </a:t>
                </a:r>
                <a14:m>
                  <m:oMath xmlns:m="http://schemas.openxmlformats.org/officeDocument/2006/math">
                    <m:f>
                      <m:fPr>
                        <m:ctrlPr>
                          <a:rPr lang="en-AU" sz="1600" b="1" i="1">
                            <a:solidFill>
                              <a:schemeClr val="tx1"/>
                            </a:solidFill>
                            <a:latin typeface="Cambria Math" panose="02040503050406030204" pitchFamily="18" charset="0"/>
                          </a:rPr>
                        </m:ctrlPr>
                      </m:fPr>
                      <m:num>
                        <m:r>
                          <m:rPr>
                            <m:nor/>
                          </m:rPr>
                          <a:rPr lang="en-AU" sz="1600" b="1" dirty="0">
                            <a:solidFill>
                              <a:schemeClr val="tx1"/>
                            </a:solidFill>
                          </a:rPr>
                          <m:t>2</m:t>
                        </m:r>
                      </m:num>
                      <m:den>
                        <m:r>
                          <m:rPr>
                            <m:nor/>
                          </m:rPr>
                          <a:rPr lang="en-AU" sz="1600" b="1" dirty="0">
                            <a:solidFill>
                              <a:schemeClr val="tx1"/>
                            </a:solidFill>
                          </a:rPr>
                          <m:t>5</m:t>
                        </m:r>
                      </m:den>
                    </m:f>
                  </m:oMath>
                </a14:m>
                <a:endParaRPr lang="en-AU" sz="1400" b="1" dirty="0">
                  <a:solidFill>
                    <a:schemeClr val="tx1">
                      <a:lumMod val="75000"/>
                      <a:lumOff val="25000"/>
                    </a:schemeClr>
                  </a:solidFill>
                </a:endParaRPr>
              </a:p>
            </p:txBody>
          </p:sp>
        </mc:Choice>
        <mc:Fallback xmlns="">
          <p:sp>
            <p:nvSpPr>
              <p:cNvPr id="21" name="TextBox 20" descr="PLAYER 1 WINS &#10;10 in 25 or 2/5 &#10;">
                <a:extLst>
                  <a:ext uri="{FF2B5EF4-FFF2-40B4-BE49-F238E27FC236}">
                    <a16:creationId xmlns:a16="http://schemas.microsoft.com/office/drawing/2014/main" id="{38BD5572-9B7B-4397-BAC4-255B54392380}"/>
                  </a:ext>
                </a:extLst>
              </p:cNvPr>
              <p:cNvSpPr txBox="1">
                <a:spLocks noRot="1" noChangeAspect="1" noMove="1" noResize="1" noEditPoints="1" noAdjustHandles="1" noChangeArrowheads="1" noChangeShapeType="1" noTextEdit="1"/>
              </p:cNvSpPr>
              <p:nvPr/>
            </p:nvSpPr>
            <p:spPr>
              <a:xfrm>
                <a:off x="9117772" y="1293137"/>
                <a:ext cx="2005945" cy="726289"/>
              </a:xfrm>
              <a:prstGeom prst="rect">
                <a:avLst/>
              </a:prstGeom>
              <a:blipFill>
                <a:blip r:embed="rId8"/>
                <a:stretch>
                  <a:fillRect t="-2521" b="-3361"/>
                </a:stretch>
              </a:blipFill>
            </p:spPr>
            <p:txBody>
              <a:bodyPr/>
              <a:lstStyle/>
              <a:p>
                <a:r>
                  <a:rPr lang="en-AU">
                    <a:noFill/>
                  </a:rPr>
                  <a:t> </a:t>
                </a:r>
              </a:p>
            </p:txBody>
          </p:sp>
        </mc:Fallback>
      </mc:AlternateContent>
      <p:sp>
        <p:nvSpPr>
          <p:cNvPr id="22" name="Rounded Rectangle 6">
            <a:extLst>
              <a:ext uri="{FF2B5EF4-FFF2-40B4-BE49-F238E27FC236}">
                <a16:creationId xmlns:a16="http://schemas.microsoft.com/office/drawing/2014/main" id="{BE47066D-8C36-4968-B185-D04FC9565151}"/>
              </a:ext>
              <a:ext uri="{C183D7F6-B498-43B3-948B-1728B52AA6E4}">
                <adec:decorative xmlns:adec="http://schemas.microsoft.com/office/drawing/2017/decorative" val="1"/>
              </a:ext>
            </a:extLst>
          </p:cNvPr>
          <p:cNvSpPr/>
          <p:nvPr/>
        </p:nvSpPr>
        <p:spPr>
          <a:xfrm>
            <a:off x="9117772" y="1256722"/>
            <a:ext cx="2005945" cy="828508"/>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mc:AlternateContent xmlns:mc="http://schemas.openxmlformats.org/markup-compatibility/2006" xmlns:a14="http://schemas.microsoft.com/office/drawing/2010/main">
        <mc:Choice Requires="a14">
          <p:sp>
            <p:nvSpPr>
              <p:cNvPr id="38" name="TextBox 37" descr="PLAYER 2 WINS&#10;10 in 25 or  2/5&#10;">
                <a:extLst>
                  <a:ext uri="{FF2B5EF4-FFF2-40B4-BE49-F238E27FC236}">
                    <a16:creationId xmlns:a16="http://schemas.microsoft.com/office/drawing/2014/main" id="{4C7366D3-2D34-4CFA-A617-B71FE0A80E42}"/>
                  </a:ext>
                </a:extLst>
              </p:cNvPr>
              <p:cNvSpPr txBox="1"/>
              <p:nvPr/>
            </p:nvSpPr>
            <p:spPr>
              <a:xfrm>
                <a:off x="9117772" y="2649421"/>
                <a:ext cx="2005945" cy="726289"/>
              </a:xfrm>
              <a:prstGeom prst="rect">
                <a:avLst/>
              </a:prstGeom>
              <a:noFill/>
            </p:spPr>
            <p:txBody>
              <a:bodyPr wrap="square" rtlCol="0">
                <a:spAutoFit/>
              </a:bodyPr>
              <a:lstStyle/>
              <a:p>
                <a:pPr algn="ctr"/>
                <a:r>
                  <a:rPr lang="en-AU" sz="1600" b="1" dirty="0">
                    <a:solidFill>
                      <a:schemeClr val="tx1"/>
                    </a:solidFill>
                  </a:rPr>
                  <a:t>PLAYER 2 WINS</a:t>
                </a:r>
              </a:p>
              <a:p>
                <a:pPr algn="ctr"/>
                <a:r>
                  <a:rPr lang="en-AU" sz="1600" b="1" dirty="0">
                    <a:solidFill>
                      <a:schemeClr val="tx1"/>
                    </a:solidFill>
                  </a:rPr>
                  <a:t>10 in 25 or  </a:t>
                </a:r>
                <a14:m>
                  <m:oMath xmlns:m="http://schemas.openxmlformats.org/officeDocument/2006/math">
                    <m:f>
                      <m:fPr>
                        <m:ctrlPr>
                          <a:rPr lang="en-AU" sz="1600" b="1" i="1">
                            <a:solidFill>
                              <a:schemeClr val="tx1"/>
                            </a:solidFill>
                            <a:latin typeface="Cambria Math" panose="02040503050406030204" pitchFamily="18" charset="0"/>
                          </a:rPr>
                        </m:ctrlPr>
                      </m:fPr>
                      <m:num>
                        <m:r>
                          <m:rPr>
                            <m:nor/>
                          </m:rPr>
                          <a:rPr lang="en-AU" sz="1600" b="1" dirty="0">
                            <a:solidFill>
                              <a:schemeClr val="tx1"/>
                            </a:solidFill>
                          </a:rPr>
                          <m:t>2</m:t>
                        </m:r>
                      </m:num>
                      <m:den>
                        <m:r>
                          <m:rPr>
                            <m:nor/>
                          </m:rPr>
                          <a:rPr lang="en-AU" sz="1600" b="1" dirty="0">
                            <a:solidFill>
                              <a:schemeClr val="tx1"/>
                            </a:solidFill>
                          </a:rPr>
                          <m:t>5</m:t>
                        </m:r>
                      </m:den>
                    </m:f>
                  </m:oMath>
                </a14:m>
                <a:endParaRPr lang="en-AU" sz="1400" b="1" dirty="0">
                  <a:solidFill>
                    <a:schemeClr val="tx1">
                      <a:lumMod val="75000"/>
                      <a:lumOff val="25000"/>
                    </a:schemeClr>
                  </a:solidFill>
                </a:endParaRPr>
              </a:p>
            </p:txBody>
          </p:sp>
        </mc:Choice>
        <mc:Fallback xmlns="">
          <p:sp>
            <p:nvSpPr>
              <p:cNvPr id="38" name="TextBox 37" descr="PLAYER 2 WINS&#10;10 in 25 or  2/5&#10;">
                <a:extLst>
                  <a:ext uri="{FF2B5EF4-FFF2-40B4-BE49-F238E27FC236}">
                    <a16:creationId xmlns:a16="http://schemas.microsoft.com/office/drawing/2014/main" id="{4C7366D3-2D34-4CFA-A617-B71FE0A80E42}"/>
                  </a:ext>
                </a:extLst>
              </p:cNvPr>
              <p:cNvSpPr txBox="1">
                <a:spLocks noRot="1" noChangeAspect="1" noMove="1" noResize="1" noEditPoints="1" noAdjustHandles="1" noChangeArrowheads="1" noChangeShapeType="1" noTextEdit="1"/>
              </p:cNvSpPr>
              <p:nvPr/>
            </p:nvSpPr>
            <p:spPr>
              <a:xfrm>
                <a:off x="9117772" y="2649421"/>
                <a:ext cx="2005945" cy="726289"/>
              </a:xfrm>
              <a:prstGeom prst="rect">
                <a:avLst/>
              </a:prstGeom>
              <a:blipFill>
                <a:blip r:embed="rId9"/>
                <a:stretch>
                  <a:fillRect t="-2521" b="-3361"/>
                </a:stretch>
              </a:blipFill>
            </p:spPr>
            <p:txBody>
              <a:bodyPr/>
              <a:lstStyle/>
              <a:p>
                <a:r>
                  <a:rPr lang="en-AU">
                    <a:noFill/>
                  </a:rPr>
                  <a:t> </a:t>
                </a:r>
              </a:p>
            </p:txBody>
          </p:sp>
        </mc:Fallback>
      </mc:AlternateContent>
      <p:sp>
        <p:nvSpPr>
          <p:cNvPr id="39" name="Rounded Rectangle 8">
            <a:extLst>
              <a:ext uri="{FF2B5EF4-FFF2-40B4-BE49-F238E27FC236}">
                <a16:creationId xmlns:a16="http://schemas.microsoft.com/office/drawing/2014/main" id="{A484D1DC-4A78-47DF-917B-4C609653EE16}"/>
              </a:ext>
              <a:ext uri="{C183D7F6-B498-43B3-948B-1728B52AA6E4}">
                <adec:decorative xmlns:adec="http://schemas.microsoft.com/office/drawing/2017/decorative" val="1"/>
              </a:ext>
            </a:extLst>
          </p:cNvPr>
          <p:cNvSpPr/>
          <p:nvPr/>
        </p:nvSpPr>
        <p:spPr>
          <a:xfrm>
            <a:off x="9117772" y="2613006"/>
            <a:ext cx="2005945" cy="828508"/>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mc:AlternateContent xmlns:mc="http://schemas.openxmlformats.org/markup-compatibility/2006" xmlns:a14="http://schemas.microsoft.com/office/drawing/2010/main">
        <mc:Choice Requires="a14">
          <p:sp>
            <p:nvSpPr>
              <p:cNvPr id="40" name="TextBox 39" descr="DRAW&#10;5 in 25 or  1/5 &#10;">
                <a:extLst>
                  <a:ext uri="{FF2B5EF4-FFF2-40B4-BE49-F238E27FC236}">
                    <a16:creationId xmlns:a16="http://schemas.microsoft.com/office/drawing/2014/main" id="{90296EA8-2550-438F-ACF4-7C5CFCB245CF}"/>
                  </a:ext>
                </a:extLst>
              </p:cNvPr>
              <p:cNvSpPr txBox="1"/>
              <p:nvPr/>
            </p:nvSpPr>
            <p:spPr>
              <a:xfrm>
                <a:off x="9117773" y="4041025"/>
                <a:ext cx="2005944" cy="724878"/>
              </a:xfrm>
              <a:prstGeom prst="rect">
                <a:avLst/>
              </a:prstGeom>
              <a:noFill/>
            </p:spPr>
            <p:txBody>
              <a:bodyPr wrap="square" rtlCol="0">
                <a:spAutoFit/>
              </a:bodyPr>
              <a:lstStyle/>
              <a:p>
                <a:pPr algn="ctr"/>
                <a:r>
                  <a:rPr lang="en-AU" sz="1600" b="1" dirty="0">
                    <a:solidFill>
                      <a:schemeClr val="tx1"/>
                    </a:solidFill>
                  </a:rPr>
                  <a:t>DRAW</a:t>
                </a:r>
              </a:p>
              <a:p>
                <a:pPr algn="ctr"/>
                <a:r>
                  <a:rPr lang="en-AU" sz="1600" b="1" dirty="0">
                    <a:solidFill>
                      <a:schemeClr val="tx1"/>
                    </a:solidFill>
                  </a:rPr>
                  <a:t>5 in 25 or  </a:t>
                </a:r>
                <a14:m>
                  <m:oMath xmlns:m="http://schemas.openxmlformats.org/officeDocument/2006/math">
                    <m:f>
                      <m:fPr>
                        <m:ctrlPr>
                          <a:rPr lang="en-AU" sz="1600" b="1" i="1">
                            <a:solidFill>
                              <a:schemeClr val="tx1"/>
                            </a:solidFill>
                            <a:latin typeface="Cambria Math" panose="02040503050406030204" pitchFamily="18" charset="0"/>
                          </a:rPr>
                        </m:ctrlPr>
                      </m:fPr>
                      <m:num>
                        <m:r>
                          <m:rPr>
                            <m:nor/>
                          </m:rPr>
                          <a:rPr lang="en-AU" sz="1600" b="1" dirty="0">
                            <a:solidFill>
                              <a:schemeClr val="tx1"/>
                            </a:solidFill>
                          </a:rPr>
                          <m:t>1</m:t>
                        </m:r>
                      </m:num>
                      <m:den>
                        <m:r>
                          <m:rPr>
                            <m:nor/>
                          </m:rPr>
                          <a:rPr lang="en-AU" sz="1600" b="1" dirty="0">
                            <a:solidFill>
                              <a:schemeClr val="tx1"/>
                            </a:solidFill>
                          </a:rPr>
                          <m:t>5</m:t>
                        </m:r>
                      </m:den>
                    </m:f>
                  </m:oMath>
                </a14:m>
                <a:endParaRPr lang="en-AU" sz="1400" b="1" dirty="0">
                  <a:solidFill>
                    <a:schemeClr val="tx1"/>
                  </a:solidFill>
                </a:endParaRPr>
              </a:p>
            </p:txBody>
          </p:sp>
        </mc:Choice>
        <mc:Fallback xmlns="">
          <p:sp>
            <p:nvSpPr>
              <p:cNvPr id="40" name="TextBox 39" descr="DRAW&#10;5 in 25 or  1/5 &#10;">
                <a:extLst>
                  <a:ext uri="{FF2B5EF4-FFF2-40B4-BE49-F238E27FC236}">
                    <a16:creationId xmlns:a16="http://schemas.microsoft.com/office/drawing/2014/main" id="{90296EA8-2550-438F-ACF4-7C5CFCB245CF}"/>
                  </a:ext>
                </a:extLst>
              </p:cNvPr>
              <p:cNvSpPr txBox="1">
                <a:spLocks noRot="1" noChangeAspect="1" noMove="1" noResize="1" noEditPoints="1" noAdjustHandles="1" noChangeArrowheads="1" noChangeShapeType="1" noTextEdit="1"/>
              </p:cNvSpPr>
              <p:nvPr/>
            </p:nvSpPr>
            <p:spPr>
              <a:xfrm>
                <a:off x="9117773" y="4041025"/>
                <a:ext cx="2005944" cy="724878"/>
              </a:xfrm>
              <a:prstGeom prst="rect">
                <a:avLst/>
              </a:prstGeom>
              <a:blipFill>
                <a:blip r:embed="rId10"/>
                <a:stretch>
                  <a:fillRect t="-2521" b="-3361"/>
                </a:stretch>
              </a:blipFill>
            </p:spPr>
            <p:txBody>
              <a:bodyPr/>
              <a:lstStyle/>
              <a:p>
                <a:r>
                  <a:rPr lang="en-AU">
                    <a:noFill/>
                  </a:rPr>
                  <a:t> </a:t>
                </a:r>
              </a:p>
            </p:txBody>
          </p:sp>
        </mc:Fallback>
      </mc:AlternateContent>
      <p:sp>
        <p:nvSpPr>
          <p:cNvPr id="41" name="Rounded Rectangle 10">
            <a:extLst>
              <a:ext uri="{FF2B5EF4-FFF2-40B4-BE49-F238E27FC236}">
                <a16:creationId xmlns:a16="http://schemas.microsoft.com/office/drawing/2014/main" id="{E390AD71-3A2D-49A2-A6D3-501C0A143B6D}"/>
              </a:ext>
              <a:ext uri="{C183D7F6-B498-43B3-948B-1728B52AA6E4}">
                <adec:decorative xmlns:adec="http://schemas.microsoft.com/office/drawing/2017/decorative" val="1"/>
              </a:ext>
            </a:extLst>
          </p:cNvPr>
          <p:cNvSpPr/>
          <p:nvPr/>
        </p:nvSpPr>
        <p:spPr>
          <a:xfrm>
            <a:off x="9117772" y="4004611"/>
            <a:ext cx="2005945" cy="828508"/>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xtBox 9">
            <a:extLst>
              <a:ext uri="{FF2B5EF4-FFF2-40B4-BE49-F238E27FC236}">
                <a16:creationId xmlns:a16="http://schemas.microsoft.com/office/drawing/2014/main" id="{96A637F7-384A-D0CF-C42D-C9F67AA3308E}"/>
              </a:ext>
            </a:extLst>
          </p:cNvPr>
          <p:cNvSpPr txBox="1"/>
          <p:nvPr/>
        </p:nvSpPr>
        <p:spPr>
          <a:xfrm>
            <a:off x="339218" y="6319708"/>
            <a:ext cx="3669981" cy="379300"/>
          </a:xfrm>
          <a:prstGeom prst="rect">
            <a:avLst/>
          </a:prstGeom>
          <a:noFill/>
        </p:spPr>
        <p:txBody>
          <a:bodyPr wrap="square" lIns="0" tIns="0" rIns="0" bIns="0" rtlCol="0">
            <a:noAutofit/>
          </a:bodyPr>
          <a:lstStyle/>
          <a:p>
            <a:r>
              <a:rPr lang="en-AU" u="sng" dirty="0" err="1">
                <a:hlinkClick r:id="rId11"/>
              </a:rPr>
              <a:t>reSolve</a:t>
            </a:r>
            <a:r>
              <a:rPr lang="en-AU" u="sng" dirty="0">
                <a:hlinkClick r:id="rId11"/>
              </a:rPr>
              <a:t>: Mathematics by Inquiry (2020)</a:t>
            </a:r>
            <a:endParaRPr lang="en-US" u="sng" dirty="0"/>
          </a:p>
        </p:txBody>
      </p:sp>
      <p:sp>
        <p:nvSpPr>
          <p:cNvPr id="4" name="Slide Number Placeholder 3">
            <a:extLst>
              <a:ext uri="{FF2B5EF4-FFF2-40B4-BE49-F238E27FC236}">
                <a16:creationId xmlns:a16="http://schemas.microsoft.com/office/drawing/2014/main" id="{B5B890D6-2874-4350-8736-8C17658CA565}"/>
              </a:ext>
              <a:ext uri="{C183D7F6-B498-43B3-948B-1728B52AA6E4}">
                <adec:decorative xmlns:adec="http://schemas.microsoft.com/office/drawing/2017/decorative" val="1"/>
              </a:ext>
            </a:extLst>
          </p:cNvPr>
          <p:cNvSpPr>
            <a:spLocks noGrp="1"/>
          </p:cNvSpPr>
          <p:nvPr>
            <p:ph type="sldNum" sz="quarter" idx="10"/>
          </p:nvPr>
        </p:nvSpPr>
        <p:spPr/>
        <p:txBody>
          <a:bodyPr/>
          <a:lstStyle/>
          <a:p>
            <a:fld id="{53F625F3-B677-4D46-AEB5-DC449A9DF797}" type="slidenum">
              <a:rPr lang="en-AU" smtClean="0"/>
              <a:pPr/>
              <a:t>26</a:t>
            </a:fld>
            <a:endParaRPr lang="en-AU" dirty="0"/>
          </a:p>
        </p:txBody>
      </p:sp>
    </p:spTree>
    <p:extLst>
      <p:ext uri="{BB962C8B-B14F-4D97-AF65-F5344CB8AC3E}">
        <p14:creationId xmlns:p14="http://schemas.microsoft.com/office/powerpoint/2010/main" val="108384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133D4-3FA6-4255-9B8C-5681BE7209A2}"/>
              </a:ext>
            </a:extLst>
          </p:cNvPr>
          <p:cNvSpPr>
            <a:spLocks noGrp="1"/>
          </p:cNvSpPr>
          <p:nvPr>
            <p:ph type="title"/>
          </p:nvPr>
        </p:nvSpPr>
        <p:spPr/>
        <p:txBody>
          <a:bodyPr/>
          <a:lstStyle/>
          <a:p>
            <a:r>
              <a:rPr lang="en-AU" dirty="0"/>
              <a:t>Rock paper scissors – part 2</a:t>
            </a:r>
          </a:p>
        </p:txBody>
      </p:sp>
      <p:sp>
        <p:nvSpPr>
          <p:cNvPr id="5" name="Text Placeholder 4">
            <a:extLst>
              <a:ext uri="{FF2B5EF4-FFF2-40B4-BE49-F238E27FC236}">
                <a16:creationId xmlns:a16="http://schemas.microsoft.com/office/drawing/2014/main" id="{8CFD3725-BC72-4BF9-B64F-3417367F6738}"/>
              </a:ext>
            </a:extLst>
          </p:cNvPr>
          <p:cNvSpPr>
            <a:spLocks noGrp="1"/>
          </p:cNvSpPr>
          <p:nvPr>
            <p:ph type="body" sz="quarter" idx="18"/>
          </p:nvPr>
        </p:nvSpPr>
        <p:spPr/>
        <p:txBody>
          <a:bodyPr/>
          <a:lstStyle/>
          <a:p>
            <a:r>
              <a:rPr lang="en-AU" dirty="0"/>
              <a:t>What is the chance of winning?</a:t>
            </a:r>
          </a:p>
        </p:txBody>
      </p:sp>
      <p:pic>
        <p:nvPicPr>
          <p:cNvPr id="7" name="Picture 6" descr="Player 1 can choose either rock paper or scissors">
            <a:extLst>
              <a:ext uri="{FF2B5EF4-FFF2-40B4-BE49-F238E27FC236}">
                <a16:creationId xmlns:a16="http://schemas.microsoft.com/office/drawing/2014/main" id="{76D902AE-2F68-4521-B82E-E8D04DBDA04C}"/>
              </a:ext>
            </a:extLst>
          </p:cNvPr>
          <p:cNvPicPr>
            <a:picLocks noChangeAspect="1"/>
          </p:cNvPicPr>
          <p:nvPr/>
        </p:nvPicPr>
        <p:blipFill rotWithShape="1">
          <a:blip r:embed="rId3"/>
          <a:srcRect l="1882" r="3925"/>
          <a:stretch/>
        </p:blipFill>
        <p:spPr>
          <a:xfrm>
            <a:off x="360000" y="2724793"/>
            <a:ext cx="11484000" cy="1527630"/>
          </a:xfrm>
          <a:prstGeom prst="rect">
            <a:avLst/>
          </a:prstGeom>
        </p:spPr>
      </p:pic>
      <p:sp>
        <p:nvSpPr>
          <p:cNvPr id="9" name="TextBox 8">
            <a:extLst>
              <a:ext uri="{FF2B5EF4-FFF2-40B4-BE49-F238E27FC236}">
                <a16:creationId xmlns:a16="http://schemas.microsoft.com/office/drawing/2014/main" id="{2E22F8B6-5A53-4077-2FDB-1392CFA546BE}"/>
              </a:ext>
            </a:extLst>
          </p:cNvPr>
          <p:cNvSpPr txBox="1"/>
          <p:nvPr/>
        </p:nvSpPr>
        <p:spPr>
          <a:xfrm>
            <a:off x="348000" y="6318741"/>
            <a:ext cx="3669981" cy="379300"/>
          </a:xfrm>
          <a:prstGeom prst="rect">
            <a:avLst/>
          </a:prstGeom>
          <a:noFill/>
        </p:spPr>
        <p:txBody>
          <a:bodyPr wrap="square" lIns="0" tIns="0" rIns="0" bIns="0" rtlCol="0">
            <a:noAutofit/>
          </a:bodyPr>
          <a:lstStyle/>
          <a:p>
            <a:r>
              <a:rPr lang="en-AU" u="sng" dirty="0" err="1">
                <a:hlinkClick r:id="rId4"/>
              </a:rPr>
              <a:t>reSolve</a:t>
            </a:r>
            <a:r>
              <a:rPr lang="en-AU" u="sng" dirty="0">
                <a:hlinkClick r:id="rId4"/>
              </a:rPr>
              <a:t>: Mathematics by Inquiry (2020)</a:t>
            </a:r>
            <a:endParaRPr lang="en-US" u="sng" dirty="0"/>
          </a:p>
        </p:txBody>
      </p:sp>
      <p:sp>
        <p:nvSpPr>
          <p:cNvPr id="4" name="Slide Number Placeholder 3">
            <a:extLst>
              <a:ext uri="{FF2B5EF4-FFF2-40B4-BE49-F238E27FC236}">
                <a16:creationId xmlns:a16="http://schemas.microsoft.com/office/drawing/2014/main" id="{B5B890D6-2874-4350-8736-8C17658CA565}"/>
              </a:ext>
              <a:ext uri="{C183D7F6-B498-43B3-948B-1728B52AA6E4}">
                <adec:decorative xmlns:adec="http://schemas.microsoft.com/office/drawing/2017/decorative" val="1"/>
              </a:ext>
            </a:extLst>
          </p:cNvPr>
          <p:cNvSpPr>
            <a:spLocks noGrp="1"/>
          </p:cNvSpPr>
          <p:nvPr>
            <p:ph type="sldNum" sz="quarter" idx="10"/>
          </p:nvPr>
        </p:nvSpPr>
        <p:spPr/>
        <p:txBody>
          <a:bodyPr/>
          <a:lstStyle/>
          <a:p>
            <a:fld id="{53F625F3-B677-4D46-AEB5-DC449A9DF797}" type="slidenum">
              <a:rPr lang="en-AU" smtClean="0"/>
              <a:pPr/>
              <a:t>3</a:t>
            </a:fld>
            <a:endParaRPr lang="en-AU" dirty="0"/>
          </a:p>
        </p:txBody>
      </p:sp>
    </p:spTree>
    <p:extLst>
      <p:ext uri="{BB962C8B-B14F-4D97-AF65-F5344CB8AC3E}">
        <p14:creationId xmlns:p14="http://schemas.microsoft.com/office/powerpoint/2010/main" val="414598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133D4-3FA6-4255-9B8C-5681BE7209A2}"/>
              </a:ext>
            </a:extLst>
          </p:cNvPr>
          <p:cNvSpPr>
            <a:spLocks noGrp="1"/>
          </p:cNvSpPr>
          <p:nvPr>
            <p:ph type="title"/>
          </p:nvPr>
        </p:nvSpPr>
        <p:spPr/>
        <p:txBody>
          <a:bodyPr/>
          <a:lstStyle/>
          <a:p>
            <a:r>
              <a:rPr lang="en-AU" dirty="0"/>
              <a:t>Rock paper scissors – part 3</a:t>
            </a:r>
          </a:p>
        </p:txBody>
      </p:sp>
      <p:sp>
        <p:nvSpPr>
          <p:cNvPr id="5" name="Text Placeholder 4">
            <a:extLst>
              <a:ext uri="{FF2B5EF4-FFF2-40B4-BE49-F238E27FC236}">
                <a16:creationId xmlns:a16="http://schemas.microsoft.com/office/drawing/2014/main" id="{8CFD3725-BC72-4BF9-B64F-3417367F6738}"/>
              </a:ext>
            </a:extLst>
          </p:cNvPr>
          <p:cNvSpPr>
            <a:spLocks noGrp="1"/>
          </p:cNvSpPr>
          <p:nvPr>
            <p:ph type="body" sz="quarter" idx="18"/>
          </p:nvPr>
        </p:nvSpPr>
        <p:spPr/>
        <p:txBody>
          <a:bodyPr/>
          <a:lstStyle/>
          <a:p>
            <a:r>
              <a:rPr lang="en-AU" dirty="0"/>
              <a:t>What is the chance of winning?</a:t>
            </a:r>
          </a:p>
        </p:txBody>
      </p:sp>
      <p:pic>
        <p:nvPicPr>
          <p:cNvPr id="8" name="Picture 7" descr="If player 1 chooses rock, player 2 can choose rock, paper or scissors.&#10;If player 1 chooses paper, player 2 can choose rock, paper or scissors&#10;If player 1 chooses scissors, player 2 can choose rock, paper or scissors">
            <a:extLst>
              <a:ext uri="{FF2B5EF4-FFF2-40B4-BE49-F238E27FC236}">
                <a16:creationId xmlns:a16="http://schemas.microsoft.com/office/drawing/2014/main" id="{AF11EEDD-6BBF-4D05-88AC-6E05C895C656}"/>
              </a:ext>
            </a:extLst>
          </p:cNvPr>
          <p:cNvPicPr>
            <a:picLocks noChangeAspect="1"/>
          </p:cNvPicPr>
          <p:nvPr/>
        </p:nvPicPr>
        <p:blipFill rotWithShape="1">
          <a:blip r:embed="rId2"/>
          <a:srcRect l="2339" r="1072"/>
          <a:stretch/>
        </p:blipFill>
        <p:spPr>
          <a:xfrm>
            <a:off x="161365" y="1379899"/>
            <a:ext cx="11776134" cy="3088563"/>
          </a:xfrm>
          <a:prstGeom prst="rect">
            <a:avLst/>
          </a:prstGeom>
        </p:spPr>
      </p:pic>
      <p:sp>
        <p:nvSpPr>
          <p:cNvPr id="11" name="TextBox 10">
            <a:extLst>
              <a:ext uri="{FF2B5EF4-FFF2-40B4-BE49-F238E27FC236}">
                <a16:creationId xmlns:a16="http://schemas.microsoft.com/office/drawing/2014/main" id="{6A02E0AF-EF47-7B0A-5553-86D813BD1EFD}"/>
              </a:ext>
            </a:extLst>
          </p:cNvPr>
          <p:cNvSpPr txBox="1"/>
          <p:nvPr/>
        </p:nvSpPr>
        <p:spPr>
          <a:xfrm>
            <a:off x="339218" y="6315959"/>
            <a:ext cx="3669981" cy="379300"/>
          </a:xfrm>
          <a:prstGeom prst="rect">
            <a:avLst/>
          </a:prstGeom>
          <a:noFill/>
        </p:spPr>
        <p:txBody>
          <a:bodyPr wrap="square" lIns="0" tIns="0" rIns="0" bIns="0" rtlCol="0">
            <a:noAutofit/>
          </a:bodyPr>
          <a:lstStyle/>
          <a:p>
            <a:r>
              <a:rPr lang="en-AU" u="sng" dirty="0" err="1">
                <a:hlinkClick r:id="rId3"/>
              </a:rPr>
              <a:t>reSolve</a:t>
            </a:r>
            <a:r>
              <a:rPr lang="en-AU" u="sng" dirty="0">
                <a:hlinkClick r:id="rId3"/>
              </a:rPr>
              <a:t>: Mathematics by Inquiry (2020)</a:t>
            </a:r>
            <a:endParaRPr lang="en-US" u="sng" dirty="0"/>
          </a:p>
        </p:txBody>
      </p:sp>
      <p:sp>
        <p:nvSpPr>
          <p:cNvPr id="4" name="Slide Number Placeholder 3">
            <a:extLst>
              <a:ext uri="{FF2B5EF4-FFF2-40B4-BE49-F238E27FC236}">
                <a16:creationId xmlns:a16="http://schemas.microsoft.com/office/drawing/2014/main" id="{B5B890D6-2874-4350-8736-8C17658CA565}"/>
              </a:ext>
              <a:ext uri="{C183D7F6-B498-43B3-948B-1728B52AA6E4}">
                <adec:decorative xmlns:adec="http://schemas.microsoft.com/office/drawing/2017/decorative" val="1"/>
              </a:ext>
            </a:extLst>
          </p:cNvPr>
          <p:cNvSpPr>
            <a:spLocks noGrp="1"/>
          </p:cNvSpPr>
          <p:nvPr>
            <p:ph type="sldNum" sz="quarter" idx="10"/>
          </p:nvPr>
        </p:nvSpPr>
        <p:spPr/>
        <p:txBody>
          <a:bodyPr/>
          <a:lstStyle/>
          <a:p>
            <a:fld id="{53F625F3-B677-4D46-AEB5-DC449A9DF797}" type="slidenum">
              <a:rPr lang="en-AU" smtClean="0"/>
              <a:pPr/>
              <a:t>4</a:t>
            </a:fld>
            <a:endParaRPr lang="en-AU" dirty="0"/>
          </a:p>
        </p:txBody>
      </p:sp>
    </p:spTree>
    <p:extLst>
      <p:ext uri="{BB962C8B-B14F-4D97-AF65-F5344CB8AC3E}">
        <p14:creationId xmlns:p14="http://schemas.microsoft.com/office/powerpoint/2010/main" val="240829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133D4-3FA6-4255-9B8C-5681BE7209A2}"/>
              </a:ext>
            </a:extLst>
          </p:cNvPr>
          <p:cNvSpPr>
            <a:spLocks noGrp="1"/>
          </p:cNvSpPr>
          <p:nvPr>
            <p:ph type="title"/>
          </p:nvPr>
        </p:nvSpPr>
        <p:spPr/>
        <p:txBody>
          <a:bodyPr/>
          <a:lstStyle/>
          <a:p>
            <a:r>
              <a:rPr lang="en-AU" dirty="0"/>
              <a:t>Rock paper scissors – part 4</a:t>
            </a:r>
          </a:p>
        </p:txBody>
      </p:sp>
      <p:sp>
        <p:nvSpPr>
          <p:cNvPr id="5" name="Text Placeholder 4">
            <a:extLst>
              <a:ext uri="{FF2B5EF4-FFF2-40B4-BE49-F238E27FC236}">
                <a16:creationId xmlns:a16="http://schemas.microsoft.com/office/drawing/2014/main" id="{8CFD3725-BC72-4BF9-B64F-3417367F6738}"/>
              </a:ext>
            </a:extLst>
          </p:cNvPr>
          <p:cNvSpPr>
            <a:spLocks noGrp="1"/>
          </p:cNvSpPr>
          <p:nvPr>
            <p:ph type="body" sz="quarter" idx="18"/>
          </p:nvPr>
        </p:nvSpPr>
        <p:spPr/>
        <p:txBody>
          <a:bodyPr/>
          <a:lstStyle/>
          <a:p>
            <a:r>
              <a:rPr lang="en-AU" dirty="0"/>
              <a:t>What is the chance of winning?</a:t>
            </a:r>
          </a:p>
        </p:txBody>
      </p:sp>
      <p:pic>
        <p:nvPicPr>
          <p:cNvPr id="13" name="Picture 12" descr="Table showing the outcomes for a game of rock, paper, scissors.">
            <a:extLst>
              <a:ext uri="{FF2B5EF4-FFF2-40B4-BE49-F238E27FC236}">
                <a16:creationId xmlns:a16="http://schemas.microsoft.com/office/drawing/2014/main" id="{A0792547-F628-CC9D-1278-A94948D23FC9}"/>
              </a:ext>
            </a:extLst>
          </p:cNvPr>
          <p:cNvPicPr>
            <a:picLocks noChangeAspect="1"/>
          </p:cNvPicPr>
          <p:nvPr/>
        </p:nvPicPr>
        <p:blipFill rotWithShape="1">
          <a:blip r:embed="rId2"/>
          <a:srcRect l="2216" r="2587"/>
          <a:stretch/>
        </p:blipFill>
        <p:spPr>
          <a:xfrm>
            <a:off x="366287" y="1414184"/>
            <a:ext cx="10770873" cy="3610007"/>
          </a:xfrm>
          <a:prstGeom prst="rect">
            <a:avLst/>
          </a:prstGeom>
        </p:spPr>
      </p:pic>
      <p:sp>
        <p:nvSpPr>
          <p:cNvPr id="12" name="TextBox 11">
            <a:extLst>
              <a:ext uri="{FF2B5EF4-FFF2-40B4-BE49-F238E27FC236}">
                <a16:creationId xmlns:a16="http://schemas.microsoft.com/office/drawing/2014/main" id="{A5B1F830-CCD6-2CE9-725B-1615D72F5BA6}"/>
              </a:ext>
            </a:extLst>
          </p:cNvPr>
          <p:cNvSpPr txBox="1"/>
          <p:nvPr/>
        </p:nvSpPr>
        <p:spPr>
          <a:xfrm>
            <a:off x="339218" y="6319708"/>
            <a:ext cx="3669981" cy="379300"/>
          </a:xfrm>
          <a:prstGeom prst="rect">
            <a:avLst/>
          </a:prstGeom>
          <a:noFill/>
        </p:spPr>
        <p:txBody>
          <a:bodyPr wrap="square" lIns="0" tIns="0" rIns="0" bIns="0" rtlCol="0">
            <a:noAutofit/>
          </a:bodyPr>
          <a:lstStyle/>
          <a:p>
            <a:r>
              <a:rPr lang="en-AU" u="sng" dirty="0" err="1">
                <a:hlinkClick r:id="rId3"/>
              </a:rPr>
              <a:t>reSolve</a:t>
            </a:r>
            <a:r>
              <a:rPr lang="en-AU" u="sng" dirty="0">
                <a:hlinkClick r:id="rId3"/>
              </a:rPr>
              <a:t>: Mathematics by Inquiry (2020)</a:t>
            </a:r>
            <a:endParaRPr lang="en-US" u="sng" dirty="0"/>
          </a:p>
        </p:txBody>
      </p:sp>
      <p:sp>
        <p:nvSpPr>
          <p:cNvPr id="4" name="Slide Number Placeholder 3">
            <a:extLst>
              <a:ext uri="{FF2B5EF4-FFF2-40B4-BE49-F238E27FC236}">
                <a16:creationId xmlns:a16="http://schemas.microsoft.com/office/drawing/2014/main" id="{B5B890D6-2874-4350-8736-8C17658CA565}"/>
              </a:ext>
              <a:ext uri="{C183D7F6-B498-43B3-948B-1728B52AA6E4}">
                <adec:decorative xmlns:adec="http://schemas.microsoft.com/office/drawing/2017/decorative" val="1"/>
              </a:ext>
            </a:extLst>
          </p:cNvPr>
          <p:cNvSpPr>
            <a:spLocks noGrp="1"/>
          </p:cNvSpPr>
          <p:nvPr>
            <p:ph type="sldNum" sz="quarter" idx="10"/>
          </p:nvPr>
        </p:nvSpPr>
        <p:spPr/>
        <p:txBody>
          <a:bodyPr/>
          <a:lstStyle/>
          <a:p>
            <a:fld id="{53F625F3-B677-4D46-AEB5-DC449A9DF797}" type="slidenum">
              <a:rPr lang="en-AU" smtClean="0"/>
              <a:pPr/>
              <a:t>5</a:t>
            </a:fld>
            <a:endParaRPr lang="en-AU" dirty="0"/>
          </a:p>
        </p:txBody>
      </p:sp>
    </p:spTree>
    <p:extLst>
      <p:ext uri="{BB962C8B-B14F-4D97-AF65-F5344CB8AC3E}">
        <p14:creationId xmlns:p14="http://schemas.microsoft.com/office/powerpoint/2010/main" val="232985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133D4-3FA6-4255-9B8C-5681BE7209A2}"/>
              </a:ext>
            </a:extLst>
          </p:cNvPr>
          <p:cNvSpPr>
            <a:spLocks noGrp="1"/>
          </p:cNvSpPr>
          <p:nvPr>
            <p:ph type="title"/>
          </p:nvPr>
        </p:nvSpPr>
        <p:spPr/>
        <p:txBody>
          <a:bodyPr/>
          <a:lstStyle/>
          <a:p>
            <a:r>
              <a:rPr lang="en-AU" dirty="0"/>
              <a:t>Rock paper scissors – part 5</a:t>
            </a:r>
          </a:p>
        </p:txBody>
      </p:sp>
      <p:sp>
        <p:nvSpPr>
          <p:cNvPr id="5" name="Text Placeholder 4">
            <a:extLst>
              <a:ext uri="{FF2B5EF4-FFF2-40B4-BE49-F238E27FC236}">
                <a16:creationId xmlns:a16="http://schemas.microsoft.com/office/drawing/2014/main" id="{8CFD3725-BC72-4BF9-B64F-3417367F6738}"/>
              </a:ext>
            </a:extLst>
          </p:cNvPr>
          <p:cNvSpPr>
            <a:spLocks noGrp="1"/>
          </p:cNvSpPr>
          <p:nvPr>
            <p:ph type="body" sz="quarter" idx="18"/>
          </p:nvPr>
        </p:nvSpPr>
        <p:spPr/>
        <p:txBody>
          <a:bodyPr/>
          <a:lstStyle/>
          <a:p>
            <a:r>
              <a:rPr lang="en-AU" dirty="0"/>
              <a:t>What is the chance of winning?</a:t>
            </a:r>
          </a:p>
        </p:txBody>
      </p:sp>
      <p:pic>
        <p:nvPicPr>
          <p:cNvPr id="10" name="Picture 9" descr="Diagram showing the outcomes for a game of rock, paper, scissors.&#10;Diagram shows the different ways that a draw can occur.">
            <a:extLst>
              <a:ext uri="{FF2B5EF4-FFF2-40B4-BE49-F238E27FC236}">
                <a16:creationId xmlns:a16="http://schemas.microsoft.com/office/drawing/2014/main" id="{81ED9C3F-1C0C-434A-81B8-51A1353A9C92}"/>
              </a:ext>
            </a:extLst>
          </p:cNvPr>
          <p:cNvPicPr>
            <a:picLocks noChangeAspect="1"/>
          </p:cNvPicPr>
          <p:nvPr/>
        </p:nvPicPr>
        <p:blipFill>
          <a:blip r:embed="rId2"/>
          <a:stretch>
            <a:fillRect/>
          </a:stretch>
        </p:blipFill>
        <p:spPr>
          <a:xfrm>
            <a:off x="94912" y="1404503"/>
            <a:ext cx="11448000" cy="5039520"/>
          </a:xfrm>
          <a:prstGeom prst="rect">
            <a:avLst/>
          </a:prstGeom>
        </p:spPr>
      </p:pic>
      <p:sp>
        <p:nvSpPr>
          <p:cNvPr id="13" name="TextBox 12">
            <a:extLst>
              <a:ext uri="{FF2B5EF4-FFF2-40B4-BE49-F238E27FC236}">
                <a16:creationId xmlns:a16="http://schemas.microsoft.com/office/drawing/2014/main" id="{D9A8D213-93A6-222A-3519-E9A8343D76CC}"/>
              </a:ext>
            </a:extLst>
          </p:cNvPr>
          <p:cNvSpPr txBox="1"/>
          <p:nvPr/>
        </p:nvSpPr>
        <p:spPr>
          <a:xfrm>
            <a:off x="339218" y="6319708"/>
            <a:ext cx="3669981" cy="379300"/>
          </a:xfrm>
          <a:prstGeom prst="rect">
            <a:avLst/>
          </a:prstGeom>
          <a:noFill/>
        </p:spPr>
        <p:txBody>
          <a:bodyPr wrap="square" lIns="0" tIns="0" rIns="0" bIns="0" rtlCol="0">
            <a:noAutofit/>
          </a:bodyPr>
          <a:lstStyle/>
          <a:p>
            <a:r>
              <a:rPr lang="en-AU" u="sng" dirty="0" err="1">
                <a:hlinkClick r:id="rId3"/>
              </a:rPr>
              <a:t>reSolve</a:t>
            </a:r>
            <a:r>
              <a:rPr lang="en-AU" u="sng" dirty="0">
                <a:hlinkClick r:id="rId3"/>
              </a:rPr>
              <a:t>: Mathematics by Inquiry (2020)</a:t>
            </a:r>
            <a:endParaRPr lang="en-US" u="sng" dirty="0"/>
          </a:p>
        </p:txBody>
      </p:sp>
      <p:sp>
        <p:nvSpPr>
          <p:cNvPr id="4" name="Slide Number Placeholder 3">
            <a:extLst>
              <a:ext uri="{FF2B5EF4-FFF2-40B4-BE49-F238E27FC236}">
                <a16:creationId xmlns:a16="http://schemas.microsoft.com/office/drawing/2014/main" id="{B5B890D6-2874-4350-8736-8C17658CA565}"/>
              </a:ext>
              <a:ext uri="{C183D7F6-B498-43B3-948B-1728B52AA6E4}">
                <adec:decorative xmlns:adec="http://schemas.microsoft.com/office/drawing/2017/decorative" val="1"/>
              </a:ext>
            </a:extLst>
          </p:cNvPr>
          <p:cNvSpPr>
            <a:spLocks noGrp="1"/>
          </p:cNvSpPr>
          <p:nvPr>
            <p:ph type="sldNum" sz="quarter" idx="10"/>
          </p:nvPr>
        </p:nvSpPr>
        <p:spPr/>
        <p:txBody>
          <a:bodyPr/>
          <a:lstStyle/>
          <a:p>
            <a:fld id="{53F625F3-B677-4D46-AEB5-DC449A9DF797}" type="slidenum">
              <a:rPr lang="en-AU" smtClean="0"/>
              <a:pPr/>
              <a:t>6</a:t>
            </a:fld>
            <a:endParaRPr lang="en-AU" dirty="0"/>
          </a:p>
        </p:txBody>
      </p:sp>
    </p:spTree>
    <p:extLst>
      <p:ext uri="{BB962C8B-B14F-4D97-AF65-F5344CB8AC3E}">
        <p14:creationId xmlns:p14="http://schemas.microsoft.com/office/powerpoint/2010/main" val="122465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133D4-3FA6-4255-9B8C-5681BE7209A2}"/>
              </a:ext>
            </a:extLst>
          </p:cNvPr>
          <p:cNvSpPr>
            <a:spLocks noGrp="1"/>
          </p:cNvSpPr>
          <p:nvPr>
            <p:ph type="title"/>
          </p:nvPr>
        </p:nvSpPr>
        <p:spPr/>
        <p:txBody>
          <a:bodyPr/>
          <a:lstStyle/>
          <a:p>
            <a:r>
              <a:rPr lang="en-AU" dirty="0"/>
              <a:t>Rock paper scissors – part 6</a:t>
            </a:r>
          </a:p>
        </p:txBody>
      </p:sp>
      <p:sp>
        <p:nvSpPr>
          <p:cNvPr id="5" name="Text Placeholder 4">
            <a:extLst>
              <a:ext uri="{FF2B5EF4-FFF2-40B4-BE49-F238E27FC236}">
                <a16:creationId xmlns:a16="http://schemas.microsoft.com/office/drawing/2014/main" id="{8CFD3725-BC72-4BF9-B64F-3417367F6738}"/>
              </a:ext>
            </a:extLst>
          </p:cNvPr>
          <p:cNvSpPr>
            <a:spLocks noGrp="1"/>
          </p:cNvSpPr>
          <p:nvPr>
            <p:ph type="body" sz="quarter" idx="18"/>
          </p:nvPr>
        </p:nvSpPr>
        <p:spPr/>
        <p:txBody>
          <a:bodyPr/>
          <a:lstStyle/>
          <a:p>
            <a:r>
              <a:rPr lang="en-AU" dirty="0"/>
              <a:t>What is the chance of winning?</a:t>
            </a:r>
          </a:p>
        </p:txBody>
      </p:sp>
      <p:pic>
        <p:nvPicPr>
          <p:cNvPr id="12" name="Picture 11" descr="Diagram showing the outcomes for a game of rock, paper, scissors.&#10;Diagram shows the different ways that player one can win.">
            <a:extLst>
              <a:ext uri="{FF2B5EF4-FFF2-40B4-BE49-F238E27FC236}">
                <a16:creationId xmlns:a16="http://schemas.microsoft.com/office/drawing/2014/main" id="{BB1BB461-706E-062C-9FD6-414539208C3C}"/>
              </a:ext>
            </a:extLst>
          </p:cNvPr>
          <p:cNvPicPr>
            <a:picLocks noChangeAspect="1"/>
          </p:cNvPicPr>
          <p:nvPr/>
        </p:nvPicPr>
        <p:blipFill>
          <a:blip r:embed="rId2"/>
          <a:stretch>
            <a:fillRect/>
          </a:stretch>
        </p:blipFill>
        <p:spPr>
          <a:xfrm>
            <a:off x="173866" y="1421493"/>
            <a:ext cx="11250818" cy="5076000"/>
          </a:xfrm>
          <a:prstGeom prst="rect">
            <a:avLst/>
          </a:prstGeom>
        </p:spPr>
      </p:pic>
      <p:sp>
        <p:nvSpPr>
          <p:cNvPr id="13" name="TextBox 12">
            <a:extLst>
              <a:ext uri="{FF2B5EF4-FFF2-40B4-BE49-F238E27FC236}">
                <a16:creationId xmlns:a16="http://schemas.microsoft.com/office/drawing/2014/main" id="{4653E259-1B49-A527-4E76-CB6BF833B721}"/>
              </a:ext>
            </a:extLst>
          </p:cNvPr>
          <p:cNvSpPr txBox="1"/>
          <p:nvPr/>
        </p:nvSpPr>
        <p:spPr>
          <a:xfrm>
            <a:off x="339218" y="6319708"/>
            <a:ext cx="3669981" cy="379300"/>
          </a:xfrm>
          <a:prstGeom prst="rect">
            <a:avLst/>
          </a:prstGeom>
          <a:noFill/>
        </p:spPr>
        <p:txBody>
          <a:bodyPr wrap="square" lIns="0" tIns="0" rIns="0" bIns="0" rtlCol="0">
            <a:noAutofit/>
          </a:bodyPr>
          <a:lstStyle/>
          <a:p>
            <a:r>
              <a:rPr lang="en-AU" u="sng" dirty="0" err="1">
                <a:hlinkClick r:id="rId3"/>
              </a:rPr>
              <a:t>reSolve</a:t>
            </a:r>
            <a:r>
              <a:rPr lang="en-AU" u="sng" dirty="0">
                <a:hlinkClick r:id="rId3"/>
              </a:rPr>
              <a:t>: Mathematics by Inquiry (2020)</a:t>
            </a:r>
            <a:endParaRPr lang="en-US" u="sng" dirty="0"/>
          </a:p>
        </p:txBody>
      </p:sp>
      <p:sp>
        <p:nvSpPr>
          <p:cNvPr id="4" name="Slide Number Placeholder 3">
            <a:extLst>
              <a:ext uri="{FF2B5EF4-FFF2-40B4-BE49-F238E27FC236}">
                <a16:creationId xmlns:a16="http://schemas.microsoft.com/office/drawing/2014/main" id="{B5B890D6-2874-4350-8736-8C17658CA565}"/>
              </a:ext>
              <a:ext uri="{C183D7F6-B498-43B3-948B-1728B52AA6E4}">
                <adec:decorative xmlns:adec="http://schemas.microsoft.com/office/drawing/2017/decorative" val="1"/>
              </a:ext>
            </a:extLst>
          </p:cNvPr>
          <p:cNvSpPr>
            <a:spLocks noGrp="1"/>
          </p:cNvSpPr>
          <p:nvPr>
            <p:ph type="sldNum" sz="quarter" idx="10"/>
          </p:nvPr>
        </p:nvSpPr>
        <p:spPr/>
        <p:txBody>
          <a:bodyPr/>
          <a:lstStyle/>
          <a:p>
            <a:fld id="{53F625F3-B677-4D46-AEB5-DC449A9DF797}" type="slidenum">
              <a:rPr lang="en-AU" dirty="0" smtClean="0"/>
              <a:pPr/>
              <a:t>7</a:t>
            </a:fld>
            <a:endParaRPr lang="en-AU" dirty="0"/>
          </a:p>
        </p:txBody>
      </p:sp>
    </p:spTree>
    <p:extLst>
      <p:ext uri="{BB962C8B-B14F-4D97-AF65-F5344CB8AC3E}">
        <p14:creationId xmlns:p14="http://schemas.microsoft.com/office/powerpoint/2010/main" val="400650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133D4-3FA6-4255-9B8C-5681BE7209A2}"/>
              </a:ext>
            </a:extLst>
          </p:cNvPr>
          <p:cNvSpPr>
            <a:spLocks noGrp="1"/>
          </p:cNvSpPr>
          <p:nvPr>
            <p:ph type="title"/>
          </p:nvPr>
        </p:nvSpPr>
        <p:spPr/>
        <p:txBody>
          <a:bodyPr/>
          <a:lstStyle/>
          <a:p>
            <a:r>
              <a:rPr lang="en-AU" dirty="0"/>
              <a:t>Rock paper scissors – part 7</a:t>
            </a:r>
          </a:p>
        </p:txBody>
      </p:sp>
      <p:sp>
        <p:nvSpPr>
          <p:cNvPr id="5" name="Text Placeholder 4">
            <a:extLst>
              <a:ext uri="{FF2B5EF4-FFF2-40B4-BE49-F238E27FC236}">
                <a16:creationId xmlns:a16="http://schemas.microsoft.com/office/drawing/2014/main" id="{8CFD3725-BC72-4BF9-B64F-3417367F6738}"/>
              </a:ext>
            </a:extLst>
          </p:cNvPr>
          <p:cNvSpPr>
            <a:spLocks noGrp="1"/>
          </p:cNvSpPr>
          <p:nvPr>
            <p:ph type="body" sz="quarter" idx="18"/>
          </p:nvPr>
        </p:nvSpPr>
        <p:spPr/>
        <p:txBody>
          <a:bodyPr/>
          <a:lstStyle/>
          <a:p>
            <a:r>
              <a:rPr lang="en-AU" dirty="0"/>
              <a:t>What is the chance of winning?</a:t>
            </a:r>
          </a:p>
        </p:txBody>
      </p:sp>
      <p:pic>
        <p:nvPicPr>
          <p:cNvPr id="13" name="Picture 12" descr="Diagram showing the outcomes for a game of rock, paper, scissors.&#10;Diagram shows the different ways that player two can win.">
            <a:extLst>
              <a:ext uri="{FF2B5EF4-FFF2-40B4-BE49-F238E27FC236}">
                <a16:creationId xmlns:a16="http://schemas.microsoft.com/office/drawing/2014/main" id="{AC5BA11F-26A5-C365-B2E1-CA4E7FA321F1}"/>
              </a:ext>
            </a:extLst>
          </p:cNvPr>
          <p:cNvPicPr>
            <a:picLocks noChangeAspect="1"/>
          </p:cNvPicPr>
          <p:nvPr/>
        </p:nvPicPr>
        <p:blipFill>
          <a:blip r:embed="rId2"/>
          <a:stretch>
            <a:fillRect/>
          </a:stretch>
        </p:blipFill>
        <p:spPr>
          <a:xfrm>
            <a:off x="107752" y="1411494"/>
            <a:ext cx="11455079" cy="5076000"/>
          </a:xfrm>
          <a:prstGeom prst="rect">
            <a:avLst/>
          </a:prstGeom>
        </p:spPr>
      </p:pic>
      <p:sp>
        <p:nvSpPr>
          <p:cNvPr id="14" name="TextBox 13">
            <a:extLst>
              <a:ext uri="{FF2B5EF4-FFF2-40B4-BE49-F238E27FC236}">
                <a16:creationId xmlns:a16="http://schemas.microsoft.com/office/drawing/2014/main" id="{D6FF74CC-821D-F8E9-F18A-11BEAA168FC2}"/>
              </a:ext>
            </a:extLst>
          </p:cNvPr>
          <p:cNvSpPr txBox="1"/>
          <p:nvPr/>
        </p:nvSpPr>
        <p:spPr>
          <a:xfrm>
            <a:off x="339218" y="6319708"/>
            <a:ext cx="3669981" cy="379300"/>
          </a:xfrm>
          <a:prstGeom prst="rect">
            <a:avLst/>
          </a:prstGeom>
          <a:noFill/>
        </p:spPr>
        <p:txBody>
          <a:bodyPr wrap="square" lIns="0" tIns="0" rIns="0" bIns="0" rtlCol="0">
            <a:noAutofit/>
          </a:bodyPr>
          <a:lstStyle/>
          <a:p>
            <a:r>
              <a:rPr lang="en-AU" u="sng" dirty="0" err="1">
                <a:hlinkClick r:id="rId3"/>
              </a:rPr>
              <a:t>reSolve</a:t>
            </a:r>
            <a:r>
              <a:rPr lang="en-AU" u="sng" dirty="0">
                <a:hlinkClick r:id="rId3"/>
              </a:rPr>
              <a:t>: Mathematics by Inquiry (2020)</a:t>
            </a:r>
            <a:endParaRPr lang="en-US" u="sng" dirty="0"/>
          </a:p>
        </p:txBody>
      </p:sp>
      <p:sp>
        <p:nvSpPr>
          <p:cNvPr id="4" name="Slide Number Placeholder 3">
            <a:extLst>
              <a:ext uri="{FF2B5EF4-FFF2-40B4-BE49-F238E27FC236}">
                <a16:creationId xmlns:a16="http://schemas.microsoft.com/office/drawing/2014/main" id="{B5B890D6-2874-4350-8736-8C17658CA565}"/>
              </a:ext>
              <a:ext uri="{C183D7F6-B498-43B3-948B-1728B52AA6E4}">
                <adec:decorative xmlns:adec="http://schemas.microsoft.com/office/drawing/2017/decorative" val="1"/>
              </a:ext>
            </a:extLst>
          </p:cNvPr>
          <p:cNvSpPr>
            <a:spLocks noGrp="1"/>
          </p:cNvSpPr>
          <p:nvPr>
            <p:ph type="sldNum" sz="quarter" idx="10"/>
          </p:nvPr>
        </p:nvSpPr>
        <p:spPr/>
        <p:txBody>
          <a:bodyPr/>
          <a:lstStyle/>
          <a:p>
            <a:fld id="{53F625F3-B677-4D46-AEB5-DC449A9DF797}" type="slidenum">
              <a:rPr lang="en-AU" smtClean="0"/>
              <a:pPr/>
              <a:t>8</a:t>
            </a:fld>
            <a:endParaRPr lang="en-AU" dirty="0"/>
          </a:p>
        </p:txBody>
      </p:sp>
    </p:spTree>
    <p:extLst>
      <p:ext uri="{BB962C8B-B14F-4D97-AF65-F5344CB8AC3E}">
        <p14:creationId xmlns:p14="http://schemas.microsoft.com/office/powerpoint/2010/main" val="56516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133D4-3FA6-4255-9B8C-5681BE7209A2}"/>
              </a:ext>
            </a:extLst>
          </p:cNvPr>
          <p:cNvSpPr>
            <a:spLocks noGrp="1"/>
          </p:cNvSpPr>
          <p:nvPr>
            <p:ph type="title"/>
          </p:nvPr>
        </p:nvSpPr>
        <p:spPr/>
        <p:txBody>
          <a:bodyPr/>
          <a:lstStyle/>
          <a:p>
            <a:r>
              <a:rPr lang="en-AU" dirty="0"/>
              <a:t>Rock paper scissors – part 8</a:t>
            </a:r>
          </a:p>
        </p:txBody>
      </p:sp>
      <p:sp>
        <p:nvSpPr>
          <p:cNvPr id="5" name="Text Placeholder 4">
            <a:extLst>
              <a:ext uri="{FF2B5EF4-FFF2-40B4-BE49-F238E27FC236}">
                <a16:creationId xmlns:a16="http://schemas.microsoft.com/office/drawing/2014/main" id="{8CFD3725-BC72-4BF9-B64F-3417367F6738}"/>
              </a:ext>
            </a:extLst>
          </p:cNvPr>
          <p:cNvSpPr>
            <a:spLocks noGrp="1"/>
          </p:cNvSpPr>
          <p:nvPr>
            <p:ph type="body" sz="quarter" idx="18"/>
          </p:nvPr>
        </p:nvSpPr>
        <p:spPr>
          <a:xfrm>
            <a:off x="360000" y="900000"/>
            <a:ext cx="10080000" cy="310015"/>
          </a:xfrm>
        </p:spPr>
        <p:txBody>
          <a:bodyPr/>
          <a:lstStyle/>
          <a:p>
            <a:r>
              <a:rPr lang="en-AU" dirty="0"/>
              <a:t>What is the chance of winning?</a:t>
            </a:r>
          </a:p>
        </p:txBody>
      </p:sp>
      <p:pic>
        <p:nvPicPr>
          <p:cNvPr id="14" name="Picture 13" descr="Diagram showing the outcomes for a game of rock, paper, scissors.&#10;">
            <a:extLst>
              <a:ext uri="{FF2B5EF4-FFF2-40B4-BE49-F238E27FC236}">
                <a16:creationId xmlns:a16="http://schemas.microsoft.com/office/drawing/2014/main" id="{A838EB25-9364-ED67-0B08-3B71B01ACD99}"/>
              </a:ext>
            </a:extLst>
          </p:cNvPr>
          <p:cNvPicPr>
            <a:picLocks noChangeAspect="1"/>
          </p:cNvPicPr>
          <p:nvPr/>
        </p:nvPicPr>
        <p:blipFill>
          <a:blip r:embed="rId3"/>
          <a:stretch>
            <a:fillRect/>
          </a:stretch>
        </p:blipFill>
        <p:spPr>
          <a:xfrm>
            <a:off x="233876" y="1379964"/>
            <a:ext cx="11106914" cy="4998640"/>
          </a:xfrm>
          <a:prstGeom prst="rect">
            <a:avLst/>
          </a:prstGeom>
        </p:spPr>
      </p:pic>
      <p:sp>
        <p:nvSpPr>
          <p:cNvPr id="15" name="TextBox 14">
            <a:extLst>
              <a:ext uri="{FF2B5EF4-FFF2-40B4-BE49-F238E27FC236}">
                <a16:creationId xmlns:a16="http://schemas.microsoft.com/office/drawing/2014/main" id="{C286D0D4-4717-3CC8-4216-B3D0BDCC59C4}"/>
              </a:ext>
            </a:extLst>
          </p:cNvPr>
          <p:cNvSpPr txBox="1"/>
          <p:nvPr/>
        </p:nvSpPr>
        <p:spPr>
          <a:xfrm>
            <a:off x="339218" y="6319708"/>
            <a:ext cx="3669981" cy="379300"/>
          </a:xfrm>
          <a:prstGeom prst="rect">
            <a:avLst/>
          </a:prstGeom>
          <a:noFill/>
        </p:spPr>
        <p:txBody>
          <a:bodyPr wrap="square" lIns="0" tIns="0" rIns="0" bIns="0" rtlCol="0">
            <a:noAutofit/>
          </a:bodyPr>
          <a:lstStyle/>
          <a:p>
            <a:r>
              <a:rPr lang="en-AU" u="sng" dirty="0" err="1">
                <a:hlinkClick r:id="rId4"/>
              </a:rPr>
              <a:t>reSolve</a:t>
            </a:r>
            <a:r>
              <a:rPr lang="en-AU" u="sng" dirty="0">
                <a:hlinkClick r:id="rId4"/>
              </a:rPr>
              <a:t>: Mathematics by Inquiry (2020)</a:t>
            </a:r>
            <a:endParaRPr lang="en-US" u="sng" dirty="0"/>
          </a:p>
        </p:txBody>
      </p:sp>
      <p:sp>
        <p:nvSpPr>
          <p:cNvPr id="4" name="Slide Number Placeholder 3">
            <a:extLst>
              <a:ext uri="{FF2B5EF4-FFF2-40B4-BE49-F238E27FC236}">
                <a16:creationId xmlns:a16="http://schemas.microsoft.com/office/drawing/2014/main" id="{B5B890D6-2874-4350-8736-8C17658CA565}"/>
              </a:ext>
              <a:ext uri="{C183D7F6-B498-43B3-948B-1728B52AA6E4}">
                <adec:decorative xmlns:adec="http://schemas.microsoft.com/office/drawing/2017/decorative" val="1"/>
              </a:ext>
            </a:extLst>
          </p:cNvPr>
          <p:cNvSpPr>
            <a:spLocks noGrp="1"/>
          </p:cNvSpPr>
          <p:nvPr>
            <p:ph type="sldNum" sz="quarter" idx="10"/>
          </p:nvPr>
        </p:nvSpPr>
        <p:spPr/>
        <p:txBody>
          <a:bodyPr/>
          <a:lstStyle/>
          <a:p>
            <a:fld id="{53F625F3-B677-4D46-AEB5-DC449A9DF797}" type="slidenum">
              <a:rPr lang="en-AU" smtClean="0"/>
              <a:pPr/>
              <a:t>9</a:t>
            </a:fld>
            <a:endParaRPr lang="en-AU" dirty="0"/>
          </a:p>
        </p:txBody>
      </p:sp>
    </p:spTree>
    <p:extLst>
      <p:ext uri="{BB962C8B-B14F-4D97-AF65-F5344CB8AC3E}">
        <p14:creationId xmlns:p14="http://schemas.microsoft.com/office/powerpoint/2010/main" val="110128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raft-updated-template.potx" id="{CFB5B524-3546-40BF-AADD-32F92B0624E1}" vid="{4DE3A013-8EF5-4F08-AE49-9E37C639DA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1332</Words>
  <Application>Microsoft Office PowerPoint</Application>
  <PresentationFormat>Widescreen</PresentationFormat>
  <Paragraphs>408</Paragraphs>
  <Slides>26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Cambria Math</vt:lpstr>
      <vt:lpstr>Public Sans</vt:lpstr>
      <vt:lpstr>Public Sans Light</vt:lpstr>
      <vt:lpstr>Times New Roman</vt:lpstr>
      <vt:lpstr>NSWG Corporate</vt:lpstr>
      <vt:lpstr>Rock paper scissors</vt:lpstr>
      <vt:lpstr>Rock paper scissors – part 1</vt:lpstr>
      <vt:lpstr>Rock paper scissors – part 2</vt:lpstr>
      <vt:lpstr>Rock paper scissors – part 3</vt:lpstr>
      <vt:lpstr>Rock paper scissors – part 4</vt:lpstr>
      <vt:lpstr>Rock paper scissors – part 5</vt:lpstr>
      <vt:lpstr>Rock paper scissors – part 6</vt:lpstr>
      <vt:lpstr>Rock paper scissors – part 7</vt:lpstr>
      <vt:lpstr>Rock paper scissors – part 8</vt:lpstr>
      <vt:lpstr>Rock paper scissors – part 9</vt:lpstr>
      <vt:lpstr>Rock paper scissors – part 10</vt:lpstr>
      <vt:lpstr>Rock paper scissors – part 11</vt:lpstr>
      <vt:lpstr>Rock paper scissors – part 12</vt:lpstr>
      <vt:lpstr>Rock paper scissors – part 13</vt:lpstr>
      <vt:lpstr>Rock paper scissors – part 14</vt:lpstr>
      <vt:lpstr>Rock paper scissors – part 15</vt:lpstr>
      <vt:lpstr>Rock paper scissors – part 16</vt:lpstr>
      <vt:lpstr>Rock paper scissors lizard Spock</vt:lpstr>
      <vt:lpstr>Rock paper scissors lizard Spock – part 1</vt:lpstr>
      <vt:lpstr>Rock paper scissors lizard Spock – part 2</vt:lpstr>
      <vt:lpstr>Rock paper scissors lizard Spock – part 3</vt:lpstr>
      <vt:lpstr>Rock paper scissors lizard Spock – part 4</vt:lpstr>
      <vt:lpstr>Rock paper scissors lizard Spock – part 5</vt:lpstr>
      <vt:lpstr>Rock paper scissors lizard Spock – part 6</vt:lpstr>
      <vt:lpstr>Rock paper scissors lizard Spock – part 7</vt:lpstr>
      <vt:lpstr>Rock paper scissors lizard Spock – part 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 S4 – U1 – L7 – rock paper scissors</dc:title>
  <dc:creator>NSW Department of Education</dc:creator>
  <dcterms:created xsi:type="dcterms:W3CDTF">2023-04-04T05:46:33Z</dcterms:created>
  <dcterms:modified xsi:type="dcterms:W3CDTF">2023-04-04T05:46:46Z</dcterms:modified>
</cp:coreProperties>
</file>