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22"/>
  </p:notesMasterIdLst>
  <p:handoutMasterIdLst>
    <p:handoutMasterId r:id="rId23"/>
  </p:handoutMasterIdLst>
  <p:sldIdLst>
    <p:sldId id="325" r:id="rId2"/>
    <p:sldId id="338" r:id="rId3"/>
    <p:sldId id="332" r:id="rId4"/>
    <p:sldId id="328" r:id="rId5"/>
    <p:sldId id="340" r:id="rId6"/>
    <p:sldId id="341" r:id="rId7"/>
    <p:sldId id="333" r:id="rId8"/>
    <p:sldId id="339" r:id="rId9"/>
    <p:sldId id="342" r:id="rId10"/>
    <p:sldId id="343" r:id="rId11"/>
    <p:sldId id="335" r:id="rId12"/>
    <p:sldId id="344" r:id="rId13"/>
    <p:sldId id="345" r:id="rId14"/>
    <p:sldId id="346" r:id="rId15"/>
    <p:sldId id="336" r:id="rId16"/>
    <p:sldId id="347" r:id="rId17"/>
    <p:sldId id="337" r:id="rId18"/>
    <p:sldId id="348" r:id="rId19"/>
    <p:sldId id="349" r:id="rId20"/>
    <p:sldId id="331" r:id="rId21"/>
  </p:sldIdLst>
  <p:sldSz cx="12192000" cy="6858000"/>
  <p:notesSz cx="9144000" cy="6858000"/>
  <p:defaultTextStyle>
    <a:defPPr>
      <a:defRPr lang="en-US"/>
    </a:defPPr>
    <a:lvl1pPr marL="0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94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41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88" algn="l" defTabSz="45717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 Presentation" id="{1165592B-D1AE-EE48-AEB4-F19515D86DC8}">
          <p14:sldIdLst>
            <p14:sldId id="325"/>
            <p14:sldId id="338"/>
            <p14:sldId id="332"/>
            <p14:sldId id="328"/>
            <p14:sldId id="340"/>
            <p14:sldId id="341"/>
            <p14:sldId id="333"/>
            <p14:sldId id="339"/>
            <p14:sldId id="342"/>
            <p14:sldId id="343"/>
            <p14:sldId id="335"/>
            <p14:sldId id="344"/>
            <p14:sldId id="345"/>
            <p14:sldId id="346"/>
            <p14:sldId id="336"/>
            <p14:sldId id="347"/>
            <p14:sldId id="337"/>
            <p14:sldId id="348"/>
            <p14:sldId id="349"/>
            <p14:sldId id="33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42" userDrawn="1">
          <p15:clr>
            <a:srgbClr val="A4A3A4"/>
          </p15:clr>
        </p15:guide>
        <p15:guide id="2" orient="horz" pos="3294" userDrawn="1">
          <p15:clr>
            <a:srgbClr val="A4A3A4"/>
          </p15:clr>
        </p15:guide>
        <p15:guide id="3" orient="horz" pos="2228" userDrawn="1">
          <p15:clr>
            <a:srgbClr val="A4A3A4"/>
          </p15:clr>
        </p15:guide>
        <p15:guide id="4" orient="horz" pos="2614" userDrawn="1">
          <p15:clr>
            <a:srgbClr val="A4A3A4"/>
          </p15:clr>
        </p15:guide>
        <p15:guide id="5" pos="3812" userDrawn="1">
          <p15:clr>
            <a:srgbClr val="A4A3A4"/>
          </p15:clr>
        </p15:guide>
        <p15:guide id="6" orient="horz" pos="1570" userDrawn="1">
          <p15:clr>
            <a:srgbClr val="A4A3A4"/>
          </p15:clr>
        </p15:guide>
        <p15:guide id="7" orient="horz" pos="1616" userDrawn="1">
          <p15:clr>
            <a:srgbClr val="A4A3A4"/>
          </p15:clr>
        </p15:guide>
        <p15:guide id="8" pos="1300" userDrawn="1">
          <p15:clr>
            <a:srgbClr val="A4A3A4"/>
          </p15:clr>
        </p15:guide>
        <p15:guide id="9" pos="3407" userDrawn="1">
          <p15:clr>
            <a:srgbClr val="A4A3A4"/>
          </p15:clr>
        </p15:guide>
        <p15:guide id="10" pos="23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C241"/>
    <a:srgbClr val="FCD214"/>
    <a:srgbClr val="189ECF"/>
    <a:srgbClr val="041D42"/>
    <a:srgbClr val="041E41"/>
    <a:srgbClr val="235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3AA34D-9C84-43E5-8655-C289C94D9FA4}" v="527" dt="2023-03-17T02:13:06.957"/>
  </p1510:revLst>
</p1510:revInfo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2" autoAdjust="0"/>
    <p:restoredTop sz="78778" autoAdjust="0"/>
  </p:normalViewPr>
  <p:slideViewPr>
    <p:cSldViewPr snapToGrid="0" showGuides="1">
      <p:cViewPr varScale="1">
        <p:scale>
          <a:sx n="64" d="100"/>
          <a:sy n="64" d="100"/>
        </p:scale>
        <p:origin x="744" y="58"/>
      </p:cViewPr>
      <p:guideLst>
        <p:guide orient="horz" pos="1842"/>
        <p:guide orient="horz" pos="3294"/>
        <p:guide orient="horz" pos="2228"/>
        <p:guide orient="horz" pos="2614"/>
        <p:guide pos="3812"/>
        <p:guide orient="horz" pos="1570"/>
        <p:guide orient="horz" pos="1616"/>
        <p:guide pos="1300"/>
        <p:guide pos="3407"/>
        <p:guide pos="236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1" d="100"/>
          <a:sy n="111" d="100"/>
        </p:scale>
        <p:origin x="244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86FB7-8198-2C41-9C7F-A67099EBC713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59333-EC29-A740-B340-F32DF9D7D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57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2F91E-6BD3-4F0D-9CA3-7829EAE64D63}" type="datetimeFigureOut">
              <a:rPr lang="en-AU" smtClean="0"/>
              <a:t>21/09/2023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C5488-DD16-4714-9519-7BE21BA11D4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9874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3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7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20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94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66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41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14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88" algn="l" defTabSz="9143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76234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6259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4027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8547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44135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87820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849227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386343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might discuss how long each light stays on for which is a valid discussion. </a:t>
            </a:r>
          </a:p>
          <a:p>
            <a:r>
              <a:rPr lang="en-US" dirty="0"/>
              <a:t>Discuss with students if the outcomes are equally likely...</a:t>
            </a:r>
          </a:p>
          <a:p>
            <a:r>
              <a:rPr lang="en-US" dirty="0"/>
              <a:t>This leads into the next lesson.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33028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might discuss how long each light stays on for which is a valid discussion. </a:t>
            </a:r>
          </a:p>
          <a:p>
            <a:r>
              <a:rPr lang="en-US" dirty="0"/>
              <a:t>Discuss with students if the outcomes are equally likely...</a:t>
            </a:r>
          </a:p>
          <a:p>
            <a:r>
              <a:rPr lang="en-US" dirty="0"/>
              <a:t>This leads into the next lesson.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44776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Students might discuss how long each light stays on for which is a valid discussion. </a:t>
            </a:r>
          </a:p>
          <a:p>
            <a:r>
              <a:rPr lang="en-US" dirty="0"/>
              <a:t>Discuss with students if the outcomes are equally likely...</a:t>
            </a:r>
          </a:p>
          <a:p>
            <a:r>
              <a:rPr lang="en-US" dirty="0"/>
              <a:t>This leads into the next lesson.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59501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60926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7696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3078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5616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2884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1206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0465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3218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9C5488-DD16-4714-9519-7BE21BA11D4E}" type="slidenum">
              <a:rPr lang="en-AU" smtClean="0"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93080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4104000"/>
            <a:ext cx="11483999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240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10080000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60000"/>
            <a:ext cx="10079997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330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2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2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5835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 2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C261660-AF47-818D-7C30-D254D989CA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0000" y="4320000"/>
            <a:ext cx="6343602" cy="1224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0000" y="1368311"/>
            <a:ext cx="2880000" cy="2880000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1" y="5760000"/>
            <a:ext cx="6343602" cy="72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D048189-D626-F31B-A3F0-9BF80BDFD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97EB2D-0002-4493-AE06-E07C299221D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2350" y="360000"/>
            <a:ext cx="678225" cy="71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66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4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1879F4BE-E182-4B87-821C-1C8EF66674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A3EA2A1-9A76-4DF1-8B35-8460D1ED512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7663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96D79FC-4511-46DC-8B32-AE6BB47494D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27764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4DABD93-F5E5-4624-A12D-1CB78E87878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27764" y="4248000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F5F6401-A683-4E5C-B19F-60C8A58C2D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7663" y="4257900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24656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60001"/>
            <a:ext cx="10080000" cy="548703"/>
          </a:xfrm>
        </p:spPr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903A8E2-73B2-4BCE-A537-BD98BFA4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577C0E-B1B9-7F5F-3A8D-575B8D4B55B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2D0BD54-7D0B-4891-A21E-B22F9DA5CCA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0FE7487-16E1-4608-9554-0EFBC927D0F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47663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2C16B6B-1D72-4FE8-B3CC-6616A1E2AF1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27764" y="1908001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5EB5E74-9FC4-4E25-B983-367B78B1663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27764" y="4256584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54B5F10-5A3E-4704-87D5-2CB8D15F46B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47663" y="4256584"/>
            <a:ext cx="5616575" cy="2160762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75310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9">
            <a:extLst>
              <a:ext uri="{FF2B5EF4-FFF2-40B4-BE49-F238E27FC236}">
                <a16:creationId xmlns:a16="http://schemas.microsoft.com/office/drawing/2014/main" id="{F8D9268B-FAD5-4A3C-B190-A50230A1D12D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360362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2" name="Table Placeholder 9">
            <a:extLst>
              <a:ext uri="{FF2B5EF4-FFF2-40B4-BE49-F238E27FC236}">
                <a16:creationId xmlns:a16="http://schemas.microsoft.com/office/drawing/2014/main" id="{92BD0FCE-0804-4AAE-615C-566A4F2FAFEF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28000" y="1620000"/>
            <a:ext cx="5616000" cy="468000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8057-F61F-CB11-BD7F-686904EB0E6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28C0AB9A-5EB0-4C01-AB6A-268E21FF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7511D4D-B7CF-4565-A769-9BC0C0A0A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719884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257F9B-C715-D998-280B-B0490FAB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36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620000"/>
            <a:ext cx="11484000" cy="4536000"/>
          </a:xfrm>
        </p:spPr>
        <p:txBody>
          <a:bodyPr/>
          <a:lstStyle>
            <a:lvl1pPr>
              <a:lnSpc>
                <a:spcPct val="150000"/>
              </a:lnSpc>
              <a:defRPr>
                <a:latin typeface="+mn-lt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C68106-4483-643D-2F20-EDD5AEDB96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AACF727-AE7E-47EA-8835-DCF4CB035E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648898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0793B-9A9E-76CD-2FEC-E2CDF54AF0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77CB3A0F-511B-451A-8458-A90B8C25F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454035-2B61-4AA5-B92D-AE7B4F8DA6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370517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1" spcCol="180000"/>
          <a:lstStyle>
            <a:lvl1pPr algn="l">
              <a:defRPr sz="2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3DA8821-872D-DA98-FD86-2667B05FAE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245FC77-E959-4B3D-936D-71858DF4D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6180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E4530E4-39F1-41F1-B2DC-30ACB1CA595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10216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789710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2 Column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" y="1800000"/>
            <a:ext cx="11473200" cy="4351339"/>
          </a:xfrm>
        </p:spPr>
        <p:txBody>
          <a:bodyPr numCol="2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646BC-5BB3-E31B-1A9E-AD82558D7F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3CD5AEC-C258-42AE-85FE-5BEE6B15C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6A8778F-1369-47FD-AB66-0F42629BE00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238266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2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156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4104000"/>
            <a:ext cx="853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4284000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4284000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4572000"/>
            <a:ext cx="359999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4104000"/>
            <a:ext cx="2772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4284000"/>
            <a:ext cx="2772000" cy="1080000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5867118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5867118"/>
            <a:ext cx="630000" cy="68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408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box and 2 Column Conten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2339999"/>
            <a:ext cx="4680000" cy="396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2339999"/>
            <a:ext cx="6624000" cy="396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F677D244-6A00-4BD3-ACE8-5EC2A13C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01DC35-DB3A-4874-A68A-86360932332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072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8545429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Text box and 2 Column Content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728366C-8E0F-43D3-99CB-DE12D7F37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000" y="1800225"/>
            <a:ext cx="4680000" cy="44997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000" y="1800225"/>
            <a:ext cx="6624000" cy="4499774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044F22-50EB-721D-DCB8-73255FFA7E2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5A0FCAAA-70E2-4960-89F7-E534C412D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2916A36C-ED56-48CD-A0DE-B0EE6F84BBF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921870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3600">
                <a:solidFill>
                  <a:srgbClr val="146CFD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02810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55777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7997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6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Text Placeholder 10">
            <a:extLst>
              <a:ext uri="{FF2B5EF4-FFF2-40B4-BE49-F238E27FC236}">
                <a16:creationId xmlns:a16="http://schemas.microsoft.com/office/drawing/2014/main" id="{F53278F0-7E0D-358C-94A1-DAA4B70E2D0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00000" y="1168289"/>
            <a:ext cx="5400000" cy="317611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093243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33400" y="63900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03025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, pullout tex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E143F9-7EC0-4AAA-8FBE-0E958CF620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39999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04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6DFE73-8EDC-49F9-98CE-69EE49E5367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400675" y="1800000"/>
            <a:ext cx="6407150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86915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5E2CE7-BAAF-4A0F-BCDC-D1B8B984B08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0363" y="1800001"/>
            <a:ext cx="6588125" cy="4535712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6E72A7D1-A5EB-4D09-AD47-B0A275B76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8488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7B9D695-CA75-41BE-8E93-58026D8541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6717127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eatur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8B89783-DDB0-BFFC-2FB9-979DE48DC2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152001" y="0"/>
            <a:ext cx="503999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8877F-C33A-D522-FD46-F348296ACE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12" name="Picture 11" descr="NSW Government logo">
            <a:extLst>
              <a:ext uri="{FF2B5EF4-FFF2-40B4-BE49-F238E27FC236}">
                <a16:creationId xmlns:a16="http://schemas.microsoft.com/office/drawing/2014/main" id="{5FC5D3ED-061A-37F0-98B5-C39727FE19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80EA86DC-5E49-961E-593B-0DE205CE08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417612" y="1800000"/>
            <a:ext cx="4426387" cy="453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1CB43674-C40D-7D08-3098-549DEE754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6587996" cy="4536000"/>
          </a:xfrm>
        </p:spPr>
        <p:txBody>
          <a:bodyPr numCol="1" spcCol="180000"/>
          <a:lstStyle>
            <a:lvl1pPr>
              <a:defRPr sz="2200"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288B2F92-9E9A-44B6-B1AC-D5D3E091E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6587995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C2837A2-1CBF-4261-8400-72B50306E6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48336"/>
            <a:ext cx="6588125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74601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007823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cknowledgement of Count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A0CE222A-58C3-0A08-99DB-534710A0C2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0" y="6350"/>
            <a:ext cx="5029200" cy="68453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8B6F15D0-AE99-5E95-E10F-E8416680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0000"/>
            <a:ext cx="5400000" cy="100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EA8E5D-F9A7-48AC-AF91-6754515E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5220000" y="1800000"/>
            <a:ext cx="0" cy="45360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FAB4FCE-5DFB-4423-ADC8-E6C79ABBED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0000" y="1800225"/>
            <a:ext cx="6408000" cy="4140000"/>
          </a:xfrm>
        </p:spPr>
        <p:txBody>
          <a:bodyPr>
            <a:noAutofit/>
          </a:bodyPr>
          <a:lstStyle>
            <a:lvl1pPr>
              <a:defRPr sz="1800">
                <a:solidFill>
                  <a:schemeClr val="bg1"/>
                </a:solidFill>
                <a:latin typeface="+mn-lt"/>
              </a:defRPr>
            </a:lvl1pPr>
            <a:lvl2pPr>
              <a:defRPr sz="1800">
                <a:solidFill>
                  <a:schemeClr val="tx1"/>
                </a:solidFill>
                <a:latin typeface="+mn-lt"/>
              </a:defRPr>
            </a:lvl2pPr>
            <a:lvl3pPr>
              <a:defRPr sz="3600">
                <a:solidFill>
                  <a:schemeClr val="bg2"/>
                </a:solidFill>
                <a:latin typeface="+mn-lt"/>
              </a:defRPr>
            </a:lvl3pPr>
            <a:lvl4pPr>
              <a:defRPr sz="3600">
                <a:solidFill>
                  <a:schemeClr val="bg2"/>
                </a:solidFill>
                <a:latin typeface="+mn-lt"/>
              </a:defRPr>
            </a:lvl4pPr>
            <a:lvl5pPr>
              <a:defRPr sz="3600">
                <a:solidFill>
                  <a:schemeClr val="bg2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16D7771-B92C-4B57-B3D3-8B15F5B96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5400" y="0"/>
            <a:ext cx="5040000" cy="6858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18B06DF-F3D5-44F7-AB62-30A2ED1F46C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0" y="5976000"/>
            <a:ext cx="6407999" cy="360000"/>
          </a:xfrm>
        </p:spPr>
        <p:txBody>
          <a:bodyPr anchor="b">
            <a:noAutofit/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1D6039-007D-7CE1-2455-85685924710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CAB367-DE01-40E9-A368-655F816DA3C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327" y="348916"/>
            <a:ext cx="653673" cy="68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23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0"/>
            <a:ext cx="12192001" cy="39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441F1C-5173-8DB5-B1C6-8E93B9C83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" y="-5532"/>
            <a:ext cx="12192001" cy="22201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9998" y="360000"/>
            <a:ext cx="11484001" cy="1648741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3924000"/>
            <a:ext cx="12192001" cy="293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accent3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9B807B7-CC07-4C79-849F-41D584D6B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205288"/>
            <a:ext cx="853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0" y="2385288"/>
            <a:ext cx="27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Subtitle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9280053-307C-4D8A-BF45-7B6743FA55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454400" y="2385288"/>
            <a:ext cx="3600000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3A2FD3-519F-2044-B746-41CDD99A2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4399" y="2673288"/>
            <a:ext cx="35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400A8E-928A-43DB-8723-796D9A555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072000" y="2205288"/>
            <a:ext cx="2772000" cy="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072000" y="2385288"/>
            <a:ext cx="2772000" cy="287999"/>
          </a:xfrm>
        </p:spPr>
        <p:txBody>
          <a:bodyPr>
            <a:noAutofit/>
          </a:bodyPr>
          <a:lstStyle>
            <a:lvl1pPr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r>
              <a:rPr lang="en-AU"/>
              <a:t>00 Month 20YY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96E34DF-3C26-CCBC-435C-CF0218F67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042575"/>
            <a:ext cx="4500000" cy="68488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pic>
        <p:nvPicPr>
          <p:cNvPr id="5" name="Picture 4" descr="NSW Government logo">
            <a:extLst>
              <a:ext uri="{FF2B5EF4-FFF2-40B4-BE49-F238E27FC236}">
                <a16:creationId xmlns:a16="http://schemas.microsoft.com/office/drawing/2014/main" id="{1275AC60-D9B4-4746-B3F7-C112360E69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059119"/>
            <a:ext cx="630000" cy="684882"/>
          </a:xfrm>
          <a:prstGeom prst="rect">
            <a:avLst/>
          </a:prstGeom>
        </p:spPr>
      </p:pic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CE3745DC-AC8E-A131-2A57-EFBCFFD5C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924000"/>
            <a:ext cx="12192000" cy="2934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87870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1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489BCDB-A0CC-B54C-ECE2-9EFE4F58BD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CB7A21B1-08A4-421B-AA52-B0854A5F5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88840D4-8AFA-479E-9A68-568C2F1499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3018763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0000"/>
            <a:ext cx="5616000" cy="432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8A74C7-627F-C434-F744-29348409A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70140A7-B494-4ADF-8485-E52C7306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4CF964-0D7A-4F66-8FE1-E2E50D870B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227877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o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2340000"/>
            <a:ext cx="5616000" cy="378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B6C8A-6222-B0CE-D530-EA6C14EF2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300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E86C865E-A068-4FBE-B21E-C9D861952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E794027-C1B1-4CB9-8AFE-582EC29DB3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623457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2375393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 lower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000" y="1809750"/>
            <a:ext cx="5616000" cy="4310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E7C93-68FA-7ED1-D25E-41125776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7753531B-D8A9-4B37-924D-FCDE48E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EE53A05-3D7E-4414-B822-57F7C3CD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5323977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ing box with three column text box and imag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2160000"/>
            <a:ext cx="1148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14599791-EF19-4673-AA81-5D6FF85F2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E07C0E9-CC6F-48B9-A5AB-2914FBDFD3B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8927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4475838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bheading box with three column text box and image box_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0363" y="2340000"/>
            <a:ext cx="8532000" cy="1116002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0363" y="3600000"/>
            <a:ext cx="8532000" cy="2699999"/>
          </a:xfrm>
        </p:spPr>
        <p:txBody>
          <a:bodyPr numCol="3" spcCol="180000"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815A714-98D5-4052-AB2F-14DD929CCC2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72000" y="2340000"/>
            <a:ext cx="2736000" cy="396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289E0-5097-5F11-B9C6-5305FA6340F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9FF4BC1C-28FA-438D-B02E-F022AA59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273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60FD63DB-4575-4B45-9A01-C99009246C7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546545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042530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at right over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AA01239-4425-4D06-9E14-E14F3426F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1548000"/>
            <a:ext cx="5976000" cy="4680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97CC562-144A-4EC8-A68D-03DE6177D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1548000"/>
            <a:ext cx="56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652EAB0-9BF3-42B8-9260-854C74B776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2000" y="1728000"/>
            <a:ext cx="5688000" cy="900000"/>
          </a:xfrm>
        </p:spPr>
        <p:txBody>
          <a:bodyPr>
            <a:noAutofit/>
          </a:bodyPr>
          <a:lstStyle>
            <a:lvl1pPr>
              <a:defRPr sz="14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92000" y="2771999"/>
            <a:ext cx="5688000" cy="3240000"/>
          </a:xfrm>
        </p:spPr>
        <p:txBody>
          <a:bodyPr numCol="2" spcCol="18000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5E9072-3A33-4C6D-A549-4A012107B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192000" y="6228000"/>
            <a:ext cx="568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E195-08D8-B578-8FC3-04019FAB286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EFC25D5C-75DB-4279-AC00-2D3207451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D9046FC8-7C55-4C92-84EC-77EF486F475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349975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00" y="359998"/>
            <a:ext cx="2520000" cy="5976002"/>
          </a:xfrm>
        </p:spPr>
        <p:txBody>
          <a:bodyPr>
            <a:noAutofit/>
          </a:bodyPr>
          <a:lstStyle>
            <a:lvl1pPr>
              <a:defRPr sz="18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B8F80F-22E3-47D7-8D99-80BFFDFB3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096000" y="360000"/>
            <a:ext cx="0" cy="59760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CA03EB-CF3D-4096-8D64-2420CB9A0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12002" y="360000"/>
            <a:ext cx="7560000" cy="5976000"/>
          </a:xfrm>
        </p:spPr>
        <p:txBody>
          <a:bodyPr numCol="1" spcCol="180000"/>
          <a:lstStyle>
            <a:lvl1pPr>
              <a:defRPr sz="3600">
                <a:solidFill>
                  <a:schemeClr val="accent1"/>
                </a:solidFill>
              </a:defRPr>
            </a:lvl1pPr>
            <a:lvl2pPr>
              <a:defRPr sz="1800">
                <a:latin typeface="+mn-lt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81561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F91FD-74CC-081D-89EB-09C2A0ACEDA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59998" y="1818975"/>
            <a:ext cx="11496675" cy="4210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20525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165CECD-C00D-4560-9C97-AE28A85358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0000"/>
            <a:ext cx="12192000" cy="523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4B69FB63-5913-44B0-9BCA-4B6E66CE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98" y="360000"/>
            <a:ext cx="10260002" cy="522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905C52-CF4B-447B-B93D-A86FD20940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F91FD-74CC-081D-89EB-09C2A0ACEDA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59998" y="1818975"/>
            <a:ext cx="11496675" cy="4210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315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592809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umn text above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AB6FE45-2247-43AE-AFB0-3C1EC574D8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59998" y="1909282"/>
            <a:ext cx="11483999" cy="4210718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7468B5-9304-8780-B3F7-E48A7589B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05BC5410-7E55-4593-BA28-5E8E6B37D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AC8508-E60B-446A-8E8E-4CDD0947B7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16704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793253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two multi-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E937FAD-09C4-B9AC-E0F8-D88B1E980A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EC6F40-A8A0-4128-90D0-E467B3027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9750" y="1728788"/>
            <a:ext cx="6229350" cy="460721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948000" y="1728000"/>
            <a:ext cx="0" cy="460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999" y="1727999"/>
            <a:ext cx="4715997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000" y="3924000"/>
            <a:ext cx="4715996" cy="20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0EAFF04E-EED2-4901-9136-39CEC8DFA2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27998" y="6048000"/>
            <a:ext cx="4716000" cy="288000"/>
          </a:xfrm>
        </p:spPr>
        <p:txBody>
          <a:bodyPr anchor="b" anchorCtr="0">
            <a:normAutofit/>
          </a:bodyPr>
          <a:lstStyle>
            <a:lvl1pPr>
              <a:defRPr sz="1000">
                <a:latin typeface="+mn-lt"/>
              </a:defRPr>
            </a:lvl1pPr>
          </a:lstStyle>
          <a:p>
            <a:pPr lvl="0"/>
            <a:r>
              <a:rPr lang="en-US"/>
              <a:t>Caption</a:t>
            </a: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D6739-5371-B762-58B3-DA849DE6A79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79691CFB-7E44-4ABC-B663-13EAB9E12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8" y="360000"/>
            <a:ext cx="9900251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91B4D21B-6662-499E-B4B3-F33ABC0C0C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9748" y="1016704"/>
            <a:ext cx="9900252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69542948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with support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E96714-DAB5-89E1-9A49-F9D9F3DE0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360000"/>
            <a:ext cx="0" cy="5976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D7E1CAC4-88FF-4E85-8A37-9D1F4A8514E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539750" y="1547999"/>
            <a:ext cx="7560000" cy="388800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D3768AF-49AB-464E-9DF6-68376B8AC32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750" y="5544000"/>
            <a:ext cx="7560000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2CE467A-6B5B-43F6-973F-516915856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28000" y="3276000"/>
            <a:ext cx="0" cy="30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hart Placeholder 17">
            <a:extLst>
              <a:ext uri="{FF2B5EF4-FFF2-40B4-BE49-F238E27FC236}">
                <a16:creationId xmlns:a16="http://schemas.microsoft.com/office/drawing/2014/main" id="{0F4F51DE-C82F-4C69-9901-7D4EF2CBE8D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9108000" y="3276000"/>
            <a:ext cx="2736000" cy="215999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AU"/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2A94C0C8-30F5-4B00-BC99-C6DFC381A6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108000" y="5544000"/>
            <a:ext cx="2735999" cy="7920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latin typeface="+mn-lt"/>
              </a:defRPr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538D5-1269-AD49-5ECE-E3F740C2007D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0741BC9-5810-4402-AD5B-2DD451F8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360000"/>
            <a:ext cx="990025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6173B19-BDA0-4232-B1D7-D85D6B594E6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9750" y="1016704"/>
            <a:ext cx="990025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71490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70612CD-1BF1-42B5-8546-A674A0B86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154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99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000" y="1800000"/>
            <a:ext cx="5400000" cy="540000"/>
          </a:xfrm>
        </p:spPr>
        <p:txBody>
          <a:bodyPr anchor="t">
            <a:noAutofit/>
          </a:bodyPr>
          <a:lstStyle>
            <a:lvl1pPr marL="0" indent="0">
              <a:buNone/>
              <a:defRPr sz="20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8000" y="2340000"/>
            <a:ext cx="5400000" cy="378000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AADAD-B302-2C54-28BE-DE627A1513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360000" y="6228000"/>
            <a:ext cx="114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0920B-AC4B-0EAF-B89F-B7D5904691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F2CB1FCA-D1E5-416B-B1F2-710F1C82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04324E8E-03E6-4838-9622-D9823630F7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1050888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84187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CF8C2E4-E0FA-4F11-9270-098EDFE8B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54560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C65DF8EF-3190-4490-9931-2111E9229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0000" y="982520"/>
            <a:ext cx="10080000" cy="310015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7964143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1DC5-1685-4615-8240-15192985C6A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199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FED08CF-2518-2327-406C-6026029FD0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060000" y="0"/>
            <a:ext cx="777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67B4648-D1B6-2648-37DC-35CC3262B2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420000" y="360000"/>
            <a:ext cx="0" cy="6192773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A6070B46-EC77-177A-DA25-5155F929B1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99997" y="1259999"/>
            <a:ext cx="6948000" cy="270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1481CC-14AE-44A2-E62B-3050FD8021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599997" y="360000"/>
            <a:ext cx="3599996" cy="6840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55A48081-2B8F-CBA5-A4D1-4D0CEEEDB3C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97" y="4248000"/>
            <a:ext cx="6947996" cy="1152000"/>
          </a:xfrm>
        </p:spPr>
        <p:txBody>
          <a:bodyPr anchor="b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AEED1A4F-C99E-03ED-E8E3-C614DDDC05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599997" y="5832773"/>
            <a:ext cx="3600000" cy="396000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60E763D3-A13C-06E4-9014-2E3B134078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600000" y="6264773"/>
            <a:ext cx="3599999" cy="288000"/>
          </a:xfrm>
        </p:spPr>
        <p:txBody>
          <a:bodyPr anchor="b" anchorCtr="0"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37F13F42-B330-47E5-3F90-36734EC089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47995" y="5832773"/>
            <a:ext cx="2700000" cy="720000"/>
          </a:xfrm>
        </p:spPr>
        <p:txBody>
          <a:bodyPr anchor="b">
            <a:noAutofit/>
          </a:bodyPr>
          <a:lstStyle>
            <a:lvl1pPr algn="r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AEA5A75-B013-2CCC-2269-682E37F0B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6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712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5040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59998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1" y="1044000"/>
            <a:ext cx="4500000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0001" y="3707999"/>
            <a:ext cx="4500000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CBD988A2-69DC-6498-35F1-5A52AD30CEA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9997" y="5039998"/>
            <a:ext cx="4499999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1B4A246-8750-3B76-6335-2AB14257378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9997" y="5327998"/>
            <a:ext cx="449999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0B9A9D47-05D2-409D-A941-8374F9F8E2D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9999" y="6192000"/>
            <a:ext cx="4499999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40000" y="0"/>
            <a:ext cx="2880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19999" y="0"/>
            <a:ext cx="265187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35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accent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accent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accent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740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646A5C8-9FAD-4A32-B2BD-9D5DD5101B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7128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  <a:latin typeface="Public Sans" pitchFamily="2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283C022-C11C-47A8-B2C6-38BBC7F57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0000" y="360000"/>
            <a:ext cx="0" cy="619200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E3775B0C-7FFD-4E7F-AC26-D5F1E787B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999" y="359998"/>
            <a:ext cx="6192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bg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999" y="1044000"/>
            <a:ext cx="6191997" cy="2520000"/>
          </a:xfrm>
          <a:ln>
            <a:noFill/>
          </a:ln>
        </p:spPr>
        <p:txBody>
          <a:bodyPr anchor="b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Presentation </a:t>
            </a:r>
            <a:br>
              <a:rPr lang="en-US"/>
            </a:br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3708000"/>
            <a:ext cx="6191996" cy="1188000"/>
          </a:xfrm>
        </p:spPr>
        <p:txBody>
          <a:bodyPr anchor="t">
            <a:noAutofit/>
          </a:bodyPr>
          <a:lstStyle>
            <a:lvl1pPr>
              <a:defRPr sz="2000">
                <a:solidFill>
                  <a:schemeClr val="accent2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5FC58E93-7580-E9FF-6148-0F5E545477C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039998"/>
            <a:ext cx="6191993" cy="288000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1800" b="1">
                <a:solidFill>
                  <a:schemeClr val="bg1"/>
                </a:solidFill>
                <a:latin typeface="+mn-lt"/>
              </a:defRPr>
            </a:lvl1pPr>
            <a:lvl2pPr>
              <a:spcAft>
                <a:spcPts val="0"/>
              </a:spcAft>
              <a:defRPr sz="1800" b="0">
                <a:solidFill>
                  <a:schemeClr val="bg1"/>
                </a:solidFill>
                <a:latin typeface="+mj-lt"/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Presenter name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F0629B0-A42C-4FB6-B454-03D8AB00E8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000" y="5327998"/>
            <a:ext cx="6191989" cy="7920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Presenter title</a:t>
            </a:r>
            <a:endParaRPr lang="en-AU"/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FC583E1C-2B14-0034-2E56-1DF5C19C56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6192000"/>
            <a:ext cx="6191993" cy="360000"/>
          </a:xfrm>
        </p:spPr>
        <p:txBody>
          <a:bodyPr anchor="b" anchorCtr="0">
            <a:noAutofit/>
          </a:bodyPr>
          <a:lstStyle>
            <a:lvl1pPr algn="l">
              <a:defRPr sz="1800" b="0">
                <a:solidFill>
                  <a:schemeClr val="bg1"/>
                </a:solidFill>
                <a:latin typeface="+mn-lt"/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00 Month YY20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7081598-8EF9-4067-828C-DA3306F3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28000" y="0"/>
            <a:ext cx="3708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178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C49F10D-4964-4C13-BDFD-A70181383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0000" y="360000"/>
            <a:ext cx="4500000" cy="684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>
              <a:defRPr sz="1400">
                <a:solidFill>
                  <a:schemeClr val="tx1"/>
                </a:solidFill>
                <a:latin typeface="Public Sans" pitchFamily="2" charset="0"/>
              </a:defRPr>
            </a:lvl1pPr>
          </a:lstStyle>
          <a:p>
            <a:r>
              <a:rPr lang="en-US"/>
              <a:t>NSW Department of Education</a:t>
            </a:r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7A2D9F-61E4-43DD-AEE4-7DB03212C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548000"/>
            <a:ext cx="12192001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C1630E-75DD-4988-B412-5BC99B5B50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348000"/>
            <a:ext cx="12192001" cy="351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000" y="3600000"/>
            <a:ext cx="7200000" cy="2520000"/>
          </a:xfrm>
          <a:ln>
            <a:noFill/>
          </a:ln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/>
              <a:t>Divider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A33BD13-5953-47AF-A601-951A768FED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9999" y="1908000"/>
            <a:ext cx="7200000" cy="1080000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DD08B-0E5C-4DF0-9C56-CC522D170EA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952000" y="3978000"/>
            <a:ext cx="2880000" cy="2880000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spcAft>
                <a:spcPts val="0"/>
              </a:spcAft>
              <a:defRPr sz="19000">
                <a:solidFill>
                  <a:schemeClr val="accent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44394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theme" Target="../theme/theme1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10080000" cy="1008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Picture 7" descr="NSW Government logo">
            <a:extLst>
              <a:ext uri="{FF2B5EF4-FFF2-40B4-BE49-F238E27FC236}">
                <a16:creationId xmlns:a16="http://schemas.microsoft.com/office/drawing/2014/main" id="{CCBF5FED-71CD-4122-8BE4-CA4C03A99224}"/>
              </a:ext>
            </a:extLst>
          </p:cNvPr>
          <p:cNvPicPr>
            <a:picLocks noChangeAspect="1"/>
          </p:cNvPicPr>
          <p:nvPr userDrawn="1"/>
        </p:nvPicPr>
        <p:blipFill>
          <a:blip r:embed="rId4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14000" y="360321"/>
            <a:ext cx="630000" cy="68488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00" y="1620000"/>
            <a:ext cx="11484000" cy="453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24000" y="6516000"/>
            <a:ext cx="720000" cy="18000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10A01DC5-1685-4615-8240-15192985C6A2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5928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  <p:sldLayoutId id="2147483761" r:id="rId18"/>
    <p:sldLayoutId id="2147483762" r:id="rId19"/>
    <p:sldLayoutId id="2147483763" r:id="rId20"/>
    <p:sldLayoutId id="2147483764" r:id="rId21"/>
    <p:sldLayoutId id="2147483765" r:id="rId22"/>
    <p:sldLayoutId id="2147483766" r:id="rId23"/>
    <p:sldLayoutId id="2147483767" r:id="rId24"/>
    <p:sldLayoutId id="2147483768" r:id="rId25"/>
    <p:sldLayoutId id="2147483769" r:id="rId26"/>
    <p:sldLayoutId id="2147483770" r:id="rId27"/>
    <p:sldLayoutId id="2147483771" r:id="rId28"/>
    <p:sldLayoutId id="2147483772" r:id="rId29"/>
    <p:sldLayoutId id="2147483773" r:id="rId30"/>
    <p:sldLayoutId id="2147483774" r:id="rId31"/>
    <p:sldLayoutId id="2147483775" r:id="rId32"/>
    <p:sldLayoutId id="2147483776" r:id="rId33"/>
    <p:sldLayoutId id="2147483777" r:id="rId34"/>
    <p:sldLayoutId id="2147483778" r:id="rId35"/>
    <p:sldLayoutId id="2147483779" r:id="rId36"/>
    <p:sldLayoutId id="2147483780" r:id="rId37"/>
    <p:sldLayoutId id="2147483781" r:id="rId38"/>
    <p:sldLayoutId id="2147483782" r:id="rId39"/>
    <p:sldLayoutId id="2147483783" r:id="rId40"/>
    <p:sldLayoutId id="2147483784" r:id="rId41"/>
    <p:sldLayoutId id="2147483785" r:id="rId42"/>
    <p:sldLayoutId id="2147483786" r:id="rId43"/>
    <p:sldLayoutId id="2147483787" r:id="rId44"/>
    <p:sldLayoutId id="2147483788" r:id="rId45"/>
  </p:sldLayoutIdLst>
  <p:hf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-18000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914377" rtl="0" eaLnBrk="1" latinLnBrk="0" hangingPunct="1">
        <a:lnSpc>
          <a:spcPct val="150000"/>
        </a:lnSpc>
        <a:spcBef>
          <a:spcPts val="0"/>
        </a:spcBef>
        <a:spcAft>
          <a:spcPts val="600"/>
        </a:spcAft>
        <a:buFont typeface="Times New Roman" panose="02020603050405020304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24.png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6B2403B-3D00-6C48-9C04-C5FE8C187D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 be, or not to be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4AE27A0-1CE4-2D49-A917-980DC55DBA2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Making predictions</a:t>
            </a:r>
          </a:p>
        </p:txBody>
      </p:sp>
    </p:spTree>
    <p:extLst>
      <p:ext uri="{BB962C8B-B14F-4D97-AF65-F5344CB8AC3E}">
        <p14:creationId xmlns:p14="http://schemas.microsoft.com/office/powerpoint/2010/main" val="647142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BF793-C33F-183F-3EEA-E9CE8F836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Complementary events – part 8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40AE07-40AE-4F77-2532-FEFB7C0CEFA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Self-explanation (3)</a:t>
            </a:r>
            <a:endParaRPr lang="en-AU" dirty="0"/>
          </a:p>
        </p:txBody>
      </p:sp>
      <p:pic>
        <p:nvPicPr>
          <p:cNvPr id="7" name="Picture 6" descr="Four cards, one Ace, one King, one Queen, One Jack">
            <a:extLst>
              <a:ext uri="{FF2B5EF4-FFF2-40B4-BE49-F238E27FC236}">
                <a16:creationId xmlns:a16="http://schemas.microsoft.com/office/drawing/2014/main" id="{E0E205A7-8E1A-A506-8EFF-050468B793E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6461" y="2112860"/>
            <a:ext cx="2898554" cy="24504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FB896B20-D832-ADF0-96D5-CDCD57DA6C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20000"/>
                <a:ext cx="11484000" cy="3226320"/>
              </a:xfrm>
            </p:spPr>
            <p:txBody>
              <a:bodyPr>
                <a:no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What is the probability of drawing an Ace?</a:t>
                </a:r>
              </a:p>
              <a:p>
                <a:pPr marL="645750" lvl="4" indent="-285750"/>
                <a:r>
                  <a:rPr lang="en-AU" b="1" dirty="0">
                    <a:solidFill>
                      <a:schemeClr val="tx1"/>
                    </a:solidFill>
                  </a:rPr>
                  <a:t>The probability of drawing an Ace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AU" sz="1600" b="1" dirty="0"/>
              </a:p>
              <a:p>
                <a:endParaRPr lang="en-AU" sz="1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sz="1800" dirty="0"/>
                  <a:t>What is the probability of the complement of drawing an Ace?</a:t>
                </a:r>
              </a:p>
              <a:p>
                <a:pPr marL="645750" lvl="4" indent="-285750"/>
                <a:r>
                  <a:rPr lang="en-AU" b="1" dirty="0">
                    <a:solidFill>
                      <a:schemeClr val="tx1"/>
                    </a:solidFill>
                  </a:rPr>
                  <a:t>The probability of the complement of drawing an Ace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b="0" i="1" dirty="0">
                    <a:solidFill>
                      <a:schemeClr val="accent2"/>
                    </a:solidFill>
                  </a:rPr>
                  <a:t>                </a:t>
                </a:r>
                <a:r>
                  <a:rPr lang="en-US" sz="1600" b="0" i="1" dirty="0">
                    <a:solidFill>
                      <a:schemeClr val="accent2"/>
                    </a:solidFill>
                  </a:rPr>
                  <a:t>                                                                     </a:t>
                </a:r>
                <a:endParaRPr lang="en-AU" sz="1600" dirty="0"/>
              </a:p>
            </p:txBody>
          </p:sp>
        </mc:Choice>
        <mc:Fallback xmlns="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FB896B20-D832-ADF0-96D5-CDCD57DA6C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20000"/>
                <a:ext cx="11484000" cy="3226320"/>
              </a:xfrm>
              <a:blipFill>
                <a:blip r:embed="rId4"/>
                <a:stretch>
                  <a:fillRect l="-11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A03B5E7-1807-0D79-6EEE-BE2C2A5AD154}"/>
              </a:ext>
            </a:extLst>
          </p:cNvPr>
          <p:cNvSpPr/>
          <p:nvPr/>
        </p:nvSpPr>
        <p:spPr>
          <a:xfrm>
            <a:off x="360001" y="4648912"/>
            <a:ext cx="4916626" cy="15680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800" b="1" dirty="0">
                <a:solidFill>
                  <a:schemeClr val="bg1"/>
                </a:solidFill>
              </a:rPr>
              <a:t>Self-explanation prompts: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dirty="0"/>
              <a:t>What does the ‘complement’ mean here?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dirty="0"/>
              <a:t>Could this have been done a different way?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2BABE-619D-7AE5-F568-DDA718177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7385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F84F3-A96A-433B-BDD7-CA945C2D9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Complementary events – part 9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DB36AC-3BDC-4929-8DA5-A2CDF421C88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Adding to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8E1AC7-3EEB-63AA-728C-BE5BD5156BF7}"/>
              </a:ext>
            </a:extLst>
          </p:cNvPr>
          <p:cNvSpPr txBox="1"/>
          <p:nvPr/>
        </p:nvSpPr>
        <p:spPr>
          <a:xfrm>
            <a:off x="360000" y="1474430"/>
            <a:ext cx="7929421" cy="640422"/>
          </a:xfrm>
          <a:prstGeom prst="roundRect">
            <a:avLst/>
          </a:prstGeom>
          <a:solidFill>
            <a:schemeClr val="accent1"/>
          </a:solidFill>
        </p:spPr>
        <p:txBody>
          <a:bodyPr wrap="square" lIns="108000" tIns="0" rIns="0" bIns="0" rtlCol="0" anchor="ctr" anchorCtr="0"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sum of the probability of an event and its complement is a total of 1</a:t>
            </a:r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8" name="Picture 7" descr="Spinner divided into four sections with two coloured green and two coloured blue. Spinner arrow has landed on a green cell.">
            <a:extLst>
              <a:ext uri="{FF2B5EF4-FFF2-40B4-BE49-F238E27FC236}">
                <a16:creationId xmlns:a16="http://schemas.microsoft.com/office/drawing/2014/main" id="{7A62E7E8-AE35-4AA7-B028-FBB66E258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6433" y="1809070"/>
            <a:ext cx="2935145" cy="3006953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C15EABA-6EB0-4410-B6B4-86E8F3461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2114852"/>
            <a:ext cx="11484000" cy="4536000"/>
          </a:xfrm>
        </p:spPr>
        <p:txBody>
          <a:bodyPr/>
          <a:lstStyle/>
          <a:p>
            <a:r>
              <a:rPr lang="en-AU" sz="1800" dirty="0"/>
              <a:t>For the spinner: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B8C59-1782-4CDD-A1BB-79E66BDE9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74131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F84F3-A96A-433B-BDD7-CA945C2D9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Complementary events – part 10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DB36AC-3BDC-4929-8DA5-A2CDF421C88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Adding to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8E1AC7-3EEB-63AA-728C-BE5BD5156BF7}"/>
              </a:ext>
            </a:extLst>
          </p:cNvPr>
          <p:cNvSpPr txBox="1"/>
          <p:nvPr/>
        </p:nvSpPr>
        <p:spPr>
          <a:xfrm>
            <a:off x="360000" y="1474430"/>
            <a:ext cx="7824011" cy="532504"/>
          </a:xfrm>
          <a:prstGeom prst="roundRect">
            <a:avLst/>
          </a:prstGeom>
          <a:solidFill>
            <a:schemeClr val="accent1"/>
          </a:solidFill>
        </p:spPr>
        <p:txBody>
          <a:bodyPr wrap="square" lIns="108000" tIns="0" rIns="0" bIns="0" rtlCol="0" anchor="ctr" anchorCtr="0"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sum of the probability of an event and its complement is a total of 1</a:t>
            </a:r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8" name="Picture 7" descr="Spinner divided into four sections with two coloured green and two coloured blue. Spinner arrow has landed on a green cell.">
            <a:extLst>
              <a:ext uri="{FF2B5EF4-FFF2-40B4-BE49-F238E27FC236}">
                <a16:creationId xmlns:a16="http://schemas.microsoft.com/office/drawing/2014/main" id="{7A62E7E8-AE35-4AA7-B028-FBB66E258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6433" y="1809070"/>
            <a:ext cx="2935145" cy="30069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3C15EABA-6EB0-4410-B6B4-86E8F3461F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2114852"/>
                <a:ext cx="11484000" cy="4536000"/>
              </a:xfrm>
            </p:spPr>
            <p:txBody>
              <a:bodyPr/>
              <a:lstStyle/>
              <a:p>
                <a:r>
                  <a:rPr lang="en-AU" sz="1800" dirty="0"/>
                  <a:t>For the spinner: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sz="1800" dirty="0"/>
                  <a:t>The probability of spinning blue, </a:t>
                </a:r>
                <a14:m>
                  <m:oMath xmlns:m="http://schemas.openxmlformats.org/officeDocument/2006/math">
                    <m:r>
                      <a:rPr lang="en-AU" sz="1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𝑏𝑙𝑢𝑒</m:t>
                        </m:r>
                      </m:e>
                    </m:d>
                    <m:r>
                      <a:rPr lang="en-AU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AU" sz="1800" dirty="0"/>
              </a:p>
            </p:txBody>
          </p:sp>
        </mc:Choice>
        <mc:Fallback xmlns="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3C15EABA-6EB0-4410-B6B4-86E8F3461F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2114852"/>
                <a:ext cx="11484000" cy="4536000"/>
              </a:xfrm>
              <a:blipFill>
                <a:blip r:embed="rId4"/>
                <a:stretch>
                  <a:fillRect l="-12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B8C59-1782-4CDD-A1BB-79E66BDE9A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7211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F84F3-A96A-433B-BDD7-CA945C2D9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Complementary events – part 11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DB36AC-3BDC-4929-8DA5-A2CDF421C88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Adding to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8E1AC7-3EEB-63AA-728C-BE5BD5156BF7}"/>
              </a:ext>
            </a:extLst>
          </p:cNvPr>
          <p:cNvSpPr txBox="1"/>
          <p:nvPr/>
        </p:nvSpPr>
        <p:spPr>
          <a:xfrm>
            <a:off x="360000" y="1474430"/>
            <a:ext cx="7824011" cy="532504"/>
          </a:xfrm>
          <a:prstGeom prst="roundRect">
            <a:avLst/>
          </a:prstGeom>
          <a:solidFill>
            <a:schemeClr val="accent1"/>
          </a:solidFill>
        </p:spPr>
        <p:txBody>
          <a:bodyPr wrap="square" lIns="108000" tIns="0" rIns="0" bIns="0" rtlCol="0" anchor="ctr" anchorCtr="0"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sum of the probability of an event and its complement is a total of 1</a:t>
            </a:r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8" name="Picture 7" descr="Spinner divided into four sections with two coloured green and two coloured blue. Spinner arrow has landed on a green cell.">
            <a:extLst>
              <a:ext uri="{FF2B5EF4-FFF2-40B4-BE49-F238E27FC236}">
                <a16:creationId xmlns:a16="http://schemas.microsoft.com/office/drawing/2014/main" id="{7A62E7E8-AE35-4AA7-B028-FBB66E258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6433" y="1809070"/>
            <a:ext cx="2935145" cy="30069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3C15EABA-6EB0-4410-B6B4-86E8F3461F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2114852"/>
                <a:ext cx="11484000" cy="4536000"/>
              </a:xfrm>
            </p:spPr>
            <p:txBody>
              <a:bodyPr/>
              <a:lstStyle/>
              <a:p>
                <a:r>
                  <a:rPr lang="en-AU" sz="1800" dirty="0"/>
                  <a:t>For the spinner: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sz="1800" dirty="0"/>
                  <a:t>The probability of spinning blue, </a:t>
                </a:r>
                <a14:m>
                  <m:oMath xmlns:m="http://schemas.openxmlformats.org/officeDocument/2006/math">
                    <m:r>
                      <a:rPr lang="en-AU" sz="1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𝑏𝑙𝑢𝑒</m:t>
                        </m:r>
                      </m:e>
                    </m:d>
                    <m:r>
                      <a:rPr lang="en-AU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AU" sz="1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sz="1800" dirty="0"/>
                  <a:t>The probability of the complement of spinning blue, </a:t>
                </a:r>
                <a14:m>
                  <m:oMath xmlns:m="http://schemas.openxmlformats.org/officeDocument/2006/math">
                    <m:r>
                      <a:rPr lang="en-AU" sz="1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𝑛𝑜𝑡</m:t>
                        </m:r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𝑏𝑙𝑢𝑒</m:t>
                        </m:r>
                      </m:e>
                    </m:d>
                    <m:r>
                      <a:rPr lang="en-AU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AU" sz="1800" dirty="0"/>
              </a:p>
            </p:txBody>
          </p:sp>
        </mc:Choice>
        <mc:Fallback xmlns="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3C15EABA-6EB0-4410-B6B4-86E8F3461F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2114852"/>
                <a:ext cx="11484000" cy="4536000"/>
              </a:xfrm>
              <a:blipFill>
                <a:blip r:embed="rId4"/>
                <a:stretch>
                  <a:fillRect l="-12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B8C59-1782-4CDD-A1BB-79E66BDE9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9359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F84F3-A96A-433B-BDD7-CA945C2D9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Complementary events – part 12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DB36AC-3BDC-4929-8DA5-A2CDF421C88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Adding to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8E1AC7-3EEB-63AA-728C-BE5BD5156BF7}"/>
              </a:ext>
            </a:extLst>
          </p:cNvPr>
          <p:cNvSpPr txBox="1"/>
          <p:nvPr/>
        </p:nvSpPr>
        <p:spPr>
          <a:xfrm>
            <a:off x="360000" y="1474430"/>
            <a:ext cx="7824011" cy="532504"/>
          </a:xfrm>
          <a:prstGeom prst="roundRect">
            <a:avLst/>
          </a:prstGeom>
          <a:solidFill>
            <a:schemeClr val="accent1"/>
          </a:solidFill>
        </p:spPr>
        <p:txBody>
          <a:bodyPr wrap="square" lIns="108000" tIns="0" rIns="0" bIns="0" rtlCol="0" anchor="ctr" anchorCtr="0"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sum of the probability of an event and its complement is a total of 1</a:t>
            </a:r>
            <a:endParaRPr lang="en-AU" dirty="0">
              <a:solidFill>
                <a:schemeClr val="bg1"/>
              </a:solidFill>
            </a:endParaRPr>
          </a:p>
        </p:txBody>
      </p:sp>
      <p:pic>
        <p:nvPicPr>
          <p:cNvPr id="8" name="Picture 7" descr="Spinner divided into four sections with two coloured green and two coloured blue. Spinner arrow has landed on a green cell.">
            <a:extLst>
              <a:ext uri="{FF2B5EF4-FFF2-40B4-BE49-F238E27FC236}">
                <a16:creationId xmlns:a16="http://schemas.microsoft.com/office/drawing/2014/main" id="{7A62E7E8-AE35-4AA7-B028-FBB66E258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6433" y="1809070"/>
            <a:ext cx="2935145" cy="300695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3C15EABA-6EB0-4410-B6B4-86E8F3461F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2114852"/>
                <a:ext cx="11484000" cy="4027764"/>
              </a:xfrm>
            </p:spPr>
            <p:txBody>
              <a:bodyPr/>
              <a:lstStyle/>
              <a:p>
                <a:r>
                  <a:rPr lang="en-AU" sz="1800" dirty="0"/>
                  <a:t>For the spinner: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sz="1800" dirty="0"/>
                  <a:t>The probability of spinning blue, </a:t>
                </a:r>
                <a14:m>
                  <m:oMath xmlns:m="http://schemas.openxmlformats.org/officeDocument/2006/math">
                    <m:r>
                      <a:rPr lang="en-AU" sz="1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𝑏𝑙𝑢𝑒</m:t>
                        </m:r>
                      </m:e>
                    </m:d>
                    <m:r>
                      <a:rPr lang="en-AU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AU" sz="1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sz="1800" dirty="0"/>
                  <a:t>The probability of the complement of spinning blue, </a:t>
                </a:r>
                <a14:m>
                  <m:oMath xmlns:m="http://schemas.openxmlformats.org/officeDocument/2006/math">
                    <m:r>
                      <a:rPr lang="en-AU" sz="18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𝑛𝑜𝑡</m:t>
                        </m:r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𝑏𝑙𝑢𝑒</m:t>
                        </m:r>
                      </m:e>
                    </m:d>
                    <m:r>
                      <a:rPr lang="en-AU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AU" sz="1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sz="1800" dirty="0"/>
                  <a:t>When you add these you get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AU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AU" sz="1800" dirty="0"/>
                  <a:t>, which is one whole</a:t>
                </a:r>
              </a:p>
            </p:txBody>
          </p:sp>
        </mc:Choice>
        <mc:Fallback xmlns="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3C15EABA-6EB0-4410-B6B4-86E8F3461F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2114852"/>
                <a:ext cx="11484000" cy="4027764"/>
              </a:xfrm>
              <a:blipFill>
                <a:blip r:embed="rId4"/>
                <a:stretch>
                  <a:fillRect l="-12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B8C59-1782-4CDD-A1BB-79E66BDE9A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2884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BCC94-5D6D-43A4-BE5D-6B5485E3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Complementary events – part 13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9B639B-528A-4754-A2D6-E9E8E45CC9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/>
              <a:t>Your turn</a:t>
            </a:r>
          </a:p>
        </p:txBody>
      </p:sp>
      <p:graphicFrame>
        <p:nvGraphicFramePr>
          <p:cNvPr id="8" name="Object 7" descr="4 equal size sector spinner with 3 orange and 1 purple">
            <a:extLst>
              <a:ext uri="{FF2B5EF4-FFF2-40B4-BE49-F238E27FC236}">
                <a16:creationId xmlns:a16="http://schemas.microsoft.com/office/drawing/2014/main" id="{CA9E5568-E06F-5C51-7D37-8D0E7FA96C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04109"/>
              </p:ext>
            </p:extLst>
          </p:nvPr>
        </p:nvGraphicFramePr>
        <p:xfrm>
          <a:off x="8445400" y="2311976"/>
          <a:ext cx="3357663" cy="344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3911040" imgH="4012560" progId="">
                  <p:embed/>
                </p:oleObj>
              </mc:Choice>
              <mc:Fallback>
                <p:oleObj r:id="rId3" imgW="3911040" imgH="4012560" progId="">
                  <p:embed/>
                  <p:pic>
                    <p:nvPicPr>
                      <p:cNvPr id="8" name="Object 7" descr="4 equal size sector spinner with 3 orange and 1 purple">
                        <a:extLst>
                          <a:ext uri="{FF2B5EF4-FFF2-40B4-BE49-F238E27FC236}">
                            <a16:creationId xmlns:a16="http://schemas.microsoft.com/office/drawing/2014/main" id="{CA9E5568-E06F-5C51-7D37-8D0E7FA96C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45400" y="2311976"/>
                        <a:ext cx="3357663" cy="3444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5B31F3D-28A0-41AA-99F6-63732D707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For this spinner –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What is the probability of spinning purple?</a:t>
            </a:r>
            <a:br>
              <a:rPr lang="en-US" sz="1800" dirty="0"/>
            </a:b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800" dirty="0"/>
              <a:t>What is the probability of the complement of spinning purple?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AU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009A76-2B5D-4B5C-8001-B9159394B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555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BCC94-5D6D-43A4-BE5D-6B5485E3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Complementary events – part 14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9B639B-528A-4754-A2D6-E9E8E45CC9B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/>
              <a:t>Your turn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75B31F3D-28A0-41AA-99F6-63732D7076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/>
                  <a:t>For this spinner –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What is the probability of spinning purple?</a:t>
                </a:r>
              </a:p>
              <a:p>
                <a:pPr marL="645750" lvl="4" indent="-285750"/>
                <a:r>
                  <a:rPr lang="en-US" b="1" dirty="0">
                    <a:solidFill>
                      <a:schemeClr val="tx1"/>
                    </a:solidFill>
                  </a:rPr>
                  <a:t>The probability of spinning purple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br>
                  <a:rPr lang="en-AU" sz="1600" b="1" dirty="0">
                    <a:solidFill>
                      <a:schemeClr val="tx1"/>
                    </a:solidFill>
                  </a:rPr>
                </a:br>
                <a:endParaRPr lang="en-US" sz="1600" b="1" dirty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What is the probability of the complement of spinning purple?</a:t>
                </a:r>
              </a:p>
              <a:p>
                <a:pPr marL="645750" lvl="4" indent="-285750"/>
                <a:r>
                  <a:rPr lang="en-US" b="1" dirty="0"/>
                  <a:t>The probability of not spinning purple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b="1" dirty="0"/>
              </a:p>
              <a:p>
                <a:pPr marL="0" indent="0">
                  <a:buNone/>
                </a:pPr>
                <a:endParaRPr lang="en-US" sz="1800" dirty="0"/>
              </a:p>
              <a:p>
                <a:pPr marL="0" indent="0">
                  <a:buNone/>
                </a:pPr>
                <a:endParaRPr lang="en-US" sz="1800" dirty="0"/>
              </a:p>
              <a:p>
                <a:endParaRPr lang="en-AU" sz="1800" dirty="0"/>
              </a:p>
            </p:txBody>
          </p:sp>
        </mc:Choice>
        <mc:Fallback xmlns="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75B31F3D-28A0-41AA-99F6-63732D7076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Object 7" descr="4 equal size sector spinner with 3 orange and 1 purple">
            <a:extLst>
              <a:ext uri="{FF2B5EF4-FFF2-40B4-BE49-F238E27FC236}">
                <a16:creationId xmlns:a16="http://schemas.microsoft.com/office/drawing/2014/main" id="{CA9E5568-E06F-5C51-7D37-8D0E7FA96C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45400" y="2311976"/>
          <a:ext cx="3357663" cy="344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3911040" imgH="4012560" progId="">
                  <p:embed/>
                </p:oleObj>
              </mc:Choice>
              <mc:Fallback>
                <p:oleObj r:id="rId4" imgW="3911040" imgH="4012560" progId="">
                  <p:embed/>
                  <p:pic>
                    <p:nvPicPr>
                      <p:cNvPr id="8" name="Object 7" descr="4 equal size sector spinner with 3 orange and 1 purple">
                        <a:extLst>
                          <a:ext uri="{FF2B5EF4-FFF2-40B4-BE49-F238E27FC236}">
                            <a16:creationId xmlns:a16="http://schemas.microsoft.com/office/drawing/2014/main" id="{CA9E5568-E06F-5C51-7D37-8D0E7FA96C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445400" y="2311976"/>
                        <a:ext cx="3357663" cy="3444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009A76-2B5D-4B5C-8001-B9159394B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8785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8612B-37A8-E1B3-A6B7-DA6C037B5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Complementary events – part 15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B34A53-FF70-BF1B-2601-F3D24573B7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Your turn non-routine</a:t>
            </a:r>
            <a:endParaRPr lang="en-AU" dirty="0"/>
          </a:p>
        </p:txBody>
      </p:sp>
      <p:graphicFrame>
        <p:nvGraphicFramePr>
          <p:cNvPr id="7" name="Object 6" descr="three circles arranged as traffic lights, red, yellow, green">
            <a:extLst>
              <a:ext uri="{FF2B5EF4-FFF2-40B4-BE49-F238E27FC236}">
                <a16:creationId xmlns:a16="http://schemas.microsoft.com/office/drawing/2014/main" id="{2B691BCF-1A57-11AE-6A9A-594ED0289F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371089"/>
              </p:ext>
            </p:extLst>
          </p:nvPr>
        </p:nvGraphicFramePr>
        <p:xfrm>
          <a:off x="10015127" y="2533719"/>
          <a:ext cx="849745" cy="2708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80080" imgH="889920" progId="">
                  <p:embed/>
                </p:oleObj>
              </mc:Choice>
              <mc:Fallback>
                <p:oleObj r:id="rId3" imgW="280080" imgH="889920" progId="">
                  <p:embed/>
                  <p:pic>
                    <p:nvPicPr>
                      <p:cNvPr id="7" name="Object 6" descr="three circles arranged as traffic lights, red, yellow, green">
                        <a:extLst>
                          <a:ext uri="{FF2B5EF4-FFF2-40B4-BE49-F238E27FC236}">
                            <a16:creationId xmlns:a16="http://schemas.microsoft.com/office/drawing/2014/main" id="{2B691BCF-1A57-11AE-6A9A-594ED0289F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15127" y="2533719"/>
                        <a:ext cx="849745" cy="27085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9606C8E-B745-79D5-1B79-5EB3B6A626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On their way to school, Sam must pass through a set of traffic lights.</a:t>
            </a:r>
            <a:r>
              <a:rPr lang="en-AU" sz="1800" dirty="0"/>
              <a:t> Sam is on their L plates and won’t drive through an amber light.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dirty="0"/>
              <a:t>What is the probability that Sam will stop at the traffic lights?</a:t>
            </a:r>
            <a:br>
              <a:rPr lang="en-AU" sz="1800" dirty="0"/>
            </a:br>
            <a:br>
              <a:rPr lang="en-AU" sz="1800" dirty="0">
                <a:solidFill>
                  <a:schemeClr val="accent2"/>
                </a:solidFill>
              </a:rPr>
            </a:br>
            <a:endParaRPr lang="en-AU" sz="1800" dirty="0">
              <a:solidFill>
                <a:schemeClr val="accent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dirty="0"/>
              <a:t>What is the probability of not stopping?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772D3-2ADE-BDE9-7333-187B98458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33307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8612B-37A8-E1B3-A6B7-DA6C037B5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Complementary events – part 16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B34A53-FF70-BF1B-2601-F3D24573B7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Your turn non-routine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49606C8E-B745-79D5-1B79-5EB3B6A626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1800" dirty="0"/>
                  <a:t>On their way to school, Sam must pass through a set of traffic lights.</a:t>
                </a:r>
                <a:r>
                  <a:rPr lang="en-AU" sz="1800" dirty="0"/>
                  <a:t> Sam is on their L plates and won’t drive through an amber light.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AU" sz="1800" dirty="0"/>
                  <a:t>What is the probability that Sam will stop at the traffic lights?</a:t>
                </a:r>
              </a:p>
              <a:p>
                <a:pPr lvl="4"/>
                <a:r>
                  <a:rPr lang="en-AU" b="1" dirty="0"/>
                  <a:t>The probability that Sam will stop at the traffic lights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AU" b="1" dirty="0"/>
                  <a:t> (on a red or amber light)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AU" sz="1800" dirty="0"/>
                  <a:t>What is the probability of not stopping?</a:t>
                </a:r>
              </a:p>
              <a:p>
                <a:pPr lvl="4"/>
                <a:r>
                  <a:rPr lang="en-AU" b="1" dirty="0"/>
                  <a:t>The probability that Sam will not stop at the traffic lights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AU" b="1" dirty="0"/>
                  <a:t> (on a green light)</a:t>
                </a:r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49606C8E-B745-79D5-1B79-5EB3B6A626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6" descr="three circles arranged as traffic lights, red, yellow, green">
            <a:extLst>
              <a:ext uri="{FF2B5EF4-FFF2-40B4-BE49-F238E27FC236}">
                <a16:creationId xmlns:a16="http://schemas.microsoft.com/office/drawing/2014/main" id="{2B691BCF-1A57-11AE-6A9A-594ED0289F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200906"/>
              </p:ext>
            </p:extLst>
          </p:nvPr>
        </p:nvGraphicFramePr>
        <p:xfrm>
          <a:off x="10015127" y="2533719"/>
          <a:ext cx="849745" cy="2708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80080" imgH="889920" progId="">
                  <p:embed/>
                </p:oleObj>
              </mc:Choice>
              <mc:Fallback>
                <p:oleObj r:id="rId4" imgW="280080" imgH="889920" progId="">
                  <p:embed/>
                  <p:pic>
                    <p:nvPicPr>
                      <p:cNvPr id="7" name="Object 6" descr="three circles arranged as traffic lights, red, yellow, green">
                        <a:extLst>
                          <a:ext uri="{FF2B5EF4-FFF2-40B4-BE49-F238E27FC236}">
                            <a16:creationId xmlns:a16="http://schemas.microsoft.com/office/drawing/2014/main" id="{2B691BCF-1A57-11AE-6A9A-594ED0289F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15127" y="2533719"/>
                        <a:ext cx="849745" cy="27085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772D3-2ADE-BDE9-7333-187B98458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58229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8612B-37A8-E1B3-A6B7-DA6C037B5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Complementary events – part 17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B34A53-FF70-BF1B-2601-F3D24573B7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Your turn non-routine</a:t>
            </a:r>
            <a:endParaRPr lang="en-AU" dirty="0"/>
          </a:p>
        </p:txBody>
      </p:sp>
      <p:graphicFrame>
        <p:nvGraphicFramePr>
          <p:cNvPr id="7" name="Object 6" descr="three circles arranged as traffic lights, red, yellow, green">
            <a:extLst>
              <a:ext uri="{FF2B5EF4-FFF2-40B4-BE49-F238E27FC236}">
                <a16:creationId xmlns:a16="http://schemas.microsoft.com/office/drawing/2014/main" id="{2B691BCF-1A57-11AE-6A9A-594ED0289F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7658210"/>
              </p:ext>
            </p:extLst>
          </p:nvPr>
        </p:nvGraphicFramePr>
        <p:xfrm>
          <a:off x="10015127" y="2529439"/>
          <a:ext cx="849745" cy="2708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280080" imgH="889920" progId="">
                  <p:embed/>
                </p:oleObj>
              </mc:Choice>
              <mc:Fallback>
                <p:oleObj r:id="rId3" imgW="280080" imgH="889920" progId="">
                  <p:embed/>
                  <p:pic>
                    <p:nvPicPr>
                      <p:cNvPr id="7" name="Object 6" descr="three circles arranged as traffic lights, red, yellow, green">
                        <a:extLst>
                          <a:ext uri="{FF2B5EF4-FFF2-40B4-BE49-F238E27FC236}">
                            <a16:creationId xmlns:a16="http://schemas.microsoft.com/office/drawing/2014/main" id="{2B691BCF-1A57-11AE-6A9A-594ED0289F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15127" y="2529439"/>
                        <a:ext cx="849745" cy="27085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49606C8E-B745-79D5-1B79-5EB3B6A626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1800" dirty="0"/>
                  <a:t>On their way to school, Sam must pass through a set of traffic lights.</a:t>
                </a:r>
                <a:r>
                  <a:rPr lang="en-AU" sz="1800" dirty="0"/>
                  <a:t> Sam is on their L plates and won’t drive through an amber light.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AU" sz="1800" dirty="0"/>
                  <a:t>What is the probability that Sam will stop at the traffic lights?</a:t>
                </a:r>
              </a:p>
              <a:p>
                <a:pPr lvl="4"/>
                <a:r>
                  <a:rPr lang="en-AU" b="1" dirty="0"/>
                  <a:t>The probability that Sam will stop at the traffic lights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b="1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AU" b="1" dirty="0"/>
                  <a:t> (on a red or amber light)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AU" sz="1800" dirty="0"/>
                  <a:t>What is the probability of not stopping?</a:t>
                </a:r>
              </a:p>
              <a:p>
                <a:pPr lvl="4"/>
                <a:r>
                  <a:rPr lang="en-AU" b="1" dirty="0">
                    <a:solidFill>
                      <a:schemeClr val="tx1"/>
                    </a:solidFill>
                  </a:rPr>
                  <a:t>The probability that Sam will not stop at the traffic lights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AU" b="1" dirty="0">
                    <a:solidFill>
                      <a:schemeClr val="tx1"/>
                    </a:solidFill>
                  </a:rPr>
                  <a:t> (on a green light)</a:t>
                </a:r>
                <a:endParaRPr lang="en-AU" b="1" dirty="0">
                  <a:solidFill>
                    <a:schemeClr val="accent2"/>
                  </a:solidFill>
                </a:endParaRPr>
              </a:p>
              <a:p>
                <a:endParaRPr lang="en-US" sz="1800" dirty="0"/>
              </a:p>
            </p:txBody>
          </p:sp>
        </mc:Choice>
        <mc:Fallback xmlns="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49606C8E-B745-79D5-1B79-5EB3B6A626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5"/>
                <a:stretch>
                  <a:fillRect l="-12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peech Bubble: Oval 7">
            <a:extLst>
              <a:ext uri="{FF2B5EF4-FFF2-40B4-BE49-F238E27FC236}">
                <a16:creationId xmlns:a16="http://schemas.microsoft.com/office/drawing/2014/main" id="{CA7ADFC0-CB19-46D6-A85B-A7D19B1564D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8141028" y="4987609"/>
            <a:ext cx="2869424" cy="1528391"/>
          </a:xfrm>
          <a:prstGeom prst="wedgeEllipseCallout">
            <a:avLst>
              <a:gd name="adj1" fmla="val -60300"/>
              <a:gd name="adj2" fmla="val -45611"/>
            </a:avLst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dirty="0"/>
              <a:t>Is this correct? Are the outcomes equally likely?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772D3-2ADE-BDE9-7333-187B984587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69786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23EF2-0B1A-9EF7-A224-CC7DC7C30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Complementary events – part 1</a:t>
            </a:r>
            <a:endParaRPr lang="en-AU" dirty="0">
              <a:highlight>
                <a:srgbClr val="FFFF00"/>
              </a:highlight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02DC2FD-7D1E-A247-C66D-6695CDADAEA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What do you think complementary might mean?</a:t>
            </a:r>
            <a:endParaRPr lang="en-AU" dirty="0"/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B049EFD9-A988-E6D9-CA9E-89EFE0B8F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numCol="3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Complementary angles</a:t>
            </a:r>
            <a:endParaRPr lang="en-AU" dirty="0">
              <a:latin typeface="Public Sans Light"/>
              <a:cs typeface="Arial"/>
            </a:endParaRPr>
          </a:p>
        </p:txBody>
      </p:sp>
      <p:pic>
        <p:nvPicPr>
          <p:cNvPr id="8" name="Picture 7" descr="90 degree angle split into 30 degree and 60 degree sections.">
            <a:extLst>
              <a:ext uri="{FF2B5EF4-FFF2-40B4-BE49-F238E27FC236}">
                <a16:creationId xmlns:a16="http://schemas.microsoft.com/office/drawing/2014/main" id="{CA935861-E29F-61AA-5E17-584FE12BF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1882">
            <a:off x="955239" y="2972400"/>
            <a:ext cx="3091619" cy="2565899"/>
          </a:xfrm>
          <a:prstGeom prst="rect">
            <a:avLst/>
          </a:prstGeom>
        </p:spPr>
      </p:pic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43E2DEA6-9D4D-F807-E037-5A44C7A82967}"/>
              </a:ext>
            </a:extLst>
          </p:cNvPr>
          <p:cNvSpPr txBox="1">
            <a:spLocks/>
          </p:cNvSpPr>
          <p:nvPr/>
        </p:nvSpPr>
        <p:spPr>
          <a:xfrm>
            <a:off x="4625690" y="1619999"/>
            <a:ext cx="2840117" cy="10797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77800" indent="-177800" algn="l" defTabSz="685798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 algn="l" defTabSz="685798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Font typeface="Montserrat Medium" panose="00000600000000000000" pitchFamily="2" charset="0"/>
              <a:buChar char="−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1338" indent="-177800" algn="l" defTabSz="685798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Font typeface="Montserrat Medium" panose="00000600000000000000" pitchFamily="2" charset="0"/>
              <a:buChar char="»"/>
              <a:tabLst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19138" indent="-185738" algn="l" defTabSz="685798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Font typeface="Courier New" panose="02070309020205020404" pitchFamily="49" charset="0"/>
              <a:buChar char="o"/>
              <a:defRPr sz="140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896938" indent="-177800" algn="l" defTabSz="685798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43" indent="-171449" algn="l" defTabSz="68579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42" indent="-171449" algn="l" defTabSz="68579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41" indent="-171449" algn="l" defTabSz="68579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40" indent="-171449" algn="l" defTabSz="68579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>
                <a:solidFill>
                  <a:schemeClr val="tx1"/>
                </a:solidFill>
                <a:latin typeface="+mn-lt"/>
              </a:rPr>
              <a:t>Complementary colours</a:t>
            </a:r>
            <a:endParaRPr lang="en-AU" sz="2000" dirty="0">
              <a:solidFill>
                <a:schemeClr val="tx1"/>
              </a:solidFill>
              <a:latin typeface="+mn-lt"/>
              <a:cs typeface="Arial"/>
            </a:endParaRPr>
          </a:p>
        </p:txBody>
      </p:sp>
      <p:pic>
        <p:nvPicPr>
          <p:cNvPr id="10" name="Picture 9" descr="Orange t-shirt and blue shorts.">
            <a:extLst>
              <a:ext uri="{FF2B5EF4-FFF2-40B4-BE49-F238E27FC236}">
                <a16:creationId xmlns:a16="http://schemas.microsoft.com/office/drawing/2014/main" id="{59C80F1B-6DC0-96F2-F319-B44039ABB9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1683" y="3175023"/>
            <a:ext cx="2368634" cy="2505691"/>
          </a:xfrm>
          <a:prstGeom prst="rect">
            <a:avLst/>
          </a:prstGeom>
        </p:spPr>
      </p:pic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59CCC16B-D9E3-EE88-B82C-900E07CDE3A1}"/>
              </a:ext>
            </a:extLst>
          </p:cNvPr>
          <p:cNvSpPr txBox="1">
            <a:spLocks/>
          </p:cNvSpPr>
          <p:nvPr/>
        </p:nvSpPr>
        <p:spPr>
          <a:xfrm>
            <a:off x="8255371" y="1619999"/>
            <a:ext cx="3298342" cy="10797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77800" indent="-177800" algn="l" defTabSz="685798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55600" indent="-177800" algn="l" defTabSz="685798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Font typeface="Montserrat Medium" panose="00000600000000000000" pitchFamily="2" charset="0"/>
              <a:buChar char="−"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1338" indent="-177800" algn="l" defTabSz="685798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Font typeface="Montserrat Medium" panose="00000600000000000000" pitchFamily="2" charset="0"/>
              <a:buChar char="»"/>
              <a:tabLst/>
              <a:defRPr sz="160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19138" indent="-185738" algn="l" defTabSz="685798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ClrTx/>
              <a:buFont typeface="Courier New" panose="02070309020205020404" pitchFamily="49" charset="0"/>
              <a:buChar char="o"/>
              <a:defRPr sz="140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896938" indent="-177800" algn="l" defTabSz="685798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200" b="0" i="0" kern="120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43" indent="-171449" algn="l" defTabSz="68579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42" indent="-171449" algn="l" defTabSz="68579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41" indent="-171449" algn="l" defTabSz="68579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40" indent="-171449" algn="l" defTabSz="685798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>
                <a:solidFill>
                  <a:schemeClr val="tx1"/>
                </a:solidFill>
                <a:latin typeface="+mn-lt"/>
              </a:rPr>
              <a:t>Complementary ingredients</a:t>
            </a:r>
            <a:endParaRPr lang="en-AU" sz="2000" dirty="0">
              <a:solidFill>
                <a:schemeClr val="tx1"/>
              </a:solidFill>
              <a:latin typeface="+mn-lt"/>
              <a:cs typeface="Arial"/>
            </a:endParaRPr>
          </a:p>
        </p:txBody>
      </p:sp>
      <p:pic>
        <p:nvPicPr>
          <p:cNvPr id="12" name="Picture 11" descr="Fish and chips.">
            <a:extLst>
              <a:ext uri="{FF2B5EF4-FFF2-40B4-BE49-F238E27FC236}">
                <a16:creationId xmlns:a16="http://schemas.microsoft.com/office/drawing/2014/main" id="{7D04E982-A24B-2403-D3F8-D29D825010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6891" y="3266783"/>
            <a:ext cx="3495302" cy="2521611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F9CD1A-AFB8-7A47-80C3-BB042663D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69433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5CDC14A-7253-4622-BD48-4F63791C2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Success criteria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ED46B66-2EED-C84A-0A6C-F5DEE3358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I can identify two events that occur at once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I can describe the complement of an event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I can evaluate the correct probability of the complement of an event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/>
              <a:t>I can justify that sum of the probability of an event and its complement is a total of 1</a:t>
            </a:r>
          </a:p>
          <a:p>
            <a:endParaRPr lang="en-AU" sz="2000" dirty="0"/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A7B094A6-6428-FCDB-6827-083CBECDD8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24000" y="6516000"/>
            <a:ext cx="720000" cy="180000"/>
          </a:xfrm>
        </p:spPr>
        <p:txBody>
          <a:bodyPr/>
          <a:lstStyle/>
          <a:p>
            <a:fld id="{53F625F3-B677-4D46-AEB5-DC449A9DF797}" type="slidenum">
              <a:rPr lang="en-AU" smtClean="0"/>
              <a:pPr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339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48C38-0DA9-4247-8B80-E60358923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To be, or not to be – complementary events</a:t>
            </a:r>
            <a:br>
              <a:rPr lang="en-AU" dirty="0"/>
            </a:br>
            <a:endParaRPr lang="en-AU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36B23A4-6117-4217-971F-3771C145E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>
                <a:cs typeface="Arial"/>
              </a:rPr>
              <a:t>Two events are said to be complementary when one event occurs if and only if the other does not.</a:t>
            </a:r>
            <a:br>
              <a:rPr lang="en-AU" dirty="0"/>
            </a:br>
            <a:r>
              <a:rPr lang="en-AU" dirty="0">
                <a:cs typeface="Arial"/>
              </a:rPr>
              <a:t>For example: going to school or not going to school, rolling a 6 or not rolling a six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The complement of an event is all the other outcomes in the sample space. </a:t>
            </a:r>
            <a:br>
              <a:rPr lang="en-AU" dirty="0"/>
            </a:br>
            <a:r>
              <a:rPr lang="en-AU" dirty="0">
                <a:cs typeface="Arial"/>
              </a:rPr>
              <a:t>For example, the complement of rolling a 3 on a dice is not rolling a 3 (i.e. rolling 1, 2, 4, 5 or 6)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4ACB56-E0E4-4D92-9FDC-70FB2DC8AB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02852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3CC01-BC6D-249F-D3B5-5B640538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Complementary events – part 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BD41B-3A3A-B0EF-B5AA-F5E19CE4E3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The complement of rolling a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Placeholder 6">
                <a:extLst>
                  <a:ext uri="{FF2B5EF4-FFF2-40B4-BE49-F238E27FC236}">
                    <a16:creationId xmlns:a16="http://schemas.microsoft.com/office/drawing/2014/main" id="{C6B0C51F-E032-47C8-939E-548BD6B43F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AU" i="1" dirty="0" smtClean="0"/>
                      <m:t>𝑃</m:t>
                    </m:r>
                    <m:d>
                      <m:dPr>
                        <m:ctrlPr>
                          <a:rPr lang="en-AU" i="1" dirty="0" smtClean="0"/>
                        </m:ctrlPr>
                      </m:dPr>
                      <m:e>
                        <m:r>
                          <a:rPr lang="en-AU" i="1" dirty="0" smtClean="0"/>
                          <m:t>𝑟𝑜𝑙𝑙𝑖𝑛𝑔</m:t>
                        </m:r>
                        <m:r>
                          <a:rPr lang="en-AU" i="1" dirty="0" smtClean="0"/>
                          <m:t> </m:t>
                        </m:r>
                        <m:r>
                          <a:rPr lang="en-AU" i="1" dirty="0" smtClean="0"/>
                          <m:t>𝑎</m:t>
                        </m:r>
                        <m:r>
                          <a:rPr lang="en-AU" i="1" dirty="0" smtClean="0"/>
                          <m:t> 3</m:t>
                        </m:r>
                      </m:e>
                    </m:d>
                    <m:r>
                      <a:rPr lang="en-AU" i="1" dirty="0" smtClean="0"/>
                      <m:t>=</m:t>
                    </m:r>
                    <m:f>
                      <m:fPr>
                        <m:ctrlPr>
                          <a:rPr lang="en-AU" b="0" i="1" dirty="0" smtClean="0"/>
                        </m:ctrlPr>
                      </m:fPr>
                      <m:num>
                        <m:r>
                          <a:rPr lang="en-AU" b="0" i="1" dirty="0" smtClean="0"/>
                          <m:t>1</m:t>
                        </m:r>
                      </m:num>
                      <m:den>
                        <m:r>
                          <a:rPr lang="en-AU" b="0" i="1" dirty="0" smtClean="0"/>
                          <m:t>6</m:t>
                        </m:r>
                      </m:den>
                    </m:f>
                    <m:r>
                      <a:rPr lang="en-AU" i="1" dirty="0" smtClean="0"/>
                      <m:t> </m:t>
                    </m:r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7" name="Text Placeholder 6">
                <a:extLst>
                  <a:ext uri="{FF2B5EF4-FFF2-40B4-BE49-F238E27FC236}">
                    <a16:creationId xmlns:a16="http://schemas.microsoft.com/office/drawing/2014/main" id="{C6B0C51F-E032-47C8-939E-548BD6B43F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 descr="Rectangle divided into six cells with each face of the dice shown above one of the cells. &#10;The third cell is highlight and labelled with one sixth.">
            <a:extLst>
              <a:ext uri="{FF2B5EF4-FFF2-40B4-BE49-F238E27FC236}">
                <a16:creationId xmlns:a16="http://schemas.microsoft.com/office/drawing/2014/main" id="{20E520AF-0515-72E4-5FF6-7ADAFD3F2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5441" y="1669705"/>
            <a:ext cx="6385340" cy="149011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481DD-1B85-7DCE-5DFE-8032D808A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150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3CC01-BC6D-249F-D3B5-5B640538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Complementary events – part 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BD41B-3A3A-B0EF-B5AA-F5E19CE4E3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The complement of rolling a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6">
                <a:extLst>
                  <a:ext uri="{FF2B5EF4-FFF2-40B4-BE49-F238E27FC236}">
                    <a16:creationId xmlns:a16="http://schemas.microsoft.com/office/drawing/2014/main" id="{C6B0C51F-E032-47C8-939E-548BD6B43F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19999"/>
                <a:ext cx="4782155" cy="4081553"/>
              </a:xfrm>
            </p:spPr>
            <p:txBody>
              <a:bodyPr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AU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𝑟𝑜𝑙𝑙𝑖𝑛𝑔</m:t>
                        </m:r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</m:d>
                    <m:r>
                      <a:rPr lang="en-AU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AU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en-AU" dirty="0"/>
                </a:br>
                <a:br>
                  <a:rPr lang="en-AU" dirty="0"/>
                </a:br>
                <a:endParaRPr lang="en-AU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AU" dirty="0"/>
                  <a:t>The complementary event of rolling a 3 is all the other outcomes in the sample space, or not rolling a 3, i.e. rolling a 1, 2, 4, 5 or 6.</a:t>
                </a:r>
              </a:p>
            </p:txBody>
          </p:sp>
        </mc:Choice>
        <mc:Fallback xmlns="">
          <p:sp>
            <p:nvSpPr>
              <p:cNvPr id="7" name="Text Placeholder 6">
                <a:extLst>
                  <a:ext uri="{FF2B5EF4-FFF2-40B4-BE49-F238E27FC236}">
                    <a16:creationId xmlns:a16="http://schemas.microsoft.com/office/drawing/2014/main" id="{C6B0C51F-E032-47C8-939E-548BD6B43F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19999"/>
                <a:ext cx="4782155" cy="4081553"/>
              </a:xfrm>
              <a:blipFill>
                <a:blip r:embed="rId3"/>
                <a:stretch>
                  <a:fillRect l="-3057" r="-76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 descr="Rectangle divided into six cells with each face of the dice shown above one of the cells. &#10;The third cell is highlight and labelled with one sixth.">
            <a:extLst>
              <a:ext uri="{FF2B5EF4-FFF2-40B4-BE49-F238E27FC236}">
                <a16:creationId xmlns:a16="http://schemas.microsoft.com/office/drawing/2014/main" id="{4BF92B9A-DDC7-229E-E4DB-AC21E84691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5441" y="1669705"/>
            <a:ext cx="6385340" cy="1490118"/>
          </a:xfrm>
          <a:prstGeom prst="rect">
            <a:avLst/>
          </a:prstGeom>
        </p:spPr>
      </p:pic>
      <p:pic>
        <p:nvPicPr>
          <p:cNvPr id="10" name="Picture 9" descr="Rectangle divided into six cells with each face of the dice shown above one of the cells. &#10;All cells are highlighted apart from the third cell. Highlighted cells are labelled with one sixth.">
            <a:extLst>
              <a:ext uri="{FF2B5EF4-FFF2-40B4-BE49-F238E27FC236}">
                <a16:creationId xmlns:a16="http://schemas.microsoft.com/office/drawing/2014/main" id="{1F0C2CAF-0AE3-4B5F-7000-056D018C8F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5441" y="3347793"/>
            <a:ext cx="6337638" cy="149011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481DD-1B85-7DCE-5DFE-8032D808A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14959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3CC01-BC6D-249F-D3B5-5B640538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Complementary events – part 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BD41B-3A3A-B0EF-B5AA-F5E19CE4E3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The complement of rolling a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Placeholder 6">
                <a:extLst>
                  <a:ext uri="{FF2B5EF4-FFF2-40B4-BE49-F238E27FC236}">
                    <a16:creationId xmlns:a16="http://schemas.microsoft.com/office/drawing/2014/main" id="{C6B0C51F-E032-47C8-939E-548BD6B43F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0000" y="1619999"/>
                <a:ext cx="4782155" cy="4705497"/>
              </a:xfrm>
            </p:spPr>
            <p:txBody>
              <a:bodyPr/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AU" i="1" dirty="0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𝑟𝑜𝑙𝑙𝑖𝑛𝑔</m:t>
                        </m:r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i="1" dirty="0" smtClean="0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</m:d>
                    <m:r>
                      <a:rPr lang="en-AU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AU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en-AU" dirty="0"/>
                </a:br>
                <a:br>
                  <a:rPr lang="en-AU" dirty="0"/>
                </a:br>
                <a:endParaRPr lang="en-AU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AU" dirty="0"/>
                  <a:t>The complementary event of rolling a 3 is all the other outcomes in the sample space, or not rolling a 3, i.e. rolling a 1, 2, 4, 5 or 6.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𝑛𝑜𝑡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𝑟𝑜𝑙𝑙𝑖𝑛𝑔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 3</m:t>
                        </m:r>
                      </m:e>
                    </m:d>
                    <m:r>
                      <a:rPr lang="en-AU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AU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AU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AU" dirty="0"/>
              </a:p>
            </p:txBody>
          </p:sp>
        </mc:Choice>
        <mc:Fallback xmlns="">
          <p:sp>
            <p:nvSpPr>
              <p:cNvPr id="7" name="Text Placeholder 6">
                <a:extLst>
                  <a:ext uri="{FF2B5EF4-FFF2-40B4-BE49-F238E27FC236}">
                    <a16:creationId xmlns:a16="http://schemas.microsoft.com/office/drawing/2014/main" id="{C6B0C51F-E032-47C8-939E-548BD6B43F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0000" y="1619999"/>
                <a:ext cx="4782155" cy="4705497"/>
              </a:xfrm>
              <a:blipFill>
                <a:blip r:embed="rId3"/>
                <a:stretch>
                  <a:fillRect l="-3057" r="-76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 descr="Rectangle divided into six cells with each face of the dice shown above one of the cells. &#10;The third cell is highlight and labelled with one sixth.">
            <a:extLst>
              <a:ext uri="{FF2B5EF4-FFF2-40B4-BE49-F238E27FC236}">
                <a16:creationId xmlns:a16="http://schemas.microsoft.com/office/drawing/2014/main" id="{27CF22C2-6CB9-49DC-96CC-6366FE10B0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5441" y="1669705"/>
            <a:ext cx="6385340" cy="1490118"/>
          </a:xfrm>
          <a:prstGeom prst="rect">
            <a:avLst/>
          </a:prstGeom>
        </p:spPr>
      </p:pic>
      <p:pic>
        <p:nvPicPr>
          <p:cNvPr id="12" name="Picture 11" descr="Rectangle divided into six cells with each face of the dice shown above one of the cells. &#10;All cells are highlighted apart from the third cell. Highlighted cells are labelled with one sixth.">
            <a:extLst>
              <a:ext uri="{FF2B5EF4-FFF2-40B4-BE49-F238E27FC236}">
                <a16:creationId xmlns:a16="http://schemas.microsoft.com/office/drawing/2014/main" id="{1D79830C-D73B-442E-9C44-51C7A3B055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5441" y="3347793"/>
            <a:ext cx="6337638" cy="149011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481DD-1B85-7DCE-5DFE-8032D808A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4034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3CC01-BC6D-249F-D3B5-5B640538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Complementary events – part 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CBD41B-3A3A-B0EF-B5AA-F5E19CE4E35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AU" dirty="0"/>
              <a:t>Examining the probabilities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7">
                <a:extLst>
                  <a:ext uri="{FF2B5EF4-FFF2-40B4-BE49-F238E27FC236}">
                    <a16:creationId xmlns:a16="http://schemas.microsoft.com/office/drawing/2014/main" id="{8571FDE8-9323-498D-9BC6-C5EB8A60E1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AU" dirty="0"/>
                  <a:t>When the event and it’s complement are combined, what do you notice?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AU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AU" dirty="0">
                    <a:solidFill>
                      <a:schemeClr val="tx1"/>
                    </a:solidFill>
                  </a:rPr>
                  <a:t>The total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A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AU" b="1" dirty="0">
                  <a:solidFill>
                    <a:schemeClr val="tx1"/>
                  </a:solidFill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AU" dirty="0">
                    <a:solidFill>
                      <a:schemeClr val="tx1"/>
                    </a:solidFill>
                  </a:rPr>
                  <a:t>How else can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A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AU" dirty="0">
                    <a:solidFill>
                      <a:schemeClr val="tx1"/>
                    </a:solidFill>
                  </a:rPr>
                  <a:t> be written? </a:t>
                </a:r>
              </a:p>
            </p:txBody>
          </p:sp>
        </mc:Choice>
        <mc:Fallback xmlns="">
          <p:sp>
            <p:nvSpPr>
              <p:cNvPr id="8" name="Text Placeholder 7">
                <a:extLst>
                  <a:ext uri="{FF2B5EF4-FFF2-40B4-BE49-F238E27FC236}">
                    <a16:creationId xmlns:a16="http://schemas.microsoft.com/office/drawing/2014/main" id="{8571FDE8-9323-498D-9BC6-C5EB8A60E1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7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 descr="Rectangle divided into six cells with each face of the dice shown above one of the cells. &#10;The third cell is highlight and labelled with one sixth.">
            <a:extLst>
              <a:ext uri="{FF2B5EF4-FFF2-40B4-BE49-F238E27FC236}">
                <a16:creationId xmlns:a16="http://schemas.microsoft.com/office/drawing/2014/main" id="{D48B1ED6-B8EE-402A-914B-8C46D8846B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6716" y="2651736"/>
            <a:ext cx="6818568" cy="155452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481DD-1B85-7DCE-5DFE-8032D808A1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60569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BF793-C33F-183F-3EEA-E9CE8F836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Complementary events – part 6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40AE07-40AE-4F77-2532-FEFB7C0CEFA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Self-explanation (1)</a:t>
            </a:r>
            <a:endParaRPr lang="en-AU" dirty="0"/>
          </a:p>
        </p:txBody>
      </p:sp>
      <p:pic>
        <p:nvPicPr>
          <p:cNvPr id="7" name="Picture 6" descr="Four cards, one Ace, one King, one Queen, One Jack">
            <a:extLst>
              <a:ext uri="{FF2B5EF4-FFF2-40B4-BE49-F238E27FC236}">
                <a16:creationId xmlns:a16="http://schemas.microsoft.com/office/drawing/2014/main" id="{E0E205A7-8E1A-A506-8EFF-050468B793E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6461" y="2112860"/>
            <a:ext cx="2898554" cy="2450429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B896B20-D832-ADF0-96D5-CDCD57DA6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What is the probability of drawing an Ace?</a:t>
            </a:r>
            <a:br>
              <a:rPr lang="en-US" sz="1800" dirty="0"/>
            </a:br>
            <a:br>
              <a:rPr lang="en-US" sz="1800" dirty="0"/>
            </a:br>
            <a:endParaRPr lang="en-AU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1800" dirty="0"/>
              <a:t>What is the probability of the complement of drawing an Ace?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2BABE-619D-7AE5-F568-DDA7181770F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529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BF793-C33F-183F-3EEA-E9CE8F836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Complementary events – part 7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40AE07-40AE-4F77-2532-FEFB7C0CEFA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Self-explanation</a:t>
            </a:r>
            <a:endParaRPr lang="en-AU" dirty="0"/>
          </a:p>
        </p:txBody>
      </p:sp>
      <p:pic>
        <p:nvPicPr>
          <p:cNvPr id="7" name="Picture 6" descr="Four cards, one Ace, one King, one Queen, One Jack">
            <a:extLst>
              <a:ext uri="{FF2B5EF4-FFF2-40B4-BE49-F238E27FC236}">
                <a16:creationId xmlns:a16="http://schemas.microsoft.com/office/drawing/2014/main" id="{E0E205A7-8E1A-A506-8EFF-050468B793E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6461" y="2112860"/>
            <a:ext cx="2898554" cy="245042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FB896B20-D832-ADF0-96D5-CDCD57DA6C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What is the probability of drawing an Ace?</a:t>
                </a:r>
              </a:p>
              <a:p>
                <a:pPr marL="645750" lvl="4" indent="-285750"/>
                <a:r>
                  <a:rPr lang="en-AU" b="1" dirty="0">
                    <a:solidFill>
                      <a:schemeClr val="tx1"/>
                    </a:solidFill>
                  </a:rPr>
                  <a:t>The probability of drawing an Ace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br>
                  <a:rPr lang="en-AU" sz="1600" dirty="0"/>
                </a:br>
                <a:endParaRPr lang="en-AU" sz="16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AU" sz="1800" dirty="0"/>
                  <a:t>What is the probability of the complement of drawing an Ace?</a:t>
                </a:r>
              </a:p>
              <a:p>
                <a:pPr marL="645750" lvl="4" indent="-285750"/>
                <a:r>
                  <a:rPr lang="en-AU" b="1" dirty="0">
                    <a:solidFill>
                      <a:schemeClr val="tx1"/>
                    </a:solidFill>
                  </a:rPr>
                  <a:t>The probability of the complement of drawing an Ace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AU" sz="1600" dirty="0"/>
              </a:p>
            </p:txBody>
          </p:sp>
        </mc:Choice>
        <mc:Fallback xmlns=""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FB896B20-D832-ADF0-96D5-CDCD57DA6C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1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2BABE-619D-7AE5-F568-DDA718177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625F3-B677-4D46-AEB5-DC449A9DF797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150020"/>
      </p:ext>
    </p:extLst>
  </p:cSld>
  <p:clrMapOvr>
    <a:masterClrMapping/>
  </p:clrMapOvr>
</p:sld>
</file>

<file path=ppt/theme/theme1.xml><?xml version="1.0" encoding="utf-8"?>
<a:theme xmlns:a="http://schemas.openxmlformats.org/drawingml/2006/main" name="NSWG Corporate">
  <a:themeElements>
    <a:clrScheme name="Custom 1">
      <a:dk1>
        <a:srgbClr val="22272B"/>
      </a:dk1>
      <a:lt1>
        <a:srgbClr val="FFFFFF"/>
      </a:lt1>
      <a:dk2>
        <a:srgbClr val="D7153A"/>
      </a:dk2>
      <a:lt2>
        <a:srgbClr val="EBEBEB"/>
      </a:lt2>
      <a:accent1>
        <a:srgbClr val="002664"/>
      </a:accent1>
      <a:accent2>
        <a:srgbClr val="146CFD"/>
      </a:accent2>
      <a:accent3>
        <a:srgbClr val="8CE0FF"/>
      </a:accent3>
      <a:accent4>
        <a:srgbClr val="CBEDFD"/>
      </a:accent4>
      <a:accent5>
        <a:srgbClr val="495054"/>
      </a:accent5>
      <a:accent6>
        <a:srgbClr val="FFE6EA"/>
      </a:accent6>
      <a:hlink>
        <a:srgbClr val="146CFD"/>
      </a:hlink>
      <a:folHlink>
        <a:srgbClr val="146CFD"/>
      </a:folHlink>
    </a:clrScheme>
    <a:fontScheme name="NSW Gov PPT">
      <a:majorFont>
        <a:latin typeface="Public Sans"/>
        <a:ea typeface=""/>
        <a:cs typeface=""/>
      </a:majorFont>
      <a:minorFont>
        <a:latin typeface="Public Sans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8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draft-updated-template.potx" id="{CFB5B524-3546-40BF-AADD-32F92B0624E1}" vid="{4DE3A013-8EF5-4F08-AE49-9E37C639DA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1154</Words>
  <Application>Microsoft Office PowerPoint</Application>
  <PresentationFormat>Widescreen</PresentationFormat>
  <Paragraphs>162</Paragraphs>
  <Slides>20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 Math</vt:lpstr>
      <vt:lpstr>Public Sans</vt:lpstr>
      <vt:lpstr>Public Sans Light</vt:lpstr>
      <vt:lpstr>Times New Roman</vt:lpstr>
      <vt:lpstr>NSWG Corporate</vt:lpstr>
      <vt:lpstr>To be, or not to be</vt:lpstr>
      <vt:lpstr>Complementary events – part 1</vt:lpstr>
      <vt:lpstr>To be, or not to be – complementary events </vt:lpstr>
      <vt:lpstr>Complementary events – part 2</vt:lpstr>
      <vt:lpstr>Complementary events – part 3</vt:lpstr>
      <vt:lpstr>Complementary events – part 4</vt:lpstr>
      <vt:lpstr>Complementary events – part 5</vt:lpstr>
      <vt:lpstr>Complementary events – part 6</vt:lpstr>
      <vt:lpstr>Complementary events – part 7</vt:lpstr>
      <vt:lpstr>Complementary events – part 8</vt:lpstr>
      <vt:lpstr>Complementary events – part 9</vt:lpstr>
      <vt:lpstr>Complementary events – part 10</vt:lpstr>
      <vt:lpstr>Complementary events – part 11</vt:lpstr>
      <vt:lpstr>Complementary events – part 12</vt:lpstr>
      <vt:lpstr>Complementary events – part 13</vt:lpstr>
      <vt:lpstr>Complementary events – part 14</vt:lpstr>
      <vt:lpstr>Complementary events – part 15</vt:lpstr>
      <vt:lpstr>Complementary events – part 16</vt:lpstr>
      <vt:lpstr>Complementary events – part 17</vt:lpstr>
      <vt:lpstr>Success criteria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be, or not to be</dc:title>
  <dc:creator>NSW Department of Education</dc:creator>
  <dcterms:created xsi:type="dcterms:W3CDTF">2023-09-21T03:44:25Z</dcterms:created>
  <dcterms:modified xsi:type="dcterms:W3CDTF">2023-09-21T03:44:44Z</dcterms:modified>
</cp:coreProperties>
</file>