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43" r:id="rId1"/>
  </p:sldMasterIdLst>
  <p:notesMasterIdLst>
    <p:notesMasterId r:id="rId8"/>
  </p:notesMasterIdLst>
  <p:handoutMasterIdLst>
    <p:handoutMasterId r:id="rId9"/>
  </p:handoutMasterIdLst>
  <p:sldIdLst>
    <p:sldId id="325" r:id="rId2"/>
    <p:sldId id="328" r:id="rId3"/>
    <p:sldId id="331" r:id="rId4"/>
    <p:sldId id="332" r:id="rId5"/>
    <p:sldId id="334" r:id="rId6"/>
    <p:sldId id="333" r:id="rId7"/>
  </p:sldIdLst>
  <p:sldSz cx="12192000" cy="6858000"/>
  <p:notesSz cx="9144000" cy="6858000"/>
  <p:defaultTextStyle>
    <a:defPPr>
      <a:defRPr lang="en-US"/>
    </a:defPPr>
    <a:lvl1pPr marL="0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94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41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88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 Presentation" id="{1165592B-D1AE-EE48-AEB4-F19515D86DC8}">
          <p14:sldIdLst>
            <p14:sldId id="325"/>
            <p14:sldId id="328"/>
            <p14:sldId id="331"/>
            <p14:sldId id="332"/>
            <p14:sldId id="334"/>
            <p14:sldId id="33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42" userDrawn="1">
          <p15:clr>
            <a:srgbClr val="A4A3A4"/>
          </p15:clr>
        </p15:guide>
        <p15:guide id="2" orient="horz" pos="3294" userDrawn="1">
          <p15:clr>
            <a:srgbClr val="A4A3A4"/>
          </p15:clr>
        </p15:guide>
        <p15:guide id="3" orient="horz" pos="2228" userDrawn="1">
          <p15:clr>
            <a:srgbClr val="A4A3A4"/>
          </p15:clr>
        </p15:guide>
        <p15:guide id="4" orient="horz" pos="2614" userDrawn="1">
          <p15:clr>
            <a:srgbClr val="A4A3A4"/>
          </p15:clr>
        </p15:guide>
        <p15:guide id="5" pos="3812" userDrawn="1">
          <p15:clr>
            <a:srgbClr val="A4A3A4"/>
          </p15:clr>
        </p15:guide>
        <p15:guide id="6" orient="horz" pos="1570" userDrawn="1">
          <p15:clr>
            <a:srgbClr val="A4A3A4"/>
          </p15:clr>
        </p15:guide>
        <p15:guide id="7" orient="horz" pos="1616" userDrawn="1">
          <p15:clr>
            <a:srgbClr val="A4A3A4"/>
          </p15:clr>
        </p15:guide>
        <p15:guide id="8" pos="1300" userDrawn="1">
          <p15:clr>
            <a:srgbClr val="A4A3A4"/>
          </p15:clr>
        </p15:guide>
        <p15:guide id="9" pos="3407" userDrawn="1">
          <p15:clr>
            <a:srgbClr val="A4A3A4"/>
          </p15:clr>
        </p15:guide>
        <p15:guide id="10" pos="23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C241"/>
    <a:srgbClr val="FCD214"/>
    <a:srgbClr val="189ECF"/>
    <a:srgbClr val="041D42"/>
    <a:srgbClr val="041E41"/>
    <a:srgbClr val="235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849D05-394A-4068-B9CE-3D8FF1D8743A}" v="8" dt="2023-03-20T03:34:41.497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3742" autoAdjust="0"/>
  </p:normalViewPr>
  <p:slideViewPr>
    <p:cSldViewPr snapToGrid="0">
      <p:cViewPr varScale="1">
        <p:scale>
          <a:sx n="80" d="100"/>
          <a:sy n="80" d="100"/>
        </p:scale>
        <p:origin x="117" y="48"/>
      </p:cViewPr>
      <p:guideLst>
        <p:guide orient="horz" pos="1842"/>
        <p:guide orient="horz" pos="3294"/>
        <p:guide orient="horz" pos="2228"/>
        <p:guide orient="horz" pos="2614"/>
        <p:guide pos="3812"/>
        <p:guide orient="horz" pos="1570"/>
        <p:guide orient="horz" pos="1616"/>
        <p:guide pos="1300"/>
        <p:guide pos="3407"/>
        <p:guide pos="236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86FB7-8198-2C41-9C7F-A67099EBC713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59333-EC29-A740-B340-F32DF9D7D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57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2F91E-6BD3-4F0D-9CA3-7829EAE64D63}" type="datetimeFigureOut">
              <a:rPr lang="en-AU" smtClean="0"/>
              <a:t>21/09/2023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C5488-DD16-4714-9519-7BE21BA11D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987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94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41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88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7623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Key points here: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Same shading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dirty="0"/>
              <a:t>Same whole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5616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>
                <a:cs typeface="Calibri"/>
              </a:rPr>
              <a:t>Reveal the questions.</a:t>
            </a:r>
          </a:p>
          <a:p>
            <a:r>
              <a:rPr lang="en-AU" dirty="0">
                <a:cs typeface="Calibri"/>
              </a:rPr>
              <a:t>Students read in silence</a:t>
            </a:r>
          </a:p>
          <a:p>
            <a:r>
              <a:rPr lang="en-AU" dirty="0"/>
              <a:t>Students individually think and explain to themselves what is happening in each step</a:t>
            </a:r>
            <a:endParaRPr lang="en-AU" dirty="0">
              <a:cs typeface="Calibri" panose="020F0502020204030204"/>
            </a:endParaRPr>
          </a:p>
          <a:p>
            <a:r>
              <a:rPr lang="en-AU" dirty="0"/>
              <a:t>Students hold up a thumbs up to the teacher when they have finished reading and have some sort of understanding</a:t>
            </a:r>
            <a:endParaRPr lang="en-AU" dirty="0">
              <a:cs typeface="Calibri" panose="020F0502020204030204"/>
            </a:endParaRPr>
          </a:p>
          <a:p>
            <a:r>
              <a:rPr lang="en-AU" dirty="0"/>
              <a:t>Think, pair, share. Students explain the solution to their partner. </a:t>
            </a:r>
          </a:p>
          <a:p>
            <a:r>
              <a:rPr lang="en-AU" dirty="0"/>
              <a:t>In pairs students then answer the self-explanation questions. </a:t>
            </a:r>
            <a:endParaRPr lang="en-AU" dirty="0">
              <a:cs typeface="Calibri" panose="020F0502020204030204"/>
            </a:endParaRPr>
          </a:p>
          <a:p>
            <a:r>
              <a:rPr lang="en-AU" dirty="0"/>
              <a:t>Finally, randomly select students to share their answers with the whole class. </a:t>
            </a:r>
            <a:endParaRPr lang="en-AU" dirty="0">
              <a:cs typeface="Calibri"/>
            </a:endParaRPr>
          </a:p>
          <a:p>
            <a:endParaRPr lang="en-AU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1617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>
                <a:cs typeface="Calibri"/>
              </a:rPr>
              <a:t>Reveal the question and give students time to complete the question on their own.</a:t>
            </a:r>
          </a:p>
          <a:p>
            <a:r>
              <a:rPr lang="en-AU" dirty="0">
                <a:cs typeface="Calibri"/>
              </a:rPr>
              <a:t>They can then pair/share with a partner and make corrections if necessary.</a:t>
            </a:r>
          </a:p>
          <a:p>
            <a:r>
              <a:rPr lang="en-AU" dirty="0">
                <a:cs typeface="Calibri"/>
              </a:rPr>
              <a:t>Randomly Call on students to give their answers and then reveal one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3742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>
                <a:cs typeface="Calibri"/>
              </a:rPr>
              <a:t>This is a open-ended question for students to explore. </a:t>
            </a:r>
          </a:p>
          <a:p>
            <a:r>
              <a:rPr lang="en-AU" dirty="0">
                <a:cs typeface="Calibri"/>
              </a:rPr>
              <a:t>Students should work on this independently and then compare with the student next to them. </a:t>
            </a:r>
          </a:p>
          <a:p>
            <a:r>
              <a:rPr lang="en-AU" dirty="0">
                <a:cs typeface="Calibri"/>
              </a:rPr>
              <a:t>As a pair can they create anymore?</a:t>
            </a:r>
          </a:p>
          <a:p>
            <a:r>
              <a:rPr lang="en-AU" dirty="0">
                <a:cs typeface="Calibri"/>
              </a:rPr>
              <a:t>Is there a limit on the number can be created?</a:t>
            </a:r>
            <a:endParaRPr lang="en-AU" dirty="0"/>
          </a:p>
          <a:p>
            <a:endParaRPr lang="en-AU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3094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>
                <a:cs typeface="Calibri"/>
              </a:rPr>
              <a:t>Students can answer this individually on their mini whiteboard</a:t>
            </a:r>
          </a:p>
          <a:p>
            <a:r>
              <a:rPr lang="en-AU" dirty="0">
                <a:cs typeface="Calibri"/>
              </a:rPr>
              <a:t>Pair/share to discuss and possibly change their mind</a:t>
            </a:r>
          </a:p>
          <a:p>
            <a:r>
              <a:rPr lang="en-AU" dirty="0">
                <a:cs typeface="Calibri"/>
              </a:rPr>
              <a:t>Randomly choose students to share their answer and justify.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268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4104000"/>
            <a:ext cx="11483999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837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693855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1464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540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A3EA2A1-9A76-4DF1-8B35-8460D1ED51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7663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96D79FC-4511-46DC-8B32-AE6BB47494D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27764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4DABD93-F5E5-4624-A12D-1CB78E87878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27764" y="4248000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F5F6401-A683-4E5C-B19F-60C8A58C2D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7663" y="4257900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81825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0FE7487-16E1-4608-9554-0EFBC927D0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7663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2C16B6B-1D72-4FE8-B3CC-6616A1E2AF1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27764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5EB5E74-9FC4-4E25-B983-367B78B1663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27764" y="4256584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54B5F10-5A3E-4704-87D5-2CB8D15F4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7663" y="4256584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59108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540200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lnSpc>
                <a:spcPct val="150000"/>
              </a:lnSpc>
              <a:defRPr>
                <a:latin typeface="+mn-lt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8413643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2449551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2352734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8065643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155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2595408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6008222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47500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18857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861405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244838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18019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4485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0633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4769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6211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3946730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276390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918180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1005068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6791542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167932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87596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663986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222077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102385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91786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967526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0825240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551679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536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006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95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338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48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17067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84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  <p:sldLayoutId id="2147483761" r:id="rId18"/>
    <p:sldLayoutId id="2147483762" r:id="rId19"/>
    <p:sldLayoutId id="2147483763" r:id="rId20"/>
    <p:sldLayoutId id="2147483764" r:id="rId21"/>
    <p:sldLayoutId id="2147483765" r:id="rId22"/>
    <p:sldLayoutId id="2147483766" r:id="rId23"/>
    <p:sldLayoutId id="2147483767" r:id="rId24"/>
    <p:sldLayoutId id="2147483768" r:id="rId25"/>
    <p:sldLayoutId id="2147483769" r:id="rId26"/>
    <p:sldLayoutId id="2147483770" r:id="rId27"/>
    <p:sldLayoutId id="2147483771" r:id="rId28"/>
    <p:sldLayoutId id="2147483772" r:id="rId29"/>
    <p:sldLayoutId id="2147483773" r:id="rId30"/>
    <p:sldLayoutId id="2147483774" r:id="rId31"/>
    <p:sldLayoutId id="2147483775" r:id="rId32"/>
    <p:sldLayoutId id="2147483776" r:id="rId33"/>
    <p:sldLayoutId id="2147483777" r:id="rId34"/>
    <p:sldLayoutId id="2147483778" r:id="rId35"/>
    <p:sldLayoutId id="2147483779" r:id="rId36"/>
    <p:sldLayoutId id="2147483780" r:id="rId37"/>
    <p:sldLayoutId id="2147483781" r:id="rId38"/>
    <p:sldLayoutId id="2147483782" r:id="rId39"/>
    <p:sldLayoutId id="2147483783" r:id="rId40"/>
    <p:sldLayoutId id="2147483784" r:id="rId41"/>
    <p:sldLayoutId id="2147483785" r:id="rId42"/>
    <p:sldLayoutId id="2147483786" r:id="rId43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B2403B-3D00-6C48-9C04-C5FE8C187D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Same, same, but different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AE27A0-1CE4-2D49-A917-980DC55DBA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Making predictions</a:t>
            </a:r>
          </a:p>
        </p:txBody>
      </p:sp>
    </p:spTree>
    <p:extLst>
      <p:ext uri="{BB962C8B-B14F-4D97-AF65-F5344CB8AC3E}">
        <p14:creationId xmlns:p14="http://schemas.microsoft.com/office/powerpoint/2010/main" val="647142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3CC01-BC6D-249F-D3B5-5B640538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Equivalent fractions – part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BD41B-3A3A-B0EF-B5AA-F5E19CE4E3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What are they?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DCD281C-8E52-4F43-869A-20E82D9D7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1800" dirty="0"/>
              <a:t>Equivalent fractions are fractions that are equal in value. Equivalent fractions are alternative ways of writing the same fraction. </a:t>
            </a:r>
          </a:p>
          <a:p>
            <a:pPr marL="0" indent="0">
              <a:buNone/>
            </a:pPr>
            <a:r>
              <a:rPr lang="en-AU" sz="1800" dirty="0"/>
              <a:t>What do you notice about each of the following?</a:t>
            </a:r>
          </a:p>
        </p:txBody>
      </p:sp>
      <p:pic>
        <p:nvPicPr>
          <p:cNvPr id="8" name="Picture 7" descr="Rectangle divided vertically in half, with one half shaded.">
            <a:extLst>
              <a:ext uri="{FF2B5EF4-FFF2-40B4-BE49-F238E27FC236}">
                <a16:creationId xmlns:a16="http://schemas.microsoft.com/office/drawing/2014/main" id="{AE18BC6C-C288-4F56-BF04-0DEB241D1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404" y="3676208"/>
            <a:ext cx="1981200" cy="2409825"/>
          </a:xfrm>
          <a:prstGeom prst="rect">
            <a:avLst/>
          </a:prstGeom>
        </p:spPr>
      </p:pic>
      <p:pic>
        <p:nvPicPr>
          <p:cNvPr id="3" name="Picture 2" descr="Rectangle divided vertically into quarters with the first and third quarters shaded.">
            <a:extLst>
              <a:ext uri="{FF2B5EF4-FFF2-40B4-BE49-F238E27FC236}">
                <a16:creationId xmlns:a16="http://schemas.microsoft.com/office/drawing/2014/main" id="{C22F03C0-7078-4053-A6B4-469A94E996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8440" y="3647633"/>
            <a:ext cx="2000250" cy="2438400"/>
          </a:xfrm>
          <a:prstGeom prst="rect">
            <a:avLst/>
          </a:prstGeom>
        </p:spPr>
      </p:pic>
      <p:pic>
        <p:nvPicPr>
          <p:cNvPr id="13" name="Picture 12" descr="Rectangle divided into 8 sections with 4 sections shaded.">
            <a:extLst>
              <a:ext uri="{FF2B5EF4-FFF2-40B4-BE49-F238E27FC236}">
                <a16:creationId xmlns:a16="http://schemas.microsoft.com/office/drawing/2014/main" id="{D124BBE2-B91D-47E0-926A-01104F0C06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9526" y="3638108"/>
            <a:ext cx="1971675" cy="2447925"/>
          </a:xfrm>
          <a:prstGeom prst="rect">
            <a:avLst/>
          </a:prstGeom>
        </p:spPr>
      </p:pic>
      <p:pic>
        <p:nvPicPr>
          <p:cNvPr id="14" name="Picture 13" descr="Rectangle divided into 32 sections with small sections shaded in a chequerboard pattern to show a half.">
            <a:extLst>
              <a:ext uri="{FF2B5EF4-FFF2-40B4-BE49-F238E27FC236}">
                <a16:creationId xmlns:a16="http://schemas.microsoft.com/office/drawing/2014/main" id="{AC64310D-1EB7-4605-9759-4C8578DF96A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957" b="1532"/>
          <a:stretch/>
        </p:blipFill>
        <p:spPr>
          <a:xfrm>
            <a:off x="8694527" y="3600008"/>
            <a:ext cx="1971675" cy="244792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481DD-1B85-7DCE-5DFE-8032D808A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5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3CC01-BC6D-249F-D3B5-5B640538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Equivalent fractions – part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BD41B-3A3A-B0EF-B5AA-F5E19CE4E3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Worked example – Generating equivalent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4DCD281C-8E52-4F43-869A-20E82D9D7A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AU" sz="1800" dirty="0"/>
                  <a:t>Generate an equivalent fraction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br>
                  <a:rPr lang="en-AU" sz="1800" dirty="0"/>
                </a:br>
                <a:br>
                  <a:rPr lang="en-AU" sz="1800" dirty="0"/>
                </a:br>
                <a:endParaRPr lang="en-AU" sz="1800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AU" sz="1800" dirty="0"/>
                  <a:t>Split each part in 2</a:t>
                </a:r>
                <a:br>
                  <a:rPr lang="en-AU" sz="1800" dirty="0"/>
                </a:br>
                <a:br>
                  <a:rPr lang="en-AU" sz="1800" dirty="0"/>
                </a:br>
                <a:endParaRPr lang="en-AU" sz="1800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AU" sz="1800" dirty="0"/>
                  <a:t>An equivalent fraction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AU" sz="1800" dirty="0"/>
              </a:p>
            </p:txBody>
          </p:sp>
        </mc:Choice>
        <mc:Fallback xmlns="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4DCD281C-8E52-4F43-869A-20E82D9D7A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 descr="Rectangle with 3 equal parts, 2 shaded grey. Next to a number line with 1/3 and 2/3 marked on it, with an arrow pointing to 2/3.">
            <a:extLst>
              <a:ext uri="{FF2B5EF4-FFF2-40B4-BE49-F238E27FC236}">
                <a16:creationId xmlns:a16="http://schemas.microsoft.com/office/drawing/2014/main" id="{1D37F9E2-013D-5D48-73FD-37D18F8B3521}"/>
              </a:ext>
            </a:extLst>
          </p:cNvPr>
          <p:cNvGrpSpPr/>
          <p:nvPr/>
        </p:nvGrpSpPr>
        <p:grpSpPr>
          <a:xfrm>
            <a:off x="4826673" y="1317816"/>
            <a:ext cx="6986954" cy="1424519"/>
            <a:chOff x="4826673" y="1317816"/>
            <a:chExt cx="6986954" cy="1424519"/>
          </a:xfrm>
        </p:grpSpPr>
        <p:grpSp>
          <p:nvGrpSpPr>
            <p:cNvPr id="11" name="Group 10" descr="Rectangle with 3 equal parts, 2 shaded grey. Next to a number line with 1/3 and 2/3 marked on it, with an arrow pointing to 2/3.">
              <a:extLst>
                <a:ext uri="{FF2B5EF4-FFF2-40B4-BE49-F238E27FC236}">
                  <a16:creationId xmlns:a16="http://schemas.microsoft.com/office/drawing/2014/main" id="{25611AC5-5A06-4C42-8ED9-7B079087785A}"/>
                </a:ext>
              </a:extLst>
            </p:cNvPr>
            <p:cNvGrpSpPr/>
            <p:nvPr/>
          </p:nvGrpSpPr>
          <p:grpSpPr>
            <a:xfrm>
              <a:off x="4826673" y="1515816"/>
              <a:ext cx="6986954" cy="1226519"/>
              <a:chOff x="4826673" y="1850791"/>
              <a:chExt cx="6986954" cy="1226519"/>
            </a:xfrm>
          </p:grpSpPr>
          <p:pic>
            <p:nvPicPr>
              <p:cNvPr id="1026" name="Picture 2" descr="A number line from minus 7 to 7. From 3, there are 5 jumps to the left which stop at minus 2.">
                <a:extLst>
                  <a:ext uri="{FF2B5EF4-FFF2-40B4-BE49-F238E27FC236}">
                    <a16:creationId xmlns:a16="http://schemas.microsoft.com/office/drawing/2014/main" id="{4B75CF6F-3D3B-4AF6-80BE-A7B5F6851F4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4826673" y="1859147"/>
                <a:ext cx="6986954" cy="10874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Picture 2" descr="A number line from minus 7 to 7. From 3, there are 5 jumps to the left which stop at minus 2.">
                <a:extLst>
                  <a:ext uri="{FF2B5EF4-FFF2-40B4-BE49-F238E27FC236}">
                    <a16:creationId xmlns:a16="http://schemas.microsoft.com/office/drawing/2014/main" id="{5A8E9E1D-DDDA-4507-A37A-4F2B509C027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7756031" y="1850791"/>
                <a:ext cx="4047032" cy="122651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0043E8C-96E6-4187-A3BF-CB88AC285D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10478355" y="1317816"/>
              <a:ext cx="0" cy="3960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2" descr="rectangle split vertically into 6 equal parts, with 4 coloured grey. ">
            <a:extLst>
              <a:ext uri="{FF2B5EF4-FFF2-40B4-BE49-F238E27FC236}">
                <a16:creationId xmlns:a16="http://schemas.microsoft.com/office/drawing/2014/main" id="{3A6A9B32-39BD-48F6-8085-10FD538639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16109" y="3640041"/>
            <a:ext cx="2907323" cy="109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2B2C6AC-1D14-49A3-AE86-D8ACE81FD562}"/>
              </a:ext>
            </a:extLst>
          </p:cNvPr>
          <p:cNvSpPr txBox="1"/>
          <p:nvPr/>
        </p:nvSpPr>
        <p:spPr>
          <a:xfrm>
            <a:off x="4384431" y="4763828"/>
            <a:ext cx="914400" cy="35522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r>
              <a:rPr lang="en-AU" dirty="0"/>
              <a:t>OR</a:t>
            </a:r>
          </a:p>
        </p:txBody>
      </p:sp>
      <p:pic>
        <p:nvPicPr>
          <p:cNvPr id="16" name="Picture 2" descr="rectangle split into 6 equal parts with 4 coloured grey, a line in the centre horizontally and 2 vertical lines.">
            <a:extLst>
              <a:ext uri="{FF2B5EF4-FFF2-40B4-BE49-F238E27FC236}">
                <a16:creationId xmlns:a16="http://schemas.microsoft.com/office/drawing/2014/main" id="{FFED484E-83D5-EE3C-1940-8BF22987BF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47108" y="5143877"/>
            <a:ext cx="2907323" cy="96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18" descr="number line from 0 to 1 with sixths marked out. An arrow is pointed at 4/6. ">
            <a:extLst>
              <a:ext uri="{FF2B5EF4-FFF2-40B4-BE49-F238E27FC236}">
                <a16:creationId xmlns:a16="http://schemas.microsoft.com/office/drawing/2014/main" id="{4D48E20E-C663-8202-A617-4F9B419A6874}"/>
              </a:ext>
            </a:extLst>
          </p:cNvPr>
          <p:cNvGrpSpPr/>
          <p:nvPr/>
        </p:nvGrpSpPr>
        <p:grpSpPr>
          <a:xfrm>
            <a:off x="7745013" y="4052314"/>
            <a:ext cx="4047033" cy="1249480"/>
            <a:chOff x="7745013" y="4052314"/>
            <a:chExt cx="4047033" cy="1249480"/>
          </a:xfrm>
        </p:grpSpPr>
        <p:pic>
          <p:nvPicPr>
            <p:cNvPr id="10" name="Picture 2" descr="number line from 0 to 1 with sixths marked out. An arrow is pointed at 4/6. ">
              <a:extLst>
                <a:ext uri="{FF2B5EF4-FFF2-40B4-BE49-F238E27FC236}">
                  <a16:creationId xmlns:a16="http://schemas.microsoft.com/office/drawing/2014/main" id="{4323A53C-9B49-49A6-8245-BE815328480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745013" y="4202828"/>
              <a:ext cx="4047033" cy="10989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ECD47A45-F33F-4CF4-962E-0FAAE69249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/>
          </p:nvCxnSpPr>
          <p:spPr>
            <a:xfrm>
              <a:off x="10478355" y="4052314"/>
              <a:ext cx="0" cy="3960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605EF9B2-6819-421A-A1EF-5BB516D842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832311" y="2305836"/>
            <a:ext cx="2690384" cy="1479970"/>
          </a:xfrm>
          <a:prstGeom prst="wedgeEllipseCallout">
            <a:avLst>
              <a:gd name="adj1" fmla="val -49785"/>
              <a:gd name="adj2" fmla="val 26155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dirty="0"/>
              <a:t>How else could you create an equivalent fraction?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Speech Bubble: Oval 16">
                <a:extLst>
                  <a:ext uri="{FF2B5EF4-FFF2-40B4-BE49-F238E27FC236}">
                    <a16:creationId xmlns:a16="http://schemas.microsoft.com/office/drawing/2014/main" id="{708096E5-C98C-474F-9979-FF8C8A04B6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6399159" y="99888"/>
                <a:ext cx="2429947" cy="1359519"/>
              </a:xfrm>
              <a:prstGeom prst="wedgeEllipseCallout">
                <a:avLst>
                  <a:gd name="adj1" fmla="val -47131"/>
                  <a:gd name="adj2" fmla="val 47697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AU" dirty="0"/>
                  <a:t>How could you represent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AU" dirty="0"/>
                  <a:t> differently?</a:t>
                </a:r>
              </a:p>
            </p:txBody>
          </p:sp>
        </mc:Choice>
        <mc:Fallback xmlns="">
          <p:sp>
            <p:nvSpPr>
              <p:cNvPr id="17" name="Speech Bubble: Oval 16">
                <a:extLst>
                  <a:ext uri="{FF2B5EF4-FFF2-40B4-BE49-F238E27FC236}">
                    <a16:creationId xmlns:a16="http://schemas.microsoft.com/office/drawing/2014/main" id="{708096E5-C98C-474F-9979-FF8C8A04B6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159" y="99888"/>
                <a:ext cx="2429947" cy="1359519"/>
              </a:xfrm>
              <a:prstGeom prst="wedgeEllipseCallout">
                <a:avLst>
                  <a:gd name="adj1" fmla="val -47131"/>
                  <a:gd name="adj2" fmla="val 47697"/>
                </a:avLst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481DD-1B85-7DCE-5DFE-8032D808A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576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3CC01-BC6D-249F-D3B5-5B640538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Equivalent fractions – part 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BD41B-3A3A-B0EF-B5AA-F5E19CE4E3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Your turn – Generating equivalent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4DCD281C-8E52-4F43-869A-20E82D9D7A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11484000" cy="4354266"/>
              </a:xfrm>
            </p:spPr>
            <p:txBody>
              <a:bodyPr/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AU" dirty="0"/>
                  <a:t>Generate an equivalent fraction for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AU" dirty="0"/>
              </a:p>
              <a:p>
                <a:pPr marL="342900" indent="-342900">
                  <a:buFont typeface="+mj-lt"/>
                  <a:buAutoNum type="arabicPeriod"/>
                </a:pPr>
                <a:endParaRPr lang="en-AU" dirty="0"/>
              </a:p>
              <a:p>
                <a:pPr marL="342900" indent="-342900">
                  <a:buFont typeface="+mj-lt"/>
                  <a:buAutoNum type="arabicPeriod"/>
                </a:pPr>
                <a:endParaRPr lang="en-AU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AU" dirty="0"/>
                  <a:t>Split each part in 3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AU" dirty="0"/>
              </a:p>
              <a:p>
                <a:pPr marL="342900" indent="-342900">
                  <a:buFont typeface="+mj-lt"/>
                  <a:buAutoNum type="arabicPeriod"/>
                </a:pPr>
                <a:endParaRPr lang="en-AU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AU" dirty="0"/>
                  <a:t>An equivalent fraction is </a:t>
                </a:r>
              </a:p>
            </p:txBody>
          </p:sp>
        </mc:Choice>
        <mc:Fallback xmlns="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4DCD281C-8E52-4F43-869A-20E82D9D7A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11484000" cy="4354266"/>
              </a:xfrm>
              <a:blipFill>
                <a:blip r:embed="rId3"/>
                <a:stretch>
                  <a:fillRect l="-1380" b="-14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6" descr="Rectangle split into 4 equal parts, with 3 parts shaded blue. ">
            <a:extLst>
              <a:ext uri="{FF2B5EF4-FFF2-40B4-BE49-F238E27FC236}">
                <a16:creationId xmlns:a16="http://schemas.microsoft.com/office/drawing/2014/main" id="{45834748-E6E4-83F5-A1C8-061FA966A6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8313" y="1565425"/>
            <a:ext cx="1630392" cy="2073754"/>
          </a:xfrm>
          <a:prstGeom prst="rect">
            <a:avLst/>
          </a:prstGeom>
        </p:spPr>
      </p:pic>
      <p:pic>
        <p:nvPicPr>
          <p:cNvPr id="7" name="Picture 6" descr="A rectangle split into 12 equal parts with 9 shaded blue. ">
            <a:extLst>
              <a:ext uri="{FF2B5EF4-FFF2-40B4-BE49-F238E27FC236}">
                <a16:creationId xmlns:a16="http://schemas.microsoft.com/office/drawing/2014/main" id="{EB1292EC-1F27-408A-A60C-53D8AEB84D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0494" y="4062892"/>
            <a:ext cx="1598211" cy="191137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6E02DC7-2BE5-40FF-8647-B4935DD402BA}"/>
                  </a:ext>
                </a:extLst>
              </p:cNvPr>
              <p:cNvSpPr txBox="1"/>
              <p:nvPr/>
            </p:nvSpPr>
            <p:spPr>
              <a:xfrm>
                <a:off x="3303588" y="5483225"/>
                <a:ext cx="400050" cy="6338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no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AU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A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6E02DC7-2BE5-40FF-8647-B4935DD40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588" y="5483225"/>
                <a:ext cx="400050" cy="633880"/>
              </a:xfrm>
              <a:prstGeom prst="rect">
                <a:avLst/>
              </a:prstGeom>
              <a:blipFill>
                <a:blip r:embed="rId6"/>
                <a:stretch>
                  <a:fillRect l="-151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Speech Bubble: Oval 13">
                <a:extLst>
                  <a:ext uri="{FF2B5EF4-FFF2-40B4-BE49-F238E27FC236}">
                    <a16:creationId xmlns:a16="http://schemas.microsoft.com/office/drawing/2014/main" id="{E2138BA9-FA17-4EB0-924C-7BEACA81470C}"/>
                  </a:ext>
                  <a:ext uri="{C183D7F6-B498-43B3-948B-1728B52AA6E4}">
                    <adec:decorative xmlns:adec="http://schemas.microsoft.com/office/drawing/2017/decorative" val="0"/>
                  </a:ext>
                </a:extLst>
              </p:cNvPr>
              <p:cNvSpPr/>
              <p:nvPr/>
            </p:nvSpPr>
            <p:spPr>
              <a:xfrm>
                <a:off x="7694398" y="1271352"/>
                <a:ext cx="2446552" cy="1567098"/>
              </a:xfrm>
              <a:prstGeom prst="wedgeEllipseCallout">
                <a:avLst>
                  <a:gd name="adj1" fmla="val -66522"/>
                  <a:gd name="adj2" fmla="val 40362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AU" sz="2000" dirty="0"/>
                  <a:t>How else could you represent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00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AU" sz="200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AU" sz="2000" dirty="0"/>
                  <a:t>?</a:t>
                </a:r>
              </a:p>
            </p:txBody>
          </p:sp>
        </mc:Choice>
        <mc:Fallback xmlns="">
          <p:sp>
            <p:nvSpPr>
              <p:cNvPr id="14" name="Speech Bubble: Oval 13">
                <a:extLst>
                  <a:ext uri="{FF2B5EF4-FFF2-40B4-BE49-F238E27FC236}">
                    <a16:creationId xmlns:a16="http://schemas.microsoft.com/office/drawing/2014/main" id="{E2138BA9-FA17-4EB0-924C-7BEACA81470C}"/>
                  </a:ext>
                  <a:ext uri="{C183D7F6-B498-43B3-948B-1728B52AA6E4}">
                    <adec:decorative xmlns:adec="http://schemas.microsoft.com/office/drawing/2017/decorative" val="0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398" y="1271352"/>
                <a:ext cx="2446552" cy="1567098"/>
              </a:xfrm>
              <a:prstGeom prst="wedgeEllipseCallout">
                <a:avLst>
                  <a:gd name="adj1" fmla="val -66522"/>
                  <a:gd name="adj2" fmla="val 40362"/>
                </a:avLst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481DD-1B85-7DCE-5DFE-8032D808A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163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E609FED-3075-407B-A169-459012FC9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Equivalent fractions – part 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EF154A-6B91-4133-8E0F-6FB5F83A31B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Generating equivalent fractions – how many can you create?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AC74B43C-89A3-40D7-AFBE-0081C0EB2C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AU" sz="1800" dirty="0"/>
                  <a:t>Using the model below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AU" sz="1800" dirty="0"/>
                  <a:t> create as many equivalent fractions as you can. </a:t>
                </a:r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AC74B43C-89A3-40D7-AFBE-0081C0EB2C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Rectangle divided into half, with one half shaded.">
            <a:extLst>
              <a:ext uri="{FF2B5EF4-FFF2-40B4-BE49-F238E27FC236}">
                <a16:creationId xmlns:a16="http://schemas.microsoft.com/office/drawing/2014/main" id="{AFFE7A2F-F8A5-419E-AF58-9BBC849B79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208" y="2604100"/>
            <a:ext cx="7664030" cy="345849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80EBEA-AB37-4D08-B609-ED78245C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9752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3CC01-BC6D-249F-D3B5-5B640538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Equivalent fractions – part 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BD41B-3A3A-B0EF-B5AA-F5E19CE4E3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/>
              <a:t>Probability and equivalent fractions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2B3558E-862B-A2CE-3370-3C4150EAF434}"/>
              </a:ext>
            </a:extLst>
          </p:cNvPr>
          <p:cNvSpPr txBox="1">
            <a:spLocks/>
          </p:cNvSpPr>
          <p:nvPr/>
        </p:nvSpPr>
        <p:spPr>
          <a:xfrm>
            <a:off x="360000" y="1540870"/>
            <a:ext cx="11484000" cy="1458425"/>
          </a:xfrm>
          <a:prstGeom prst="rect">
            <a:avLst/>
          </a:prstGeom>
        </p:spPr>
        <p:txBody>
          <a:bodyPr vert="horz" lIns="0" tIns="0" rIns="0" bIns="0" numCol="1" rtlCol="0">
            <a:noAutofit/>
          </a:bodyPr>
          <a:lstStyle>
            <a:lvl1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00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0000" indent="-18000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700" dirty="0"/>
              <a:t>Which one doesn’t belong? Display answer on your mini whiteboard.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700" dirty="0"/>
              <a:t>Think, pair, share. Justify why.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700" dirty="0"/>
              <a:t>Class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39D9B-43DF-571B-F481-8C53B2321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3250041"/>
            <a:ext cx="3710350" cy="408084"/>
          </a:xfrm>
        </p:spPr>
        <p:txBody>
          <a:bodyPr numCol="1"/>
          <a:lstStyle/>
          <a:p>
            <a:r>
              <a:rPr lang="en-AU" sz="1700" b="0" dirty="0"/>
              <a:t>The probability of not spinning blue.</a:t>
            </a:r>
            <a:endParaRPr lang="en-AU" sz="1700" dirty="0"/>
          </a:p>
        </p:txBody>
      </p:sp>
      <p:pic>
        <p:nvPicPr>
          <p:cNvPr id="11" name="Picture 10" descr="Spinner with 3 equal parts, 1 coloured yellow, 1 coloured blue, 1 coloured green. ">
            <a:extLst>
              <a:ext uri="{FF2B5EF4-FFF2-40B4-BE49-F238E27FC236}">
                <a16:creationId xmlns:a16="http://schemas.microsoft.com/office/drawing/2014/main" id="{698CCA59-9E25-4DA3-B371-D2247EAAF7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098" y="3763476"/>
            <a:ext cx="2386335" cy="2344712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A85A0B5-8BCD-044F-CC58-31B4FE42A438}"/>
              </a:ext>
            </a:extLst>
          </p:cNvPr>
          <p:cNvSpPr txBox="1">
            <a:spLocks/>
          </p:cNvSpPr>
          <p:nvPr/>
        </p:nvSpPr>
        <p:spPr>
          <a:xfrm>
            <a:off x="4144564" y="3250041"/>
            <a:ext cx="3710350" cy="408084"/>
          </a:xfrm>
          <a:prstGeom prst="rect">
            <a:avLst/>
          </a:prstGeom>
        </p:spPr>
        <p:txBody>
          <a:bodyPr vert="horz" lIns="0" tIns="0" rIns="0" bIns="0" numCol="1" rtlCol="0">
            <a:noAutofit/>
          </a:bodyPr>
          <a:lstStyle>
            <a:lvl1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00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0000" indent="-18000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en-AU" sz="1700" b="0" kern="1200" dirty="0">
                <a:solidFill>
                  <a:srgbClr val="22272B"/>
                </a:solidFill>
                <a:effectLst/>
                <a:latin typeface="Public Sans Light" panose="020B0604020202020204" charset="0"/>
                <a:ea typeface="+mn-ea"/>
                <a:cs typeface="+mn-cs"/>
              </a:rPr>
              <a:t>The probability of not rolling a 5 or 6.</a:t>
            </a:r>
            <a:endParaRPr lang="en-AU" sz="1700" dirty="0">
              <a:effectLst/>
            </a:endParaRPr>
          </a:p>
        </p:txBody>
      </p:sp>
      <p:pic>
        <p:nvPicPr>
          <p:cNvPr id="10" name="Picture 9" descr="A regular six sided dice">
            <a:extLst>
              <a:ext uri="{FF2B5EF4-FFF2-40B4-BE49-F238E27FC236}">
                <a16:creationId xmlns:a16="http://schemas.microsoft.com/office/drawing/2014/main" id="{1E55F53C-3366-42AB-BE90-DC34D688033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069" y="4033401"/>
            <a:ext cx="2036796" cy="1804862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63AD374-17CA-5C24-C93F-2ED8A76DB629}"/>
              </a:ext>
            </a:extLst>
          </p:cNvPr>
          <p:cNvSpPr txBox="1">
            <a:spLocks/>
          </p:cNvSpPr>
          <p:nvPr/>
        </p:nvSpPr>
        <p:spPr>
          <a:xfrm>
            <a:off x="7929128" y="3250041"/>
            <a:ext cx="3710350" cy="408084"/>
          </a:xfrm>
          <a:prstGeom prst="rect">
            <a:avLst/>
          </a:prstGeom>
        </p:spPr>
        <p:txBody>
          <a:bodyPr vert="horz" lIns="0" tIns="0" rIns="0" bIns="0" numCol="1" rtlCol="0">
            <a:noAutofit/>
          </a:bodyPr>
          <a:lstStyle>
            <a:lvl1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00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0000" indent="-180000" algn="l" defTabSz="914377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700" b="0" dirty="0"/>
              <a:t>Randomly selecting the queen from the cards below.</a:t>
            </a:r>
          </a:p>
        </p:txBody>
      </p:sp>
      <p:pic>
        <p:nvPicPr>
          <p:cNvPr id="12" name="Picture 11" descr="3 playing cards, 1 Jack of hearts, 1 Queen of hearts and 1 King of hearts. ">
            <a:extLst>
              <a:ext uri="{FF2B5EF4-FFF2-40B4-BE49-F238E27FC236}">
                <a16:creationId xmlns:a16="http://schemas.microsoft.com/office/drawing/2014/main" id="{6FDD4CE4-7300-465D-AE83-4BA326E163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5045" y="4100516"/>
            <a:ext cx="3754433" cy="167063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481DD-1B85-7DCE-5DFE-8032D808A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6711258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draft-updated-template  -  Read-Only" id="{A75E9268-3558-4240-80CC-EFF73685552F}" vid="{0C30A27F-1837-4B96-B2EA-51148F8986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432</Words>
  <Application>Microsoft Office PowerPoint</Application>
  <PresentationFormat>Widescreen</PresentationFormat>
  <Paragraphs>67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Public Sans</vt:lpstr>
      <vt:lpstr>Public Sans Light</vt:lpstr>
      <vt:lpstr>Times New Roman</vt:lpstr>
      <vt:lpstr>NSWG Corporate</vt:lpstr>
      <vt:lpstr>Same, same, but different</vt:lpstr>
      <vt:lpstr>Equivalent fractions – part 1</vt:lpstr>
      <vt:lpstr>Equivalent fractions – part 2</vt:lpstr>
      <vt:lpstr>Equivalent fractions – part 3</vt:lpstr>
      <vt:lpstr>Equivalent fractions – part 4</vt:lpstr>
      <vt:lpstr>Equivalent fractions – part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2023-09-21T03:39:42Z</dcterms:created>
  <dcterms:modified xsi:type="dcterms:W3CDTF">2023-09-21T03:39:49Z</dcterms:modified>
</cp:coreProperties>
</file>