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43" r:id="rId1"/>
  </p:sldMasterIdLst>
  <p:notesMasterIdLst>
    <p:notesMasterId r:id="rId10"/>
  </p:notesMasterIdLst>
  <p:handoutMasterIdLst>
    <p:handoutMasterId r:id="rId11"/>
  </p:handoutMasterIdLst>
  <p:sldIdLst>
    <p:sldId id="325" r:id="rId2"/>
    <p:sldId id="343" r:id="rId3"/>
    <p:sldId id="332" r:id="rId4"/>
    <p:sldId id="331" r:id="rId5"/>
    <p:sldId id="333" r:id="rId6"/>
    <p:sldId id="334" r:id="rId7"/>
    <p:sldId id="335" r:id="rId8"/>
    <p:sldId id="336" r:id="rId9"/>
  </p:sldIdLst>
  <p:sldSz cx="12192000" cy="6858000"/>
  <p:notesSz cx="9144000" cy="6858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Public Sans" pitchFamily="2" charset="0"/>
      <p:regular r:id="rId17"/>
      <p:bold r:id="rId18"/>
      <p:italic r:id="rId19"/>
      <p:boldItalic r:id="rId20"/>
    </p:embeddedFont>
    <p:embeddedFont>
      <p:font typeface="Public Sans Light" pitchFamily="2" charset="0"/>
      <p:regular r:id="rId21"/>
      <p:italic r:id="rId22"/>
    </p:embeddedFont>
  </p:embeddedFontLst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1165592B-D1AE-EE48-AEB4-F19515D86DC8}">
          <p14:sldIdLst>
            <p14:sldId id="325"/>
            <p14:sldId id="343"/>
            <p14:sldId id="332"/>
            <p14:sldId id="331"/>
            <p14:sldId id="333"/>
            <p14:sldId id="33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pos="64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241"/>
    <a:srgbClr val="FCD214"/>
    <a:srgbClr val="189ECF"/>
    <a:srgbClr val="041D42"/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91D8D-870A-4C78-8CAE-04D72F3AB025}" v="7" dt="2023-03-20T01:23:14.29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38" autoAdjust="0"/>
  </p:normalViewPr>
  <p:slideViewPr>
    <p:cSldViewPr>
      <p:cViewPr varScale="1">
        <p:scale>
          <a:sx n="68" d="100"/>
          <a:sy n="68" d="100"/>
        </p:scale>
        <p:origin x="531" y="45"/>
      </p:cViewPr>
      <p:guideLst>
        <p:guide pos="64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21/09/2023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62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now try this example on their own. </a:t>
            </a:r>
          </a:p>
          <a:p>
            <a:r>
              <a:rPr lang="en-AU" dirty="0"/>
              <a:t>Give them time before revealing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985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Reveal the question and its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Students read in silence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Students explain to themselves what is happening in each step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Thumb up when finished reading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Explain to a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Answer self-explanation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Share answers with whole class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227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now try this example on their own. </a:t>
            </a:r>
          </a:p>
          <a:p>
            <a:r>
              <a:rPr lang="en-AU" dirty="0"/>
              <a:t>Give them time before revealing the answers.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24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87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3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4104000"/>
            <a:ext cx="114839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0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4626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113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0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76323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17060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651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20914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35581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1" spcCol="180000"/>
          <a:lstStyle>
            <a:lvl1pPr algn="l">
              <a:defRPr sz="2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3856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24460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27081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858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5506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5577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53278F0-7E0D-358C-94A1-DAA4B70E2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0" y="1168289"/>
            <a:ext cx="5400000" cy="317611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24502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3400" y="63900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305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554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4837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1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57457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8283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4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7478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66189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28581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96759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231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14254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25831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06347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433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150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87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6443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85948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0019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05102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101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57806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8468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Bleed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64C5F1-CF5F-824D-B421-CA314FB6DCB5}"/>
              </a:ext>
            </a:extLst>
          </p:cNvPr>
          <p:cNvSpPr/>
          <p:nvPr userDrawn="1"/>
        </p:nvSpPr>
        <p:spPr>
          <a:xfrm>
            <a:off x="7046913" y="0"/>
            <a:ext cx="51450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err="1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90FE91-1237-9F40-A8F0-ACCAC1F45C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BB775EBF-11D0-A649-A932-C9203DB339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308" y="910008"/>
            <a:ext cx="5755700" cy="46635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200D41-2140-4048-BE81-7760324F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56" y="403214"/>
            <a:ext cx="5755443" cy="498470"/>
          </a:xfrm>
        </p:spPr>
        <p:txBody>
          <a:bodyPr>
            <a:noAutofit/>
          </a:bodyPr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1EEC25-097D-6A44-9355-1DF6F39755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1989138"/>
            <a:ext cx="5761037" cy="40845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233FF4-273B-E445-896E-8FFDC77A70C9}"/>
              </a:ext>
            </a:extLst>
          </p:cNvPr>
          <p:cNvCxnSpPr>
            <a:cxnSpLocks/>
          </p:cNvCxnSpPr>
          <p:nvPr userDrawn="1"/>
        </p:nvCxnSpPr>
        <p:spPr>
          <a:xfrm>
            <a:off x="334963" y="6329385"/>
            <a:ext cx="64817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BD061F8-F0BC-FA48-9B20-46F9F91DFE2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046904" y="0"/>
            <a:ext cx="5145096" cy="6858000"/>
          </a:xfrm>
          <a:noFill/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26443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294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148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3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83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4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6443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4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5" r:id="rId42"/>
    <p:sldLayoutId id="2147483786" r:id="rId43"/>
    <p:sldLayoutId id="2147483787" r:id="rId44"/>
    <p:sldLayoutId id="2147483788" r:id="rId45"/>
    <p:sldLayoutId id="2147483789" r:id="rId4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pixabay.com/en/dice-cube-die-game-gamer-chance-152068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hyperlink" Target="https://game-icons.net/1x1/delapouite/dice-eight-faces-eigh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pixabay.com/en/dice-cube-die-game-gamer-chance-152068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hyperlink" Target="https://game-icons.net/1x1/delapouite/dice-eight-faces-eight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2403B-3D00-6C48-9C04-C5FE8C187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Rolling to 10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E27A0-1CE4-2D49-A917-980DC55DB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Explicit teaching</a:t>
            </a:r>
          </a:p>
        </p:txBody>
      </p:sp>
    </p:spTree>
    <p:extLst>
      <p:ext uri="{BB962C8B-B14F-4D97-AF65-F5344CB8AC3E}">
        <p14:creationId xmlns:p14="http://schemas.microsoft.com/office/powerpoint/2010/main" val="64714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C9AFF325-C9E0-E43A-65CC-CC913B42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8284547" y="2719270"/>
            <a:ext cx="3560626" cy="3580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E0A62-5818-E41F-A3D2-75803560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Sample space and probability –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61664-5EE7-4003-7F69-9F9009509A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>
                <a:latin typeface="Arial"/>
                <a:cs typeface="Arial"/>
              </a:rPr>
              <a:t>Worked example – six-sided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39F01-EDEB-2202-4AF2-90A62BC8F0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AU" sz="1800" dirty="0">
                    <a:cs typeface="Arial"/>
                  </a:rPr>
                  <a:t>The sample space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1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  <a:cs typeface="Arial"/>
                          </a:rPr>
                          <m:t>𝑆</m:t>
                        </m:r>
                      </m:e>
                    </m:d>
                    <m:r>
                      <a:rPr lang="en-AU" sz="1800" b="0" i="1" smtClean="0">
                        <a:latin typeface="Cambria Math" panose="02040503050406030204" pitchFamily="18" charset="0"/>
                        <a:cs typeface="Arial"/>
                      </a:rPr>
                      <m:t>={1, 2, 3, 4, 5, 6}</m:t>
                    </m:r>
                  </m:oMath>
                </a14:m>
                <a:endParaRPr lang="en-AU" sz="1800" i="1" dirty="0">
                  <a:cs typeface="Arial"/>
                </a:endParaRPr>
              </a:p>
              <a:p>
                <a:endParaRPr lang="en-AU" sz="1800" dirty="0">
                  <a:cs typeface="Arial"/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39F01-EDEB-2202-4AF2-90A62BC8F0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Rectangle divided into six cells with a dice face above each cell.">
            <a:extLst>
              <a:ext uri="{FF2B5EF4-FFF2-40B4-BE49-F238E27FC236}">
                <a16:creationId xmlns:a16="http://schemas.microsoft.com/office/drawing/2014/main" id="{5C795C32-5DF2-64ED-DEBD-61431FA9E2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8845"/>
          <a:stretch/>
        </p:blipFill>
        <p:spPr>
          <a:xfrm>
            <a:off x="838200" y="2057400"/>
            <a:ext cx="3895456" cy="999338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D1BDF387-B089-F50A-9C0A-68D34A964529}"/>
              </a:ext>
            </a:extLst>
          </p:cNvPr>
          <p:cNvSpPr/>
          <p:nvPr/>
        </p:nvSpPr>
        <p:spPr>
          <a:xfrm>
            <a:off x="5515255" y="2749043"/>
            <a:ext cx="2559664" cy="1118318"/>
          </a:xfrm>
          <a:prstGeom prst="wedgeEllipseCallout">
            <a:avLst>
              <a:gd name="adj1" fmla="val -74930"/>
              <a:gd name="adj2" fmla="val -30276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cs typeface="Arial" panose="020B0604020202020204" pitchFamily="34" charset="0"/>
              </a:rPr>
              <a:t>Why is each cell equal in size?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2D79212-DC14-9AD1-E022-1262FD1224FE}"/>
              </a:ext>
            </a:extLst>
          </p:cNvPr>
          <p:cNvSpPr/>
          <p:nvPr/>
        </p:nvSpPr>
        <p:spPr>
          <a:xfrm>
            <a:off x="5496204" y="1488965"/>
            <a:ext cx="2580995" cy="1180839"/>
          </a:xfrm>
          <a:prstGeom prst="wedgeEllipseCallout">
            <a:avLst>
              <a:gd name="adj1" fmla="val -72303"/>
              <a:gd name="adj2" fmla="val 2093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cs typeface="Arial" panose="020B0604020202020204" pitchFamily="34" charset="0"/>
              </a:rPr>
              <a:t>How else could we display the sample space?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8074A72-C874-F2B5-377E-620C573102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3148992"/>
                <a:ext cx="4373656" cy="143673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 startAt="2"/>
                </a:pPr>
                <a:r>
                  <a:rPr lang="en-AU" sz="1800" dirty="0">
                    <a:cs typeface="Arial"/>
                  </a:rPr>
                  <a:t>The probability of rolling a 1, is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AU" sz="1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e>
                    </m:d>
                    <m:r>
                      <a:rPr lang="en-AU" sz="1800" b="0" i="1" smtClean="0">
                        <a:latin typeface="Cambria Math" panose="02040503050406030204" pitchFamily="18" charset="0"/>
                        <a:cs typeface="Arial"/>
                      </a:rPr>
                      <m:t>= </m:t>
                    </m:r>
                    <m:f>
                      <m:fPr>
                        <m:ctrlPr>
                          <a:rPr lang="en-AU" sz="1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AU" sz="1800" b="0" i="1" smtClean="0"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a:rPr lang="en-AU" sz="1800" b="0" i="1" smtClean="0">
                            <a:latin typeface="Cambria Math" panose="02040503050406030204" pitchFamily="18" charset="0"/>
                            <a:cs typeface="Arial"/>
                          </a:rPr>
                          <m:t>6</m:t>
                        </m:r>
                      </m:den>
                    </m:f>
                  </m:oMath>
                </a14:m>
                <a:r>
                  <a:rPr lang="en-AU" sz="1800" dirty="0">
                    <a:cs typeface="Arial"/>
                  </a:rPr>
                  <a:t> </a:t>
                </a:r>
              </a:p>
              <a:p>
                <a:endParaRPr lang="en-AU" sz="1800" dirty="0">
                  <a:cs typeface="Arial"/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8074A72-C874-F2B5-377E-620C57310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148992"/>
                <a:ext cx="4373656" cy="1436738"/>
              </a:xfrm>
              <a:prstGeom prst="rect">
                <a:avLst/>
              </a:prstGeom>
              <a:blipFill>
                <a:blip r:embed="rId6"/>
                <a:stretch>
                  <a:fillRect l="-32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Rectangle 1 divided into six cells with a dice face above each cell.&#10;Rectangle 2 divided into six cells with the first coloured in green.&#10;Rectangle 3 divided into six cells with the first coloured in green and labelled with one sixth.">
            <a:extLst>
              <a:ext uri="{FF2B5EF4-FFF2-40B4-BE49-F238E27FC236}">
                <a16:creationId xmlns:a16="http://schemas.microsoft.com/office/drawing/2014/main" id="{339E91A8-031F-DB5E-8E51-DF59226BD811}"/>
              </a:ext>
            </a:extLst>
          </p:cNvPr>
          <p:cNvGrpSpPr/>
          <p:nvPr/>
        </p:nvGrpSpPr>
        <p:grpSpPr>
          <a:xfrm>
            <a:off x="835855" y="3846578"/>
            <a:ext cx="3901806" cy="2325622"/>
            <a:chOff x="835855" y="3846578"/>
            <a:chExt cx="3901806" cy="2325622"/>
          </a:xfrm>
        </p:grpSpPr>
        <p:pic>
          <p:nvPicPr>
            <p:cNvPr id="9" name="Picture 8" descr="Rectangle divided into six cells with a dice face above each cell.">
              <a:extLst>
                <a:ext uri="{FF2B5EF4-FFF2-40B4-BE49-F238E27FC236}">
                  <a16:creationId xmlns:a16="http://schemas.microsoft.com/office/drawing/2014/main" id="{3942F060-2C54-7425-435E-60FC002C2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081" b="58846"/>
            <a:stretch/>
          </p:blipFill>
          <p:spPr>
            <a:xfrm>
              <a:off x="835855" y="3846578"/>
              <a:ext cx="3895456" cy="851656"/>
            </a:xfrm>
            <a:prstGeom prst="rect">
              <a:avLst/>
            </a:prstGeom>
          </p:spPr>
        </p:pic>
        <p:pic>
          <p:nvPicPr>
            <p:cNvPr id="10" name="Picture 9" descr="Rectangle divided into six cells with the first coloured in green.">
              <a:extLst>
                <a:ext uri="{FF2B5EF4-FFF2-40B4-BE49-F238E27FC236}">
                  <a16:creationId xmlns:a16="http://schemas.microsoft.com/office/drawing/2014/main" id="{551EBA28-C633-754F-48BA-4964C04C3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5960" b="32094"/>
            <a:stretch/>
          </p:blipFill>
          <p:spPr>
            <a:xfrm>
              <a:off x="835855" y="4897864"/>
              <a:ext cx="3895456" cy="532893"/>
            </a:xfrm>
            <a:prstGeom prst="rect">
              <a:avLst/>
            </a:prstGeom>
          </p:spPr>
        </p:pic>
        <p:pic>
          <p:nvPicPr>
            <p:cNvPr id="11" name="Picture 10" descr="Rectangle divided into six cells with the first coloured in green and labelled with one sixth.">
              <a:extLst>
                <a:ext uri="{FF2B5EF4-FFF2-40B4-BE49-F238E27FC236}">
                  <a16:creationId xmlns:a16="http://schemas.microsoft.com/office/drawing/2014/main" id="{C408A9B8-0F48-3437-842C-6C52DBB984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0591" b="6289"/>
            <a:stretch/>
          </p:blipFill>
          <p:spPr>
            <a:xfrm>
              <a:off x="842205" y="5610780"/>
              <a:ext cx="3895456" cy="561420"/>
            </a:xfrm>
            <a:prstGeom prst="rect">
              <a:avLst/>
            </a:prstGeom>
          </p:spPr>
        </p:pic>
      </p:grp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B4E66537-8A20-7DA7-889C-7D8469405B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515255" y="3948728"/>
            <a:ext cx="2559664" cy="1076732"/>
          </a:xfrm>
          <a:prstGeom prst="wedgeEllipseCallout">
            <a:avLst>
              <a:gd name="adj1" fmla="val -76540"/>
              <a:gd name="adj2" fmla="val 4917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cs typeface="Arial" panose="020B0604020202020204" pitchFamily="34" charset="0"/>
              </a:rPr>
              <a:t>Why is one cell coloured?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9471B852-5982-55DC-9303-05955E890C2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5515255" y="5117505"/>
                <a:ext cx="2559664" cy="986677"/>
              </a:xfrm>
              <a:prstGeom prst="wedgeEllipseCallout">
                <a:avLst>
                  <a:gd name="adj1" fmla="val -77711"/>
                  <a:gd name="adj2" fmla="val 226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AU" dirty="0">
                    <a:cs typeface="Arial" panose="020B0604020202020204" pitchFamily="34" charset="0"/>
                  </a:rPr>
                  <a:t>Why is the cell labelled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/>
                        </m:ctrlPr>
                      </m:fPr>
                      <m:num>
                        <m:r>
                          <a:rPr lang="en-AU"/>
                          <m:t>1</m:t>
                        </m:r>
                      </m:num>
                      <m:den>
                        <m:r>
                          <a:rPr lang="en-AU"/>
                          <m:t>6</m:t>
                        </m:r>
                      </m:den>
                    </m:f>
                  </m:oMath>
                </a14:m>
                <a:r>
                  <a:rPr lang="en-AU" dirty="0"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9471B852-5982-55DC-9303-05955E890C2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55" y="5117505"/>
                <a:ext cx="2559664" cy="986677"/>
              </a:xfrm>
              <a:prstGeom prst="wedgeEllipseCallout">
                <a:avLst>
                  <a:gd name="adj1" fmla="val -77711"/>
                  <a:gd name="adj2" fmla="val 22670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ow else could we display the sample space? A circle split into 6 equal parts with 1 side of a regular six-sided dice in each part and a bar model with 6 equal parts with each part containing a side of the regular six-sided dice.">
            <a:extLst>
              <a:ext uri="{FF2B5EF4-FFF2-40B4-BE49-F238E27FC236}">
                <a16:creationId xmlns:a16="http://schemas.microsoft.com/office/drawing/2014/main" id="{20A81C23-F8CC-7E7F-2AB7-58C8437A15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80000"/>
                    </a14:imgEffect>
                  </a14:imgLayer>
                </a14:imgProps>
              </a:ext>
            </a:extLst>
          </a:blip>
          <a:srcRect t="4693" r="71039"/>
          <a:stretch/>
        </p:blipFill>
        <p:spPr bwMode="auto">
          <a:xfrm>
            <a:off x="9232156" y="1447800"/>
            <a:ext cx="1617483" cy="15224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 descr="Answer: Why is each cell equal in size? Each side outcome is equally likely.">
            <a:extLst>
              <a:ext uri="{FF2B5EF4-FFF2-40B4-BE49-F238E27FC236}">
                <a16:creationId xmlns:a16="http://schemas.microsoft.com/office/drawing/2014/main" id="{45178F4A-C5AE-C5FD-B7F1-7D064020F77B}"/>
              </a:ext>
            </a:extLst>
          </p:cNvPr>
          <p:cNvSpPr/>
          <p:nvPr/>
        </p:nvSpPr>
        <p:spPr>
          <a:xfrm>
            <a:off x="9144000" y="2888108"/>
            <a:ext cx="1986318" cy="97925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AU" sz="1600" dirty="0">
                <a:cs typeface="Arial" panose="020B0604020202020204" pitchFamily="34" charset="0"/>
              </a:rPr>
              <a:t>Each side outcome is equally likely.</a:t>
            </a:r>
          </a:p>
        </p:txBody>
      </p:sp>
      <p:sp>
        <p:nvSpPr>
          <p:cNvPr id="18" name="Rectangle 17" descr="Answer: Why is one cell coloured? The outcome 1 is one side of the dice.">
            <a:extLst>
              <a:ext uri="{FF2B5EF4-FFF2-40B4-BE49-F238E27FC236}">
                <a16:creationId xmlns:a16="http://schemas.microsoft.com/office/drawing/2014/main" id="{DAAC5A00-C78A-5974-2E2F-8B1A2245F889}"/>
              </a:ext>
            </a:extLst>
          </p:cNvPr>
          <p:cNvSpPr/>
          <p:nvPr/>
        </p:nvSpPr>
        <p:spPr>
          <a:xfrm>
            <a:off x="9145613" y="4143970"/>
            <a:ext cx="1978208" cy="83099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AU" sz="1600" dirty="0">
                <a:cs typeface="Arial" panose="020B0604020202020204" pitchFamily="34" charset="0"/>
              </a:rPr>
              <a:t>The outcome 1 is one side of the dice.</a:t>
            </a:r>
          </a:p>
        </p:txBody>
      </p:sp>
      <p:sp>
        <p:nvSpPr>
          <p:cNvPr id="19" name="Rectangle 18" descr="Answer: Why is the cell labelled 1/6? The outcome 1 has a 1 in 6 chance of occurring.">
            <a:extLst>
              <a:ext uri="{FF2B5EF4-FFF2-40B4-BE49-F238E27FC236}">
                <a16:creationId xmlns:a16="http://schemas.microsoft.com/office/drawing/2014/main" id="{B45BDCBD-A90D-0EE4-092E-AAC69F52ED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144000" y="5251576"/>
            <a:ext cx="1980000" cy="83099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AU" sz="1600" dirty="0">
                <a:cs typeface="Arial" panose="020B0604020202020204" pitchFamily="34" charset="0"/>
              </a:rPr>
              <a:t>The outcome 1 has a 1 in 6 chance of occurring.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4526B1E-DCC0-2C9D-6E80-CB77A31CA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4772" y="3276600"/>
            <a:ext cx="6096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C85E3D3-62BC-62BF-8BCA-F9436CF9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4772" y="4433330"/>
            <a:ext cx="6096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69E3F03-AA71-99AB-0AC0-9562A22B9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4772" y="5641826"/>
            <a:ext cx="6096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9816C68-962E-5E23-D587-2297AA35A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4772" y="2062263"/>
            <a:ext cx="6096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4AFDC-21C8-EE44-227E-6AD3FF5E6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61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2" grpId="0" animBg="1"/>
      <p:bldP spid="8" grpId="0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CC01-BC6D-249F-D3B5-5B640538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336200" cy="545601"/>
          </a:xfrm>
        </p:spPr>
        <p:txBody>
          <a:bodyPr/>
          <a:lstStyle/>
          <a:p>
            <a:r>
              <a:rPr lang="en-AU" sz="3200" dirty="0"/>
              <a:t>Sample space and probability –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00BCF1-4687-47EF-85FC-2B0F2E4081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eight-sided dice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BD41B-3A3A-B0EF-B5AA-F5E19CE4E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1898835"/>
          </a:xfrm>
        </p:spPr>
        <p:txBody>
          <a:bodyPr/>
          <a:lstStyle/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Pts val="2000"/>
              <a:buFont typeface="+mj-lt"/>
              <a:buAutoNum type="arabicPeriod"/>
            </a:pPr>
            <a:r>
              <a:rPr lang="en-AU" b="0" kern="1200" dirty="0">
                <a:effectLst/>
                <a:ea typeface="+mn-ea"/>
                <a:cs typeface="+mn-cs"/>
              </a:rPr>
              <a:t>The sample space is</a:t>
            </a:r>
            <a:br>
              <a:rPr lang="en-AU" b="0" kern="1200" dirty="0">
                <a:effectLst/>
                <a:ea typeface="+mn-ea"/>
                <a:cs typeface="+mn-cs"/>
              </a:rPr>
            </a:br>
            <a:br>
              <a:rPr lang="en-AU" b="0" kern="1200" dirty="0">
                <a:effectLst/>
                <a:ea typeface="+mn-ea"/>
                <a:cs typeface="+mn-cs"/>
              </a:rPr>
            </a:br>
            <a:br>
              <a:rPr lang="en-AU" b="0" kern="1200" dirty="0">
                <a:effectLst/>
                <a:ea typeface="+mn-ea"/>
                <a:cs typeface="+mn-cs"/>
              </a:rPr>
            </a:br>
            <a:endParaRPr lang="en-AU" b="0" kern="1200" dirty="0">
              <a:effectLst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88481D-E392-1A52-FBB8-76D47A8AE298}"/>
              </a:ext>
            </a:extLst>
          </p:cNvPr>
          <p:cNvSpPr txBox="1">
            <a:spLocks/>
          </p:cNvSpPr>
          <p:nvPr/>
        </p:nvSpPr>
        <p:spPr>
          <a:xfrm>
            <a:off x="360000" y="3429001"/>
            <a:ext cx="6588125" cy="685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en-AU" sz="1800" b="0" kern="1200" dirty="0">
                <a:solidFill>
                  <a:srgbClr val="22272B"/>
                </a:solidFill>
                <a:effectLst/>
              </a:rPr>
              <a:t>The probability of rolling a 3 is</a:t>
            </a:r>
            <a:endParaRPr lang="en-AU" sz="1800" dirty="0">
              <a:effectLst/>
            </a:endParaRPr>
          </a:p>
        </p:txBody>
      </p:sp>
      <p:pic>
        <p:nvPicPr>
          <p:cNvPr id="15" name="Picture 14" descr="Rectangle divided into 8 cells with each of the 8 faces from an 8 sided dice above each cell.">
            <a:extLst>
              <a:ext uri="{FF2B5EF4-FFF2-40B4-BE49-F238E27FC236}">
                <a16:creationId xmlns:a16="http://schemas.microsoft.com/office/drawing/2014/main" id="{DEDAB308-E627-46E8-814C-FA60DE068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177"/>
          <a:stretch/>
        </p:blipFill>
        <p:spPr>
          <a:xfrm>
            <a:off x="817561" y="2240041"/>
            <a:ext cx="4795838" cy="9968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CA0A23-4B42-EE91-8F21-98A8FF9AD989}"/>
                  </a:ext>
                </a:extLst>
              </p:cNvPr>
              <p:cNvSpPr txBox="1"/>
              <p:nvPr/>
            </p:nvSpPr>
            <p:spPr>
              <a:xfrm>
                <a:off x="3064976" y="1857721"/>
                <a:ext cx="3048000" cy="380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kern="1200" smtClean="0">
                          <a:effectLst/>
                        </a:rPr>
                        <m:t>𝑆</m:t>
                      </m:r>
                      <m:r>
                        <a:rPr lang="en-AU" b="0" i="1" kern="1200" smtClean="0">
                          <a:effectLst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AU" b="0" i="1" kern="1200" smtClean="0">
                              <a:effectLst/>
                            </a:rPr>
                          </m:ctrlPr>
                        </m:dPr>
                        <m:e>
                          <m:r>
                            <a:rPr lang="en-AU" b="0" i="1" kern="1200" smtClean="0">
                              <a:effectLst/>
                            </a:rPr>
                            <m:t>1, 2, 3, 4, 5, 6, 7, 8</m:t>
                          </m:r>
                        </m:e>
                      </m:d>
                    </m:oMath>
                  </m:oMathPara>
                </a14:m>
                <a:endParaRPr lang="en-AU" sz="1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CA0A23-4B42-EE91-8F21-98A8FF9AD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976" y="1857721"/>
                <a:ext cx="3048000" cy="380458"/>
              </a:xfrm>
              <a:prstGeom prst="rect">
                <a:avLst/>
              </a:prstGeom>
              <a:blipFill>
                <a:blip r:embed="rId4"/>
                <a:stretch>
                  <a:fillRect l="-28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Rectangle divided into 8 cells with each of the 8 faces from an 8 sided dice above each cell.&#10;&#10;A second rectangle divided into eight cells appears below the first with the 3rd cell coloured in green.">
            <a:extLst>
              <a:ext uri="{FF2B5EF4-FFF2-40B4-BE49-F238E27FC236}">
                <a16:creationId xmlns:a16="http://schemas.microsoft.com/office/drawing/2014/main" id="{05B67E26-4B6E-45B8-9331-0B698DE9A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179" b="687"/>
          <a:stretch/>
        </p:blipFill>
        <p:spPr>
          <a:xfrm>
            <a:off x="833510" y="3698836"/>
            <a:ext cx="4795838" cy="2021682"/>
          </a:xfrm>
          <a:prstGeom prst="rect">
            <a:avLst/>
          </a:prstGeom>
        </p:spPr>
      </p:pic>
      <p:grpSp>
        <p:nvGrpSpPr>
          <p:cNvPr id="9" name="Group 8" descr="A third rectangle divided into eight cells appears below the second with the 3rd cell coloured in green and labelled with one eighth.">
            <a:extLst>
              <a:ext uri="{FF2B5EF4-FFF2-40B4-BE49-F238E27FC236}">
                <a16:creationId xmlns:a16="http://schemas.microsoft.com/office/drawing/2014/main" id="{94ABED29-164C-AB72-1B4A-35D0E6CF83DC}"/>
              </a:ext>
            </a:extLst>
          </p:cNvPr>
          <p:cNvGrpSpPr/>
          <p:nvPr/>
        </p:nvGrpSpPr>
        <p:grpSpPr>
          <a:xfrm>
            <a:off x="833510" y="5791744"/>
            <a:ext cx="4795838" cy="675080"/>
            <a:chOff x="833510" y="5791744"/>
            <a:chExt cx="4795838" cy="6750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F82D8B-038F-4EB6-80B7-A86EDCB06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8611" b="687"/>
            <a:stretch/>
          </p:blipFill>
          <p:spPr>
            <a:xfrm>
              <a:off x="833510" y="5791744"/>
              <a:ext cx="4795838" cy="4649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6296442-46A5-47EC-8C07-0799BAE94D80}"/>
                    </a:ext>
                  </a:extLst>
                </p:cNvPr>
                <p:cNvSpPr txBox="1"/>
                <p:nvPr/>
              </p:nvSpPr>
              <p:spPr>
                <a:xfrm>
                  <a:off x="1894755" y="5876234"/>
                  <a:ext cx="914400" cy="5905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000" dirty="0" err="1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6296442-46A5-47EC-8C07-0799BAE94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4755" y="5876234"/>
                  <a:ext cx="914400" cy="590590"/>
                </a:xfrm>
                <a:prstGeom prst="rect">
                  <a:avLst/>
                </a:prstGeom>
                <a:blipFill>
                  <a:blip r:embed="rId6"/>
                  <a:stretch>
                    <a:fillRect t="-1031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D14E6B-45BC-9AD9-82DE-7D13F98F4467}"/>
                  </a:ext>
                </a:extLst>
              </p:cNvPr>
              <p:cNvSpPr txBox="1"/>
              <p:nvPr/>
            </p:nvSpPr>
            <p:spPr>
              <a:xfrm>
                <a:off x="4001776" y="3360910"/>
                <a:ext cx="2971800" cy="533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kern="1200" smtClean="0">
                          <a:solidFill>
                            <a:srgbClr val="22272B"/>
                          </a:solidFill>
                          <a:effectLst/>
                        </a:rPr>
                        <m:t>𝑃</m:t>
                      </m:r>
                      <m:d>
                        <m:dPr>
                          <m:ctrlPr>
                            <a:rPr lang="en-AU" sz="1800" b="0" i="1" kern="1200">
                              <a:solidFill>
                                <a:srgbClr val="22272B"/>
                              </a:solidFill>
                              <a:effectLst/>
                            </a:rPr>
                          </m:ctrlPr>
                        </m:dPr>
                        <m:e>
                          <m:r>
                            <a:rPr lang="en-AU" sz="1800" b="0" i="1" kern="1200">
                              <a:solidFill>
                                <a:srgbClr val="22272B"/>
                              </a:solidFill>
                              <a:effectLst/>
                            </a:rPr>
                            <m:t>3</m:t>
                          </m:r>
                        </m:e>
                      </m:d>
                      <m:r>
                        <a:rPr lang="en-AU" sz="1800" b="0" i="1" kern="1200">
                          <a:solidFill>
                            <a:srgbClr val="22272B"/>
                          </a:solidFill>
                          <a:effectLst/>
                        </a:rPr>
                        <m:t>= </m:t>
                      </m:r>
                      <m:f>
                        <m:fPr>
                          <m:ctrlPr>
                            <a:rPr lang="en-AU" sz="1800" b="0" i="1" kern="1200">
                              <a:solidFill>
                                <a:srgbClr val="22272B"/>
                              </a:solidFill>
                              <a:effectLst/>
                            </a:rPr>
                          </m:ctrlPr>
                        </m:fPr>
                        <m:num>
                          <m:r>
                            <a:rPr lang="en-AU" sz="1800" b="0" i="1" kern="1200">
                              <a:solidFill>
                                <a:srgbClr val="22272B"/>
                              </a:solidFill>
                              <a:effectLst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kern="1200">
                              <a:solidFill>
                                <a:srgbClr val="22272B"/>
                              </a:solidFill>
                              <a:effectLst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AU" sz="1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D14E6B-45BC-9AD9-82DE-7D13F98F4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776" y="3360910"/>
                <a:ext cx="2971800" cy="533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7D63F45-DDE4-4015-85C8-BF201C221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rot="722512">
            <a:off x="8610600" y="1906593"/>
            <a:ext cx="2286000" cy="304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481DD-1B85-7DCE-5DFE-8032D808A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8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CC01-BC6D-249F-D3B5-5B640538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Sample space and probability – 3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1F06F71-4A05-1469-8C8C-C2D024B3E22B}"/>
              </a:ext>
            </a:extLst>
          </p:cNvPr>
          <p:cNvSpPr txBox="1">
            <a:spLocks/>
          </p:cNvSpPr>
          <p:nvPr/>
        </p:nvSpPr>
        <p:spPr>
          <a:xfrm>
            <a:off x="360000" y="948336"/>
            <a:ext cx="6588125" cy="31001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cs typeface="Arial"/>
              </a:rPr>
              <a:t>Worked example – six-sided dice</a:t>
            </a:r>
            <a:endParaRPr lang="en-AU" dirty="0">
              <a:solidFill>
                <a:schemeClr val="tx1"/>
              </a:solidFill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E00BCF1-4687-47EF-85FC-2B0F2E408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AU" sz="1800" dirty="0"/>
                  <a:t>The probability of rolling an even number, is </a:t>
                </a:r>
                <a14:m>
                  <m:oMath xmlns:m="http://schemas.openxmlformats.org/officeDocument/2006/math">
                    <m:r>
                      <a:rPr lang="en-AU" sz="1800" i="1"/>
                      <m:t>𝑃</m:t>
                    </m:r>
                    <m:d>
                      <m:dPr>
                        <m:ctrlPr>
                          <a:rPr lang="en-AU" sz="1800" i="1"/>
                        </m:ctrlPr>
                      </m:dPr>
                      <m:e>
                        <m:r>
                          <a:rPr lang="en-AU" sz="1800" i="1"/>
                          <m:t>𝑒𝑣𝑒𝑛</m:t>
                        </m:r>
                      </m:e>
                    </m:d>
                    <m:r>
                      <a:rPr lang="en-AU" sz="1800" i="1"/>
                      <m:t>= </m:t>
                    </m:r>
                    <m:f>
                      <m:fPr>
                        <m:ctrlPr>
                          <a:rPr lang="en-AU" sz="1800" i="1"/>
                        </m:ctrlPr>
                      </m:fPr>
                      <m:num>
                        <m:r>
                          <a:rPr lang="en-AU" sz="1800" i="1"/>
                          <m:t>3</m:t>
                        </m:r>
                      </m:num>
                      <m:den>
                        <m:r>
                          <a:rPr lang="en-AU" sz="1800" i="1"/>
                          <m:t>6</m:t>
                        </m:r>
                      </m:den>
                    </m:f>
                  </m:oMath>
                </a14:m>
                <a:endParaRPr lang="en-AU" sz="1800" dirty="0"/>
              </a:p>
              <a:p>
                <a:endParaRPr lang="en-AU" sz="1800" dirty="0">
                  <a:cs typeface="Arial"/>
                </a:endParaRPr>
              </a:p>
            </p:txBody>
          </p:sp>
        </mc:Choice>
        <mc:Fallback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E00BCF1-4687-47EF-85FC-2B0F2E408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Oval 19" descr="How else could you write this answer? Refers to P(even)=3/6.">
            <a:extLst>
              <a:ext uri="{FF2B5EF4-FFF2-40B4-BE49-F238E27FC236}">
                <a16:creationId xmlns:a16="http://schemas.microsoft.com/office/drawing/2014/main" id="{1B0D9A56-E31E-4FE4-BC52-FA684DD3AB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416007" y="1273725"/>
            <a:ext cx="2576546" cy="1356482"/>
          </a:xfrm>
          <a:prstGeom prst="wedgeEllipseCallout">
            <a:avLst>
              <a:gd name="adj1" fmla="val -75276"/>
              <a:gd name="adj2" fmla="val 338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cs typeface="Arial" panose="020B0604020202020204" pitchFamily="34" charset="0"/>
              </a:rPr>
              <a:t>How else could you write this answer?</a:t>
            </a:r>
            <a:endParaRPr lang="en-AU" dirty="0"/>
          </a:p>
        </p:txBody>
      </p:sp>
      <p:pic>
        <p:nvPicPr>
          <p:cNvPr id="7" name="Picture 6" descr="Rectangle divided into six cells with a dice face above each cell.">
            <a:extLst>
              <a:ext uri="{FF2B5EF4-FFF2-40B4-BE49-F238E27FC236}">
                <a16:creationId xmlns:a16="http://schemas.microsoft.com/office/drawing/2014/main" id="{114D66EC-3A29-4197-8B6A-6AA1F429AE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5" t="4941" r="2732" b="60915"/>
          <a:stretch/>
        </p:blipFill>
        <p:spPr>
          <a:xfrm>
            <a:off x="610547" y="2610722"/>
            <a:ext cx="3888000" cy="818278"/>
          </a:xfrm>
          <a:prstGeom prst="rect">
            <a:avLst/>
          </a:prstGeom>
        </p:spPr>
      </p:pic>
      <p:pic>
        <p:nvPicPr>
          <p:cNvPr id="14" name="Picture 13" descr="Rectangle divided into six cells with the second, fourth and sixth cells coloured in green.">
            <a:extLst>
              <a:ext uri="{FF2B5EF4-FFF2-40B4-BE49-F238E27FC236}">
                <a16:creationId xmlns:a16="http://schemas.microsoft.com/office/drawing/2014/main" id="{0427949C-1F8A-4AF3-8C89-0D4FC636BC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9" t="51555" r="2947" b="32427"/>
          <a:stretch/>
        </p:blipFill>
        <p:spPr>
          <a:xfrm>
            <a:off x="610547" y="3979941"/>
            <a:ext cx="3886201" cy="385763"/>
          </a:xfrm>
          <a:prstGeom prst="rect">
            <a:avLst/>
          </a:prstGeom>
        </p:spPr>
      </p:pic>
      <p:sp>
        <p:nvSpPr>
          <p:cNvPr id="15" name="Speech Bubble: Oval 14" descr="Why are these 3 cells coloured? Refers to second rectangle with 3 green rectangles and 3 grey rectangles.">
            <a:extLst>
              <a:ext uri="{FF2B5EF4-FFF2-40B4-BE49-F238E27FC236}">
                <a16:creationId xmlns:a16="http://schemas.microsoft.com/office/drawing/2014/main" id="{838F3593-3F7A-4FD7-B434-8E77B8B180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953000" y="3537475"/>
            <a:ext cx="2463007" cy="1192750"/>
          </a:xfrm>
          <a:prstGeom prst="wedgeEllipseCallout">
            <a:avLst>
              <a:gd name="adj1" fmla="val -62822"/>
              <a:gd name="adj2" fmla="val 761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cs typeface="Arial" panose="020B0604020202020204" pitchFamily="34" charset="0"/>
              </a:rPr>
              <a:t>Why are these three cells coloured?</a:t>
            </a:r>
            <a:endParaRPr lang="en-AU" dirty="0"/>
          </a:p>
        </p:txBody>
      </p:sp>
      <p:pic>
        <p:nvPicPr>
          <p:cNvPr id="16" name="Picture 15" descr="Rectangle divided into six cells with the second, fourth and sixth cells coloured in green and labelled with one sixth.">
            <a:extLst>
              <a:ext uri="{FF2B5EF4-FFF2-40B4-BE49-F238E27FC236}">
                <a16:creationId xmlns:a16="http://schemas.microsoft.com/office/drawing/2014/main" id="{B538B5C9-D299-42FB-BB94-03C78AADC1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4" t="79970" r="3134" b="4241"/>
          <a:stretch/>
        </p:blipFill>
        <p:spPr>
          <a:xfrm>
            <a:off x="610547" y="4951491"/>
            <a:ext cx="3886200" cy="381000"/>
          </a:xfrm>
          <a:prstGeom prst="rect">
            <a:avLst/>
          </a:prstGeom>
        </p:spPr>
      </p:pic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4B08CDD5-5303-F585-1669-B3C9EB6FA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/>
        </p:blipFill>
        <p:spPr>
          <a:xfrm>
            <a:off x="8284547" y="2719270"/>
            <a:ext cx="3560626" cy="35805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481DD-1B85-7DCE-5DFE-8032D808A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90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9">
            <a:extLst>
              <a:ext uri="{FF2B5EF4-FFF2-40B4-BE49-F238E27FC236}">
                <a16:creationId xmlns:a16="http://schemas.microsoft.com/office/drawing/2014/main" id="{FF42EA6C-5177-3031-81E4-CAFEDB3A4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 rot="722512">
            <a:off x="8610600" y="1906593"/>
            <a:ext cx="2286000" cy="30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3CC01-BC6D-249F-D3B5-5B640538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260000" cy="545601"/>
          </a:xfrm>
        </p:spPr>
        <p:txBody>
          <a:bodyPr/>
          <a:lstStyle/>
          <a:p>
            <a:r>
              <a:rPr lang="en-AU" sz="3200" dirty="0"/>
              <a:t>Sample space and probability – 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00BCF1-4687-47EF-85FC-2B0F2E4081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b="0" kern="1200" dirty="0">
                <a:effectLst/>
                <a:ea typeface="+mn-ea"/>
                <a:cs typeface="+mn-cs"/>
              </a:rPr>
              <a:t>Your turn – eight-sided dice</a:t>
            </a:r>
            <a:endParaRPr lang="en-AU" sz="2400" dirty="0">
              <a:effectLst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BD41B-3A3A-B0EF-B5AA-F5E19CE4E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000" y="1549569"/>
            <a:ext cx="6588125" cy="453571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1800" b="0" kern="1200" dirty="0">
                <a:effectLst/>
                <a:ea typeface="+mn-ea"/>
                <a:cs typeface="+mn-cs"/>
              </a:rPr>
              <a:t>The probability of rolling an even number is </a:t>
            </a:r>
            <a:endParaRPr lang="en-AU" sz="1800" dirty="0">
              <a:effectLst/>
            </a:endParaRPr>
          </a:p>
          <a:p>
            <a:endParaRPr lang="en-AU" dirty="0"/>
          </a:p>
        </p:txBody>
      </p:sp>
      <p:pic>
        <p:nvPicPr>
          <p:cNvPr id="3" name="Picture 2" descr="Rectangle divided into 8 cells with each of the 8 faces from an 8 sided dice above each cell.">
            <a:extLst>
              <a:ext uri="{FF2B5EF4-FFF2-40B4-BE49-F238E27FC236}">
                <a16:creationId xmlns:a16="http://schemas.microsoft.com/office/drawing/2014/main" id="{83848BAB-696D-4EB9-83DA-7A38DA55F2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864"/>
          <a:stretch/>
        </p:blipFill>
        <p:spPr>
          <a:xfrm>
            <a:off x="504455" y="2462901"/>
            <a:ext cx="4960607" cy="1041621"/>
          </a:xfrm>
          <a:prstGeom prst="rect">
            <a:avLst/>
          </a:prstGeom>
        </p:spPr>
      </p:pic>
      <p:pic>
        <p:nvPicPr>
          <p:cNvPr id="9" name="Picture 8" descr="A second rectangle divided into eight cells appears below the first with the 2nd, 4th and 6th cells coloured in green.">
            <a:extLst>
              <a:ext uri="{FF2B5EF4-FFF2-40B4-BE49-F238E27FC236}">
                <a16:creationId xmlns:a16="http://schemas.microsoft.com/office/drawing/2014/main" id="{CCB93FC5-90CD-4F79-A3E4-F232CDDADB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911"/>
          <a:stretch/>
        </p:blipFill>
        <p:spPr>
          <a:xfrm>
            <a:off x="504455" y="3664107"/>
            <a:ext cx="4960607" cy="545130"/>
          </a:xfrm>
          <a:prstGeom prst="rect">
            <a:avLst/>
          </a:prstGeom>
        </p:spPr>
      </p:pic>
      <p:grpSp>
        <p:nvGrpSpPr>
          <p:cNvPr id="7" name="Group 6" descr="A third rectangle divided into eight cells appears below the second with the 2nd, 4th and 6th cells coloured in green and labelled with one eighth.">
            <a:extLst>
              <a:ext uri="{FF2B5EF4-FFF2-40B4-BE49-F238E27FC236}">
                <a16:creationId xmlns:a16="http://schemas.microsoft.com/office/drawing/2014/main" id="{800E0BBB-95AA-D3F1-0496-21FD629713A1}"/>
              </a:ext>
            </a:extLst>
          </p:cNvPr>
          <p:cNvGrpSpPr/>
          <p:nvPr/>
        </p:nvGrpSpPr>
        <p:grpSpPr>
          <a:xfrm>
            <a:off x="504455" y="4368822"/>
            <a:ext cx="5016608" cy="714976"/>
            <a:chOff x="504455" y="4368822"/>
            <a:chExt cx="5016608" cy="71497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FA5F56-5DE2-4F44-B310-9FB98D9C5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5911"/>
            <a:stretch/>
          </p:blipFill>
          <p:spPr>
            <a:xfrm>
              <a:off x="504455" y="4368822"/>
              <a:ext cx="4960607" cy="5451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F19FC46-8AF5-4130-806A-A2557DC218FF}"/>
                    </a:ext>
                  </a:extLst>
                </p:cNvPr>
                <p:cNvSpPr txBox="1"/>
                <p:nvPr/>
              </p:nvSpPr>
              <p:spPr>
                <a:xfrm>
                  <a:off x="1031467" y="4493208"/>
                  <a:ext cx="914400" cy="5905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000" dirty="0" err="1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F19FC46-8AF5-4130-806A-A2557DC218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467" y="4493208"/>
                  <a:ext cx="914400" cy="590590"/>
                </a:xfrm>
                <a:prstGeom prst="rect">
                  <a:avLst/>
                </a:prstGeom>
                <a:blipFill>
                  <a:blip r:embed="rId7"/>
                  <a:stretch>
                    <a:fillRect t="-1031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2E380D4-658F-46CC-A742-69809EE31E97}"/>
                    </a:ext>
                  </a:extLst>
                </p:cNvPr>
                <p:cNvSpPr txBox="1"/>
                <p:nvPr/>
              </p:nvSpPr>
              <p:spPr>
                <a:xfrm>
                  <a:off x="2227314" y="4485257"/>
                  <a:ext cx="914400" cy="5905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000" dirty="0" err="1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2E380D4-658F-46CC-A742-69809EE31E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7314" y="4485257"/>
                  <a:ext cx="914400" cy="590590"/>
                </a:xfrm>
                <a:prstGeom prst="rect">
                  <a:avLst/>
                </a:prstGeom>
                <a:blipFill>
                  <a:blip r:embed="rId7"/>
                  <a:stretch>
                    <a:fillRect t="-1031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C12230A-30A1-4182-B8DF-ED0ECA161729}"/>
                    </a:ext>
                  </a:extLst>
                </p:cNvPr>
                <p:cNvSpPr txBox="1"/>
                <p:nvPr/>
              </p:nvSpPr>
              <p:spPr>
                <a:xfrm>
                  <a:off x="3430167" y="4485257"/>
                  <a:ext cx="914400" cy="5905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000" dirty="0" err="1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C12230A-30A1-4182-B8DF-ED0ECA1617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167" y="4485257"/>
                  <a:ext cx="914400" cy="590590"/>
                </a:xfrm>
                <a:prstGeom prst="rect">
                  <a:avLst/>
                </a:prstGeom>
                <a:blipFill>
                  <a:blip r:embed="rId7"/>
                  <a:stretch>
                    <a:fillRect t="-1031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7E47407-D166-4DBD-B0C7-E5BACDFCF278}"/>
                    </a:ext>
                  </a:extLst>
                </p:cNvPr>
                <p:cNvSpPr txBox="1"/>
                <p:nvPr/>
              </p:nvSpPr>
              <p:spPr>
                <a:xfrm>
                  <a:off x="4606663" y="4493208"/>
                  <a:ext cx="914400" cy="5905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1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AU" sz="1000" dirty="0" err="1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7E47407-D166-4DBD-B0C7-E5BACDFCF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6663" y="4493208"/>
                  <a:ext cx="914400" cy="590590"/>
                </a:xfrm>
                <a:prstGeom prst="rect">
                  <a:avLst/>
                </a:prstGeom>
                <a:blipFill>
                  <a:blip r:embed="rId7"/>
                  <a:stretch>
                    <a:fillRect t="-1031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6C44C1-AF56-10F2-C883-832640479878}"/>
                  </a:ext>
                </a:extLst>
              </p:cNvPr>
              <p:cNvSpPr txBox="1"/>
              <p:nvPr/>
            </p:nvSpPr>
            <p:spPr>
              <a:xfrm>
                <a:off x="5334000" y="1494477"/>
                <a:ext cx="1524000" cy="590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kern="1200" smtClean="0">
                          <a:effectLst/>
                        </a:rPr>
                        <m:t>𝑃</m:t>
                      </m:r>
                      <m:d>
                        <m:dPr>
                          <m:ctrlPr>
                            <a:rPr lang="en-AU" sz="1800" b="0" i="1" kern="1200" smtClean="0">
                              <a:effectLst/>
                            </a:rPr>
                          </m:ctrlPr>
                        </m:dPr>
                        <m:e>
                          <m:r>
                            <a:rPr lang="en-AU" sz="1800" b="0" i="1" kern="1200" smtClean="0">
                              <a:effectLst/>
                            </a:rPr>
                            <m:t>𝑒𝑣𝑒𝑛</m:t>
                          </m:r>
                        </m:e>
                      </m:d>
                      <m:r>
                        <a:rPr lang="en-AU" sz="1800" b="0" i="1" kern="1200" smtClean="0">
                          <a:effectLst/>
                        </a:rPr>
                        <m:t>= </m:t>
                      </m:r>
                      <m:f>
                        <m:fPr>
                          <m:ctrlPr>
                            <a:rPr lang="en-AU" sz="1800" b="0" i="1" kern="1200" smtClean="0">
                              <a:effectLst/>
                            </a:rPr>
                          </m:ctrlPr>
                        </m:fPr>
                        <m:num>
                          <m:r>
                            <a:rPr lang="en-AU" sz="1800" b="0" i="1" kern="1200" smtClean="0">
                              <a:effectLst/>
                            </a:rPr>
                            <m:t>4</m:t>
                          </m:r>
                        </m:num>
                        <m:den>
                          <m:r>
                            <a:rPr lang="en-AU" sz="1800" b="0" i="1" kern="1200" smtClean="0">
                              <a:effectLst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AU" sz="1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6C44C1-AF56-10F2-C883-832640479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494477"/>
                <a:ext cx="1524000" cy="5905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C600185A-61EF-495D-9490-E09D0F292C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429111" y="1337542"/>
            <a:ext cx="2934089" cy="1481858"/>
          </a:xfrm>
          <a:prstGeom prst="wedgeEllipseCallout">
            <a:avLst>
              <a:gd name="adj1" fmla="val -66152"/>
              <a:gd name="adj2" fmla="val -2001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cs typeface="Arial" panose="020B0604020202020204" pitchFamily="34" charset="0"/>
              </a:rPr>
              <a:t>How else could you write this answer?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481DD-1B85-7DCE-5DFE-8032D808A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95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8F2DB61-AE15-415F-5702-00581C80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6</a:t>
            </a:fld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C79F67-9483-75C9-44BF-1806DE11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" t="2487" r="1726" b="2806"/>
          <a:stretch/>
        </p:blipFill>
        <p:spPr>
          <a:xfrm>
            <a:off x="7842778" y="1752599"/>
            <a:ext cx="3511022" cy="3429001"/>
          </a:xfrm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42C937-BC7D-4BF8-BA7B-059874C6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260000" cy="545601"/>
          </a:xfrm>
        </p:spPr>
        <p:txBody>
          <a:bodyPr/>
          <a:lstStyle/>
          <a:p>
            <a:r>
              <a:rPr lang="en-AU" sz="3200" dirty="0"/>
              <a:t>Sample space and probability –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376CF-A4CE-4613-8B3E-B78EDAB87B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Worked example – spinner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E00C087-D675-4D13-9BF6-EA463B1683DD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360363" y="1576259"/>
                <a:ext cx="6588125" cy="409799"/>
              </a:xfrm>
            </p:spPr>
            <p:txBody>
              <a:bodyPr/>
              <a:lstStyle/>
              <a:p>
                <a:pPr marL="342900" indent="-342900">
                  <a:buSzPts val="2000"/>
                  <a:buFont typeface="+mj-lt"/>
                  <a:buAutoNum type="arabicPeriod"/>
                </a:pPr>
                <a:r>
                  <a:rPr lang="en-AU" dirty="0"/>
                  <a:t>The sample space is </a:t>
                </a: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red</m:t>
                        </m:r>
                        <m:r>
                          <a:rPr lang="en-AU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purple</m:t>
                        </m:r>
                        <m:r>
                          <a:rPr lang="en-AU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green</m:t>
                        </m:r>
                        <m:r>
                          <a:rPr lang="en-AU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blue</m:t>
                        </m:r>
                      </m:e>
                    </m:d>
                  </m:oMath>
                </a14:m>
                <a:br>
                  <a:rPr lang="en-AU" dirty="0"/>
                </a:br>
                <a:br>
                  <a:rPr lang="en-AU" dirty="0"/>
                </a:br>
                <a:endParaRPr lang="en-AU" dirty="0"/>
              </a:p>
              <a:p>
                <a:pPr algn="l" rtl="0" eaLnBrk="1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Pts val="2000"/>
                </a:pPr>
                <a:endParaRPr lang="en-AU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E00C087-D675-4D13-9BF6-EA463B1683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360363" y="1576259"/>
                <a:ext cx="6588125" cy="409799"/>
              </a:xfrm>
              <a:blipFill>
                <a:blip r:embed="rId5"/>
                <a:stretch>
                  <a:fillRect l="-2405" t="-4478" b="-313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27EE32-D142-44F4-2D7F-CCE44506A1C3}"/>
                  </a:ext>
                </a:extLst>
              </p:cNvPr>
              <p:cNvSpPr txBox="1"/>
              <p:nvPr/>
            </p:nvSpPr>
            <p:spPr>
              <a:xfrm>
                <a:off x="360000" y="2169743"/>
                <a:ext cx="6588125" cy="48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342900" indent="-342900" algn="l">
                  <a:buFont typeface="+mj-lt"/>
                  <a:buAutoNum type="arabicPeriod" startAt="2"/>
                </a:pPr>
                <a:r>
                  <a:rPr lang="en-AU" b="0" kern="1200" dirty="0">
                    <a:solidFill>
                      <a:schemeClr val="tx1"/>
                    </a:solidFill>
                    <a:effectLst/>
                  </a:rPr>
                  <a:t>The probability of spinning blue is </a:t>
                </a:r>
                <a14:m>
                  <m:oMath xmlns:m="http://schemas.openxmlformats.org/officeDocument/2006/math">
                    <m:r>
                      <a:rPr lang="en-AU" b="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AU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𝑏𝑙𝑢𝑒</m:t>
                        </m:r>
                      </m:e>
                    </m:d>
                    <m:r>
                      <a:rPr lang="en-AU" b="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A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27EE32-D142-44F4-2D7F-CCE44506A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169743"/>
                <a:ext cx="6588125" cy="487190"/>
              </a:xfrm>
              <a:prstGeom prst="rect">
                <a:avLst/>
              </a:prstGeom>
              <a:blipFill>
                <a:blip r:embed="rId6"/>
                <a:stretch>
                  <a:fillRect l="-2128" t="-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Spinner divided into five sections with one coloured blue.">
            <a:extLst>
              <a:ext uri="{FF2B5EF4-FFF2-40B4-BE49-F238E27FC236}">
                <a16:creationId xmlns:a16="http://schemas.microsoft.com/office/drawing/2014/main" id="{E13AE5AB-A6D6-41E5-99FB-5FCEA49678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06" t="3368" r="51493" b="4822"/>
          <a:stretch/>
        </p:blipFill>
        <p:spPr>
          <a:xfrm>
            <a:off x="782515" y="2713735"/>
            <a:ext cx="1498804" cy="1501200"/>
          </a:xfrm>
          <a:prstGeom prst="rect">
            <a:avLst/>
          </a:prstGeom>
        </p:spPr>
      </p:pic>
      <p:pic>
        <p:nvPicPr>
          <p:cNvPr id="20" name="Picture 19" descr="Spinner divided into five sections with one coloured blue.">
            <a:extLst>
              <a:ext uri="{FF2B5EF4-FFF2-40B4-BE49-F238E27FC236}">
                <a16:creationId xmlns:a16="http://schemas.microsoft.com/office/drawing/2014/main" id="{D91D6E88-ED80-492E-9E37-6BAC08DD37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716" t="3661" r="1979" b="5262"/>
          <a:stretch/>
        </p:blipFill>
        <p:spPr>
          <a:xfrm>
            <a:off x="2848025" y="2713735"/>
            <a:ext cx="1501199" cy="1501200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BF46C104-0F6D-4F24-9C9D-CC252F9CEB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969809" y="2717552"/>
            <a:ext cx="3403132" cy="1511260"/>
          </a:xfrm>
          <a:prstGeom prst="wedgeEllipseCallout">
            <a:avLst>
              <a:gd name="adj1" fmla="val -79788"/>
              <a:gd name="adj2" fmla="val 6449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cs typeface="Arial" panose="020B0604020202020204" pitchFamily="34" charset="0"/>
              </a:rPr>
              <a:t>How else could we display the sample space?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9AB6C566-2CD6-03A1-93A2-CA47A7F0CB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169088"/>
                <a:ext cx="6588125" cy="603521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7472" indent="-347472">
                  <a:buSzPts val="2000"/>
                  <a:buFont typeface="+mj-lt"/>
                  <a:buAutoNum type="arabicPeriod" startAt="3"/>
                </a:pPr>
                <a:r>
                  <a:rPr lang="en-AU" dirty="0">
                    <a:solidFill>
                      <a:schemeClr val="tx1"/>
                    </a:solidFill>
                  </a:rPr>
                  <a:t>The probability of spinning purple is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𝑝𝑢𝑟𝑝𝑙𝑒</m:t>
                        </m:r>
                      </m:e>
                    </m:d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9AB6C566-2CD6-03A1-93A2-CA47A7F0C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169088"/>
                <a:ext cx="6588125" cy="603521"/>
              </a:xfrm>
              <a:prstGeom prst="rect">
                <a:avLst/>
              </a:prstGeom>
              <a:blipFill>
                <a:blip r:embed="rId8"/>
                <a:stretch>
                  <a:fillRect l="-2405" b="-70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Spinner divided into five sections with two coloured purple.">
            <a:extLst>
              <a:ext uri="{FF2B5EF4-FFF2-40B4-BE49-F238E27FC236}">
                <a16:creationId xmlns:a16="http://schemas.microsoft.com/office/drawing/2014/main" id="{CA2376CD-5CC7-4C10-8041-A8F6365E34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76" t="5086" r="51416" b="5210"/>
          <a:stretch/>
        </p:blipFill>
        <p:spPr>
          <a:xfrm>
            <a:off x="782515" y="4814864"/>
            <a:ext cx="1497811" cy="1501200"/>
          </a:xfrm>
          <a:prstGeom prst="rect">
            <a:avLst/>
          </a:prstGeom>
        </p:spPr>
      </p:pic>
      <p:pic>
        <p:nvPicPr>
          <p:cNvPr id="22" name="Picture 21" descr="Spinner divided into five sections with two coloured purple and labelled with one fifth each.">
            <a:extLst>
              <a:ext uri="{FF2B5EF4-FFF2-40B4-BE49-F238E27FC236}">
                <a16:creationId xmlns:a16="http://schemas.microsoft.com/office/drawing/2014/main" id="{D494AAE6-E714-4789-9DBB-ECB7D4FE86B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528" t="2798" r="3864" b="7701"/>
          <a:stretch/>
        </p:blipFill>
        <p:spPr>
          <a:xfrm>
            <a:off x="2848024" y="4814864"/>
            <a:ext cx="1501200" cy="1501200"/>
          </a:xfrm>
          <a:prstGeom prst="rect">
            <a:avLst/>
          </a:prstGeom>
        </p:spPr>
      </p:pic>
      <p:pic>
        <p:nvPicPr>
          <p:cNvPr id="25" name="Picture 24" descr="Rectangle divided into five sections with one coloured blue.">
            <a:extLst>
              <a:ext uri="{FF2B5EF4-FFF2-40B4-BE49-F238E27FC236}">
                <a16:creationId xmlns:a16="http://schemas.microsoft.com/office/drawing/2014/main" id="{F48D8830-06CF-491E-BC99-EE7EACE83CF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770"/>
          <a:stretch/>
        </p:blipFill>
        <p:spPr>
          <a:xfrm>
            <a:off x="5943601" y="4657124"/>
            <a:ext cx="3429340" cy="5244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7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18AC7-E80F-4C0D-B3B6-E59BB538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8250600" cy="545601"/>
          </a:xfrm>
        </p:spPr>
        <p:txBody>
          <a:bodyPr/>
          <a:lstStyle/>
          <a:p>
            <a:r>
              <a:rPr lang="en-AU" sz="3200" dirty="0"/>
              <a:t>Sample space and probability – 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7A0DC-DD39-35BF-4446-D656AB48DC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spinner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6F694-D4D2-474B-99C7-06DA40DA39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533868"/>
            <a:ext cx="6588125" cy="539811"/>
          </a:xfrm>
        </p:spPr>
        <p:txBody>
          <a:bodyPr/>
          <a:lstStyle/>
          <a:p>
            <a:pPr marL="342900" indent="-342900">
              <a:buSzPts val="2000"/>
              <a:buFont typeface="+mj-lt"/>
              <a:buAutoNum type="arabicPeriod"/>
            </a:pPr>
            <a:r>
              <a:rPr lang="en-AU" dirty="0"/>
              <a:t>The sample space is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06B635-1720-329C-B6FB-DD55F2880F09}"/>
              </a:ext>
            </a:extLst>
          </p:cNvPr>
          <p:cNvSpPr txBox="1">
            <a:spLocks/>
          </p:cNvSpPr>
          <p:nvPr/>
        </p:nvSpPr>
        <p:spPr>
          <a:xfrm>
            <a:off x="359998" y="2230847"/>
            <a:ext cx="6588125" cy="580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ts val="2000"/>
              <a:buFont typeface="+mj-lt"/>
              <a:buAutoNum type="arabicPeriod" startAt="2"/>
            </a:pPr>
            <a:r>
              <a:rPr lang="en-AU" dirty="0"/>
              <a:t>The probability of spinning pink is</a:t>
            </a:r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2A5BD-75EA-662D-A67B-77C76E1DF2D6}"/>
              </a:ext>
            </a:extLst>
          </p:cNvPr>
          <p:cNvSpPr txBox="1"/>
          <p:nvPr/>
        </p:nvSpPr>
        <p:spPr>
          <a:xfrm>
            <a:off x="356369" y="4562024"/>
            <a:ext cx="3682232" cy="7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AU" sz="1800" b="0" kern="1200" dirty="0">
                <a:solidFill>
                  <a:srgbClr val="22272B"/>
                </a:solidFill>
                <a:effectLst/>
                <a:ea typeface="+mn-ea"/>
                <a:cs typeface="+mn-cs"/>
              </a:rPr>
              <a:t>The probability of spinning green is</a:t>
            </a:r>
            <a:endParaRPr lang="en-A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The sample space is S = {blue, pink, green}">
                <a:extLst>
                  <a:ext uri="{FF2B5EF4-FFF2-40B4-BE49-F238E27FC236}">
                    <a16:creationId xmlns:a16="http://schemas.microsoft.com/office/drawing/2014/main" id="{1CF45CBA-779C-652A-2978-638816C4CABD}"/>
                  </a:ext>
                </a:extLst>
              </p:cNvPr>
              <p:cNvSpPr txBox="1"/>
              <p:nvPr/>
            </p:nvSpPr>
            <p:spPr>
              <a:xfrm>
                <a:off x="2590800" y="1620934"/>
                <a:ext cx="2438400" cy="344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𝑏𝑙𝑢𝑒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𝑝𝑖𝑛𝑘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</m:e>
                      </m:d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6" name="TextBox 5" descr="The sample space is S = {blue, pink, green}">
                <a:extLst>
                  <a:ext uri="{FF2B5EF4-FFF2-40B4-BE49-F238E27FC236}">
                    <a16:creationId xmlns:a16="http://schemas.microsoft.com/office/drawing/2014/main" id="{1CF45CBA-779C-652A-2978-638816C4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620934"/>
                <a:ext cx="2438400" cy="344671"/>
              </a:xfrm>
              <a:prstGeom prst="rect">
                <a:avLst/>
              </a:prstGeom>
              <a:blipFill>
                <a:blip r:embed="rId3"/>
                <a:stretch>
                  <a:fillRect l="-250" t="-1786" b="-89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Spinner divided into four sections with one coloured pink.">
            <a:extLst>
              <a:ext uri="{FF2B5EF4-FFF2-40B4-BE49-F238E27FC236}">
                <a16:creationId xmlns:a16="http://schemas.microsoft.com/office/drawing/2014/main" id="{107A6E9D-D80B-4FD5-8276-C20B4D4E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" t="3616" r="53405" b="3812"/>
          <a:stretch/>
        </p:blipFill>
        <p:spPr>
          <a:xfrm>
            <a:off x="1296000" y="2902309"/>
            <a:ext cx="1481184" cy="1501200"/>
          </a:xfrm>
          <a:prstGeom prst="rect">
            <a:avLst/>
          </a:prstGeom>
        </p:spPr>
      </p:pic>
      <p:pic>
        <p:nvPicPr>
          <p:cNvPr id="13" name="Picture 12" descr="Spinner divided into four sections with one coloured pink and labelled with one quarter.">
            <a:extLst>
              <a:ext uri="{FF2B5EF4-FFF2-40B4-BE49-F238E27FC236}">
                <a16:creationId xmlns:a16="http://schemas.microsoft.com/office/drawing/2014/main" id="{4FDCF5E0-B91B-44CA-9D81-602EDBC664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69" t="3822" r="2159" b="3401"/>
          <a:stretch/>
        </p:blipFill>
        <p:spPr>
          <a:xfrm>
            <a:off x="3349624" y="2902309"/>
            <a:ext cx="1481228" cy="150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The probability of spinning pink is P(pink) = 1/4">
                <a:extLst>
                  <a:ext uri="{FF2B5EF4-FFF2-40B4-BE49-F238E27FC236}">
                    <a16:creationId xmlns:a16="http://schemas.microsoft.com/office/drawing/2014/main" id="{C902D8F4-40CF-931F-74B9-71EF33BA3A9E}"/>
                  </a:ext>
                </a:extLst>
              </p:cNvPr>
              <p:cNvSpPr txBox="1"/>
              <p:nvPr/>
            </p:nvSpPr>
            <p:spPr>
              <a:xfrm>
                <a:off x="3976323" y="2195728"/>
                <a:ext cx="2971800" cy="533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𝑝𝑖𝑛𝑘</m:t>
                          </m:r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10" name="TextBox 9" descr="The probability of spinning pink is P(pink) = 1/4">
                <a:extLst>
                  <a:ext uri="{FF2B5EF4-FFF2-40B4-BE49-F238E27FC236}">
                    <a16:creationId xmlns:a16="http://schemas.microsoft.com/office/drawing/2014/main" id="{C902D8F4-40CF-931F-74B9-71EF33BA3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23" y="2195728"/>
                <a:ext cx="2971800" cy="533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Spinner divided into four sections with two coloured green.">
            <a:extLst>
              <a:ext uri="{FF2B5EF4-FFF2-40B4-BE49-F238E27FC236}">
                <a16:creationId xmlns:a16="http://schemas.microsoft.com/office/drawing/2014/main" id="{4082F4A4-EC37-4E7F-AD6D-6D5B73CEFF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9" t="1600" r="52290" b="4781"/>
          <a:stretch/>
        </p:blipFill>
        <p:spPr>
          <a:xfrm>
            <a:off x="1296000" y="5017848"/>
            <a:ext cx="1501775" cy="1501775"/>
          </a:xfrm>
          <a:prstGeom prst="rect">
            <a:avLst/>
          </a:prstGeom>
        </p:spPr>
      </p:pic>
      <p:pic>
        <p:nvPicPr>
          <p:cNvPr id="15" name="Picture 14" descr="Spinner divided into four sections with two coloured green and labelled with one quarter each.">
            <a:extLst>
              <a:ext uri="{FF2B5EF4-FFF2-40B4-BE49-F238E27FC236}">
                <a16:creationId xmlns:a16="http://schemas.microsoft.com/office/drawing/2014/main" id="{E136965C-1F62-4702-88D9-EF54F47666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860" t="2101" r="1900" b="4770"/>
          <a:stretch/>
        </p:blipFill>
        <p:spPr>
          <a:xfrm>
            <a:off x="3349624" y="5018423"/>
            <a:ext cx="1509137" cy="150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The probability of spinning green is P(green)=2/4">
                <a:extLst>
                  <a:ext uri="{FF2B5EF4-FFF2-40B4-BE49-F238E27FC236}">
                    <a16:creationId xmlns:a16="http://schemas.microsoft.com/office/drawing/2014/main" id="{AEA758A7-EE06-C512-510B-632C7ACC6231}"/>
                  </a:ext>
                </a:extLst>
              </p:cNvPr>
              <p:cNvSpPr txBox="1"/>
              <p:nvPr/>
            </p:nvSpPr>
            <p:spPr>
              <a:xfrm>
                <a:off x="4104192" y="4424011"/>
                <a:ext cx="1752600" cy="608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kern="1200" smtClean="0">
                          <a:solidFill>
                            <a:srgbClr val="22272B"/>
                          </a:solidFill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1800" b="0" i="1" kern="1200">
                              <a:solidFill>
                                <a:srgbClr val="22272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kern="1200">
                              <a:solidFill>
                                <a:srgbClr val="22272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</m:e>
                      </m:d>
                      <m:r>
                        <a:rPr lang="en-AU" sz="1800" b="0" i="1" kern="1200">
                          <a:solidFill>
                            <a:srgbClr val="22272B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800" b="0" i="1" kern="1200">
                              <a:solidFill>
                                <a:srgbClr val="22272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kern="1200">
                              <a:solidFill>
                                <a:srgbClr val="22272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sz="1800" b="0" i="1" kern="1200">
                              <a:solidFill>
                                <a:srgbClr val="22272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11" name="TextBox 10" descr="The probability of spinning green is P(green)=2/4">
                <a:extLst>
                  <a:ext uri="{FF2B5EF4-FFF2-40B4-BE49-F238E27FC236}">
                    <a16:creationId xmlns:a16="http://schemas.microsoft.com/office/drawing/2014/main" id="{AEA758A7-EE06-C512-510B-632C7ACC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192" y="4424011"/>
                <a:ext cx="1752600" cy="6087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BB2DF303-593D-A50C-154F-8B48AFD1C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0" t="2117" r="2822" b="2211"/>
          <a:stretch/>
        </p:blipFill>
        <p:spPr>
          <a:xfrm>
            <a:off x="7883761" y="1753200"/>
            <a:ext cx="3552562" cy="3604586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044DB71-BD9A-7655-9A5F-8A1EB33C9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4000" y="6516000"/>
            <a:ext cx="720000" cy="180000"/>
          </a:xfrm>
        </p:spPr>
        <p:txBody>
          <a:bodyPr/>
          <a:lstStyle/>
          <a:p>
            <a:fld id="{53F625F3-B677-4D46-AEB5-DC449A9DF797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449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201DFD-4672-433C-9F3E-8635A161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Success criteria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FF871-32A9-6033-CF45-B19B7B5F1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dirty="0"/>
              <a:t>I can determine the sample space of events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dirty="0"/>
              <a:t>I can determine the probability of simple events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dirty="0"/>
              <a:t>I can compare the probability of different outcomes in events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dirty="0"/>
              <a:t>I can explain the term equally likely 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1948E6E-71C3-B6E4-A139-6CC22E335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201400" y="6477000"/>
            <a:ext cx="720000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3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7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20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9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66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41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1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88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3F625F3-B677-4D46-AEB5-DC449A9DF797}" type="slidenum">
              <a:rPr lang="en-AU" sz="1200" smtClean="0"/>
              <a:pPr algn="r"/>
              <a:t>8</a:t>
            </a:fld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306191814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-updated-template.potx" id="{CFB5B524-3546-40BF-AADD-32F92B0624E1}" vid="{4DE3A013-8EF5-4F08-AE49-9E37C639DA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416</Words>
  <Application>Microsoft Office PowerPoint</Application>
  <PresentationFormat>Widescreen</PresentationFormat>
  <Paragraphs>77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Public Sans Light</vt:lpstr>
      <vt:lpstr>Cambria Math</vt:lpstr>
      <vt:lpstr>Times New Roman</vt:lpstr>
      <vt:lpstr>Public Sans</vt:lpstr>
      <vt:lpstr>Calibri</vt:lpstr>
      <vt:lpstr>Arial</vt:lpstr>
      <vt:lpstr>NSWG Corporate</vt:lpstr>
      <vt:lpstr>Rolling to 10</vt:lpstr>
      <vt:lpstr>Sample space and probability – 1</vt:lpstr>
      <vt:lpstr>Sample space and probability – 2</vt:lpstr>
      <vt:lpstr>Sample space and probability – 3</vt:lpstr>
      <vt:lpstr>Sample space and probability – 4</vt:lpstr>
      <vt:lpstr>Sample space and probability – 5</vt:lpstr>
      <vt:lpstr>Sample space and probability – 6</vt:lpstr>
      <vt:lpstr>Success criteria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Rolling to 10</dc:title>
  <dc:creator>NSW Department of Education</dc:creator>
  <dcterms:created xsi:type="dcterms:W3CDTF">2023-09-21T03:34:08Z</dcterms:created>
  <dcterms:modified xsi:type="dcterms:W3CDTF">2023-09-21T03:34:39Z</dcterms:modified>
</cp:coreProperties>
</file>