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55"/>
  </p:notesMasterIdLst>
  <p:handoutMasterIdLst>
    <p:handoutMasterId r:id="rId56"/>
  </p:handoutMasterIdLst>
  <p:sldIdLst>
    <p:sldId id="266" r:id="rId5"/>
    <p:sldId id="341" r:id="rId6"/>
    <p:sldId id="342" r:id="rId7"/>
    <p:sldId id="357" r:id="rId8"/>
    <p:sldId id="328" r:id="rId9"/>
    <p:sldId id="317" r:id="rId10"/>
    <p:sldId id="356" r:id="rId11"/>
    <p:sldId id="278" r:id="rId12"/>
    <p:sldId id="327" r:id="rId13"/>
    <p:sldId id="324" r:id="rId14"/>
    <p:sldId id="332" r:id="rId15"/>
    <p:sldId id="326" r:id="rId16"/>
    <p:sldId id="325" r:id="rId17"/>
    <p:sldId id="321" r:id="rId18"/>
    <p:sldId id="302" r:id="rId19"/>
    <p:sldId id="343" r:id="rId20"/>
    <p:sldId id="344" r:id="rId21"/>
    <p:sldId id="358" r:id="rId22"/>
    <p:sldId id="323" r:id="rId23"/>
    <p:sldId id="310" r:id="rId24"/>
    <p:sldId id="336" r:id="rId25"/>
    <p:sldId id="345" r:id="rId26"/>
    <p:sldId id="305" r:id="rId27"/>
    <p:sldId id="359" r:id="rId28"/>
    <p:sldId id="346" r:id="rId29"/>
    <p:sldId id="337" r:id="rId30"/>
    <p:sldId id="347" r:id="rId31"/>
    <p:sldId id="334" r:id="rId32"/>
    <p:sldId id="335" r:id="rId33"/>
    <p:sldId id="333" r:id="rId34"/>
    <p:sldId id="307" r:id="rId35"/>
    <p:sldId id="360" r:id="rId36"/>
    <p:sldId id="348" r:id="rId37"/>
    <p:sldId id="354" r:id="rId38"/>
    <p:sldId id="339" r:id="rId39"/>
    <p:sldId id="329" r:id="rId40"/>
    <p:sldId id="349" r:id="rId41"/>
    <p:sldId id="361" r:id="rId42"/>
    <p:sldId id="350" r:id="rId43"/>
    <p:sldId id="352" r:id="rId44"/>
    <p:sldId id="340" r:id="rId45"/>
    <p:sldId id="351" r:id="rId46"/>
    <p:sldId id="362" r:id="rId47"/>
    <p:sldId id="353" r:id="rId48"/>
    <p:sldId id="355" r:id="rId49"/>
    <p:sldId id="363" r:id="rId50"/>
    <p:sldId id="279" r:id="rId51"/>
    <p:sldId id="303" r:id="rId52"/>
    <p:sldId id="299" r:id="rId53"/>
    <p:sldId id="313" r:id="rId54"/>
  </p:sldIdLst>
  <p:sldSz cx="9144000" cy="6858000" type="screen4x3"/>
  <p:notesSz cx="6858000" cy="3228975"/>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Slides" id="{1165592B-D1AE-EE48-AEB4-F19515D86DC8}">
          <p14:sldIdLst>
            <p14:sldId id="266"/>
            <p14:sldId id="341"/>
            <p14:sldId id="342"/>
            <p14:sldId id="357"/>
            <p14:sldId id="328"/>
            <p14:sldId id="317"/>
            <p14:sldId id="356"/>
            <p14:sldId id="278"/>
            <p14:sldId id="327"/>
            <p14:sldId id="324"/>
            <p14:sldId id="332"/>
            <p14:sldId id="326"/>
            <p14:sldId id="325"/>
            <p14:sldId id="321"/>
            <p14:sldId id="302"/>
            <p14:sldId id="343"/>
            <p14:sldId id="344"/>
            <p14:sldId id="358"/>
            <p14:sldId id="323"/>
            <p14:sldId id="310"/>
            <p14:sldId id="336"/>
            <p14:sldId id="345"/>
            <p14:sldId id="305"/>
            <p14:sldId id="359"/>
            <p14:sldId id="346"/>
            <p14:sldId id="337"/>
            <p14:sldId id="347"/>
            <p14:sldId id="334"/>
            <p14:sldId id="335"/>
            <p14:sldId id="333"/>
            <p14:sldId id="307"/>
            <p14:sldId id="360"/>
            <p14:sldId id="348"/>
            <p14:sldId id="354"/>
            <p14:sldId id="339"/>
            <p14:sldId id="329"/>
            <p14:sldId id="349"/>
            <p14:sldId id="361"/>
            <p14:sldId id="350"/>
            <p14:sldId id="352"/>
            <p14:sldId id="340"/>
            <p14:sldId id="351"/>
            <p14:sldId id="362"/>
            <p14:sldId id="353"/>
            <p14:sldId id="355"/>
            <p14:sldId id="363"/>
            <p14:sldId id="279"/>
            <p14:sldId id="303"/>
            <p14:sldId id="299"/>
            <p14:sldId id="313"/>
          </p14:sldIdLst>
        </p14:section>
      </p14:sectionLst>
    </p:ext>
    <p:ext uri="{EFAFB233-063F-42B5-8137-9DF3F51BA10A}">
      <p15:sldGuideLst xmlns:p15="http://schemas.microsoft.com/office/powerpoint/2012/main">
        <p15:guide id="1" orient="horz" pos="1842" userDrawn="1">
          <p15:clr>
            <a:srgbClr val="A4A3A4"/>
          </p15:clr>
        </p15:guide>
        <p15:guide id="2" orient="horz" pos="3280" userDrawn="1">
          <p15:clr>
            <a:srgbClr val="A4A3A4"/>
          </p15:clr>
        </p15:guide>
        <p15:guide id="3" orient="horz" pos="2228" userDrawn="1">
          <p15:clr>
            <a:srgbClr val="A4A3A4"/>
          </p15:clr>
        </p15:guide>
        <p15:guide id="4" orient="horz" pos="2614" userDrawn="1">
          <p15:clr>
            <a:srgbClr val="A4A3A4"/>
          </p15:clr>
        </p15:guide>
        <p15:guide id="5" pos="2859" userDrawn="1">
          <p15:clr>
            <a:srgbClr val="A4A3A4"/>
          </p15:clr>
        </p15:guide>
        <p15:guide id="6" orient="horz" pos="1570" userDrawn="1">
          <p15:clr>
            <a:srgbClr val="A4A3A4"/>
          </p15:clr>
        </p15:guide>
        <p15:guide id="7" orient="horz" pos="1616" userDrawn="1">
          <p15:clr>
            <a:srgbClr val="A4A3A4"/>
          </p15:clr>
        </p15:guide>
        <p15:guide id="8" pos="975" userDrawn="1">
          <p15:clr>
            <a:srgbClr val="A4A3A4"/>
          </p15:clr>
        </p15:guide>
        <p15:guide id="9" pos="2555" userDrawn="1">
          <p15:clr>
            <a:srgbClr val="A4A3A4"/>
          </p15:clr>
        </p15:guide>
        <p15:guide id="10" pos="17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E41"/>
    <a:srgbClr val="235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502223-2942-4A7C-9232-2C471356728A}" v="4" dt="2020-04-14T03:29:55.910"/>
    <p1510:client id="{551A4421-DD85-421E-AF44-87F6CAD78C4A}" v="2" dt="2020-03-19T02:48:28.323"/>
    <p1510:client id="{98151887-2032-5499-40B8-DA2A0A68676C}" v="18" dt="2020-04-27T07:53:52.654"/>
    <p1510:client id="{EAB2C5AD-F55F-461A-946B-169940293E52}" v="2" dt="2020-04-23T02:39:49.074"/>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2" autoAdjust="0"/>
    <p:restoredTop sz="85740" autoAdjust="0"/>
  </p:normalViewPr>
  <p:slideViewPr>
    <p:cSldViewPr snapToGrid="0" showGuides="1">
      <p:cViewPr varScale="1">
        <p:scale>
          <a:sx n="71" d="100"/>
          <a:sy n="71" d="100"/>
        </p:scale>
        <p:origin x="1203" y="45"/>
      </p:cViewPr>
      <p:guideLst>
        <p:guide orient="horz" pos="1842"/>
        <p:guide orient="horz" pos="3280"/>
        <p:guide orient="horz" pos="2228"/>
        <p:guide orient="horz" pos="2614"/>
        <p:guide pos="2859"/>
        <p:guide orient="horz" pos="1570"/>
        <p:guide orient="horz" pos="1616"/>
        <p:guide pos="975"/>
        <p:guide pos="2555"/>
        <p:guide pos="1769"/>
      </p:guideLst>
    </p:cSldViewPr>
  </p:slideViewPr>
  <p:notesTextViewPr>
    <p:cViewPr>
      <p:scale>
        <a:sx n="1" d="1"/>
        <a:sy n="1" d="1"/>
      </p:scale>
      <p:origin x="0" y="0"/>
    </p:cViewPr>
  </p:notesTextViewPr>
  <p:sorterViewPr>
    <p:cViewPr>
      <p:scale>
        <a:sx n="100" d="100"/>
        <a:sy n="100" d="100"/>
      </p:scale>
      <p:origin x="0" y="-5004"/>
    </p:cViewPr>
  </p:sorterViewPr>
  <p:notesViewPr>
    <p:cSldViewPr snapToGrid="0">
      <p:cViewPr varScale="1">
        <p:scale>
          <a:sx n="111" d="100"/>
          <a:sy n="111" d="100"/>
        </p:scale>
        <p:origin x="244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Henry" userId="S::wendy.henry2@det.nsw.edu.au::d226b550-53b7-409b-a153-41e07993b5ef" providerId="AD" clId="Web-{11502223-2942-4A7C-9232-2C471356728A}"/>
    <pc:docChg chg="modSld">
      <pc:chgData name="Wendy Henry" userId="S::wendy.henry2@det.nsw.edu.au::d226b550-53b7-409b-a153-41e07993b5ef" providerId="AD" clId="Web-{11502223-2942-4A7C-9232-2C471356728A}" dt="2020-04-14T03:29:55.910" v="2"/>
      <pc:docMkLst>
        <pc:docMk/>
      </pc:docMkLst>
      <pc:sldChg chg="modSp">
        <pc:chgData name="Wendy Henry" userId="S::wendy.henry2@det.nsw.edu.au::d226b550-53b7-409b-a153-41e07993b5ef" providerId="AD" clId="Web-{11502223-2942-4A7C-9232-2C471356728A}" dt="2020-04-14T03:28:51.113" v="1" actId="20577"/>
        <pc:sldMkLst>
          <pc:docMk/>
          <pc:sldMk cId="3775323140" sldId="348"/>
        </pc:sldMkLst>
        <pc:spChg chg="mod">
          <ac:chgData name="Wendy Henry" userId="S::wendy.henry2@det.nsw.edu.au::d226b550-53b7-409b-a153-41e07993b5ef" providerId="AD" clId="Web-{11502223-2942-4A7C-9232-2C471356728A}" dt="2020-04-14T03:28:51.113" v="1" actId="20577"/>
          <ac:spMkLst>
            <pc:docMk/>
            <pc:sldMk cId="3775323140" sldId="348"/>
            <ac:spMk id="4" creationId="{00000000-0000-0000-0000-000000000000}"/>
          </ac:spMkLst>
        </pc:spChg>
      </pc:sldChg>
      <pc:sldChg chg="modSp">
        <pc:chgData name="Wendy Henry" userId="S::wendy.henry2@det.nsw.edu.au::d226b550-53b7-409b-a153-41e07993b5ef" providerId="AD" clId="Web-{11502223-2942-4A7C-9232-2C471356728A}" dt="2020-04-14T03:29:55.910" v="2"/>
        <pc:sldMkLst>
          <pc:docMk/>
          <pc:sldMk cId="1842156540" sldId="352"/>
        </pc:sldMkLst>
        <pc:picChg chg="mod">
          <ac:chgData name="Wendy Henry" userId="S::wendy.henry2@det.nsw.edu.au::d226b550-53b7-409b-a153-41e07993b5ef" providerId="AD" clId="Web-{11502223-2942-4A7C-9232-2C471356728A}" dt="2020-04-14T03:29:55.910" v="2"/>
          <ac:picMkLst>
            <pc:docMk/>
            <pc:sldMk cId="1842156540" sldId="352"/>
            <ac:picMk id="2" creationId="{00000000-0000-0000-0000-000000000000}"/>
          </ac:picMkLst>
        </pc:picChg>
      </pc:sldChg>
    </pc:docChg>
  </pc:docChgLst>
  <pc:docChgLst>
    <pc:chgData name="Wendy Henry" userId="S::wendy.henry2@det.nsw.edu.au::d226b550-53b7-409b-a153-41e07993b5ef" providerId="AD" clId="Web-{EAB2C5AD-F55F-461A-946B-169940293E52}"/>
    <pc:docChg chg="modSld">
      <pc:chgData name="Wendy Henry" userId="S::wendy.henry2@det.nsw.edu.au::d226b550-53b7-409b-a153-41e07993b5ef" providerId="AD" clId="Web-{EAB2C5AD-F55F-461A-946B-169940293E52}" dt="2020-04-23T02:39:48.996" v="1"/>
      <pc:docMkLst>
        <pc:docMk/>
      </pc:docMkLst>
      <pc:sldChg chg="modSp">
        <pc:chgData name="Wendy Henry" userId="S::wendy.henry2@det.nsw.edu.au::d226b550-53b7-409b-a153-41e07993b5ef" providerId="AD" clId="Web-{EAB2C5AD-F55F-461A-946B-169940293E52}" dt="2020-04-23T02:39:48.996" v="1"/>
        <pc:sldMkLst>
          <pc:docMk/>
          <pc:sldMk cId="2097949884" sldId="343"/>
        </pc:sldMkLst>
        <pc:picChg chg="mod">
          <ac:chgData name="Wendy Henry" userId="S::wendy.henry2@det.nsw.edu.au::d226b550-53b7-409b-a153-41e07993b5ef" providerId="AD" clId="Web-{EAB2C5AD-F55F-461A-946B-169940293E52}" dt="2020-04-23T02:39:48.996" v="1"/>
          <ac:picMkLst>
            <pc:docMk/>
            <pc:sldMk cId="2097949884" sldId="343"/>
            <ac:picMk id="9" creationId="{00000000-0000-0000-0000-000000000000}"/>
          </ac:picMkLst>
        </pc:picChg>
      </pc:sldChg>
    </pc:docChg>
  </pc:docChgLst>
  <pc:docChgLst>
    <pc:chgData name="Bonita Hawkes" userId="S::bonita.hawkes2@det.nsw.edu.au::a552736d-1963-48cd-8044-2ff86b05e81a" providerId="AD" clId="Web-{551A4421-DD85-421E-AF44-87F6CAD78C4A}"/>
    <pc:docChg chg="addSld delSld modSection">
      <pc:chgData name="Bonita Hawkes" userId="S::bonita.hawkes2@det.nsw.edu.au::a552736d-1963-48cd-8044-2ff86b05e81a" providerId="AD" clId="Web-{551A4421-DD85-421E-AF44-87F6CAD78C4A}" dt="2020-03-19T02:48:28.323" v="1"/>
      <pc:docMkLst>
        <pc:docMk/>
      </pc:docMkLst>
      <pc:sldChg chg="add del replId">
        <pc:chgData name="Bonita Hawkes" userId="S::bonita.hawkes2@det.nsw.edu.au::a552736d-1963-48cd-8044-2ff86b05e81a" providerId="AD" clId="Web-{551A4421-DD85-421E-AF44-87F6CAD78C4A}" dt="2020-03-19T02:48:28.323" v="1"/>
        <pc:sldMkLst>
          <pc:docMk/>
          <pc:sldMk cId="3907678909" sldId="315"/>
        </pc:sldMkLst>
      </pc:sldChg>
    </pc:docChg>
  </pc:docChgLst>
  <pc:docChgLst>
    <pc:chgData name="Ananda Horton" userId="S::ananda.horton@det.nsw.edu.au::250a84de-ba9a-4cea-ad5d-070fe767cf35" providerId="AD" clId="Web-{98151887-2032-5499-40B8-DA2A0A68676C}"/>
    <pc:docChg chg="modSld">
      <pc:chgData name="Ananda Horton" userId="S::ananda.horton@det.nsw.edu.au::250a84de-ba9a-4cea-ad5d-070fe767cf35" providerId="AD" clId="Web-{98151887-2032-5499-40B8-DA2A0A68676C}" dt="2020-04-27T07:53:52.654" v="14" actId="20577"/>
      <pc:docMkLst>
        <pc:docMk/>
      </pc:docMkLst>
      <pc:sldChg chg="modSp">
        <pc:chgData name="Ananda Horton" userId="S::ananda.horton@det.nsw.edu.au::250a84de-ba9a-4cea-ad5d-070fe767cf35" providerId="AD" clId="Web-{98151887-2032-5499-40B8-DA2A0A68676C}" dt="2020-04-27T07:53:52.654" v="14" actId="20577"/>
        <pc:sldMkLst>
          <pc:docMk/>
          <pc:sldMk cId="982121594" sldId="279"/>
        </pc:sldMkLst>
        <pc:spChg chg="mod">
          <ac:chgData name="Ananda Horton" userId="S::ananda.horton@det.nsw.edu.au::250a84de-ba9a-4cea-ad5d-070fe767cf35" providerId="AD" clId="Web-{98151887-2032-5499-40B8-DA2A0A68676C}" dt="2020-04-27T07:53:52.654" v="14" actId="20577"/>
          <ac:spMkLst>
            <pc:docMk/>
            <pc:sldMk cId="982121594" sldId="279"/>
            <ac:spMk id="6" creationId="{00000000-0000-0000-0000-000000000000}"/>
          </ac:spMkLst>
        </pc:spChg>
      </pc:sldChg>
      <pc:sldChg chg="modSp">
        <pc:chgData name="Ananda Horton" userId="S::ananda.horton@det.nsw.edu.au::250a84de-ba9a-4cea-ad5d-070fe767cf35" providerId="AD" clId="Web-{98151887-2032-5499-40B8-DA2A0A68676C}" dt="2020-04-27T07:52:29.826" v="10" actId="20577"/>
        <pc:sldMkLst>
          <pc:docMk/>
          <pc:sldMk cId="3924321024" sldId="329"/>
        </pc:sldMkLst>
        <pc:spChg chg="mod">
          <ac:chgData name="Ananda Horton" userId="S::ananda.horton@det.nsw.edu.au::250a84de-ba9a-4cea-ad5d-070fe767cf35" providerId="AD" clId="Web-{98151887-2032-5499-40B8-DA2A0A68676C}" dt="2020-04-27T07:52:29.826" v="10" actId="20577"/>
          <ac:spMkLst>
            <pc:docMk/>
            <pc:sldMk cId="3924321024" sldId="329"/>
            <ac:spMk id="8" creationId="{00000000-0000-0000-0000-000000000000}"/>
          </ac:spMkLst>
        </pc:spChg>
      </pc:sldChg>
      <pc:sldChg chg="modSp">
        <pc:chgData name="Ananda Horton" userId="S::ananda.horton@det.nsw.edu.au::250a84de-ba9a-4cea-ad5d-070fe767cf35" providerId="AD" clId="Web-{98151887-2032-5499-40B8-DA2A0A68676C}" dt="2020-04-27T07:51:14.544" v="4" actId="20577"/>
        <pc:sldMkLst>
          <pc:docMk/>
          <pc:sldMk cId="3982103617" sldId="334"/>
        </pc:sldMkLst>
        <pc:spChg chg="mod">
          <ac:chgData name="Ananda Horton" userId="S::ananda.horton@det.nsw.edu.au::250a84de-ba9a-4cea-ad5d-070fe767cf35" providerId="AD" clId="Web-{98151887-2032-5499-40B8-DA2A0A68676C}" dt="2020-04-27T07:51:14.544" v="4" actId="20577"/>
          <ac:spMkLst>
            <pc:docMk/>
            <pc:sldMk cId="3982103617" sldId="334"/>
            <ac:spMk id="2" creationId="{00000000-0000-0000-0000-000000000000}"/>
          </ac:spMkLst>
        </pc:spChg>
      </pc:sldChg>
      <pc:sldChg chg="modSp">
        <pc:chgData name="Ananda Horton" userId="S::ananda.horton@det.nsw.edu.au::250a84de-ba9a-4cea-ad5d-070fe767cf35" providerId="AD" clId="Web-{98151887-2032-5499-40B8-DA2A0A68676C}" dt="2020-04-27T07:52:09.732" v="8" actId="20577"/>
        <pc:sldMkLst>
          <pc:docMk/>
          <pc:sldMk cId="557049246" sldId="354"/>
        </pc:sldMkLst>
        <pc:spChg chg="mod">
          <ac:chgData name="Ananda Horton" userId="S::ananda.horton@det.nsw.edu.au::250a84de-ba9a-4cea-ad5d-070fe767cf35" providerId="AD" clId="Web-{98151887-2032-5499-40B8-DA2A0A68676C}" dt="2020-04-27T07:52:09.732" v="8" actId="20577"/>
          <ac:spMkLst>
            <pc:docMk/>
            <pc:sldMk cId="557049246" sldId="354"/>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r>
              <a:rPr lang="en-AU" b="1" i="0" dirty="0">
                <a:latin typeface="Arial" panose="020B0604020202020204" pitchFamily="34" charset="0"/>
                <a:cs typeface="Arial" panose="020B0604020202020204" pitchFamily="34" charset="0"/>
              </a:rPr>
              <a:t>Chart Title</a:t>
            </a:r>
          </a:p>
        </c:rich>
      </c:tx>
      <c:layout>
        <c:manualLayout>
          <c:xMode val="edge"/>
          <c:yMode val="edge"/>
          <c:x val="5.0067121985634906E-2"/>
          <c:y val="1.33246349090762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
          <c:y val="0.15850469155990188"/>
          <c:w val="0.99770930078221387"/>
          <c:h val="0.84045729227549248"/>
        </c:manualLayout>
      </c:layout>
      <c:barChart>
        <c:barDir val="col"/>
        <c:grouping val="percentStack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E13-44E1-9680-BF397F888C05}"/>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E13-44E1-9680-BF397F888C0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6E13-44E1-9680-BF397F888C05}"/>
            </c:ext>
          </c:extLst>
        </c:ser>
        <c:dLbls>
          <c:showLegendKey val="0"/>
          <c:showVal val="0"/>
          <c:showCatName val="0"/>
          <c:showSerName val="0"/>
          <c:showPercent val="0"/>
          <c:showBubbleSize val="0"/>
        </c:dLbls>
        <c:gapWidth val="45"/>
        <c:overlap val="100"/>
        <c:axId val="240315640"/>
        <c:axId val="240315248"/>
      </c:barChart>
      <c:catAx>
        <c:axId val="240315640"/>
        <c:scaling>
          <c:orientation val="minMax"/>
        </c:scaling>
        <c:delete val="1"/>
        <c:axPos val="b"/>
        <c:numFmt formatCode="General" sourceLinked="1"/>
        <c:majorTickMark val="none"/>
        <c:minorTickMark val="none"/>
        <c:tickLblPos val="nextTo"/>
        <c:crossAx val="240315248"/>
        <c:crosses val="autoZero"/>
        <c:auto val="1"/>
        <c:lblAlgn val="ctr"/>
        <c:lblOffset val="100"/>
        <c:noMultiLvlLbl val="0"/>
      </c:catAx>
      <c:valAx>
        <c:axId val="240315248"/>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40315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r>
              <a:rPr lang="en-US" sz="1600" b="1" i="0" kern="1200" spc="0" baseline="0" dirty="0">
                <a:solidFill>
                  <a:srgbClr val="19233E"/>
                </a:solidFill>
                <a:effectLst/>
                <a:latin typeface="Arial" panose="020B0604020202020204" pitchFamily="34" charset="0"/>
                <a:cs typeface="Arial" panose="020B0604020202020204" pitchFamily="34" charset="0"/>
              </a:rPr>
              <a:t>Chart Title</a:t>
            </a:r>
            <a:endParaRPr lang="en-AU" sz="1600" b="1" i="0" dirty="0">
              <a:effectLst/>
              <a:latin typeface="Arial" panose="020B0604020202020204" pitchFamily="34" charset="0"/>
              <a:cs typeface="Arial" panose="020B0604020202020204" pitchFamily="34" charset="0"/>
            </a:endParaRPr>
          </a:p>
        </c:rich>
      </c:tx>
      <c:layout>
        <c:manualLayout>
          <c:xMode val="edge"/>
          <c:yMode val="edge"/>
          <c:x val="1.8802394693555564E-2"/>
          <c:y val="1.6662275328469617E-2"/>
        </c:manualLayout>
      </c:layout>
      <c:overlay val="0"/>
      <c:spPr>
        <a:noFill/>
        <a:ln>
          <a:noFill/>
        </a:ln>
        <a:effectLst/>
      </c:spPr>
      <c:txPr>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2139730433599247"/>
          <c:y val="0.18716181113673139"/>
          <c:w val="0.57738947809885199"/>
          <c:h val="0.7978959783777454"/>
        </c:manualLayout>
      </c:layout>
      <c:pieChart>
        <c:varyColors val="1"/>
        <c:ser>
          <c:idx val="0"/>
          <c:order val="0"/>
          <c:tx>
            <c:strRef>
              <c:f>Sheet1!$B$1</c:f>
              <c:strCache>
                <c:ptCount val="1"/>
                <c:pt idx="0">
                  <c:v>Sales</c:v>
                </c:pt>
              </c:strCache>
            </c:strRef>
          </c:tx>
          <c:spPr>
            <a:ln>
              <a:noFill/>
            </a:ln>
          </c:spPr>
          <c:dPt>
            <c:idx val="0"/>
            <c:bubble3D val="0"/>
            <c:spPr>
              <a:pattFill prst="pct90">
                <a:fgClr>
                  <a:schemeClr val="accent5"/>
                </a:fgClr>
                <a:bgClr>
                  <a:schemeClr val="bg1"/>
                </a:bgClr>
              </a:pattFill>
              <a:ln w="19050">
                <a:noFill/>
              </a:ln>
              <a:effectLst/>
            </c:spPr>
            <c:extLst>
              <c:ext xmlns:c16="http://schemas.microsoft.com/office/drawing/2014/chart" uri="{C3380CC4-5D6E-409C-BE32-E72D297353CC}">
                <c16:uniqueId val="{00000001-3507-4096-88DB-1BE9AAD60A27}"/>
              </c:ext>
            </c:extLst>
          </c:dPt>
          <c:dPt>
            <c:idx val="1"/>
            <c:bubble3D val="0"/>
            <c:spPr>
              <a:pattFill prst="pct90">
                <a:fgClr>
                  <a:schemeClr val="accent2"/>
                </a:fgClr>
                <a:bgClr>
                  <a:schemeClr val="bg1"/>
                </a:bgClr>
              </a:pattFill>
              <a:ln w="19050">
                <a:noFill/>
              </a:ln>
              <a:effectLst/>
            </c:spPr>
            <c:extLst>
              <c:ext xmlns:c16="http://schemas.microsoft.com/office/drawing/2014/chart" uri="{C3380CC4-5D6E-409C-BE32-E72D297353CC}">
                <c16:uniqueId val="{00000003-3507-4096-88DB-1BE9AAD60A27}"/>
              </c:ext>
            </c:extLst>
          </c:dPt>
          <c:dPt>
            <c:idx val="2"/>
            <c:bubble3D val="0"/>
            <c:spPr>
              <a:pattFill prst="pct90">
                <a:fgClr>
                  <a:schemeClr val="accent3"/>
                </a:fgClr>
                <a:bgClr>
                  <a:schemeClr val="bg1"/>
                </a:bgClr>
              </a:pattFill>
              <a:ln w="19050">
                <a:noFill/>
              </a:ln>
              <a:effectLst/>
            </c:spPr>
            <c:extLst>
              <c:ext xmlns:c16="http://schemas.microsoft.com/office/drawing/2014/chart" uri="{C3380CC4-5D6E-409C-BE32-E72D297353CC}">
                <c16:uniqueId val="{00000005-3507-4096-88DB-1BE9AAD60A27}"/>
              </c:ext>
            </c:extLst>
          </c:dPt>
          <c:dPt>
            <c:idx val="3"/>
            <c:bubble3D val="0"/>
            <c:spPr>
              <a:pattFill prst="pct90">
                <a:fgClr>
                  <a:schemeClr val="accent6"/>
                </a:fgClr>
                <a:bgClr>
                  <a:schemeClr val="bg1"/>
                </a:bgClr>
              </a:pattFill>
              <a:ln w="19050">
                <a:noFill/>
              </a:ln>
              <a:effectLst/>
            </c:spPr>
            <c:extLst>
              <c:ext xmlns:c16="http://schemas.microsoft.com/office/drawing/2014/chart" uri="{C3380CC4-5D6E-409C-BE32-E72D297353CC}">
                <c16:uniqueId val="{00000007-3507-4096-88DB-1BE9AAD60A27}"/>
              </c:ext>
            </c:extLst>
          </c:dPt>
          <c:dLbls>
            <c:dLbl>
              <c:idx val="2"/>
              <c:tx>
                <c:rich>
                  <a:bodyPr/>
                  <a:lstStyle/>
                  <a:p>
                    <a:fld id="{BC5D0DBC-5192-4D8E-9C93-110176CD87CC}" type="SERIESNAME">
                      <a:rPr lang="en-US">
                        <a:solidFill>
                          <a:schemeClr val="tx2"/>
                        </a:solidFill>
                      </a:rPr>
                      <a:pPr/>
                      <a:t>[SERIES NAME]</a:t>
                    </a:fld>
                    <a:r>
                      <a:rPr lang="en-US" baseline="0" dirty="0"/>
                      <a:t>, </a:t>
                    </a:r>
                    <a:fld id="{4B725BE5-439E-48A7-81A4-165608449EA8}" type="VALUE">
                      <a:rPr lang="en-US" baseline="0"/>
                      <a:pPr/>
                      <a:t>[VALUE]</a:t>
                    </a:fld>
                    <a:endParaRPr lang="en-US" baseline="0" dirty="0"/>
                  </a:p>
                </c:rich>
              </c:tx>
              <c:dLblPos val="out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507-4096-88DB-1BE9AAD60A27}"/>
                </c:ext>
              </c:extLst>
            </c:dLbl>
            <c:spPr>
              <a:pattFill prst="pct5">
                <a:fgClr>
                  <a:schemeClr val="accent1"/>
                </a:fgClr>
                <a:bgClr>
                  <a:schemeClr val="bg1"/>
                </a:bgClr>
              </a:patt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1"/>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07-4096-88DB-1BE9AAD60A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4/27/2020</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32F91E-6BD3-4F0D-9CA3-7829EAE64D63}" type="datetimeFigureOut">
              <a:rPr lang="en-AU" smtClean="0"/>
              <a:t>27/04/2020</a:t>
            </a:fld>
            <a:endParaRPr lang="en-AU"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dirty="0"/>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238272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Animated – question show first then answers.</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13</a:t>
            </a:fld>
            <a:endParaRPr lang="en-AU" dirty="0"/>
          </a:p>
        </p:txBody>
      </p:sp>
    </p:spTree>
    <p:extLst>
      <p:ext uri="{BB962C8B-B14F-4D97-AF65-F5344CB8AC3E}">
        <p14:creationId xmlns:p14="http://schemas.microsoft.com/office/powerpoint/2010/main" val="1505196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need to answer these questions through research or from what they have learned already.</a:t>
            </a:r>
          </a:p>
        </p:txBody>
      </p:sp>
      <p:sp>
        <p:nvSpPr>
          <p:cNvPr id="4" name="Slide Number Placeholder 3"/>
          <p:cNvSpPr>
            <a:spLocks noGrp="1"/>
          </p:cNvSpPr>
          <p:nvPr>
            <p:ph type="sldNum" sz="quarter" idx="10"/>
          </p:nvPr>
        </p:nvSpPr>
        <p:spPr/>
        <p:txBody>
          <a:bodyPr/>
          <a:lstStyle/>
          <a:p>
            <a:fld id="{D09C5488-DD16-4714-9519-7BE21BA11D4E}" type="slidenum">
              <a:rPr lang="en-AU" smtClean="0"/>
              <a:t>14</a:t>
            </a:fld>
            <a:endParaRPr lang="en-AU" dirty="0"/>
          </a:p>
        </p:txBody>
      </p:sp>
    </p:spTree>
    <p:extLst>
      <p:ext uri="{BB962C8B-B14F-4D97-AF65-F5344CB8AC3E}">
        <p14:creationId xmlns:p14="http://schemas.microsoft.com/office/powerpoint/2010/main" val="182662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picture below you can see the orbits of Mercury, Venus, Earth (label is slightly hidden) and Mars, along with the orbit of an asteroid called Florence (named after Florence Nightingale).</a:t>
            </a:r>
          </a:p>
          <a:p>
            <a:r>
              <a:rPr lang="en-AU" dirty="0"/>
              <a:t>The picture shows their positions in August 2017. Florence was at its nearest position to Earth at the start of September 2017.</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15</a:t>
            </a:fld>
            <a:endParaRPr lang="en-AU" dirty="0"/>
          </a:p>
        </p:txBody>
      </p:sp>
    </p:spTree>
    <p:extLst>
      <p:ext uri="{BB962C8B-B14F-4D97-AF65-F5344CB8AC3E}">
        <p14:creationId xmlns:p14="http://schemas.microsoft.com/office/powerpoint/2010/main" val="4215238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Workout the answers and write in your workbook</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16</a:t>
            </a:fld>
            <a:endParaRPr lang="en-AU" dirty="0"/>
          </a:p>
        </p:txBody>
      </p:sp>
    </p:spTree>
    <p:extLst>
      <p:ext uri="{BB962C8B-B14F-4D97-AF65-F5344CB8AC3E}">
        <p14:creationId xmlns:p14="http://schemas.microsoft.com/office/powerpoint/2010/main" val="2187034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Workout the answers and write in your workbook</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17</a:t>
            </a:fld>
            <a:endParaRPr lang="en-AU" dirty="0"/>
          </a:p>
        </p:txBody>
      </p:sp>
    </p:spTree>
    <p:extLst>
      <p:ext uri="{BB962C8B-B14F-4D97-AF65-F5344CB8AC3E}">
        <p14:creationId xmlns:p14="http://schemas.microsoft.com/office/powerpoint/2010/main" val="383380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Future exploration of space is in jeopardy as we will not be able to launch in the near future due to large amounts of space junk.</a:t>
            </a:r>
          </a:p>
        </p:txBody>
      </p:sp>
      <p:sp>
        <p:nvSpPr>
          <p:cNvPr id="4" name="Slide Number Placeholder 3"/>
          <p:cNvSpPr>
            <a:spLocks noGrp="1"/>
          </p:cNvSpPr>
          <p:nvPr>
            <p:ph type="sldNum" sz="quarter" idx="10"/>
          </p:nvPr>
        </p:nvSpPr>
        <p:spPr/>
        <p:txBody>
          <a:bodyPr/>
          <a:lstStyle/>
          <a:p>
            <a:fld id="{D09C5488-DD16-4714-9519-7BE21BA11D4E}" type="slidenum">
              <a:rPr lang="en-AU" smtClean="0"/>
              <a:t>19</a:t>
            </a:fld>
            <a:endParaRPr lang="en-AU" dirty="0"/>
          </a:p>
        </p:txBody>
      </p:sp>
    </p:spTree>
    <p:extLst>
      <p:ext uri="{BB962C8B-B14F-4D97-AF65-F5344CB8AC3E}">
        <p14:creationId xmlns:p14="http://schemas.microsoft.com/office/powerpoint/2010/main" val="3124188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with students. The first step in the empathise and defining The Problem. It is crucial that this step not be completed without thorough consideration. Defining the problem includes understanding what is needed as well as any constraints or rules that must be followed.</a:t>
            </a:r>
          </a:p>
          <a:p>
            <a:r>
              <a:rPr lang="en-AU" dirty="0"/>
              <a:t>Next comes Brainstorming - ideating! Creativity is important here, but it can also be overwhelming to know where to start in coming up with an idea. Look at each material available and write out how each material may be useful in solving the problem.</a:t>
            </a:r>
          </a:p>
          <a:p>
            <a:r>
              <a:rPr lang="en-AU" dirty="0"/>
              <a:t>From the list made in the brainstorming step, a design may be drawn showing parts previously identified as important. Labelling each part in their sketch will help them in the next step as well as keep track of how much of each material is needed.</a:t>
            </a:r>
          </a:p>
          <a:p>
            <a:r>
              <a:rPr lang="en-AU" dirty="0"/>
              <a:t>Then comes the moment the students have been waiting for – Build - prototyping! From their design sketch, kids can bring their creations to life. Here, they may discover that some materials will not work as they had planned and some changes may be necessary.</a:t>
            </a:r>
          </a:p>
          <a:p>
            <a:r>
              <a:rPr lang="en-AU" dirty="0"/>
              <a:t>Once the designs have been built, Testing may begin. This step is where frustration may set-in and many kids become discouraged if their design continues to fail. The key is teaching that failure is an important part of the Design Process. Failure is what shapes designs to their optimal performance. Because of this truth, failure should be celebrated as an opportunity to make something better!</a:t>
            </a:r>
          </a:p>
          <a:p>
            <a:r>
              <a:rPr lang="en-AU" dirty="0"/>
              <a:t>When they are truly happy with the design – share!</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20</a:t>
            </a:fld>
            <a:endParaRPr lang="en-AU" dirty="0"/>
          </a:p>
        </p:txBody>
      </p:sp>
    </p:spTree>
    <p:extLst>
      <p:ext uri="{BB962C8B-B14F-4D97-AF65-F5344CB8AC3E}">
        <p14:creationId xmlns:p14="http://schemas.microsoft.com/office/powerpoint/2010/main" val="48920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the website to develop students understanding of aboriginal perspectives as the traditional owners of the land.</a:t>
            </a:r>
          </a:p>
          <a:p>
            <a:r>
              <a:rPr lang="en-AU" dirty="0"/>
              <a:t>Emu</a:t>
            </a:r>
            <a:r>
              <a:rPr lang="en-AU" baseline="0" dirty="0"/>
              <a:t> in the sky - The Emu in the Sky is a well-known Aboriginal Astronomical constellation that’s outlined by dark areas of the night sky., not the stars</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22</a:t>
            </a:fld>
            <a:endParaRPr lang="en-AU" dirty="0"/>
          </a:p>
        </p:txBody>
      </p:sp>
    </p:spTree>
    <p:extLst>
      <p:ext uri="{BB962C8B-B14F-4D97-AF65-F5344CB8AC3E}">
        <p14:creationId xmlns:p14="http://schemas.microsoft.com/office/powerpoint/2010/main" val="970258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Complete the empathy map to demonstrate your understanding of the ‘impacts of space junk’. </a:t>
            </a:r>
          </a:p>
          <a:p>
            <a:r>
              <a:rPr lang="en-AU" dirty="0"/>
              <a:t>•Think - think about the all the people who are affected by space junk, what are the positives and negatives of cleaning it up?</a:t>
            </a:r>
          </a:p>
          <a:p>
            <a:r>
              <a:rPr lang="en-AU" dirty="0"/>
              <a:t>•Feel – how do you feel about that fact that there are no rules for what happens to space junk, and that space explorers are at real risk of harm by it?</a:t>
            </a:r>
          </a:p>
          <a:p>
            <a:r>
              <a:rPr lang="en-AU" dirty="0"/>
              <a:t>•Do – what are the advantages and disadvantages if we do nothing?</a:t>
            </a:r>
          </a:p>
          <a:p>
            <a:r>
              <a:rPr lang="en-AU" dirty="0"/>
              <a:t>•Say – what would you say to let others know about this issue?</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23</a:t>
            </a:fld>
            <a:endParaRPr lang="en-AU" dirty="0"/>
          </a:p>
        </p:txBody>
      </p:sp>
    </p:spTree>
    <p:extLst>
      <p:ext uri="{BB962C8B-B14F-4D97-AF65-F5344CB8AC3E}">
        <p14:creationId xmlns:p14="http://schemas.microsoft.com/office/powerpoint/2010/main" val="2306908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types of satellites and their uses. Ask students to name satellites that</a:t>
            </a:r>
            <a:r>
              <a:rPr lang="en-AU" baseline="0" dirty="0"/>
              <a:t> impact on their everyday life at home. Example TV, weather report, GPS, mobile phone, internet etc.</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25</a:t>
            </a:fld>
            <a:endParaRPr lang="en-AU" dirty="0"/>
          </a:p>
        </p:txBody>
      </p:sp>
    </p:spTree>
    <p:extLst>
      <p:ext uri="{BB962C8B-B14F-4D97-AF65-F5344CB8AC3E}">
        <p14:creationId xmlns:p14="http://schemas.microsoft.com/office/powerpoint/2010/main" val="168215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Information on these sites supports students with further information. Could set as a task with feedback to group.</a:t>
            </a:r>
          </a:p>
        </p:txBody>
      </p:sp>
      <p:sp>
        <p:nvSpPr>
          <p:cNvPr id="4" name="Slide Number Placeholder 3"/>
          <p:cNvSpPr>
            <a:spLocks noGrp="1"/>
          </p:cNvSpPr>
          <p:nvPr>
            <p:ph type="sldNum" sz="quarter" idx="10"/>
          </p:nvPr>
        </p:nvSpPr>
        <p:spPr/>
        <p:txBody>
          <a:bodyPr/>
          <a:lstStyle/>
          <a:p>
            <a:fld id="{D09C5488-DD16-4714-9519-7BE21BA11D4E}" type="slidenum">
              <a:rPr lang="en-AU" smtClean="0"/>
              <a:t>5</a:t>
            </a:fld>
            <a:endParaRPr lang="en-AU" dirty="0"/>
          </a:p>
        </p:txBody>
      </p:sp>
    </p:spTree>
    <p:extLst>
      <p:ext uri="{BB962C8B-B14F-4D97-AF65-F5344CB8AC3E}">
        <p14:creationId xmlns:p14="http://schemas.microsoft.com/office/powerpoint/2010/main" val="853223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satellite is an object in space that orbits or circles around a bigger object. There are two kinds of satellites: natural (such as the moon orbiting the Earth) or artificial (such as the International Space Station orbiting the Earth).</a:t>
            </a:r>
          </a:p>
        </p:txBody>
      </p:sp>
      <p:sp>
        <p:nvSpPr>
          <p:cNvPr id="4" name="Slide Number Placeholder 3"/>
          <p:cNvSpPr>
            <a:spLocks noGrp="1"/>
          </p:cNvSpPr>
          <p:nvPr>
            <p:ph type="sldNum" sz="quarter" idx="10"/>
          </p:nvPr>
        </p:nvSpPr>
        <p:spPr/>
        <p:txBody>
          <a:bodyPr/>
          <a:lstStyle/>
          <a:p>
            <a:fld id="{D09C5488-DD16-4714-9519-7BE21BA11D4E}" type="slidenum">
              <a:rPr lang="en-AU" smtClean="0"/>
              <a:t>26</a:t>
            </a:fld>
            <a:endParaRPr lang="en-AU" dirty="0"/>
          </a:p>
        </p:txBody>
      </p:sp>
    </p:spTree>
    <p:extLst>
      <p:ext uri="{BB962C8B-B14F-4D97-AF65-F5344CB8AC3E}">
        <p14:creationId xmlns:p14="http://schemas.microsoft.com/office/powerpoint/2010/main" val="1112377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Students could contribute to a shared</a:t>
            </a:r>
            <a:r>
              <a:rPr lang="en-AU" baseline="0" dirty="0"/>
              <a:t> space with their thoughts or discuss as a group.</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27</a:t>
            </a:fld>
            <a:endParaRPr lang="en-AU" dirty="0"/>
          </a:p>
        </p:txBody>
      </p:sp>
    </p:spTree>
    <p:extLst>
      <p:ext uri="{BB962C8B-B14F-4D97-AF65-F5344CB8AC3E}">
        <p14:creationId xmlns:p14="http://schemas.microsoft.com/office/powerpoint/2010/main" val="3313033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with students the need to consider a range of materials suitable for these harsh conditions.</a:t>
            </a:r>
          </a:p>
        </p:txBody>
      </p:sp>
      <p:sp>
        <p:nvSpPr>
          <p:cNvPr id="4" name="Slide Number Placeholder 3"/>
          <p:cNvSpPr>
            <a:spLocks noGrp="1"/>
          </p:cNvSpPr>
          <p:nvPr>
            <p:ph type="sldNum" sz="quarter" idx="10"/>
          </p:nvPr>
        </p:nvSpPr>
        <p:spPr/>
        <p:txBody>
          <a:bodyPr/>
          <a:lstStyle/>
          <a:p>
            <a:fld id="{D09C5488-DD16-4714-9519-7BE21BA11D4E}" type="slidenum">
              <a:rPr lang="en-AU" smtClean="0"/>
              <a:t>28</a:t>
            </a:fld>
            <a:endParaRPr lang="en-AU" dirty="0"/>
          </a:p>
        </p:txBody>
      </p:sp>
    </p:spTree>
    <p:extLst>
      <p:ext uri="{BB962C8B-B14F-4D97-AF65-F5344CB8AC3E}">
        <p14:creationId xmlns:p14="http://schemas.microsoft.com/office/powerpoint/2010/main" val="665756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this site to identify materials and their properties that are used to create space vehicles. </a:t>
            </a:r>
          </a:p>
        </p:txBody>
      </p:sp>
      <p:sp>
        <p:nvSpPr>
          <p:cNvPr id="4" name="Slide Number Placeholder 3"/>
          <p:cNvSpPr>
            <a:spLocks noGrp="1"/>
          </p:cNvSpPr>
          <p:nvPr>
            <p:ph type="sldNum" sz="quarter" idx="10"/>
          </p:nvPr>
        </p:nvSpPr>
        <p:spPr/>
        <p:txBody>
          <a:bodyPr/>
          <a:lstStyle/>
          <a:p>
            <a:fld id="{D09C5488-DD16-4714-9519-7BE21BA11D4E}" type="slidenum">
              <a:rPr lang="en-AU" smtClean="0"/>
              <a:t>29</a:t>
            </a:fld>
            <a:endParaRPr lang="en-AU" dirty="0"/>
          </a:p>
        </p:txBody>
      </p:sp>
    </p:spTree>
    <p:extLst>
      <p:ext uri="{BB962C8B-B14F-4D97-AF65-F5344CB8AC3E}">
        <p14:creationId xmlns:p14="http://schemas.microsoft.com/office/powerpoint/2010/main" val="4193403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Provocation for learning solutions. Students brainstorm some possible answers. </a:t>
            </a:r>
          </a:p>
        </p:txBody>
      </p:sp>
      <p:sp>
        <p:nvSpPr>
          <p:cNvPr id="4" name="Slide Number Placeholder 3"/>
          <p:cNvSpPr>
            <a:spLocks noGrp="1"/>
          </p:cNvSpPr>
          <p:nvPr>
            <p:ph type="sldNum" sz="quarter" idx="10"/>
          </p:nvPr>
        </p:nvSpPr>
        <p:spPr/>
        <p:txBody>
          <a:bodyPr/>
          <a:lstStyle/>
          <a:p>
            <a:fld id="{D09C5488-DD16-4714-9519-7BE21BA11D4E}" type="slidenum">
              <a:rPr lang="en-AU" smtClean="0"/>
              <a:t>30</a:t>
            </a:fld>
            <a:endParaRPr lang="en-AU" dirty="0"/>
          </a:p>
        </p:txBody>
      </p:sp>
    </p:spTree>
    <p:extLst>
      <p:ext uri="{BB962C8B-B14F-4D97-AF65-F5344CB8AC3E}">
        <p14:creationId xmlns:p14="http://schemas.microsoft.com/office/powerpoint/2010/main" val="3742095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use their workbook or could create a report in Power Point, sway, word, </a:t>
            </a:r>
            <a:r>
              <a:rPr lang="en-AU" dirty="0" err="1"/>
              <a:t>etc</a:t>
            </a:r>
            <a:r>
              <a:rPr lang="en-AU" dirty="0"/>
              <a:t> to collate their answers.</a:t>
            </a:r>
          </a:p>
        </p:txBody>
      </p:sp>
      <p:sp>
        <p:nvSpPr>
          <p:cNvPr id="4" name="Slide Number Placeholder 3"/>
          <p:cNvSpPr>
            <a:spLocks noGrp="1"/>
          </p:cNvSpPr>
          <p:nvPr>
            <p:ph type="sldNum" sz="quarter" idx="10"/>
          </p:nvPr>
        </p:nvSpPr>
        <p:spPr/>
        <p:txBody>
          <a:bodyPr/>
          <a:lstStyle/>
          <a:p>
            <a:fld id="{D09C5488-DD16-4714-9519-7BE21BA11D4E}" type="slidenum">
              <a:rPr lang="en-AU" smtClean="0"/>
              <a:t>31</a:t>
            </a:fld>
            <a:endParaRPr lang="en-AU" dirty="0"/>
          </a:p>
        </p:txBody>
      </p:sp>
    </p:spTree>
    <p:extLst>
      <p:ext uri="{BB962C8B-B14F-4D97-AF65-F5344CB8AC3E}">
        <p14:creationId xmlns:p14="http://schemas.microsoft.com/office/powerpoint/2010/main" val="1598642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the process of ideating. Ideation is often the most exciting stage in a Design Thinking project, because during Ideation, the aim is to generate a large quantity of ideas that you can then filter and cut down into the best, most practical or most innovative ones in order to inspire new and better design solutions and products.</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33</a:t>
            </a:fld>
            <a:endParaRPr lang="en-AU" dirty="0"/>
          </a:p>
        </p:txBody>
      </p:sp>
    </p:spTree>
    <p:extLst>
      <p:ext uri="{BB962C8B-B14F-4D97-AF65-F5344CB8AC3E}">
        <p14:creationId xmlns:p14="http://schemas.microsoft.com/office/powerpoint/2010/main" val="2516618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the process of ideating. Ideation is often the most exciting stage in a Design Thinking project, because during Ideation, the aim is to generate a large quantity of ideas that you can then filter and cut down into the best, most practical or most innovative ones in order to inspire new and better design solutions and products.</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34</a:t>
            </a:fld>
            <a:endParaRPr lang="en-AU" dirty="0"/>
          </a:p>
        </p:txBody>
      </p:sp>
    </p:spTree>
    <p:extLst>
      <p:ext uri="{BB962C8B-B14F-4D97-AF65-F5344CB8AC3E}">
        <p14:creationId xmlns:p14="http://schemas.microsoft.com/office/powerpoint/2010/main" val="1801661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List reasons</a:t>
            </a:r>
          </a:p>
        </p:txBody>
      </p:sp>
      <p:sp>
        <p:nvSpPr>
          <p:cNvPr id="4" name="Slide Number Placeholder 3"/>
          <p:cNvSpPr>
            <a:spLocks noGrp="1"/>
          </p:cNvSpPr>
          <p:nvPr>
            <p:ph type="sldNum" sz="quarter" idx="10"/>
          </p:nvPr>
        </p:nvSpPr>
        <p:spPr/>
        <p:txBody>
          <a:bodyPr/>
          <a:lstStyle/>
          <a:p>
            <a:fld id="{D09C5488-DD16-4714-9519-7BE21BA11D4E}" type="slidenum">
              <a:rPr lang="en-AU" smtClean="0"/>
              <a:t>35</a:t>
            </a:fld>
            <a:endParaRPr lang="en-AU" dirty="0"/>
          </a:p>
        </p:txBody>
      </p:sp>
    </p:spTree>
    <p:extLst>
      <p:ext uri="{BB962C8B-B14F-4D97-AF65-F5344CB8AC3E}">
        <p14:creationId xmlns:p14="http://schemas.microsoft.com/office/powerpoint/2010/main" val="4129181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with students.</a:t>
            </a:r>
          </a:p>
        </p:txBody>
      </p:sp>
      <p:sp>
        <p:nvSpPr>
          <p:cNvPr id="4" name="Slide Number Placeholder 3"/>
          <p:cNvSpPr>
            <a:spLocks noGrp="1"/>
          </p:cNvSpPr>
          <p:nvPr>
            <p:ph type="sldNum" sz="quarter" idx="10"/>
          </p:nvPr>
        </p:nvSpPr>
        <p:spPr/>
        <p:txBody>
          <a:bodyPr/>
          <a:lstStyle/>
          <a:p>
            <a:fld id="{D09C5488-DD16-4714-9519-7BE21BA11D4E}" type="slidenum">
              <a:rPr lang="en-AU" smtClean="0"/>
              <a:t>36</a:t>
            </a:fld>
            <a:endParaRPr lang="en-AU" dirty="0"/>
          </a:p>
        </p:txBody>
      </p:sp>
    </p:spTree>
    <p:extLst>
      <p:ext uri="{BB962C8B-B14F-4D97-AF65-F5344CB8AC3E}">
        <p14:creationId xmlns:p14="http://schemas.microsoft.com/office/powerpoint/2010/main" val="220406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Interactive website illustrating all space junk orbiting Earth. Navigate </a:t>
            </a:r>
            <a:r>
              <a:rPr lang="en-AU"/>
              <a:t>and investigate.</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6</a:t>
            </a:fld>
            <a:endParaRPr lang="en-AU" dirty="0"/>
          </a:p>
        </p:txBody>
      </p:sp>
    </p:spTree>
    <p:extLst>
      <p:ext uri="{BB962C8B-B14F-4D97-AF65-F5344CB8AC3E}">
        <p14:creationId xmlns:p14="http://schemas.microsoft.com/office/powerpoint/2010/main" val="3047353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place 5 of their ideas in the table,</a:t>
            </a:r>
            <a:r>
              <a:rPr lang="en-AU" baseline="0" dirty="0"/>
              <a:t> fill and then choose from the results. Discuss and or share an example.</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37</a:t>
            </a:fld>
            <a:endParaRPr lang="en-AU" dirty="0"/>
          </a:p>
        </p:txBody>
      </p:sp>
    </p:spTree>
    <p:extLst>
      <p:ext uri="{BB962C8B-B14F-4D97-AF65-F5344CB8AC3E}">
        <p14:creationId xmlns:p14="http://schemas.microsoft.com/office/powerpoint/2010/main" val="2575826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39</a:t>
            </a:fld>
            <a:endParaRPr lang="en-AU" dirty="0"/>
          </a:p>
        </p:txBody>
      </p:sp>
    </p:spTree>
    <p:extLst>
      <p:ext uri="{BB962C8B-B14F-4D97-AF65-F5344CB8AC3E}">
        <p14:creationId xmlns:p14="http://schemas.microsoft.com/office/powerpoint/2010/main" val="4196217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Highlight the importance of detail detail </a:t>
            </a:r>
            <a:r>
              <a:rPr lang="en-AU" dirty="0" err="1"/>
              <a:t>detail</a:t>
            </a:r>
            <a:r>
              <a:rPr lang="en-AU" dirty="0"/>
              <a:t>!</a:t>
            </a:r>
          </a:p>
        </p:txBody>
      </p:sp>
      <p:sp>
        <p:nvSpPr>
          <p:cNvPr id="4" name="Slide Number Placeholder 3"/>
          <p:cNvSpPr>
            <a:spLocks noGrp="1"/>
          </p:cNvSpPr>
          <p:nvPr>
            <p:ph type="sldNum" sz="quarter" idx="10"/>
          </p:nvPr>
        </p:nvSpPr>
        <p:spPr/>
        <p:txBody>
          <a:bodyPr/>
          <a:lstStyle/>
          <a:p>
            <a:fld id="{D09C5488-DD16-4714-9519-7BE21BA11D4E}" type="slidenum">
              <a:rPr lang="en-AU" smtClean="0"/>
              <a:t>40</a:t>
            </a:fld>
            <a:endParaRPr lang="en-AU" dirty="0"/>
          </a:p>
        </p:txBody>
      </p:sp>
    </p:spTree>
    <p:extLst>
      <p:ext uri="{BB962C8B-B14F-4D97-AF65-F5344CB8AC3E}">
        <p14:creationId xmlns:p14="http://schemas.microsoft.com/office/powerpoint/2010/main" val="2745498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Brainstorm with students.</a:t>
            </a:r>
          </a:p>
          <a:p>
            <a:r>
              <a:rPr lang="en-AU" dirty="0"/>
              <a:t>•Draw a flat prototype - sketching your idea is the first step in making your idea physical. Drawing is a great way to capture and explain the core of your idea. </a:t>
            </a:r>
          </a:p>
          <a:p>
            <a:r>
              <a:rPr lang="en-AU" dirty="0"/>
              <a:t>•Build a tangible prototype - now you have explored your ideas on paper, it’s time to build a handmade, 3-D non-working prototype. Your objective is simply to build a cheap and tangible version of your idea. This way you go one step further than your line-drawing and ‘paper reality’. Your prototype in this phase should be nothing more than an inexpensive demonstration of your idea in a physical way. By building a 3-D version, you might also stumble upon flaws in your idea that you might not have discovered from simply looking at a flat drawing.</a:t>
            </a:r>
          </a:p>
          <a:p>
            <a:r>
              <a:rPr lang="en-AU" dirty="0"/>
              <a:t>•Develop a working prototype - this last step is about creating a working (or real looking) product. It should include some of the working parts of your product. For example, a working arm, wheels that spin, net that shoots out or folds in.</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41</a:t>
            </a:fld>
            <a:endParaRPr lang="en-AU" dirty="0"/>
          </a:p>
        </p:txBody>
      </p:sp>
    </p:spTree>
    <p:extLst>
      <p:ext uri="{BB962C8B-B14F-4D97-AF65-F5344CB8AC3E}">
        <p14:creationId xmlns:p14="http://schemas.microsoft.com/office/powerpoint/2010/main" val="3423313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Refer</a:t>
            </a:r>
            <a:r>
              <a:rPr lang="en-AU" baseline="0" dirty="0"/>
              <a:t> students to the details in their workbook. Discuss the elements of what your expectations are. Digital or other.</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42</a:t>
            </a:fld>
            <a:endParaRPr lang="en-AU" dirty="0"/>
          </a:p>
        </p:txBody>
      </p:sp>
    </p:spTree>
    <p:extLst>
      <p:ext uri="{BB962C8B-B14F-4D97-AF65-F5344CB8AC3E}">
        <p14:creationId xmlns:p14="http://schemas.microsoft.com/office/powerpoint/2010/main" val="1841477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with students. Could refer to NASA website and how they test their rockets etc.</a:t>
            </a:r>
          </a:p>
        </p:txBody>
      </p:sp>
      <p:sp>
        <p:nvSpPr>
          <p:cNvPr id="4" name="Slide Number Placeholder 3"/>
          <p:cNvSpPr>
            <a:spLocks noGrp="1"/>
          </p:cNvSpPr>
          <p:nvPr>
            <p:ph type="sldNum" sz="quarter" idx="10"/>
          </p:nvPr>
        </p:nvSpPr>
        <p:spPr/>
        <p:txBody>
          <a:bodyPr/>
          <a:lstStyle/>
          <a:p>
            <a:fld id="{D09C5488-DD16-4714-9519-7BE21BA11D4E}" type="slidenum">
              <a:rPr lang="en-AU" smtClean="0"/>
              <a:t>44</a:t>
            </a:fld>
            <a:endParaRPr lang="en-AU" dirty="0"/>
          </a:p>
        </p:txBody>
      </p:sp>
    </p:spTree>
    <p:extLst>
      <p:ext uri="{BB962C8B-B14F-4D97-AF65-F5344CB8AC3E}">
        <p14:creationId xmlns:p14="http://schemas.microsoft.com/office/powerpoint/2010/main" val="3788939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 with students. Could refer to NASA website and how they test their rockets etc.</a:t>
            </a:r>
          </a:p>
        </p:txBody>
      </p:sp>
      <p:sp>
        <p:nvSpPr>
          <p:cNvPr id="4" name="Slide Number Placeholder 3"/>
          <p:cNvSpPr>
            <a:spLocks noGrp="1"/>
          </p:cNvSpPr>
          <p:nvPr>
            <p:ph type="sldNum" sz="quarter" idx="10"/>
          </p:nvPr>
        </p:nvSpPr>
        <p:spPr/>
        <p:txBody>
          <a:bodyPr/>
          <a:lstStyle/>
          <a:p>
            <a:fld id="{D09C5488-DD16-4714-9519-7BE21BA11D4E}" type="slidenum">
              <a:rPr lang="en-AU" smtClean="0"/>
              <a:t>45</a:t>
            </a:fld>
            <a:endParaRPr lang="en-AU" dirty="0"/>
          </a:p>
        </p:txBody>
      </p:sp>
    </p:spTree>
    <p:extLst>
      <p:ext uri="{BB962C8B-B14F-4D97-AF65-F5344CB8AC3E}">
        <p14:creationId xmlns:p14="http://schemas.microsoft.com/office/powerpoint/2010/main" val="142312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47</a:t>
            </a:fld>
            <a:endParaRPr lang="en-AU" dirty="0"/>
          </a:p>
        </p:txBody>
      </p:sp>
    </p:spTree>
    <p:extLst>
      <p:ext uri="{BB962C8B-B14F-4D97-AF65-F5344CB8AC3E}">
        <p14:creationId xmlns:p14="http://schemas.microsoft.com/office/powerpoint/2010/main" val="1481829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Work through with students  and get them to reflect using these prompts.</a:t>
            </a:r>
          </a:p>
        </p:txBody>
      </p:sp>
      <p:sp>
        <p:nvSpPr>
          <p:cNvPr id="4" name="Slide Number Placeholder 3"/>
          <p:cNvSpPr>
            <a:spLocks noGrp="1"/>
          </p:cNvSpPr>
          <p:nvPr>
            <p:ph type="sldNum" sz="quarter" idx="10"/>
          </p:nvPr>
        </p:nvSpPr>
        <p:spPr/>
        <p:txBody>
          <a:bodyPr/>
          <a:lstStyle/>
          <a:p>
            <a:fld id="{D09C5488-DD16-4714-9519-7BE21BA11D4E}" type="slidenum">
              <a:rPr lang="en-AU" smtClean="0"/>
              <a:t>48</a:t>
            </a:fld>
            <a:endParaRPr lang="en-AU" dirty="0"/>
          </a:p>
        </p:txBody>
      </p:sp>
    </p:spTree>
    <p:extLst>
      <p:ext uri="{BB962C8B-B14F-4D97-AF65-F5344CB8AC3E}">
        <p14:creationId xmlns:p14="http://schemas.microsoft.com/office/powerpoint/2010/main" val="4263962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Parent,</a:t>
            </a:r>
            <a:r>
              <a:rPr lang="en-AU" baseline="0" dirty="0"/>
              <a:t> carer s</a:t>
            </a:r>
            <a:r>
              <a:rPr lang="en-AU" dirty="0"/>
              <a:t>upport guide to de developed for your context.</a:t>
            </a:r>
          </a:p>
        </p:txBody>
      </p:sp>
      <p:sp>
        <p:nvSpPr>
          <p:cNvPr id="4" name="Slide Number Placeholder 3"/>
          <p:cNvSpPr>
            <a:spLocks noGrp="1"/>
          </p:cNvSpPr>
          <p:nvPr>
            <p:ph type="sldNum" sz="quarter" idx="10"/>
          </p:nvPr>
        </p:nvSpPr>
        <p:spPr/>
        <p:txBody>
          <a:bodyPr/>
          <a:lstStyle/>
          <a:p>
            <a:fld id="{D09C5488-DD16-4714-9519-7BE21BA11D4E}" type="slidenum">
              <a:rPr lang="en-AU" smtClean="0"/>
              <a:t>49</a:t>
            </a:fld>
            <a:endParaRPr lang="en-AU" dirty="0"/>
          </a:p>
        </p:txBody>
      </p:sp>
    </p:spTree>
    <p:extLst>
      <p:ext uri="{BB962C8B-B14F-4D97-AF65-F5344CB8AC3E}">
        <p14:creationId xmlns:p14="http://schemas.microsoft.com/office/powerpoint/2010/main" val="3845206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 resource slides</a:t>
            </a:r>
          </a:p>
        </p:txBody>
      </p:sp>
      <p:sp>
        <p:nvSpPr>
          <p:cNvPr id="4" name="Slide Number Placeholder 3"/>
          <p:cNvSpPr>
            <a:spLocks noGrp="1"/>
          </p:cNvSpPr>
          <p:nvPr>
            <p:ph type="sldNum" sz="quarter" idx="10"/>
          </p:nvPr>
        </p:nvSpPr>
        <p:spPr/>
        <p:txBody>
          <a:bodyPr/>
          <a:lstStyle/>
          <a:p>
            <a:fld id="{D09C5488-DD16-4714-9519-7BE21BA11D4E}" type="slidenum">
              <a:rPr lang="en-AU" smtClean="0"/>
              <a:t>7</a:t>
            </a:fld>
            <a:endParaRPr lang="en-AU" dirty="0"/>
          </a:p>
        </p:txBody>
      </p:sp>
    </p:spTree>
    <p:extLst>
      <p:ext uri="{BB962C8B-B14F-4D97-AF65-F5344CB8AC3E}">
        <p14:creationId xmlns:p14="http://schemas.microsoft.com/office/powerpoint/2010/main" val="415290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Refer students to stuff in space website</a:t>
            </a:r>
          </a:p>
        </p:txBody>
      </p:sp>
      <p:sp>
        <p:nvSpPr>
          <p:cNvPr id="4" name="Slide Number Placeholder 3"/>
          <p:cNvSpPr>
            <a:spLocks noGrp="1"/>
          </p:cNvSpPr>
          <p:nvPr>
            <p:ph type="sldNum" sz="quarter" idx="10"/>
          </p:nvPr>
        </p:nvSpPr>
        <p:spPr/>
        <p:txBody>
          <a:bodyPr/>
          <a:lstStyle/>
          <a:p>
            <a:fld id="{D09C5488-DD16-4714-9519-7BE21BA11D4E}" type="slidenum">
              <a:rPr lang="en-AU" smtClean="0"/>
              <a:t>8</a:t>
            </a:fld>
            <a:endParaRPr lang="en-AU" dirty="0"/>
          </a:p>
        </p:txBody>
      </p:sp>
    </p:spTree>
    <p:extLst>
      <p:ext uri="{BB962C8B-B14F-4D97-AF65-F5344CB8AC3E}">
        <p14:creationId xmlns:p14="http://schemas.microsoft.com/office/powerpoint/2010/main" val="2066225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website to discover more information.</a:t>
            </a:r>
          </a:p>
        </p:txBody>
      </p:sp>
      <p:sp>
        <p:nvSpPr>
          <p:cNvPr id="4" name="Slide Number Placeholder 3"/>
          <p:cNvSpPr>
            <a:spLocks noGrp="1"/>
          </p:cNvSpPr>
          <p:nvPr>
            <p:ph type="sldNum" sz="quarter" idx="10"/>
          </p:nvPr>
        </p:nvSpPr>
        <p:spPr/>
        <p:txBody>
          <a:bodyPr/>
          <a:lstStyle/>
          <a:p>
            <a:fld id="{D09C5488-DD16-4714-9519-7BE21BA11D4E}" type="slidenum">
              <a:rPr lang="en-AU" smtClean="0"/>
              <a:t>9</a:t>
            </a:fld>
            <a:endParaRPr lang="en-AU" dirty="0"/>
          </a:p>
        </p:txBody>
      </p:sp>
    </p:spTree>
    <p:extLst>
      <p:ext uri="{BB962C8B-B14F-4D97-AF65-F5344CB8AC3E}">
        <p14:creationId xmlns:p14="http://schemas.microsoft.com/office/powerpoint/2010/main" val="2162386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News report with detailed information. Could be downloaded to USB</a:t>
            </a:r>
            <a:r>
              <a:rPr lang="en-AU" baseline="0" dirty="0"/>
              <a:t> or bookmarked for online research.</a:t>
            </a:r>
          </a:p>
          <a:p>
            <a:r>
              <a:rPr lang="en-AU" dirty="0"/>
              <a:t>Few humans have ever stepped foot in space but as a species we've already managed to make a mess of Earth's backyard. Space junk from satellites and rockets is crowding out spacecraft and telecommunication satellites in Earth's orbit, and putting humans at risk.</a:t>
            </a:r>
          </a:p>
          <a:p>
            <a:r>
              <a:rPr lang="en-AU" dirty="0"/>
              <a:t>It's a big problem, and getting bigger every day. </a:t>
            </a:r>
          </a:p>
          <a:p>
            <a:r>
              <a:rPr lang="en-AU" dirty="0"/>
              <a:t>We explain just how big the problem is, and what we're going to do about it</a:t>
            </a:r>
          </a:p>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10</a:t>
            </a:fld>
            <a:endParaRPr lang="en-AU" dirty="0"/>
          </a:p>
        </p:txBody>
      </p:sp>
    </p:spTree>
    <p:extLst>
      <p:ext uri="{BB962C8B-B14F-4D97-AF65-F5344CB8AC3E}">
        <p14:creationId xmlns:p14="http://schemas.microsoft.com/office/powerpoint/2010/main" val="225462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Unpack with students. Discuss timelines. Technological evolution.</a:t>
            </a:r>
          </a:p>
        </p:txBody>
      </p:sp>
      <p:sp>
        <p:nvSpPr>
          <p:cNvPr id="4" name="Slide Number Placeholder 3"/>
          <p:cNvSpPr>
            <a:spLocks noGrp="1"/>
          </p:cNvSpPr>
          <p:nvPr>
            <p:ph type="sldNum" sz="quarter" idx="10"/>
          </p:nvPr>
        </p:nvSpPr>
        <p:spPr/>
        <p:txBody>
          <a:bodyPr/>
          <a:lstStyle/>
          <a:p>
            <a:fld id="{D09C5488-DD16-4714-9519-7BE21BA11D4E}" type="slidenum">
              <a:rPr lang="en-AU" smtClean="0"/>
              <a:t>11</a:t>
            </a:fld>
            <a:endParaRPr lang="en-AU" dirty="0"/>
          </a:p>
        </p:txBody>
      </p:sp>
    </p:spTree>
    <p:extLst>
      <p:ext uri="{BB962C8B-B14F-4D97-AF65-F5344CB8AC3E}">
        <p14:creationId xmlns:p14="http://schemas.microsoft.com/office/powerpoint/2010/main" val="256061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Animated – question show first</a:t>
            </a:r>
            <a:r>
              <a:rPr lang="en-AU" baseline="0" dirty="0"/>
              <a:t> then answers.</a:t>
            </a:r>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12</a:t>
            </a:fld>
            <a:endParaRPr lang="en-AU" dirty="0"/>
          </a:p>
        </p:txBody>
      </p:sp>
    </p:spTree>
    <p:extLst>
      <p:ext uri="{BB962C8B-B14F-4D97-AF65-F5344CB8AC3E}">
        <p14:creationId xmlns:p14="http://schemas.microsoft.com/office/powerpoint/2010/main" val="2304020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55460" y="4048755"/>
            <a:ext cx="347702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55462"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10;&#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4" name="Text Placeholder 3"/>
          <p:cNvSpPr>
            <a:spLocks noGrp="1"/>
          </p:cNvSpPr>
          <p:nvPr>
            <p:ph type="body" sz="quarter" idx="19"/>
          </p:nvPr>
        </p:nvSpPr>
        <p:spPr>
          <a:xfrm>
            <a:off x="297272" y="1844675"/>
            <a:ext cx="8659415" cy="41787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292150" y="1210247"/>
            <a:ext cx="6574221" cy="467634"/>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292150" y="703448"/>
            <a:ext cx="6727361" cy="498470"/>
          </a:xfrm>
        </p:spPr>
        <p:txBody>
          <a:bodyPr>
            <a:noAutofit/>
          </a:bodyPr>
          <a:lstStyle>
            <a:lvl1pPr>
              <a:defRPr>
                <a:solidFill>
                  <a:schemeClr val="tx2"/>
                </a:solidFill>
              </a:defRPr>
            </a:lvl1pPr>
          </a:lstStyle>
          <a:p>
            <a:r>
              <a:rPr lang="en-US" dirty="0"/>
              <a:t>Agenda slide</a:t>
            </a:r>
            <a:endParaRPr lang="en-AU" dirty="0"/>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94660" y="1844675"/>
            <a:ext cx="8628224" cy="42365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9"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167686015"/>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92100" y="1844675"/>
            <a:ext cx="8572723" cy="42454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4102682973"/>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4572000" y="1844676"/>
            <a:ext cx="4335465" cy="41477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ext Placeholder 3"/>
          <p:cNvSpPr>
            <a:spLocks noGrp="1"/>
          </p:cNvSpPr>
          <p:nvPr>
            <p:ph type="body" sz="quarter" idx="17"/>
          </p:nvPr>
        </p:nvSpPr>
        <p:spPr>
          <a:xfrm>
            <a:off x="292100" y="1844676"/>
            <a:ext cx="4183856" cy="41477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458103310"/>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example bar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2" name="Chart Placeholder 5" descr="Name of bar chart to be inserted" title="Chart">
            <a:extLst>
              <a:ext uri="{FF2B5EF4-FFF2-40B4-BE49-F238E27FC236}">
                <a16:creationId xmlns:a16="http://schemas.microsoft.com/office/drawing/2014/main" id="{78CDAE48-35F7-4A8F-908A-26AABCF38BAC}"/>
              </a:ext>
            </a:extLst>
          </p:cNvPr>
          <p:cNvGraphicFramePr>
            <a:graphicFrameLocks/>
          </p:cNvGraphicFramePr>
          <p:nvPr userDrawn="1">
            <p:extLst>
              <p:ext uri="{D42A27DB-BD31-4B8C-83A1-F6EECF244321}">
                <p14:modId xmlns:p14="http://schemas.microsoft.com/office/powerpoint/2010/main" val="3933837282"/>
              </p:ext>
            </p:extLst>
          </p:nvPr>
        </p:nvGraphicFramePr>
        <p:xfrm>
          <a:off x="4062200" y="1844675"/>
          <a:ext cx="5051624" cy="41388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3864547" cy="413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7"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30205"/>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8"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42050745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example 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Chart Placeholder 6" descr="Name of pie chart to be inserted" title="Chart">
            <a:extLst>
              <a:ext uri="{FF2B5EF4-FFF2-40B4-BE49-F238E27FC236}">
                <a16:creationId xmlns:a16="http://schemas.microsoft.com/office/drawing/2014/main" id="{605EC759-23A5-412D-8489-3CD3D3F4FD71}"/>
              </a:ext>
            </a:extLst>
          </p:cNvPr>
          <p:cNvGraphicFramePr>
            <a:graphicFrameLocks/>
          </p:cNvGraphicFramePr>
          <p:nvPr userDrawn="1">
            <p:extLst>
              <p:ext uri="{D42A27DB-BD31-4B8C-83A1-F6EECF244321}">
                <p14:modId xmlns:p14="http://schemas.microsoft.com/office/powerpoint/2010/main" val="2837913673"/>
              </p:ext>
            </p:extLst>
          </p:nvPr>
        </p:nvGraphicFramePr>
        <p:xfrm>
          <a:off x="4706522" y="1844676"/>
          <a:ext cx="4177487" cy="40938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4177487" cy="40938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20" name="Straight Connector 19">
            <a:extLst>
              <a:ext uri="{FF2B5EF4-FFF2-40B4-BE49-F238E27FC236}">
                <a16:creationId xmlns:a16="http://schemas.microsoft.com/office/drawing/2014/main" id="{DEF174A2-A12A-574C-A29E-3FE1A83AA8A7}"/>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
        <p:nvSpPr>
          <p:cNvPr id="13" name="Text Placeholder 2078">
            <a:extLst>
              <a:ext uri="{FF2B5EF4-FFF2-40B4-BE49-F238E27FC236}">
                <a16:creationId xmlns:a16="http://schemas.microsoft.com/office/drawing/2014/main" id="{DE976D40-EB64-8443-8524-2F97084E2CFB}"/>
              </a:ext>
            </a:extLst>
          </p:cNvPr>
          <p:cNvSpPr>
            <a:spLocks noGrp="1"/>
          </p:cNvSpPr>
          <p:nvPr userDrawn="1">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4" name="Title Placeholder 1"/>
          <p:cNvSpPr>
            <a:spLocks noGrp="1"/>
          </p:cNvSpPr>
          <p:nvPr userDrawn="1">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5" name="Footer Placeholder 3">
            <a:extLst>
              <a:ext uri="{FF2B5EF4-FFF2-40B4-BE49-F238E27FC236}">
                <a16:creationId xmlns:a16="http://schemas.microsoft.com/office/drawing/2014/main" id="{451CE90D-C2B7-A145-B742-F4069E2952AF}"/>
              </a:ext>
            </a:extLst>
          </p:cNvPr>
          <p:cNvSpPr>
            <a:spLocks noGrp="1"/>
          </p:cNvSpPr>
          <p:nvPr userDrawn="1">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382981154"/>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4572000" y="1844675"/>
            <a:ext cx="4354316" cy="4067175"/>
          </a:xfrm>
        </p:spPr>
        <p:txBody>
          <a:bodyPr>
            <a:normAutofit/>
          </a:bodyPr>
          <a:lstStyle>
            <a:lvl1pPr marL="0" indent="0">
              <a:buNone/>
              <a:defRPr sz="1350"/>
            </a:lvl1pPr>
          </a:lstStyle>
          <a:p>
            <a:r>
              <a:rPr lang="en-US"/>
              <a:t>Click icon to add picture</a:t>
            </a:r>
            <a:endParaRPr lang="en-AU"/>
          </a:p>
        </p:txBody>
      </p:sp>
      <p:sp>
        <p:nvSpPr>
          <p:cNvPr id="3" name="Text Placeholder 2"/>
          <p:cNvSpPr>
            <a:spLocks noGrp="1"/>
          </p:cNvSpPr>
          <p:nvPr>
            <p:ph type="body" sz="quarter" idx="16"/>
          </p:nvPr>
        </p:nvSpPr>
        <p:spPr>
          <a:xfrm>
            <a:off x="298091" y="1844675"/>
            <a:ext cx="4140744"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2"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33497124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4572000" y="1844675"/>
            <a:ext cx="4289512" cy="4067176"/>
          </a:xfrm>
        </p:spPr>
        <p:txBody>
          <a:bodyPr>
            <a:normAutofit/>
          </a:bodyPr>
          <a:lstStyle>
            <a:lvl1pPr marL="0" indent="0">
              <a:buNone/>
              <a:defRPr sz="1350"/>
            </a:lvl1pPr>
          </a:lstStyle>
          <a:p>
            <a:r>
              <a:rPr lang="en-US"/>
              <a:t>Click icon to add table</a:t>
            </a:r>
            <a:endParaRPr lang="en-AU" dirty="0"/>
          </a:p>
        </p:txBody>
      </p:sp>
      <p:sp>
        <p:nvSpPr>
          <p:cNvPr id="4" name="Text Placeholder 3"/>
          <p:cNvSpPr>
            <a:spLocks noGrp="1"/>
          </p:cNvSpPr>
          <p:nvPr>
            <p:ph type="body" sz="quarter" idx="17"/>
          </p:nvPr>
        </p:nvSpPr>
        <p:spPr>
          <a:xfrm>
            <a:off x="292100" y="1844675"/>
            <a:ext cx="4120102"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3" name="TextBox 2">
            <a:extLst>
              <a:ext uri="{FF2B5EF4-FFF2-40B4-BE49-F238E27FC236}">
                <a16:creationId xmlns:a16="http://schemas.microsoft.com/office/drawing/2014/main" id="{B1B7782E-9F13-7747-9D25-96B05BFAA5DD}"/>
              </a:ext>
            </a:extLst>
          </p:cNvPr>
          <p:cNvSpPr txBox="1"/>
          <p:nvPr userDrawn="1"/>
        </p:nvSpPr>
        <p:spPr>
          <a:xfrm>
            <a:off x="249382" y="415636"/>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4219724567"/>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4572000" y="1844675"/>
            <a:ext cx="4279900" cy="4129998"/>
          </a:xfrm>
        </p:spPr>
        <p:txBody>
          <a:bodyPr>
            <a:normAutofit/>
          </a:bodyPr>
          <a:lstStyle>
            <a:lvl1pPr marL="0" indent="0">
              <a:buNone/>
              <a:defRPr sz="1350">
                <a:solidFill>
                  <a:schemeClr val="tx2"/>
                </a:solidFill>
              </a:defRPr>
            </a:lvl1pPr>
          </a:lstStyle>
          <a:p>
            <a:r>
              <a:rPr lang="en-US"/>
              <a:t>Click icon to add chart</a:t>
            </a:r>
            <a:endParaRPr lang="en-AU" dirty="0"/>
          </a:p>
        </p:txBody>
      </p:sp>
      <p:sp>
        <p:nvSpPr>
          <p:cNvPr id="4" name="Text Placeholder 3"/>
          <p:cNvSpPr>
            <a:spLocks noGrp="1"/>
          </p:cNvSpPr>
          <p:nvPr>
            <p:ph type="body" sz="quarter" idx="17"/>
          </p:nvPr>
        </p:nvSpPr>
        <p:spPr>
          <a:xfrm>
            <a:off x="292101" y="1844675"/>
            <a:ext cx="4111224" cy="41299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3"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3" name="TextBox 2">
            <a:extLst>
              <a:ext uri="{FF2B5EF4-FFF2-40B4-BE49-F238E27FC236}">
                <a16:creationId xmlns:a16="http://schemas.microsoft.com/office/drawing/2014/main" id="{7197EDAD-CF55-D841-9671-910D0B8F9569}"/>
              </a:ext>
            </a:extLst>
          </p:cNvPr>
          <p:cNvSpPr txBox="1"/>
          <p:nvPr userDrawn="1"/>
        </p:nvSpPr>
        <p:spPr>
          <a:xfrm>
            <a:off x="654627" y="374073"/>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127928866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21" name="Picture Placeholder 20"/>
          <p:cNvSpPr>
            <a:spLocks noGrp="1"/>
          </p:cNvSpPr>
          <p:nvPr>
            <p:ph type="pic" sz="quarter" idx="17"/>
          </p:nvPr>
        </p:nvSpPr>
        <p:spPr>
          <a:xfrm>
            <a:off x="307975" y="1881188"/>
            <a:ext cx="1980000" cy="1704975"/>
          </a:xfrm>
        </p:spPr>
        <p:txBody>
          <a:bodyPr/>
          <a:lstStyle/>
          <a:p>
            <a:r>
              <a:rPr lang="en-US"/>
              <a:t>Click icon to add picture</a:t>
            </a:r>
            <a:endParaRPr lang="en-AU"/>
          </a:p>
        </p:txBody>
      </p:sp>
      <p:sp>
        <p:nvSpPr>
          <p:cNvPr id="22" name="Picture Placeholder 20"/>
          <p:cNvSpPr>
            <a:spLocks noGrp="1"/>
          </p:cNvSpPr>
          <p:nvPr>
            <p:ph type="pic" sz="quarter" idx="18"/>
          </p:nvPr>
        </p:nvSpPr>
        <p:spPr>
          <a:xfrm>
            <a:off x="2517034" y="1881188"/>
            <a:ext cx="1980000" cy="1704975"/>
          </a:xfrm>
        </p:spPr>
        <p:txBody>
          <a:bodyPr/>
          <a:lstStyle/>
          <a:p>
            <a:r>
              <a:rPr lang="en-US"/>
              <a:t>Click icon to add picture</a:t>
            </a:r>
            <a:endParaRPr lang="en-AU"/>
          </a:p>
        </p:txBody>
      </p:sp>
      <p:sp>
        <p:nvSpPr>
          <p:cNvPr id="23" name="Picture Placeholder 20"/>
          <p:cNvSpPr>
            <a:spLocks noGrp="1"/>
          </p:cNvSpPr>
          <p:nvPr>
            <p:ph type="pic" sz="quarter" idx="19"/>
          </p:nvPr>
        </p:nvSpPr>
        <p:spPr>
          <a:xfrm>
            <a:off x="4726093" y="1881188"/>
            <a:ext cx="1980000" cy="1704975"/>
          </a:xfrm>
        </p:spPr>
        <p:txBody>
          <a:bodyPr/>
          <a:lstStyle/>
          <a:p>
            <a:r>
              <a:rPr lang="en-US"/>
              <a:t>Click icon to add picture</a:t>
            </a:r>
            <a:endParaRPr lang="en-AU"/>
          </a:p>
        </p:txBody>
      </p:sp>
      <p:sp>
        <p:nvSpPr>
          <p:cNvPr id="24" name="Picture Placeholder 20"/>
          <p:cNvSpPr>
            <a:spLocks noGrp="1"/>
          </p:cNvSpPr>
          <p:nvPr>
            <p:ph type="pic" sz="quarter" idx="20"/>
          </p:nvPr>
        </p:nvSpPr>
        <p:spPr>
          <a:xfrm>
            <a:off x="6935151" y="1881188"/>
            <a:ext cx="1980000" cy="1704975"/>
          </a:xfrm>
        </p:spPr>
        <p:txBody>
          <a:bodyPr/>
          <a:lstStyle/>
          <a:p>
            <a:r>
              <a:rPr lang="en-US"/>
              <a:t>Click icon to add picture</a:t>
            </a:r>
            <a:endParaRPr lang="en-AU"/>
          </a:p>
        </p:txBody>
      </p:sp>
      <p:sp>
        <p:nvSpPr>
          <p:cNvPr id="26" name="Text Placeholder 25"/>
          <p:cNvSpPr>
            <a:spLocks noGrp="1"/>
          </p:cNvSpPr>
          <p:nvPr>
            <p:ph type="body" sz="quarter" idx="21"/>
          </p:nvPr>
        </p:nvSpPr>
        <p:spPr>
          <a:xfrm>
            <a:off x="307975" y="3729038"/>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p:cNvSpPr>
            <a:spLocks noGrp="1"/>
          </p:cNvSpPr>
          <p:nvPr>
            <p:ph type="body" sz="quarter" idx="22"/>
          </p:nvPr>
        </p:nvSpPr>
        <p:spPr>
          <a:xfrm>
            <a:off x="2517421"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p:cNvSpPr>
            <a:spLocks noGrp="1"/>
          </p:cNvSpPr>
          <p:nvPr>
            <p:ph type="body" sz="quarter" idx="23"/>
          </p:nvPr>
        </p:nvSpPr>
        <p:spPr>
          <a:xfrm>
            <a:off x="4732337"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p:cNvSpPr>
            <a:spLocks noGrp="1"/>
          </p:cNvSpPr>
          <p:nvPr>
            <p:ph type="body" sz="quarter" idx="24"/>
          </p:nvPr>
        </p:nvSpPr>
        <p:spPr>
          <a:xfrm>
            <a:off x="6947253"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4362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3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dirty="0"/>
          </a:p>
        </p:txBody>
      </p:sp>
      <p:sp>
        <p:nvSpPr>
          <p:cNvPr id="2" name="TextBox 1">
            <a:extLst>
              <a:ext uri="{FF2B5EF4-FFF2-40B4-BE49-F238E27FC236}">
                <a16:creationId xmlns:a16="http://schemas.microsoft.com/office/drawing/2014/main" id="{5C77D89F-AD80-E940-A173-D053B3E2C118}"/>
              </a:ext>
            </a:extLst>
          </p:cNvPr>
          <p:cNvSpPr txBox="1"/>
          <p:nvPr userDrawn="1"/>
        </p:nvSpPr>
        <p:spPr>
          <a:xfrm>
            <a:off x="810491" y="363682"/>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9198336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Young student using an interactive device at her desk.&#10;">
            <a:extLst>
              <a:ext uri="{FF2B5EF4-FFF2-40B4-BE49-F238E27FC236}">
                <a16:creationId xmlns:a16="http://schemas.microsoft.com/office/drawing/2014/main" id="{803D38EF-B025-1D4B-89FA-98E21AEAAA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033881"/>
            <a:ext cx="5053364" cy="4982400"/>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b="1" i="0">
                <a:solidFill>
                  <a:schemeClr val="bg1"/>
                </a:solidFill>
                <a:latin typeface="Arial" panose="020B0604020202020204" pitchFamily="34" charset="0"/>
                <a:cs typeface="Arial" panose="020B0604020202020204" pitchFamily="34" charset="0"/>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Tree>
    <p:extLst>
      <p:ext uri="{BB962C8B-B14F-4D97-AF65-F5344CB8AC3E}">
        <p14:creationId xmlns:p14="http://schemas.microsoft.com/office/powerpoint/2010/main" val="295140373"/>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 2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
        <p:nvSpPr>
          <p:cNvPr id="9" name="Picture Placeholder 3">
            <a:extLst>
              <a:ext uri="{FF2B5EF4-FFF2-40B4-BE49-F238E27FC236}">
                <a16:creationId xmlns:a16="http://schemas.microsoft.com/office/drawing/2014/main" id="{223F6E78-7528-7440-B004-6002B939DF24}"/>
              </a:ext>
            </a:extLst>
          </p:cNvPr>
          <p:cNvSpPr>
            <a:spLocks noGrp="1"/>
          </p:cNvSpPr>
          <p:nvPr>
            <p:ph type="pic" sz="quarter" idx="16" hasCustomPrompt="1"/>
          </p:nvPr>
        </p:nvSpPr>
        <p:spPr>
          <a:xfrm>
            <a:off x="72375" y="1123431"/>
            <a:ext cx="4753626" cy="4753626"/>
          </a:xfrm>
          <a:prstGeom prst="ellipse">
            <a:avLst/>
          </a:prstGeom>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3443894679"/>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63806" y="4048760"/>
            <a:ext cx="3477026" cy="904985"/>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63808"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383229777"/>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tudents laughing together&#10;">
            <a:extLst>
              <a:ext uri="{FF2B5EF4-FFF2-40B4-BE49-F238E27FC236}">
                <a16:creationId xmlns:a16="http://schemas.microsoft.com/office/drawing/2014/main" id="{003C764F-E1E8-4742-B073-1F3289767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81424" y="1019624"/>
            <a:ext cx="5062575" cy="4991482"/>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2520100275"/>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4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dirty="0" err="1"/>
          </a:p>
        </p:txBody>
      </p:sp>
      <p:sp>
        <p:nvSpPr>
          <p:cNvPr id="11" name="Picture Placeholder 3">
            <a:extLst>
              <a:ext uri="{FF2B5EF4-FFF2-40B4-BE49-F238E27FC236}">
                <a16:creationId xmlns:a16="http://schemas.microsoft.com/office/drawing/2014/main" id="{7C718A9F-64B4-4F43-B9C2-99B71EAF7BA2}"/>
              </a:ext>
            </a:extLst>
          </p:cNvPr>
          <p:cNvSpPr>
            <a:spLocks noGrp="1"/>
          </p:cNvSpPr>
          <p:nvPr>
            <p:ph type="pic" sz="quarter" idx="16" hasCustomPrompt="1"/>
          </p:nvPr>
        </p:nvSpPr>
        <p:spPr>
          <a:xfrm>
            <a:off x="4156694" y="1067433"/>
            <a:ext cx="4824745" cy="4824745"/>
          </a:xfrm>
          <a:prstGeom prst="ellipse">
            <a:avLst/>
          </a:prstGeom>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3192509560"/>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looking towards the camera&#10;&#10;Description automatically generated">
            <a:extLst>
              <a:ext uri="{FF2B5EF4-FFF2-40B4-BE49-F238E27FC236}">
                <a16:creationId xmlns:a16="http://schemas.microsoft.com/office/drawing/2014/main" id="{D4008A49-619C-5548-84EE-F00AC7D6EC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9064" y="1135738"/>
            <a:ext cx="5159316" cy="5086864"/>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Tree>
    <p:extLst>
      <p:ext uri="{BB962C8B-B14F-4D97-AF65-F5344CB8AC3E}">
        <p14:creationId xmlns:p14="http://schemas.microsoft.com/office/powerpoint/2010/main" val="3050031955"/>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 5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
        <p:nvSpPr>
          <p:cNvPr id="9" name="Picture Placeholder 3">
            <a:extLst>
              <a:ext uri="{FF2B5EF4-FFF2-40B4-BE49-F238E27FC236}">
                <a16:creationId xmlns:a16="http://schemas.microsoft.com/office/drawing/2014/main" id="{66547C3F-71E4-6246-AA9C-625ABFECC0DB}"/>
              </a:ext>
            </a:extLst>
          </p:cNvPr>
          <p:cNvSpPr>
            <a:spLocks noGrp="1"/>
          </p:cNvSpPr>
          <p:nvPr>
            <p:ph type="pic" sz="quarter" idx="16" hasCustomPrompt="1"/>
          </p:nvPr>
        </p:nvSpPr>
        <p:spPr>
          <a:xfrm>
            <a:off x="4015741" y="1184356"/>
            <a:ext cx="4885962" cy="4885962"/>
          </a:xfrm>
          <a:prstGeom prst="ellipse">
            <a:avLst/>
          </a:prstGeom>
        </p:spPr>
        <p:txBody>
          <a:bodyPr anchor="ctr"/>
          <a:lstStyle>
            <a:lvl1pPr algn="ctr">
              <a:defRPr>
                <a:solidFill>
                  <a:srgbClr val="19233E"/>
                </a:solidFill>
              </a:defRPr>
            </a:lvl1pPr>
          </a:lstStyle>
          <a:p>
            <a:r>
              <a:rPr lang="en-US" dirty="0"/>
              <a:t>Insert image here</a:t>
            </a:r>
          </a:p>
        </p:txBody>
      </p:sp>
    </p:spTree>
    <p:extLst>
      <p:ext uri="{BB962C8B-B14F-4D97-AF65-F5344CB8AC3E}">
        <p14:creationId xmlns:p14="http://schemas.microsoft.com/office/powerpoint/2010/main" val="1381879561"/>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098" y="4048760"/>
            <a:ext cx="3477026" cy="1766983"/>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0" y="2823581"/>
            <a:ext cx="3477025" cy="1107996"/>
          </a:xfrm>
        </p:spPr>
        <p:txBody>
          <a:bodyPr anchor="b">
            <a:noAutofit/>
          </a:bodyPr>
          <a:lstStyle>
            <a:lvl1pPr>
              <a:lnSpc>
                <a:spcPct val="90000"/>
              </a:lnSpc>
              <a:defRPr sz="3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60454" y="5961559"/>
            <a:ext cx="659277" cy="720000"/>
          </a:xfrm>
          <a:prstGeom prst="rect">
            <a:avLst/>
          </a:prstGeom>
        </p:spPr>
      </p:pic>
      <p:sp>
        <p:nvSpPr>
          <p:cNvPr id="3" name="TextBox 2">
            <a:extLst>
              <a:ext uri="{FF2B5EF4-FFF2-40B4-BE49-F238E27FC236}">
                <a16:creationId xmlns:a16="http://schemas.microsoft.com/office/drawing/2014/main" id="{FDBF3B5F-3C25-2D4B-8B90-C5502DE028CB}"/>
              </a:ext>
            </a:extLst>
          </p:cNvPr>
          <p:cNvSpPr txBox="1"/>
          <p:nvPr userDrawn="1"/>
        </p:nvSpPr>
        <p:spPr>
          <a:xfrm>
            <a:off x="8188036" y="1194955"/>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179380705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292100" y="6391867"/>
            <a:ext cx="405000" cy="365125"/>
          </a:xfrm>
          <a:prstGeom prst="rect">
            <a:avLst/>
          </a:prstGeom>
        </p:spPr>
        <p:txBody>
          <a:bodyPr vert="horz" lIns="0" tIns="45720" rIns="91440" bIns="45720" rtlCol="0" anchor="ctr"/>
          <a:lstStyle>
            <a:lvl1pPr algn="l">
              <a:defRPr sz="800">
                <a:solidFill>
                  <a:schemeClr val="tx2"/>
                </a:solidFill>
                <a:latin typeface="Arial" panose="020B0604020202020204" pitchFamily="34" charset="0"/>
                <a:cs typeface="Arial" panose="020B0604020202020204" pitchFamily="34" charset="0"/>
              </a:defRPr>
            </a:lvl1pPr>
          </a:lstStyle>
          <a:p>
            <a:fld id="{70A22D65-9FDC-489F-B10E-6D0B5D9F1F89}" type="slidenum">
              <a:rPr lang="en-AU" smtClean="0"/>
              <a:pPr/>
              <a:t>‹#›</a:t>
            </a:fld>
            <a:endParaRPr lang="en-AU" dirty="0"/>
          </a:p>
        </p:txBody>
      </p:sp>
      <p:sp>
        <p:nvSpPr>
          <p:cNvPr id="4" name="Text Placeholder 3"/>
          <p:cNvSpPr>
            <a:spLocks noGrp="1"/>
          </p:cNvSpPr>
          <p:nvPr>
            <p:ph type="body" idx="1"/>
          </p:nvPr>
        </p:nvSpPr>
        <p:spPr>
          <a:xfrm>
            <a:off x="292100" y="1844675"/>
            <a:ext cx="8278179" cy="4277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endParaRPr lang="en-US" dirty="0"/>
          </a:p>
        </p:txBody>
      </p:sp>
      <p:pic>
        <p:nvPicPr>
          <p:cNvPr id="6" name="Picture 5" descr="NSW Government Logo" title="NSW Government Logo"/>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cxnSp>
        <p:nvCxnSpPr>
          <p:cNvPr id="9" name="Straight Connector 8">
            <a:extLst>
              <a:ext uri="{FF2B5EF4-FFF2-40B4-BE49-F238E27FC236}">
                <a16:creationId xmlns:a16="http://schemas.microsoft.com/office/drawing/2014/main" id="{AEFECAC3-BF7B-B746-B2D0-F554BFDC2964}"/>
              </a:ext>
              <a:ext uri="{C183D7F6-B498-43B3-948B-1728B52AA6E4}">
                <adec:decorative xmlns:adec="http://schemas.microsoft.com/office/drawing/2017/decorative"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4AE827-7224-224D-825A-55775AA3B745}"/>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dirty="0">
                <a:solidFill>
                  <a:schemeClr val="tx2"/>
                </a:solidFill>
                <a:latin typeface="Arial" panose="020B0604020202020204" pitchFamily="34" charset="0"/>
                <a:cs typeface="Arial" panose="020B0604020202020204" pitchFamily="34" charset="0"/>
              </a:rPr>
              <a:t>NSW Department of Education</a:t>
            </a:r>
          </a:p>
        </p:txBody>
      </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700" r:id="rId3"/>
    <p:sldLayoutId id="2147483688" r:id="rId4"/>
    <p:sldLayoutId id="2147483692" r:id="rId5"/>
    <p:sldLayoutId id="2147483701" r:id="rId6"/>
    <p:sldLayoutId id="2147483691" r:id="rId7"/>
    <p:sldLayoutId id="2147483702" r:id="rId8"/>
    <p:sldLayoutId id="2147483694" r:id="rId9"/>
    <p:sldLayoutId id="2147483675" r:id="rId10"/>
    <p:sldLayoutId id="2147483670" r:id="rId11"/>
    <p:sldLayoutId id="2147483689" r:id="rId12"/>
    <p:sldLayoutId id="2147483671" r:id="rId13"/>
    <p:sldLayoutId id="2147483696" r:id="rId14"/>
    <p:sldLayoutId id="2147483697" r:id="rId15"/>
    <p:sldLayoutId id="2147483695" r:id="rId16"/>
    <p:sldLayoutId id="2147483698" r:id="rId17"/>
    <p:sldLayoutId id="2147483687" r:id="rId18"/>
    <p:sldLayoutId id="2147483699" r:id="rId19"/>
  </p:sldLayoutIdLst>
  <p:transition>
    <p:fade/>
  </p:transition>
  <p:hf sldNum="0" hdr="0" dt="0"/>
  <p:txStyles>
    <p:titleStyle>
      <a:lvl1pPr algn="l" defTabSz="514337"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p:titleStyle>
    <p:body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3" algn="l" defTabSz="514337" rtl="0" eaLnBrk="1" latinLnBrk="0" hangingPunct="1">
        <a:defRPr sz="1013" kern="1200">
          <a:solidFill>
            <a:schemeClr val="tx1"/>
          </a:solidFill>
          <a:latin typeface="+mn-lt"/>
          <a:ea typeface="+mn-ea"/>
          <a:cs typeface="+mn-cs"/>
        </a:defRPr>
      </a:lvl4pPr>
      <a:lvl5pPr marL="1028672" algn="l" defTabSz="514337" rtl="0" eaLnBrk="1" latinLnBrk="0" hangingPunct="1">
        <a:defRPr sz="1013" kern="1200">
          <a:solidFill>
            <a:schemeClr val="tx1"/>
          </a:solidFill>
          <a:latin typeface="+mn-lt"/>
          <a:ea typeface="+mn-ea"/>
          <a:cs typeface="+mn-cs"/>
        </a:defRPr>
      </a:lvl5pPr>
      <a:lvl6pPr marL="1285839" algn="l" defTabSz="514337" rtl="0" eaLnBrk="1" latinLnBrk="0" hangingPunct="1">
        <a:defRPr sz="1013" kern="1200">
          <a:solidFill>
            <a:schemeClr val="tx1"/>
          </a:solidFill>
          <a:latin typeface="+mn-lt"/>
          <a:ea typeface="+mn-ea"/>
          <a:cs typeface="+mn-cs"/>
        </a:defRPr>
      </a:lvl6pPr>
      <a:lvl7pPr marL="1543007" algn="l" defTabSz="514337" rtl="0" eaLnBrk="1" latinLnBrk="0" hangingPunct="1">
        <a:defRPr sz="1013" kern="1200">
          <a:solidFill>
            <a:schemeClr val="tx1"/>
          </a:solidFill>
          <a:latin typeface="+mn-lt"/>
          <a:ea typeface="+mn-ea"/>
          <a:cs typeface="+mn-cs"/>
        </a:defRPr>
      </a:lvl7pPr>
      <a:lvl8pPr marL="1800174" algn="l" defTabSz="514337" rtl="0" eaLnBrk="1" latinLnBrk="0" hangingPunct="1">
        <a:defRPr sz="1013" kern="1200">
          <a:solidFill>
            <a:schemeClr val="tx1"/>
          </a:solidFill>
          <a:latin typeface="+mn-lt"/>
          <a:ea typeface="+mn-ea"/>
          <a:cs typeface="+mn-cs"/>
        </a:defRPr>
      </a:lvl8pPr>
      <a:lvl9pPr marL="2057342"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9" pos="184" userDrawn="1">
          <p15:clr>
            <a:srgbClr val="F26B43"/>
          </p15:clr>
        </p15:guide>
        <p15:guide id="20" pos="2880" userDrawn="1">
          <p15:clr>
            <a:srgbClr val="F26B43"/>
          </p15:clr>
        </p15:guide>
        <p15:guide id="21" pos="5576" userDrawn="1">
          <p15:clr>
            <a:srgbClr val="F26B43"/>
          </p15:clr>
        </p15:guide>
        <p15:guide id="22" orient="horz" pos="249" userDrawn="1">
          <p15:clr>
            <a:srgbClr val="F26B43"/>
          </p15:clr>
        </p15:guide>
        <p15:guide id="23" orient="horz" pos="4178" userDrawn="1">
          <p15:clr>
            <a:srgbClr val="F26B43"/>
          </p15:clr>
        </p15:guide>
        <p15:guide id="34" orient="horz" pos="527" userDrawn="1">
          <p15:clr>
            <a:srgbClr val="FBAE40"/>
          </p15:clr>
        </p15:guide>
        <p15:guide id="35" orient="horz" pos="867" userDrawn="1">
          <p15:clr>
            <a:srgbClr val="FBAE40"/>
          </p15:clr>
        </p15:guide>
        <p15:guide id="36" orient="horz" pos="1049" userDrawn="1">
          <p15:clr>
            <a:srgbClr val="FBAE40"/>
          </p15:clr>
        </p15:guide>
        <p15:guide id="37" pos="633" userDrawn="1">
          <p15:clr>
            <a:srgbClr val="FDE53C"/>
          </p15:clr>
        </p15:guide>
        <p15:guide id="38" pos="1082" userDrawn="1">
          <p15:clr>
            <a:srgbClr val="FDE53C"/>
          </p15:clr>
        </p15:guide>
        <p15:guide id="39" pos="1532" userDrawn="1">
          <p15:clr>
            <a:srgbClr val="FDE53C"/>
          </p15:clr>
        </p15:guide>
        <p15:guide id="40" pos="1981" userDrawn="1">
          <p15:clr>
            <a:srgbClr val="FDE53C"/>
          </p15:clr>
        </p15:guide>
        <p15:guide id="41" pos="2431" userDrawn="1">
          <p15:clr>
            <a:srgbClr val="FDE53C"/>
          </p15:clr>
        </p15:guide>
        <p15:guide id="42" pos="3329" userDrawn="1">
          <p15:clr>
            <a:srgbClr val="FDE53C"/>
          </p15:clr>
        </p15:guide>
        <p15:guide id="43" pos="3779" userDrawn="1">
          <p15:clr>
            <a:srgbClr val="FDE53C"/>
          </p15:clr>
        </p15:guide>
        <p15:guide id="44" pos="4228" userDrawn="1">
          <p15:clr>
            <a:srgbClr val="FDE53C"/>
          </p15:clr>
        </p15:guide>
        <p15:guide id="45" pos="4677" userDrawn="1">
          <p15:clr>
            <a:srgbClr val="FDE53C"/>
          </p15:clr>
        </p15:guide>
        <p15:guide id="46" pos="5126" userDrawn="1">
          <p15:clr>
            <a:srgbClr val="FDE53C"/>
          </p15:clr>
        </p15:guide>
        <p15:guide id="47" orient="horz" pos="1162"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abc.net.au/news/science/2016-12-06/space-junk-why-it-is-coming-back-to-bite-us/7884396"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bc.net.au/news/2017-04-05/aboriginal-astronomy-basis-of-dreamtime-stories-stargazing/8413492"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hyperlink" Target="https://safeyoutube.net/w/lnR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hyperlink" Target="https://www.space.com/38700-nasa-history.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ts.com/ntsblog/materials-survive-in-space/"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pbskids.org/designsquad/build/robo-arm/"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hyperlink" Target="https://safeyoutube.net/w/AVD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safeyoutube.net/w/J024"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hyperlink" Target="https://safeyoutube.net/w/8z24"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hyperlink" Target="https://www.digitalcitizenship.nsw.edu.au/parents-articl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abc.net.au/btn/classroom/space-junk-clean-up/10834252"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www.nasa.gov/mission_pages/station/news/orbital_debris.html"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stuffin.space/"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stuffin.space/"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kinooze.com/what-is-space-junk/"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63806" y="4048760"/>
            <a:ext cx="3951478" cy="904985"/>
          </a:xfrm>
        </p:spPr>
        <p:txBody>
          <a:bodyPr/>
          <a:lstStyle/>
          <a:p>
            <a:r>
              <a:rPr lang="en-AU" dirty="0"/>
              <a:t>Teaching and learning resources</a:t>
            </a:r>
          </a:p>
        </p:txBody>
      </p:sp>
      <p:sp>
        <p:nvSpPr>
          <p:cNvPr id="2" name="Title 1"/>
          <p:cNvSpPr>
            <a:spLocks noGrp="1"/>
          </p:cNvSpPr>
          <p:nvPr>
            <p:ph type="title"/>
          </p:nvPr>
        </p:nvSpPr>
        <p:spPr>
          <a:xfrm>
            <a:off x="263807" y="2823581"/>
            <a:ext cx="6909567" cy="1107996"/>
          </a:xfrm>
        </p:spPr>
        <p:txBody>
          <a:bodyPr/>
          <a:lstStyle/>
          <a:p>
            <a:r>
              <a:rPr lang="en-AU" dirty="0"/>
              <a:t>STEM Learning Sequence –Stage 3</a:t>
            </a:r>
          </a:p>
        </p:txBody>
      </p:sp>
    </p:spTree>
    <p:extLst>
      <p:ext uri="{BB962C8B-B14F-4D97-AF65-F5344CB8AC3E}">
        <p14:creationId xmlns:p14="http://schemas.microsoft.com/office/powerpoint/2010/main" val="7739949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p:txBody>
          <a:bodyPr/>
          <a:lstStyle/>
          <a:p>
            <a:r>
              <a:rPr lang="en-AU" dirty="0">
                <a:hlinkClick r:id="rId3"/>
              </a:rPr>
              <a:t>abc.net.au news space-junk-why-it-is-coming-back-to-bite-us </a:t>
            </a:r>
            <a:endParaRPr lang="en-AU" dirty="0"/>
          </a:p>
          <a:p>
            <a:endParaRPr lang="en-AU" dirty="0"/>
          </a:p>
        </p:txBody>
      </p:sp>
      <p:sp>
        <p:nvSpPr>
          <p:cNvPr id="4" name="Title 3"/>
          <p:cNvSpPr>
            <a:spLocks noGrp="1"/>
          </p:cNvSpPr>
          <p:nvPr>
            <p:ph type="title"/>
          </p:nvPr>
        </p:nvSpPr>
        <p:spPr/>
        <p:txBody>
          <a:bodyPr/>
          <a:lstStyle/>
          <a:p>
            <a:r>
              <a:rPr lang="en-AU" dirty="0"/>
              <a:t>Space junk</a:t>
            </a:r>
          </a:p>
        </p:txBody>
      </p:sp>
      <p:sp>
        <p:nvSpPr>
          <p:cNvPr id="5" name="Footer Placeholder 4"/>
          <p:cNvSpPr>
            <a:spLocks noGrp="1"/>
          </p:cNvSpPr>
          <p:nvPr>
            <p:ph type="ftr" sz="quarter" idx="3"/>
          </p:nvPr>
        </p:nvSpPr>
        <p:spPr/>
        <p:txBody>
          <a:bodyPr/>
          <a:lstStyle/>
          <a:p>
            <a:fld id="{5116C895-348D-4FA1-AC3F-6A98EE2CBA64}" type="slidenum">
              <a:rPr lang="en-US" smtClean="0"/>
              <a:pPr/>
              <a:t>10</a:t>
            </a:fld>
            <a:endParaRPr lang="en-US" dirty="0"/>
          </a:p>
        </p:txBody>
      </p:sp>
      <p:pic>
        <p:nvPicPr>
          <p:cNvPr id="8" name="Picture 7" descr="Image of bits of metal floating around in space" title="Space junk"/>
          <p:cNvPicPr>
            <a:picLocks noChangeAspect="1"/>
          </p:cNvPicPr>
          <p:nvPr/>
        </p:nvPicPr>
        <p:blipFill>
          <a:blip r:embed="rId4"/>
          <a:stretch>
            <a:fillRect/>
          </a:stretch>
        </p:blipFill>
        <p:spPr>
          <a:xfrm>
            <a:off x="292099" y="1844675"/>
            <a:ext cx="6401593" cy="427077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92099" y="6186789"/>
            <a:ext cx="7106348" cy="142674"/>
          </a:xfrm>
          <a:prstGeom prst="rect">
            <a:avLst/>
          </a:prstGeom>
          <a:noFill/>
        </p:spPr>
        <p:txBody>
          <a:bodyPr wrap="square" lIns="0" tIns="0" rIns="0" bIns="0" rtlCol="0">
            <a:noAutofit/>
          </a:bodyPr>
          <a:lstStyle/>
          <a:p>
            <a:r>
              <a:rPr lang="en-AU" sz="800" dirty="0"/>
              <a:t>Most space junk comes from orbiting satellites and the rockets that shot them into place. (Getty Images: Science Photo Library</a:t>
            </a:r>
          </a:p>
        </p:txBody>
      </p:sp>
    </p:spTree>
    <p:extLst>
      <p:ext uri="{BB962C8B-B14F-4D97-AF65-F5344CB8AC3E}">
        <p14:creationId xmlns:p14="http://schemas.microsoft.com/office/powerpoint/2010/main" val="261200219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292100" y="1844676"/>
            <a:ext cx="2788805" cy="4147752"/>
          </a:xfrm>
        </p:spPr>
        <p:txBody>
          <a:bodyPr/>
          <a:lstStyle/>
          <a:p>
            <a:pPr marL="0" indent="0">
              <a:buNone/>
            </a:pPr>
            <a:r>
              <a:rPr lang="en-AU" dirty="0"/>
              <a:t>When did space junk become a problem?</a:t>
            </a:r>
          </a:p>
          <a:p>
            <a:pPr marL="0" indent="0">
              <a:buNone/>
            </a:pPr>
            <a:endParaRPr lang="en-AU" dirty="0"/>
          </a:p>
        </p:txBody>
      </p:sp>
      <p:sp>
        <p:nvSpPr>
          <p:cNvPr id="7" name="Text Placeholder 6"/>
          <p:cNvSpPr>
            <a:spLocks noGrp="1"/>
          </p:cNvSpPr>
          <p:nvPr>
            <p:ph type="body" sz="quarter" idx="15"/>
          </p:nvPr>
        </p:nvSpPr>
        <p:spPr/>
        <p:txBody>
          <a:bodyPr/>
          <a:lstStyle/>
          <a:p>
            <a:r>
              <a:rPr lang="en-AU" dirty="0"/>
              <a:t>Questions for learning</a:t>
            </a:r>
          </a:p>
        </p:txBody>
      </p:sp>
      <p:sp>
        <p:nvSpPr>
          <p:cNvPr id="6" name="Title 5"/>
          <p:cNvSpPr>
            <a:spLocks noGrp="1"/>
          </p:cNvSpPr>
          <p:nvPr>
            <p:ph type="title"/>
          </p:nvPr>
        </p:nvSpPr>
        <p:spPr/>
        <p:txBody>
          <a:bodyPr/>
          <a:lstStyle/>
          <a:p>
            <a:r>
              <a:rPr lang="en-AU" dirty="0"/>
              <a:t>Break it down</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11</a:t>
            </a:fld>
            <a:endParaRPr lang="en-US" dirty="0"/>
          </a:p>
        </p:txBody>
      </p:sp>
      <p:pic>
        <p:nvPicPr>
          <p:cNvPr id="11" name="Picture 10" descr="Infographic with information about number of satellitesorbiting Earth." title="Operational satellites"/>
          <p:cNvPicPr>
            <a:picLocks noChangeAspect="1"/>
          </p:cNvPicPr>
          <p:nvPr/>
        </p:nvPicPr>
        <p:blipFill>
          <a:blip r:embed="rId3"/>
          <a:stretch>
            <a:fillRect/>
          </a:stretch>
        </p:blipFill>
        <p:spPr>
          <a:xfrm>
            <a:off x="2909143" y="123731"/>
            <a:ext cx="5469262" cy="6316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7135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8"/>
          </p:nvPr>
        </p:nvSpPr>
        <p:spPr/>
        <p:txBody>
          <a:bodyPr/>
          <a:lstStyle/>
          <a:p>
            <a:pPr marL="0" indent="0">
              <a:buNone/>
            </a:pPr>
            <a:r>
              <a:rPr lang="en-AU" dirty="0"/>
              <a:t>Is space junk dangerous?</a:t>
            </a:r>
          </a:p>
          <a:p>
            <a:r>
              <a:rPr lang="en-AU" dirty="0"/>
              <a:t>Space junk alone is not dangerous, until it collides with a satellite or spacecraft. The pieces of debris can travel at speeds up to 28164 km per hour – which is fast enough for even a small piece of debris to cause damage. Even tiny flecks of paint can cause damage to a spacecraft at this speed.</a:t>
            </a:r>
          </a:p>
          <a:p>
            <a:endParaRPr lang="en-AU" dirty="0"/>
          </a:p>
        </p:txBody>
      </p:sp>
      <p:sp>
        <p:nvSpPr>
          <p:cNvPr id="2" name="Text Placeholder 1"/>
          <p:cNvSpPr>
            <a:spLocks noGrp="1"/>
          </p:cNvSpPr>
          <p:nvPr>
            <p:ph type="body" sz="quarter" idx="17"/>
          </p:nvPr>
        </p:nvSpPr>
        <p:spPr/>
        <p:txBody>
          <a:bodyPr/>
          <a:lstStyle/>
          <a:p>
            <a:pPr marL="0" indent="0">
              <a:buNone/>
            </a:pPr>
            <a:r>
              <a:rPr lang="en-AU" dirty="0"/>
              <a:t>What is space junk made of?</a:t>
            </a:r>
          </a:p>
          <a:p>
            <a:r>
              <a:rPr lang="en-AU" dirty="0"/>
              <a:t>Orbital debris consists of any parts of non-functional space crafts, abandoned vehicles of launch stages, paint flakes, loose fragments from rocket explosions, among other things. It can also include mission related debris such as objects lost during spacewalks.</a:t>
            </a:r>
          </a:p>
        </p:txBody>
      </p:sp>
      <p:sp>
        <p:nvSpPr>
          <p:cNvPr id="7" name="Text Placeholder 6"/>
          <p:cNvSpPr>
            <a:spLocks noGrp="1"/>
          </p:cNvSpPr>
          <p:nvPr>
            <p:ph type="body" sz="quarter" idx="15"/>
          </p:nvPr>
        </p:nvSpPr>
        <p:spPr/>
        <p:txBody>
          <a:bodyPr/>
          <a:lstStyle/>
          <a:p>
            <a:r>
              <a:rPr lang="en-AU" dirty="0"/>
              <a:t>Questions for learning</a:t>
            </a:r>
          </a:p>
        </p:txBody>
      </p:sp>
      <p:sp>
        <p:nvSpPr>
          <p:cNvPr id="6" name="Title 5"/>
          <p:cNvSpPr>
            <a:spLocks noGrp="1"/>
          </p:cNvSpPr>
          <p:nvPr>
            <p:ph type="title"/>
          </p:nvPr>
        </p:nvSpPr>
        <p:spPr/>
        <p:txBody>
          <a:bodyPr/>
          <a:lstStyle/>
          <a:p>
            <a:r>
              <a:rPr lang="en-AU" dirty="0"/>
              <a:t>Space junk</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12</a:t>
            </a:fld>
            <a:endParaRPr lang="en-US" dirty="0"/>
          </a:p>
        </p:txBody>
      </p:sp>
      <p:pic>
        <p:nvPicPr>
          <p:cNvPr id="5" name="Picture 4" descr="Follow these instructions" title="Instruc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Tree>
    <p:extLst>
      <p:ext uri="{BB962C8B-B14F-4D97-AF65-F5344CB8AC3E}">
        <p14:creationId xmlns:p14="http://schemas.microsoft.com/office/powerpoint/2010/main" val="3540855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8"/>
          </p:nvPr>
        </p:nvSpPr>
        <p:spPr/>
        <p:txBody>
          <a:bodyPr>
            <a:normAutofit fontScale="92500"/>
          </a:bodyPr>
          <a:lstStyle/>
          <a:p>
            <a:pPr marL="0" indent="0">
              <a:buNone/>
            </a:pPr>
            <a:r>
              <a:rPr lang="en-AU" dirty="0"/>
              <a:t>Can we limit our waste disposal in space?</a:t>
            </a:r>
          </a:p>
          <a:p>
            <a:r>
              <a:rPr lang="en-AU" dirty="0"/>
              <a:t>Faced with this scenario, as early as the 1980s NASA and other groups within the U.S. attempted to limit the growth of debris. Other countries, however, were not as quick to adopt this sort of measure, and the problem continued to grow throughout the 1980s, especially due to a large number of launches in the Soviet Union</a:t>
            </a:r>
          </a:p>
        </p:txBody>
      </p:sp>
      <p:sp>
        <p:nvSpPr>
          <p:cNvPr id="2" name="Text Placeholder 1"/>
          <p:cNvSpPr>
            <a:spLocks noGrp="1"/>
          </p:cNvSpPr>
          <p:nvPr>
            <p:ph type="body" sz="quarter" idx="17"/>
          </p:nvPr>
        </p:nvSpPr>
        <p:spPr>
          <a:xfrm>
            <a:off x="292100" y="1844675"/>
            <a:ext cx="4183856" cy="4778575"/>
          </a:xfrm>
        </p:spPr>
        <p:txBody>
          <a:bodyPr>
            <a:normAutofit/>
          </a:bodyPr>
          <a:lstStyle/>
          <a:p>
            <a:pPr marL="0" indent="0">
              <a:buNone/>
            </a:pPr>
            <a:r>
              <a:rPr lang="en-AU" dirty="0"/>
              <a:t>Can the debris be tracked?</a:t>
            </a:r>
          </a:p>
          <a:p>
            <a:r>
              <a:rPr lang="en-AU" dirty="0"/>
              <a:t>Larger pieces of debris – those that are between the size of a marble and a softball, can be tracked as they orbit the Earth. However, there are millions of manmade particles, too small to be tracked, orbiting the Earth.</a:t>
            </a:r>
          </a:p>
          <a:p>
            <a:endParaRPr lang="en-AU" dirty="0"/>
          </a:p>
        </p:txBody>
      </p:sp>
      <p:sp>
        <p:nvSpPr>
          <p:cNvPr id="7" name="Text Placeholder 6"/>
          <p:cNvSpPr>
            <a:spLocks noGrp="1"/>
          </p:cNvSpPr>
          <p:nvPr>
            <p:ph type="body" sz="quarter" idx="15"/>
          </p:nvPr>
        </p:nvSpPr>
        <p:spPr/>
        <p:txBody>
          <a:bodyPr/>
          <a:lstStyle/>
          <a:p>
            <a:r>
              <a:rPr lang="en-AU" dirty="0"/>
              <a:t>Questions for learning</a:t>
            </a:r>
          </a:p>
        </p:txBody>
      </p:sp>
      <p:sp>
        <p:nvSpPr>
          <p:cNvPr id="6" name="Title 5"/>
          <p:cNvSpPr>
            <a:spLocks noGrp="1"/>
          </p:cNvSpPr>
          <p:nvPr>
            <p:ph type="title"/>
          </p:nvPr>
        </p:nvSpPr>
        <p:spPr/>
        <p:txBody>
          <a:bodyPr/>
          <a:lstStyle/>
          <a:p>
            <a:r>
              <a:rPr lang="en-AU" dirty="0"/>
              <a:t>Space junk</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13</a:t>
            </a:fld>
            <a:endParaRPr lang="en-US" dirty="0"/>
          </a:p>
        </p:txBody>
      </p:sp>
      <p:pic>
        <p:nvPicPr>
          <p:cNvPr id="5" name="Picture 4" descr="Follow these instructions" title="Instruc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Tree>
    <p:extLst>
      <p:ext uri="{BB962C8B-B14F-4D97-AF65-F5344CB8AC3E}">
        <p14:creationId xmlns:p14="http://schemas.microsoft.com/office/powerpoint/2010/main" val="537556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8"/>
          </p:nvPr>
        </p:nvSpPr>
        <p:spPr/>
        <p:txBody>
          <a:bodyPr/>
          <a:lstStyle/>
          <a:p>
            <a:r>
              <a:rPr lang="en-AU" dirty="0"/>
              <a:t>Who is responsible for space junk? </a:t>
            </a:r>
          </a:p>
        </p:txBody>
      </p:sp>
      <p:sp>
        <p:nvSpPr>
          <p:cNvPr id="2" name="Text Placeholder 1"/>
          <p:cNvSpPr>
            <a:spLocks noGrp="1"/>
          </p:cNvSpPr>
          <p:nvPr>
            <p:ph type="body" sz="quarter" idx="17"/>
          </p:nvPr>
        </p:nvSpPr>
        <p:spPr/>
        <p:txBody>
          <a:bodyPr/>
          <a:lstStyle/>
          <a:p>
            <a:r>
              <a:rPr lang="en-AU" dirty="0"/>
              <a:t>Where is space junk located? </a:t>
            </a:r>
          </a:p>
          <a:p>
            <a:endParaRPr lang="en-AU" dirty="0"/>
          </a:p>
        </p:txBody>
      </p:sp>
      <p:sp>
        <p:nvSpPr>
          <p:cNvPr id="7" name="Text Placeholder 6"/>
          <p:cNvSpPr>
            <a:spLocks noGrp="1"/>
          </p:cNvSpPr>
          <p:nvPr>
            <p:ph type="body" sz="quarter" idx="15"/>
          </p:nvPr>
        </p:nvSpPr>
        <p:spPr/>
        <p:txBody>
          <a:bodyPr/>
          <a:lstStyle/>
          <a:p>
            <a:r>
              <a:rPr lang="en-AU" dirty="0"/>
              <a:t>Questions for learning</a:t>
            </a:r>
          </a:p>
        </p:txBody>
      </p:sp>
      <p:sp>
        <p:nvSpPr>
          <p:cNvPr id="6" name="Title 5"/>
          <p:cNvSpPr>
            <a:spLocks noGrp="1"/>
          </p:cNvSpPr>
          <p:nvPr>
            <p:ph type="title"/>
          </p:nvPr>
        </p:nvSpPr>
        <p:spPr/>
        <p:txBody>
          <a:bodyPr/>
          <a:lstStyle/>
          <a:p>
            <a:r>
              <a:rPr lang="en-AU" dirty="0"/>
              <a:t>Space junk</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14</a:t>
            </a:fld>
            <a:endParaRPr lang="en-US" dirty="0"/>
          </a:p>
        </p:txBody>
      </p:sp>
      <p:pic>
        <p:nvPicPr>
          <p:cNvPr id="9" name="Picture 8" descr="Light bulb" title="Icon"/>
          <p:cNvPicPr>
            <a:picLocks noChangeAspect="1"/>
          </p:cNvPicPr>
          <p:nvPr/>
        </p:nvPicPr>
        <p:blipFill>
          <a:blip r:embed="rId3"/>
          <a:stretch>
            <a:fillRect/>
          </a:stretch>
        </p:blipFill>
        <p:spPr>
          <a:xfrm>
            <a:off x="7753733" y="233605"/>
            <a:ext cx="1012024" cy="1012024"/>
          </a:xfrm>
          <a:prstGeom prst="rect">
            <a:avLst/>
          </a:prstGeom>
        </p:spPr>
      </p:pic>
    </p:spTree>
    <p:extLst>
      <p:ext uri="{BB962C8B-B14F-4D97-AF65-F5344CB8AC3E}">
        <p14:creationId xmlns:p14="http://schemas.microsoft.com/office/powerpoint/2010/main" val="225387152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iagram of orbiting planets and asteroid Florence orbiting the sun." title="Asteroid Florence"/>
          <p:cNvPicPr>
            <a:picLocks noGrp="1" noChangeAspect="1"/>
          </p:cNvPicPr>
          <p:nvPr>
            <p:ph type="pic" sz="quarter" idx="17"/>
          </p:nvPr>
        </p:nvPicPr>
        <p:blipFill>
          <a:blip r:embed="rId3"/>
          <a:srcRect l="8676" r="8676"/>
          <a:stretch>
            <a:fillRect/>
          </a:stretch>
        </p:blipFill>
        <p:spPr>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sz="quarter" idx="16"/>
          </p:nvPr>
        </p:nvSpPr>
        <p:spPr>
          <a:xfrm>
            <a:off x="298091" y="1844675"/>
            <a:ext cx="3977483" cy="4067175"/>
          </a:xfrm>
        </p:spPr>
        <p:txBody>
          <a:bodyPr/>
          <a:lstStyle/>
          <a:p>
            <a:r>
              <a:rPr lang="en-AU" dirty="0"/>
              <a:t>Florence's distance from the Sun varies from 150 000 000km at its nearest (during summer 2017) to 375 000 000km when furthest away. </a:t>
            </a:r>
          </a:p>
          <a:p>
            <a:pPr marL="0" indent="0">
              <a:buNone/>
            </a:pPr>
            <a:endParaRPr lang="en-AU" dirty="0"/>
          </a:p>
        </p:txBody>
      </p:sp>
      <p:sp>
        <p:nvSpPr>
          <p:cNvPr id="5" name="Text Placeholder 4"/>
          <p:cNvSpPr>
            <a:spLocks noGrp="1"/>
          </p:cNvSpPr>
          <p:nvPr>
            <p:ph type="body" sz="quarter" idx="15"/>
          </p:nvPr>
        </p:nvSpPr>
        <p:spPr/>
        <p:txBody>
          <a:bodyPr/>
          <a:lstStyle/>
          <a:p>
            <a:r>
              <a:rPr lang="en-AU" dirty="0"/>
              <a:t>Space distances – an asteroid called Florence</a:t>
            </a:r>
          </a:p>
        </p:txBody>
      </p:sp>
      <p:sp>
        <p:nvSpPr>
          <p:cNvPr id="4" name="Title 3"/>
          <p:cNvSpPr>
            <a:spLocks noGrp="1"/>
          </p:cNvSpPr>
          <p:nvPr>
            <p:ph type="title"/>
          </p:nvPr>
        </p:nvSpPr>
        <p:spPr/>
        <p:txBody>
          <a:bodyPr/>
          <a:lstStyle/>
          <a:p>
            <a:r>
              <a:rPr lang="en-AU" dirty="0"/>
              <a:t>Mathematics</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15</a:t>
            </a:fld>
            <a:endParaRPr lang="en-US" dirty="0"/>
          </a:p>
        </p:txBody>
      </p:sp>
      <p:pic>
        <p:nvPicPr>
          <p:cNvPr id="6" name="Picture 5" descr="You will write during this activity." title="Wri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5084" y="637738"/>
            <a:ext cx="1077228" cy="1077228"/>
          </a:xfrm>
          <a:prstGeom prst="rect">
            <a:avLst/>
          </a:prstGeom>
        </p:spPr>
      </p:pic>
      <p:sp>
        <p:nvSpPr>
          <p:cNvPr id="10" name="TextBox 9"/>
          <p:cNvSpPr txBox="1"/>
          <p:nvPr/>
        </p:nvSpPr>
        <p:spPr>
          <a:xfrm>
            <a:off x="4572000" y="5911850"/>
            <a:ext cx="3531996" cy="346276"/>
          </a:xfrm>
          <a:prstGeom prst="rect">
            <a:avLst/>
          </a:prstGeom>
          <a:noFill/>
          <a:ln>
            <a:noFill/>
          </a:ln>
        </p:spPr>
        <p:txBody>
          <a:bodyPr wrap="square" lIns="0" tIns="0" rIns="0" bIns="0" rtlCol="0">
            <a:noAutofit/>
          </a:bodyPr>
          <a:lstStyle/>
          <a:p>
            <a:r>
              <a:rPr lang="en-AU" sz="1400"/>
              <a:t>Sourced https://nrich.maths.org/13270</a:t>
            </a:r>
            <a:endParaRPr lang="en-AU" sz="1400" dirty="0" err="1"/>
          </a:p>
        </p:txBody>
      </p:sp>
    </p:spTree>
    <p:extLst>
      <p:ext uri="{BB962C8B-B14F-4D97-AF65-F5344CB8AC3E}">
        <p14:creationId xmlns:p14="http://schemas.microsoft.com/office/powerpoint/2010/main" val="264578019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iagram of orbiting planets and asteroid Florence orbiting the sun." title="Asteroid Florence"/>
          <p:cNvPicPr>
            <a:picLocks noGrp="1" noChangeAspect="1"/>
          </p:cNvPicPr>
          <p:nvPr>
            <p:ph type="pic" sz="quarter" idx="17"/>
          </p:nvPr>
        </p:nvPicPr>
        <p:blipFill>
          <a:blip r:embed="rId3"/>
          <a:srcRect l="8676" r="8676"/>
          <a:stretch>
            <a:fillRect/>
          </a:stretch>
        </p:blipFill>
        <p:spPr>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sz="quarter" idx="16"/>
          </p:nvPr>
        </p:nvSpPr>
        <p:spPr/>
        <p:txBody>
          <a:bodyPr>
            <a:normAutofit/>
          </a:bodyPr>
          <a:lstStyle/>
          <a:p>
            <a:r>
              <a:rPr lang="en-AU" dirty="0"/>
              <a:t>Starting when Florence is nearest to the sun, what distance will it be from the Sun after travelling...</a:t>
            </a:r>
          </a:p>
          <a:p>
            <a:pPr marL="0" indent="0">
              <a:buNone/>
            </a:pPr>
            <a:r>
              <a:rPr lang="en-AU" dirty="0"/>
              <a:t>1. 100 km further from the Sun?</a:t>
            </a:r>
          </a:p>
          <a:p>
            <a:pPr marL="0" indent="0">
              <a:buNone/>
            </a:pPr>
            <a:r>
              <a:rPr lang="en-AU" dirty="0"/>
              <a:t>2. 1 000 km further from the Sun?</a:t>
            </a:r>
          </a:p>
          <a:p>
            <a:pPr marL="0" indent="0">
              <a:buNone/>
            </a:pPr>
            <a:r>
              <a:rPr lang="en-AU" dirty="0"/>
              <a:t>3. 10 000 km further from the Sun?</a:t>
            </a:r>
          </a:p>
          <a:p>
            <a:pPr marL="0" indent="0">
              <a:buNone/>
            </a:pPr>
            <a:r>
              <a:rPr lang="en-AU" dirty="0"/>
              <a:t>4. 100 000 km further from the Sun?</a:t>
            </a:r>
          </a:p>
          <a:p>
            <a:pPr marL="0" indent="0">
              <a:buNone/>
            </a:pPr>
            <a:r>
              <a:rPr lang="en-AU" dirty="0"/>
              <a:t>5. 1 000 000 km further from the Sun?</a:t>
            </a:r>
          </a:p>
          <a:p>
            <a:endParaRPr lang="en-AU" dirty="0"/>
          </a:p>
        </p:txBody>
      </p:sp>
      <p:sp>
        <p:nvSpPr>
          <p:cNvPr id="5" name="Text Placeholder 4"/>
          <p:cNvSpPr>
            <a:spLocks noGrp="1"/>
          </p:cNvSpPr>
          <p:nvPr>
            <p:ph type="body" sz="quarter" idx="15"/>
          </p:nvPr>
        </p:nvSpPr>
        <p:spPr/>
        <p:txBody>
          <a:bodyPr/>
          <a:lstStyle/>
          <a:p>
            <a:r>
              <a:rPr lang="en-AU" dirty="0"/>
              <a:t>Space distances – an asteroid called Florence</a:t>
            </a:r>
          </a:p>
        </p:txBody>
      </p:sp>
      <p:sp>
        <p:nvSpPr>
          <p:cNvPr id="4" name="Title 3"/>
          <p:cNvSpPr>
            <a:spLocks noGrp="1"/>
          </p:cNvSpPr>
          <p:nvPr>
            <p:ph type="title"/>
          </p:nvPr>
        </p:nvSpPr>
        <p:spPr/>
        <p:txBody>
          <a:bodyPr/>
          <a:lstStyle/>
          <a:p>
            <a:r>
              <a:rPr lang="en-AU" dirty="0"/>
              <a:t>Mathematics</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16</a:t>
            </a:fld>
            <a:endParaRPr lang="en-US" dirty="0"/>
          </a:p>
        </p:txBody>
      </p:sp>
      <p:pic>
        <p:nvPicPr>
          <p:cNvPr id="6" name="Picture 5" descr="You will write during this activity." title="Wri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5084" y="637738"/>
            <a:ext cx="1077228" cy="1077228"/>
          </a:xfrm>
          <a:prstGeom prst="rect">
            <a:avLst/>
          </a:prstGeom>
        </p:spPr>
      </p:pic>
      <p:sp>
        <p:nvSpPr>
          <p:cNvPr id="10" name="TextBox 9"/>
          <p:cNvSpPr txBox="1"/>
          <p:nvPr/>
        </p:nvSpPr>
        <p:spPr>
          <a:xfrm>
            <a:off x="4572000" y="5911850"/>
            <a:ext cx="3531996" cy="346276"/>
          </a:xfrm>
          <a:prstGeom prst="rect">
            <a:avLst/>
          </a:prstGeom>
          <a:noFill/>
          <a:ln>
            <a:noFill/>
          </a:ln>
        </p:spPr>
        <p:txBody>
          <a:bodyPr wrap="square" lIns="0" tIns="0" rIns="0" bIns="0" rtlCol="0">
            <a:noAutofit/>
          </a:bodyPr>
          <a:lstStyle/>
          <a:p>
            <a:r>
              <a:rPr lang="en-AU" sz="1400"/>
              <a:t>Sourced https://nrich.maths.org/13270</a:t>
            </a:r>
            <a:endParaRPr lang="en-AU" sz="1400" dirty="0" err="1"/>
          </a:p>
        </p:txBody>
      </p:sp>
    </p:spTree>
    <p:extLst>
      <p:ext uri="{BB962C8B-B14F-4D97-AF65-F5344CB8AC3E}">
        <p14:creationId xmlns:p14="http://schemas.microsoft.com/office/powerpoint/2010/main" val="209794988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iagram of orbiting planets and asteroid Florence orbiting the sun." title="Asteroid Florence"/>
          <p:cNvPicPr>
            <a:picLocks noGrp="1" noChangeAspect="1"/>
          </p:cNvPicPr>
          <p:nvPr>
            <p:ph type="pic" sz="quarter" idx="17"/>
          </p:nvPr>
        </p:nvPicPr>
        <p:blipFill>
          <a:blip r:embed="rId3"/>
          <a:srcRect l="8676" r="8676"/>
          <a:stretch>
            <a:fillRect/>
          </a:stretch>
        </p:blipFill>
        <p:spPr>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sz="quarter" idx="16"/>
          </p:nvPr>
        </p:nvSpPr>
        <p:spPr/>
        <p:txBody>
          <a:bodyPr>
            <a:normAutofit/>
          </a:bodyPr>
          <a:lstStyle/>
          <a:p>
            <a:r>
              <a:rPr lang="en-AU" dirty="0"/>
              <a:t>Starting with Florence furthest from the sun, what distance will it be from the Sun after travelling...  </a:t>
            </a:r>
          </a:p>
          <a:p>
            <a:pPr marL="0" indent="0">
              <a:buNone/>
            </a:pPr>
            <a:r>
              <a:rPr lang="en-AU" dirty="0"/>
              <a:t>6. 100 km nearer the Sun?</a:t>
            </a:r>
          </a:p>
          <a:p>
            <a:pPr marL="0" indent="0">
              <a:buNone/>
            </a:pPr>
            <a:r>
              <a:rPr lang="en-AU" dirty="0"/>
              <a:t>7. 1 000 km nearer the Sun?</a:t>
            </a:r>
          </a:p>
          <a:p>
            <a:pPr marL="0" indent="0">
              <a:buNone/>
            </a:pPr>
            <a:r>
              <a:rPr lang="en-AU" dirty="0"/>
              <a:t>8. 10 000 km nearer the Sun?</a:t>
            </a:r>
          </a:p>
          <a:p>
            <a:pPr marL="0" indent="0">
              <a:buNone/>
            </a:pPr>
            <a:r>
              <a:rPr lang="en-AU" dirty="0"/>
              <a:t>9. 100 000 km nearer the Sun?</a:t>
            </a:r>
          </a:p>
          <a:p>
            <a:pPr marL="0" indent="0">
              <a:buNone/>
            </a:pPr>
            <a:r>
              <a:rPr lang="en-AU" dirty="0"/>
              <a:t>10. 1 000 000 km nearer the Sun?</a:t>
            </a:r>
          </a:p>
          <a:p>
            <a:endParaRPr lang="en-AU" dirty="0"/>
          </a:p>
        </p:txBody>
      </p:sp>
      <p:sp>
        <p:nvSpPr>
          <p:cNvPr id="5" name="Text Placeholder 4"/>
          <p:cNvSpPr>
            <a:spLocks noGrp="1"/>
          </p:cNvSpPr>
          <p:nvPr>
            <p:ph type="body" sz="quarter" idx="15"/>
          </p:nvPr>
        </p:nvSpPr>
        <p:spPr/>
        <p:txBody>
          <a:bodyPr/>
          <a:lstStyle/>
          <a:p>
            <a:r>
              <a:rPr lang="en-AU" dirty="0"/>
              <a:t>Space distances – an asteroid called Florence</a:t>
            </a:r>
          </a:p>
        </p:txBody>
      </p:sp>
      <p:sp>
        <p:nvSpPr>
          <p:cNvPr id="4" name="Title 3"/>
          <p:cNvSpPr>
            <a:spLocks noGrp="1"/>
          </p:cNvSpPr>
          <p:nvPr>
            <p:ph type="title"/>
          </p:nvPr>
        </p:nvSpPr>
        <p:spPr/>
        <p:txBody>
          <a:bodyPr/>
          <a:lstStyle/>
          <a:p>
            <a:r>
              <a:rPr lang="en-AU" dirty="0"/>
              <a:t>Mathematics</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17</a:t>
            </a:fld>
            <a:endParaRPr lang="en-US" dirty="0"/>
          </a:p>
        </p:txBody>
      </p:sp>
      <p:pic>
        <p:nvPicPr>
          <p:cNvPr id="6" name="Picture 5" descr="You will write during this activity." title="Wri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5084" y="637738"/>
            <a:ext cx="1077228" cy="1077228"/>
          </a:xfrm>
          <a:prstGeom prst="rect">
            <a:avLst/>
          </a:prstGeom>
        </p:spPr>
      </p:pic>
      <p:sp>
        <p:nvSpPr>
          <p:cNvPr id="10" name="TextBox 9"/>
          <p:cNvSpPr txBox="1"/>
          <p:nvPr/>
        </p:nvSpPr>
        <p:spPr>
          <a:xfrm>
            <a:off x="4572000" y="5911850"/>
            <a:ext cx="3531996" cy="346276"/>
          </a:xfrm>
          <a:prstGeom prst="rect">
            <a:avLst/>
          </a:prstGeom>
          <a:noFill/>
          <a:ln>
            <a:noFill/>
          </a:ln>
        </p:spPr>
        <p:txBody>
          <a:bodyPr wrap="square" lIns="0" tIns="0" rIns="0" bIns="0" rtlCol="0">
            <a:noAutofit/>
          </a:bodyPr>
          <a:lstStyle/>
          <a:p>
            <a:r>
              <a:rPr lang="en-AU" sz="1400"/>
              <a:t>Sourced https://nrich.maths.org/13270</a:t>
            </a:r>
            <a:endParaRPr lang="en-AU" sz="1400" dirty="0" err="1"/>
          </a:p>
        </p:txBody>
      </p:sp>
    </p:spTree>
    <p:extLst>
      <p:ext uri="{BB962C8B-B14F-4D97-AF65-F5344CB8AC3E}">
        <p14:creationId xmlns:p14="http://schemas.microsoft.com/office/powerpoint/2010/main" val="165782901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STEM - empathise</a:t>
            </a:r>
          </a:p>
        </p:txBody>
      </p:sp>
      <p:sp>
        <p:nvSpPr>
          <p:cNvPr id="3" name="Title 2"/>
          <p:cNvSpPr>
            <a:spLocks noGrp="1"/>
          </p:cNvSpPr>
          <p:nvPr>
            <p:ph type="title"/>
          </p:nvPr>
        </p:nvSpPr>
        <p:spPr/>
        <p:txBody>
          <a:bodyPr/>
          <a:lstStyle/>
          <a:p>
            <a:r>
              <a:rPr lang="en-AU" dirty="0"/>
              <a:t>Activity 1 </a:t>
            </a:r>
          </a:p>
        </p:txBody>
      </p:sp>
    </p:spTree>
    <p:extLst>
      <p:ext uri="{BB962C8B-B14F-4D97-AF65-F5344CB8AC3E}">
        <p14:creationId xmlns:p14="http://schemas.microsoft.com/office/powerpoint/2010/main" val="188044256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dirty="0"/>
              <a:t>Questions for learning</a:t>
            </a:r>
          </a:p>
        </p:txBody>
      </p:sp>
      <p:sp>
        <p:nvSpPr>
          <p:cNvPr id="6" name="Title 5"/>
          <p:cNvSpPr>
            <a:spLocks noGrp="1"/>
          </p:cNvSpPr>
          <p:nvPr>
            <p:ph type="title"/>
          </p:nvPr>
        </p:nvSpPr>
        <p:spPr/>
        <p:txBody>
          <a:bodyPr/>
          <a:lstStyle/>
          <a:p>
            <a:r>
              <a:rPr lang="en-AU" dirty="0"/>
              <a:t>Space junk</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19</a:t>
            </a:fld>
            <a:endParaRPr lang="en-US" dirty="0"/>
          </a:p>
        </p:txBody>
      </p:sp>
      <p:pic>
        <p:nvPicPr>
          <p:cNvPr id="4" name="Picture 3" descr="Light bulb icon" title="Icon"/>
          <p:cNvPicPr>
            <a:picLocks noChangeAspect="1"/>
          </p:cNvPicPr>
          <p:nvPr/>
        </p:nvPicPr>
        <p:blipFill>
          <a:blip r:embed="rId3"/>
          <a:stretch>
            <a:fillRect/>
          </a:stretch>
        </p:blipFill>
        <p:spPr>
          <a:xfrm>
            <a:off x="7703491" y="241147"/>
            <a:ext cx="1012024" cy="1012024"/>
          </a:xfrm>
          <a:prstGeom prst="rect">
            <a:avLst/>
          </a:prstGeom>
        </p:spPr>
      </p:pic>
      <p:sp>
        <p:nvSpPr>
          <p:cNvPr id="9" name="Cloud Callout 8" descr="Thought bubble with text 'Why do we need to create a solution for space junk?'&#10;" title="Thought bubble"/>
          <p:cNvSpPr/>
          <p:nvPr/>
        </p:nvSpPr>
        <p:spPr>
          <a:xfrm>
            <a:off x="1561088" y="1635263"/>
            <a:ext cx="7154427" cy="4233229"/>
          </a:xfrm>
          <a:prstGeom prst="cloudCallout">
            <a:avLst>
              <a:gd name="adj1" fmla="val -53347"/>
              <a:gd name="adj2" fmla="val 60364"/>
            </a:avLst>
          </a:prstGeom>
          <a:solidFill>
            <a:srgbClr val="A4C8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4000" dirty="0">
              <a:solidFill>
                <a:schemeClr val="tx1"/>
              </a:solidFill>
            </a:endParaRPr>
          </a:p>
          <a:p>
            <a:pPr algn="ctr"/>
            <a:r>
              <a:rPr lang="en-AU" sz="4000" dirty="0">
                <a:solidFill>
                  <a:schemeClr val="tx1"/>
                </a:solidFill>
              </a:rPr>
              <a:t>Why do we need to create a solution for space junk?</a:t>
            </a:r>
          </a:p>
          <a:p>
            <a:pPr algn="ctr"/>
            <a:endParaRPr lang="en-AU" sz="2000" dirty="0" err="1"/>
          </a:p>
        </p:txBody>
      </p:sp>
    </p:spTree>
    <p:extLst>
      <p:ext uri="{BB962C8B-B14F-4D97-AF65-F5344CB8AC3E}">
        <p14:creationId xmlns:p14="http://schemas.microsoft.com/office/powerpoint/2010/main" val="32106398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r>
              <a:rPr lang="en-AU" sz="1600" dirty="0"/>
              <a:t>You may wish to use this slide deck as a teaching tool to work through with your students, or save to USB for home use or download as a PDF.</a:t>
            </a:r>
          </a:p>
          <a:p>
            <a:r>
              <a:rPr lang="en-AU" sz="1600" b="1" dirty="0"/>
              <a:t>This slide deck is to be developed for your context</a:t>
            </a:r>
            <a:r>
              <a:rPr lang="en-AU" sz="1600" dirty="0"/>
              <a:t>. Included are many examples that can be added to, deleted or adapted for your students. </a:t>
            </a:r>
          </a:p>
          <a:p>
            <a:r>
              <a:rPr lang="en-AU" sz="1600" dirty="0"/>
              <a:t>Revise slides and teacher notes for your needs.</a:t>
            </a:r>
          </a:p>
          <a:p>
            <a:r>
              <a:rPr lang="en-AU" sz="1600" dirty="0"/>
              <a:t>Revise student workbook and update with relevant details. Printed and or digital copies.</a:t>
            </a:r>
          </a:p>
          <a:p>
            <a:r>
              <a:rPr lang="en-AU" sz="1600" dirty="0"/>
              <a:t>Considerations around timeframes, number and frequency of feedback sessions, and how they will be conducted for each student throughout the project needs to be developed.</a:t>
            </a:r>
          </a:p>
          <a:p>
            <a:r>
              <a:rPr lang="en-AU" sz="1600" dirty="0"/>
              <a:t>Digital platforms and protocols for student, parent and teacher feedback sessions need to be negotiated.</a:t>
            </a:r>
          </a:p>
        </p:txBody>
      </p:sp>
      <p:sp>
        <p:nvSpPr>
          <p:cNvPr id="3" name="Text Placeholder 2"/>
          <p:cNvSpPr>
            <a:spLocks noGrp="1"/>
          </p:cNvSpPr>
          <p:nvPr>
            <p:ph type="body" sz="quarter" idx="15"/>
          </p:nvPr>
        </p:nvSpPr>
        <p:spPr/>
        <p:txBody>
          <a:bodyPr/>
          <a:lstStyle/>
          <a:p>
            <a:r>
              <a:rPr lang="en-AU" dirty="0"/>
              <a:t>How to use the Power Point</a:t>
            </a:r>
          </a:p>
        </p:txBody>
      </p:sp>
      <p:sp>
        <p:nvSpPr>
          <p:cNvPr id="4" name="Title 3"/>
          <p:cNvSpPr>
            <a:spLocks noGrp="1"/>
          </p:cNvSpPr>
          <p:nvPr>
            <p:ph type="title"/>
          </p:nvPr>
        </p:nvSpPr>
        <p:spPr/>
        <p:txBody>
          <a:bodyPr/>
          <a:lstStyle/>
          <a:p>
            <a:r>
              <a:rPr lang="en-AU" dirty="0"/>
              <a:t>Teacher information</a:t>
            </a:r>
          </a:p>
        </p:txBody>
      </p:sp>
      <p:sp>
        <p:nvSpPr>
          <p:cNvPr id="5" name="Footer Placeholder 4"/>
          <p:cNvSpPr>
            <a:spLocks noGrp="1"/>
          </p:cNvSpPr>
          <p:nvPr>
            <p:ph type="ftr" sz="quarter" idx="3"/>
          </p:nvPr>
        </p:nvSpPr>
        <p:spPr/>
        <p:txBody>
          <a:bodyPr/>
          <a:lstStyle/>
          <a:p>
            <a:fld id="{5116C895-348D-4FA1-AC3F-6A98EE2CBA64}" type="slidenum">
              <a:rPr lang="en-US" smtClean="0"/>
              <a:pPr/>
              <a:t>2</a:t>
            </a:fld>
            <a:endParaRPr lang="en-US" dirty="0"/>
          </a:p>
        </p:txBody>
      </p:sp>
    </p:spTree>
    <p:extLst>
      <p:ext uri="{BB962C8B-B14F-4D97-AF65-F5344CB8AC3E}">
        <p14:creationId xmlns:p14="http://schemas.microsoft.com/office/powerpoint/2010/main" val="70980140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Discuss</a:t>
            </a:r>
          </a:p>
        </p:txBody>
      </p:sp>
      <p:sp>
        <p:nvSpPr>
          <p:cNvPr id="7" name="Text Placeholder 6"/>
          <p:cNvSpPr>
            <a:spLocks noGrp="1"/>
          </p:cNvSpPr>
          <p:nvPr>
            <p:ph type="body" sz="quarter" idx="15"/>
          </p:nvPr>
        </p:nvSpPr>
        <p:spPr/>
        <p:txBody>
          <a:bodyPr/>
          <a:lstStyle/>
          <a:p>
            <a:r>
              <a:rPr lang="en-AU" dirty="0"/>
              <a:t>The design process model</a:t>
            </a:r>
          </a:p>
        </p:txBody>
      </p:sp>
      <p:pic>
        <p:nvPicPr>
          <p:cNvPr id="4" name="Picture 3" descr="This activity involves discussion." title="Discu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115" y="772059"/>
            <a:ext cx="1072616" cy="1072616"/>
          </a:xfrm>
          <a:prstGeom prst="rect">
            <a:avLst/>
          </a:prstGeom>
        </p:spPr>
      </p:pic>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20</a:t>
            </a:fld>
            <a:endParaRPr lang="en-US" dirty="0"/>
          </a:p>
        </p:txBody>
      </p:sp>
      <p:pic>
        <p:nvPicPr>
          <p:cNvPr id="8" name="Picture 7" title="design thinking model"/>
          <p:cNvPicPr>
            <a:picLocks noChangeAspect="1"/>
          </p:cNvPicPr>
          <p:nvPr/>
        </p:nvPicPr>
        <p:blipFill>
          <a:blip r:embed="rId4"/>
          <a:stretch>
            <a:fillRect/>
          </a:stretch>
        </p:blipFill>
        <p:spPr>
          <a:xfrm>
            <a:off x="2123241" y="1548022"/>
            <a:ext cx="5620999" cy="5249111"/>
          </a:xfrm>
          <a:prstGeom prst="rect">
            <a:avLst/>
          </a:prstGeom>
        </p:spPr>
      </p:pic>
    </p:spTree>
    <p:extLst>
      <p:ext uri="{BB962C8B-B14F-4D97-AF65-F5344CB8AC3E}">
        <p14:creationId xmlns:p14="http://schemas.microsoft.com/office/powerpoint/2010/main" val="418789968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AU" dirty="0"/>
              <a:t>From almost the first moment that man started traveling beyond Earth's atmosphere, we've been leaving behind all sorts of debris in space. Not only is it wasteful, but space junk can be dangerous as well - to satellites, to space stations, and when some of it plummets back to Earth, to human life on the ground.</a:t>
            </a:r>
          </a:p>
        </p:txBody>
      </p:sp>
      <p:sp>
        <p:nvSpPr>
          <p:cNvPr id="3" name="Text Placeholder 2"/>
          <p:cNvSpPr>
            <a:spLocks noGrp="1"/>
          </p:cNvSpPr>
          <p:nvPr>
            <p:ph type="body" sz="quarter" idx="15"/>
          </p:nvPr>
        </p:nvSpPr>
        <p:spPr/>
        <p:txBody>
          <a:bodyPr/>
          <a:lstStyle/>
          <a:p>
            <a:r>
              <a:rPr lang="en-AU" dirty="0"/>
              <a:t>Empathise</a:t>
            </a:r>
          </a:p>
        </p:txBody>
      </p:sp>
      <p:sp>
        <p:nvSpPr>
          <p:cNvPr id="4" name="Title 3"/>
          <p:cNvSpPr>
            <a:spLocks noGrp="1"/>
          </p:cNvSpPr>
          <p:nvPr>
            <p:ph type="title"/>
          </p:nvPr>
        </p:nvSpPr>
        <p:spPr/>
        <p:txBody>
          <a:bodyPr/>
          <a:lstStyle/>
          <a:p>
            <a:r>
              <a:rPr lang="en-AU" dirty="0"/>
              <a:t>Space junk</a:t>
            </a:r>
          </a:p>
        </p:txBody>
      </p:sp>
      <p:sp>
        <p:nvSpPr>
          <p:cNvPr id="5" name="Footer Placeholder 4"/>
          <p:cNvSpPr>
            <a:spLocks noGrp="1"/>
          </p:cNvSpPr>
          <p:nvPr>
            <p:ph type="ftr" sz="quarter" idx="3"/>
          </p:nvPr>
        </p:nvSpPr>
        <p:spPr/>
        <p:txBody>
          <a:bodyPr/>
          <a:lstStyle/>
          <a:p>
            <a:fld id="{5116C895-348D-4FA1-AC3F-6A98EE2CBA64}" type="slidenum">
              <a:rPr lang="en-US" smtClean="0"/>
              <a:pPr/>
              <a:t>21</a:t>
            </a:fld>
            <a:endParaRPr lang="en-US" dirty="0"/>
          </a:p>
        </p:txBody>
      </p:sp>
      <p:sp>
        <p:nvSpPr>
          <p:cNvPr id="6" name="Rounded Rectangle 5"/>
          <p:cNvSpPr/>
          <p:nvPr/>
        </p:nvSpPr>
        <p:spPr>
          <a:xfrm>
            <a:off x="6762539" y="949568"/>
            <a:ext cx="1899139" cy="834013"/>
          </a:xfrm>
          <a:prstGeom prst="roundRect">
            <a:avLst/>
          </a:prstGeom>
          <a:solidFill>
            <a:srgbClr val="A4C8E1"/>
          </a:solidFill>
          <a:ln w="28575">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Empathise</a:t>
            </a:r>
          </a:p>
        </p:txBody>
      </p:sp>
    </p:spTree>
    <p:extLst>
      <p:ext uri="{BB962C8B-B14F-4D97-AF65-F5344CB8AC3E}">
        <p14:creationId xmlns:p14="http://schemas.microsoft.com/office/powerpoint/2010/main" val="109181657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r>
              <a:rPr lang="en-AU" dirty="0">
                <a:hlinkClick r:id="rId3"/>
              </a:rPr>
              <a:t>.abc.net.au/news aboriginal-astronomy-basis-of-dreamtime-stories-stargazing</a:t>
            </a:r>
            <a:endParaRPr lang="en-AU" dirty="0"/>
          </a:p>
          <a:p>
            <a:endParaRPr lang="en-AU" dirty="0"/>
          </a:p>
          <a:p>
            <a:r>
              <a:rPr lang="en-AU" dirty="0">
                <a:hlinkClick r:id="rId4"/>
              </a:rPr>
              <a:t>https://safeyoutube.net/w/lnR4</a:t>
            </a:r>
            <a:r>
              <a:rPr lang="en-AU" dirty="0"/>
              <a:t> </a:t>
            </a:r>
          </a:p>
          <a:p>
            <a:pPr marL="0" indent="0">
              <a:buNone/>
            </a:pPr>
            <a:r>
              <a:rPr lang="en-AU" dirty="0"/>
              <a:t>Through Our Eyes - </a:t>
            </a:r>
            <a:r>
              <a:rPr lang="en-AU" dirty="0" err="1"/>
              <a:t>Dhinawan</a:t>
            </a:r>
            <a:r>
              <a:rPr lang="en-AU" dirty="0"/>
              <a:t> 'Emu' In The Sky with Ben Flick</a:t>
            </a:r>
          </a:p>
          <a:p>
            <a:endParaRPr lang="en-AU" dirty="0"/>
          </a:p>
          <a:p>
            <a:endParaRPr lang="en-AU" dirty="0"/>
          </a:p>
        </p:txBody>
      </p:sp>
      <p:sp>
        <p:nvSpPr>
          <p:cNvPr id="3" name="Text Placeholder 2"/>
          <p:cNvSpPr>
            <a:spLocks noGrp="1"/>
          </p:cNvSpPr>
          <p:nvPr>
            <p:ph type="body" sz="quarter" idx="15"/>
          </p:nvPr>
        </p:nvSpPr>
        <p:spPr/>
        <p:txBody>
          <a:bodyPr/>
          <a:lstStyle/>
          <a:p>
            <a:r>
              <a:rPr lang="en-AU" dirty="0"/>
              <a:t>Aboriginal perspectives</a:t>
            </a:r>
          </a:p>
        </p:txBody>
      </p:sp>
      <p:sp>
        <p:nvSpPr>
          <p:cNvPr id="4" name="Title 3"/>
          <p:cNvSpPr>
            <a:spLocks noGrp="1"/>
          </p:cNvSpPr>
          <p:nvPr>
            <p:ph type="title"/>
          </p:nvPr>
        </p:nvSpPr>
        <p:spPr/>
        <p:txBody>
          <a:bodyPr/>
          <a:lstStyle/>
          <a:p>
            <a:r>
              <a:rPr lang="en-AU" dirty="0"/>
              <a:t>The world's first astronomers</a:t>
            </a:r>
          </a:p>
        </p:txBody>
      </p:sp>
      <p:sp>
        <p:nvSpPr>
          <p:cNvPr id="5" name="Footer Placeholder 4"/>
          <p:cNvSpPr>
            <a:spLocks noGrp="1"/>
          </p:cNvSpPr>
          <p:nvPr>
            <p:ph type="ftr" sz="quarter" idx="3"/>
          </p:nvPr>
        </p:nvSpPr>
        <p:spPr/>
        <p:txBody>
          <a:bodyPr/>
          <a:lstStyle/>
          <a:p>
            <a:fld id="{5116C895-348D-4FA1-AC3F-6A98EE2CBA64}" type="slidenum">
              <a:rPr lang="en-US" smtClean="0"/>
              <a:pPr/>
              <a:t>22</a:t>
            </a:fld>
            <a:endParaRPr lang="en-US" dirty="0"/>
          </a:p>
        </p:txBody>
      </p:sp>
      <p:pic>
        <p:nvPicPr>
          <p:cNvPr id="9" name="Picture 8" descr="Side by side same image. One, the outline shape of an emu that Aboriginal people see in the night sky. The other the same night sky without the outline." title="Emu in the sky"/>
          <p:cNvPicPr>
            <a:picLocks noChangeAspect="1"/>
          </p:cNvPicPr>
          <p:nvPr/>
        </p:nvPicPr>
        <p:blipFill>
          <a:blip r:embed="rId5"/>
          <a:stretch>
            <a:fillRect/>
          </a:stretch>
        </p:blipFill>
        <p:spPr>
          <a:xfrm>
            <a:off x="4490414" y="2733700"/>
            <a:ext cx="4280592" cy="3226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744346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Brainstorm/think</a:t>
            </a:r>
          </a:p>
        </p:txBody>
      </p:sp>
      <p:sp>
        <p:nvSpPr>
          <p:cNvPr id="7" name="Text Placeholder 6"/>
          <p:cNvSpPr>
            <a:spLocks noGrp="1"/>
          </p:cNvSpPr>
          <p:nvPr>
            <p:ph type="body" sz="quarter" idx="15"/>
          </p:nvPr>
        </p:nvSpPr>
        <p:spPr/>
        <p:txBody>
          <a:bodyPr/>
          <a:lstStyle/>
          <a:p>
            <a:r>
              <a:rPr lang="en-AU" dirty="0"/>
              <a:t>Activity 1- Empathy map</a:t>
            </a:r>
          </a:p>
        </p:txBody>
      </p:sp>
      <p:pic>
        <p:nvPicPr>
          <p:cNvPr id="5" name="Picture 4" title="Think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949" y="839400"/>
            <a:ext cx="1012202" cy="1012202"/>
          </a:xfrm>
          <a:prstGeom prst="rect">
            <a:avLst/>
          </a:prstGeom>
        </p:spPr>
      </p:pic>
      <p:pic>
        <p:nvPicPr>
          <p:cNvPr id="4" name="Picture 3" descr="Page cut into quadrants. Named - Think, Do, Say, Feel." title="Empathy map"/>
          <p:cNvPicPr>
            <a:picLocks noChangeAspect="1"/>
          </p:cNvPicPr>
          <p:nvPr/>
        </p:nvPicPr>
        <p:blipFill>
          <a:blip r:embed="rId4"/>
          <a:stretch>
            <a:fillRect/>
          </a:stretch>
        </p:blipFill>
        <p:spPr>
          <a:xfrm rot="5400000">
            <a:off x="2338590" y="405309"/>
            <a:ext cx="4479742" cy="7329578"/>
          </a:xfrm>
          <a:prstGeom prst="rect">
            <a:avLst/>
          </a:prstGeom>
        </p:spPr>
      </p:pic>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23</a:t>
            </a:fld>
            <a:endParaRPr lang="en-US" dirty="0"/>
          </a:p>
        </p:txBody>
      </p:sp>
    </p:spTree>
    <p:extLst>
      <p:ext uri="{BB962C8B-B14F-4D97-AF65-F5344CB8AC3E}">
        <p14:creationId xmlns:p14="http://schemas.microsoft.com/office/powerpoint/2010/main" val="146769975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STEM - define</a:t>
            </a:r>
          </a:p>
        </p:txBody>
      </p:sp>
      <p:sp>
        <p:nvSpPr>
          <p:cNvPr id="3" name="Title 2"/>
          <p:cNvSpPr>
            <a:spLocks noGrp="1"/>
          </p:cNvSpPr>
          <p:nvPr>
            <p:ph type="title"/>
          </p:nvPr>
        </p:nvSpPr>
        <p:spPr/>
        <p:txBody>
          <a:bodyPr/>
          <a:lstStyle/>
          <a:p>
            <a:r>
              <a:rPr lang="en-AU" dirty="0"/>
              <a:t>Activity 2 </a:t>
            </a:r>
          </a:p>
        </p:txBody>
      </p:sp>
    </p:spTree>
    <p:extLst>
      <p:ext uri="{BB962C8B-B14F-4D97-AF65-F5344CB8AC3E}">
        <p14:creationId xmlns:p14="http://schemas.microsoft.com/office/powerpoint/2010/main" val="42079379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1834627"/>
            <a:ext cx="2596801" cy="3842692"/>
          </a:xfrm>
        </p:spPr>
        <p:txBody>
          <a:bodyPr>
            <a:normAutofit fontScale="85000" lnSpcReduction="20000"/>
          </a:bodyPr>
          <a:lstStyle/>
          <a:p>
            <a:pPr marL="0" indent="0">
              <a:buNone/>
            </a:pPr>
            <a:r>
              <a:rPr lang="en-AU" dirty="0"/>
              <a:t>A satellite is an object which has been sent into space in order to collect information or to be part of a communications system. Satellites move continually round the Earth or around another planet. A rocket is used to launch communications satellites. The signals are sent by satellite link.</a:t>
            </a:r>
          </a:p>
        </p:txBody>
      </p:sp>
      <p:sp>
        <p:nvSpPr>
          <p:cNvPr id="3" name="Text Placeholder 2"/>
          <p:cNvSpPr>
            <a:spLocks noGrp="1"/>
          </p:cNvSpPr>
          <p:nvPr>
            <p:ph type="body" sz="quarter" idx="15"/>
          </p:nvPr>
        </p:nvSpPr>
        <p:spPr/>
        <p:txBody>
          <a:bodyPr/>
          <a:lstStyle/>
          <a:p>
            <a:r>
              <a:rPr lang="en-AU" dirty="0"/>
              <a:t>Understanding satellites</a:t>
            </a:r>
          </a:p>
        </p:txBody>
      </p:sp>
      <p:sp>
        <p:nvSpPr>
          <p:cNvPr id="4" name="Title 3"/>
          <p:cNvSpPr>
            <a:spLocks noGrp="1"/>
          </p:cNvSpPr>
          <p:nvPr>
            <p:ph type="title"/>
          </p:nvPr>
        </p:nvSpPr>
        <p:spPr/>
        <p:txBody>
          <a:bodyPr/>
          <a:lstStyle/>
          <a:p>
            <a:r>
              <a:rPr lang="en-AU" dirty="0"/>
              <a:t>Satellites</a:t>
            </a:r>
          </a:p>
        </p:txBody>
      </p:sp>
      <p:sp>
        <p:nvSpPr>
          <p:cNvPr id="5" name="Footer Placeholder 4"/>
          <p:cNvSpPr>
            <a:spLocks noGrp="1"/>
          </p:cNvSpPr>
          <p:nvPr>
            <p:ph type="ftr" sz="quarter" idx="3"/>
          </p:nvPr>
        </p:nvSpPr>
        <p:spPr/>
        <p:txBody>
          <a:bodyPr/>
          <a:lstStyle/>
          <a:p>
            <a:fld id="{5116C895-348D-4FA1-AC3F-6A98EE2CBA64}" type="slidenum">
              <a:rPr lang="en-US" smtClean="0"/>
              <a:pPr/>
              <a:t>25</a:t>
            </a:fld>
            <a:endParaRPr lang="en-US" dirty="0"/>
          </a:p>
        </p:txBody>
      </p:sp>
      <p:sp>
        <p:nvSpPr>
          <p:cNvPr id="6" name="Rounded Rectangle 5"/>
          <p:cNvSpPr/>
          <p:nvPr/>
        </p:nvSpPr>
        <p:spPr>
          <a:xfrm>
            <a:off x="6762539" y="949568"/>
            <a:ext cx="1899139" cy="834013"/>
          </a:xfrm>
          <a:prstGeom prst="roundRect">
            <a:avLst/>
          </a:prstGeom>
          <a:solidFill>
            <a:srgbClr val="A4C8E1"/>
          </a:solidFill>
          <a:ln w="28575">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Define</a:t>
            </a:r>
          </a:p>
        </p:txBody>
      </p:sp>
      <p:pic>
        <p:nvPicPr>
          <p:cNvPr id="8" name="Picture 7" descr="A salletite at centre top with examples of ground station, protable station, in-vehicle station." title="Satellite diagram"/>
          <p:cNvPicPr>
            <a:picLocks noChangeAspect="1"/>
          </p:cNvPicPr>
          <p:nvPr/>
        </p:nvPicPr>
        <p:blipFill>
          <a:blip r:embed="rId3"/>
          <a:stretch>
            <a:fillRect/>
          </a:stretch>
        </p:blipFill>
        <p:spPr>
          <a:xfrm>
            <a:off x="3418409" y="2079642"/>
            <a:ext cx="5496742" cy="376593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418409" y="5935540"/>
            <a:ext cx="5243269" cy="203532"/>
          </a:xfrm>
          <a:prstGeom prst="rect">
            <a:avLst/>
          </a:prstGeom>
          <a:noFill/>
        </p:spPr>
        <p:txBody>
          <a:bodyPr wrap="square" lIns="0" tIns="0" rIns="0" bIns="0" rtlCol="0">
            <a:noAutofit/>
          </a:bodyPr>
          <a:lstStyle/>
          <a:p>
            <a:r>
              <a:rPr lang="en-AU" sz="800" dirty="0"/>
              <a:t>https://www.elprocus.com/important-of-network-in-embedded-systems-for-beginners/</a:t>
            </a:r>
          </a:p>
        </p:txBody>
      </p:sp>
    </p:spTree>
    <p:extLst>
      <p:ext uri="{BB962C8B-B14F-4D97-AF65-F5344CB8AC3E}">
        <p14:creationId xmlns:p14="http://schemas.microsoft.com/office/powerpoint/2010/main" val="414671792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What is a satellite?</a:t>
            </a:r>
          </a:p>
        </p:txBody>
      </p:sp>
      <p:sp>
        <p:nvSpPr>
          <p:cNvPr id="5" name="Footer Placeholder 4"/>
          <p:cNvSpPr>
            <a:spLocks noGrp="1"/>
          </p:cNvSpPr>
          <p:nvPr>
            <p:ph type="ftr" sz="quarter" idx="3"/>
          </p:nvPr>
        </p:nvSpPr>
        <p:spPr/>
        <p:txBody>
          <a:bodyPr/>
          <a:lstStyle/>
          <a:p>
            <a:fld id="{5116C895-348D-4FA1-AC3F-6A98EE2CBA64}" type="slidenum">
              <a:rPr lang="en-US" smtClean="0"/>
              <a:pPr/>
              <a:t>26</a:t>
            </a:fld>
            <a:endParaRPr lang="en-US" dirty="0"/>
          </a:p>
        </p:txBody>
      </p:sp>
      <p:pic>
        <p:nvPicPr>
          <p:cNvPr id="6" name="Picture 5" descr="Annotated diagram of satellite with radiating lines and names identified like - High resolution, Transmission, Spacecraf module." title="Annotated diagram of satellite"/>
          <p:cNvPicPr>
            <a:picLocks noChangeAspect="1"/>
          </p:cNvPicPr>
          <p:nvPr/>
        </p:nvPicPr>
        <p:blipFill>
          <a:blip r:embed="rId3"/>
          <a:stretch>
            <a:fillRect/>
          </a:stretch>
        </p:blipFill>
        <p:spPr>
          <a:xfrm>
            <a:off x="445027" y="1533871"/>
            <a:ext cx="7448023" cy="5263592"/>
          </a:xfrm>
          <a:prstGeom prst="rect">
            <a:avLst/>
          </a:prstGeom>
        </p:spPr>
      </p:pic>
    </p:spTree>
    <p:extLst>
      <p:ext uri="{BB962C8B-B14F-4D97-AF65-F5344CB8AC3E}">
        <p14:creationId xmlns:p14="http://schemas.microsoft.com/office/powerpoint/2010/main" val="86768424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stronaut standing on moon in space suit next to American flag." title="Buzz Aldrin"/>
          <p:cNvPicPr>
            <a:picLocks noGrp="1" noChangeAspect="1"/>
          </p:cNvPicPr>
          <p:nvPr>
            <p:ph type="pic" sz="quarter" idx="17"/>
          </p:nvPr>
        </p:nvPicPr>
        <p:blipFill>
          <a:blip r:embed="rId3"/>
          <a:srcRect t="5821" b="5821"/>
          <a:stretch>
            <a:fillRect/>
          </a:stretch>
        </p:blipFill>
        <p:spPr>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quarter" idx="16"/>
          </p:nvPr>
        </p:nvSpPr>
        <p:spPr/>
        <p:txBody>
          <a:bodyPr/>
          <a:lstStyle/>
          <a:p>
            <a:r>
              <a:rPr lang="en-AU" dirty="0">
                <a:hlinkClick r:id="rId4"/>
              </a:rPr>
              <a:t>https://www.space.com/38700-nasa-history.html</a:t>
            </a:r>
            <a:r>
              <a:rPr lang="en-AU" dirty="0"/>
              <a:t> - NASA: 60 Years of Space Exploration</a:t>
            </a:r>
          </a:p>
          <a:p>
            <a:endParaRPr lang="en-AU" dirty="0"/>
          </a:p>
        </p:txBody>
      </p:sp>
      <p:sp>
        <p:nvSpPr>
          <p:cNvPr id="3" name="Text Placeholder 2"/>
          <p:cNvSpPr>
            <a:spLocks noGrp="1"/>
          </p:cNvSpPr>
          <p:nvPr>
            <p:ph type="body" sz="quarter" idx="15"/>
          </p:nvPr>
        </p:nvSpPr>
        <p:spPr/>
        <p:txBody>
          <a:bodyPr/>
          <a:lstStyle/>
          <a:p>
            <a:r>
              <a:rPr lang="en-AU" dirty="0"/>
              <a:t>Why is this important? </a:t>
            </a:r>
          </a:p>
        </p:txBody>
      </p:sp>
      <p:sp>
        <p:nvSpPr>
          <p:cNvPr id="4" name="Title 3"/>
          <p:cNvSpPr>
            <a:spLocks noGrp="1"/>
          </p:cNvSpPr>
          <p:nvPr>
            <p:ph type="title"/>
          </p:nvPr>
        </p:nvSpPr>
        <p:spPr/>
        <p:txBody>
          <a:bodyPr/>
          <a:lstStyle/>
          <a:p>
            <a:r>
              <a:rPr lang="en-AU" dirty="0"/>
              <a:t>Space exploration</a:t>
            </a:r>
          </a:p>
        </p:txBody>
      </p:sp>
      <p:sp>
        <p:nvSpPr>
          <p:cNvPr id="5" name="Footer Placeholder 4"/>
          <p:cNvSpPr>
            <a:spLocks noGrp="1"/>
          </p:cNvSpPr>
          <p:nvPr>
            <p:ph type="ftr" sz="quarter" idx="3"/>
          </p:nvPr>
        </p:nvSpPr>
        <p:spPr/>
        <p:txBody>
          <a:bodyPr/>
          <a:lstStyle/>
          <a:p>
            <a:fld id="{5116C895-348D-4FA1-AC3F-6A98EE2CBA64}" type="slidenum">
              <a:rPr lang="en-US" smtClean="0"/>
              <a:pPr/>
              <a:t>27</a:t>
            </a:fld>
            <a:endParaRPr lang="en-US" dirty="0"/>
          </a:p>
        </p:txBody>
      </p:sp>
      <p:sp>
        <p:nvSpPr>
          <p:cNvPr id="9" name="TextBox 8"/>
          <p:cNvSpPr txBox="1"/>
          <p:nvPr/>
        </p:nvSpPr>
        <p:spPr>
          <a:xfrm>
            <a:off x="4572000" y="6000288"/>
            <a:ext cx="3954026" cy="257838"/>
          </a:xfrm>
          <a:prstGeom prst="rect">
            <a:avLst/>
          </a:prstGeom>
          <a:noFill/>
        </p:spPr>
        <p:txBody>
          <a:bodyPr wrap="square" lIns="0" tIns="0" rIns="0" bIns="0" rtlCol="0">
            <a:noAutofit/>
          </a:bodyPr>
          <a:lstStyle/>
          <a:p>
            <a:r>
              <a:rPr lang="en-AU" sz="800" dirty="0"/>
              <a:t>Buzz Aldrin stands on the moon during NASA’s Apollo 11 mission in July 1969.</a:t>
            </a:r>
          </a:p>
          <a:p>
            <a:r>
              <a:rPr lang="en-AU" sz="800" dirty="0"/>
              <a:t>(Image: © NASA)</a:t>
            </a:r>
          </a:p>
        </p:txBody>
      </p:sp>
      <p:pic>
        <p:nvPicPr>
          <p:cNvPr id="10" name="Picture 9" descr="People sharing" title="Icon"/>
          <p:cNvPicPr>
            <a:picLocks noChangeAspect="1"/>
          </p:cNvPicPr>
          <p:nvPr/>
        </p:nvPicPr>
        <p:blipFill>
          <a:blip r:embed="rId5"/>
          <a:stretch>
            <a:fillRect/>
          </a:stretch>
        </p:blipFill>
        <p:spPr>
          <a:xfrm>
            <a:off x="7842162" y="459899"/>
            <a:ext cx="1072989" cy="1072989"/>
          </a:xfrm>
          <a:prstGeom prst="rect">
            <a:avLst/>
          </a:prstGeom>
        </p:spPr>
      </p:pic>
    </p:spTree>
    <p:extLst>
      <p:ext uri="{BB962C8B-B14F-4D97-AF65-F5344CB8AC3E}">
        <p14:creationId xmlns:p14="http://schemas.microsoft.com/office/powerpoint/2010/main" val="4952489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vert="horz" lIns="91440" tIns="45720" rIns="91440" bIns="45720" rtlCol="0" anchor="t">
            <a:normAutofit/>
          </a:bodyPr>
          <a:lstStyle/>
          <a:p>
            <a:pPr marL="132715" indent="-132715"/>
            <a:r>
              <a:rPr lang="en-AU" dirty="0">
                <a:latin typeface="Arial"/>
                <a:cs typeface="Arial"/>
              </a:rPr>
              <a:t>Temperature spikes</a:t>
            </a:r>
            <a:endParaRPr lang="en-US" dirty="0"/>
          </a:p>
          <a:p>
            <a:pPr marL="132715" indent="-132715"/>
            <a:r>
              <a:rPr lang="en-AU" dirty="0"/>
              <a:t>Gravity</a:t>
            </a:r>
          </a:p>
          <a:p>
            <a:pPr marL="132715" indent="-132715"/>
            <a:r>
              <a:rPr lang="en-AU" dirty="0"/>
              <a:t>Radiation</a:t>
            </a:r>
          </a:p>
          <a:p>
            <a:pPr marL="132715" indent="-132715"/>
            <a:r>
              <a:rPr lang="en-AU" dirty="0"/>
              <a:t> Pressure</a:t>
            </a:r>
          </a:p>
          <a:p>
            <a:pPr marL="132715" indent="-132715"/>
            <a:r>
              <a:rPr lang="en-AU" dirty="0"/>
              <a:t>Impacts</a:t>
            </a:r>
          </a:p>
          <a:p>
            <a:pPr marL="132715" indent="-132715"/>
            <a:r>
              <a:rPr lang="en-AU" dirty="0"/>
              <a:t>Vibrations</a:t>
            </a:r>
          </a:p>
          <a:p>
            <a:pPr marL="132715" indent="-132715"/>
            <a:endParaRPr lang="en-AU" dirty="0"/>
          </a:p>
          <a:p>
            <a:pPr marL="0" indent="0">
              <a:buNone/>
            </a:pPr>
            <a:endParaRPr lang="en-AU" dirty="0"/>
          </a:p>
        </p:txBody>
      </p:sp>
      <p:sp>
        <p:nvSpPr>
          <p:cNvPr id="7" name="Text Placeholder 6"/>
          <p:cNvSpPr>
            <a:spLocks noGrp="1"/>
          </p:cNvSpPr>
          <p:nvPr>
            <p:ph type="body" sz="quarter" idx="15"/>
          </p:nvPr>
        </p:nvSpPr>
        <p:spPr/>
        <p:txBody>
          <a:bodyPr/>
          <a:lstStyle/>
          <a:p>
            <a:r>
              <a:rPr lang="en-AU" dirty="0"/>
              <a:t>What are the harsh conditions of space?</a:t>
            </a:r>
          </a:p>
        </p:txBody>
      </p:sp>
      <p:sp>
        <p:nvSpPr>
          <p:cNvPr id="6" name="Title 5"/>
          <p:cNvSpPr>
            <a:spLocks noGrp="1"/>
          </p:cNvSpPr>
          <p:nvPr>
            <p:ph type="title"/>
          </p:nvPr>
        </p:nvSpPr>
        <p:spPr/>
        <p:txBody>
          <a:bodyPr/>
          <a:lstStyle/>
          <a:p>
            <a:r>
              <a:rPr lang="en-AU" dirty="0"/>
              <a:t>Brainstorm/think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28</a:t>
            </a:fld>
            <a:endParaRPr lang="en-US" dirty="0"/>
          </a:p>
        </p:txBody>
      </p:sp>
      <p:pic>
        <p:nvPicPr>
          <p:cNvPr id="5" name="Picture 4" title="Think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949" y="839400"/>
            <a:ext cx="1012202" cy="1012202"/>
          </a:xfrm>
          <a:prstGeom prst="rect">
            <a:avLst/>
          </a:prstGeom>
        </p:spPr>
      </p:pic>
    </p:spTree>
    <p:extLst>
      <p:ext uri="{BB962C8B-B14F-4D97-AF65-F5344CB8AC3E}">
        <p14:creationId xmlns:p14="http://schemas.microsoft.com/office/powerpoint/2010/main" val="39821036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pPr marL="0" indent="0">
              <a:buNone/>
            </a:pPr>
            <a:r>
              <a:rPr lang="en-AU" dirty="0"/>
              <a:t>How materials testing provides survivability in space?</a:t>
            </a:r>
          </a:p>
          <a:p>
            <a:r>
              <a:rPr lang="en-AU" dirty="0">
                <a:hlinkClick r:id="rId3"/>
              </a:rPr>
              <a:t>https://www.nts.com/ntsblog/materials-survive-in-space/</a:t>
            </a:r>
            <a:endParaRPr lang="en-AU" dirty="0"/>
          </a:p>
          <a:p>
            <a:endParaRPr lang="en-AU" dirty="0"/>
          </a:p>
          <a:p>
            <a:pPr marL="0" indent="0">
              <a:buNone/>
            </a:pPr>
            <a:endParaRPr lang="en-AU" dirty="0"/>
          </a:p>
        </p:txBody>
      </p:sp>
      <p:sp>
        <p:nvSpPr>
          <p:cNvPr id="7" name="Text Placeholder 6"/>
          <p:cNvSpPr>
            <a:spLocks noGrp="1"/>
          </p:cNvSpPr>
          <p:nvPr>
            <p:ph type="body" sz="quarter" idx="15"/>
          </p:nvPr>
        </p:nvSpPr>
        <p:spPr/>
        <p:txBody>
          <a:bodyPr/>
          <a:lstStyle/>
          <a:p>
            <a:r>
              <a:rPr lang="en-AU" dirty="0"/>
              <a:t>What materials can survive in space?</a:t>
            </a:r>
          </a:p>
        </p:txBody>
      </p:sp>
      <p:sp>
        <p:nvSpPr>
          <p:cNvPr id="6" name="Title 5"/>
          <p:cNvSpPr>
            <a:spLocks noGrp="1"/>
          </p:cNvSpPr>
          <p:nvPr>
            <p:ph type="title"/>
          </p:nvPr>
        </p:nvSpPr>
        <p:spPr/>
        <p:txBody>
          <a:bodyPr/>
          <a:lstStyle/>
          <a:p>
            <a:r>
              <a:rPr lang="en-AU" dirty="0"/>
              <a:t>Brainstorm/think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29</a:t>
            </a:fld>
            <a:endParaRPr lang="en-US" dirty="0"/>
          </a:p>
        </p:txBody>
      </p:sp>
      <p:pic>
        <p:nvPicPr>
          <p:cNvPr id="5" name="Picture 4" title="Think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949" y="839400"/>
            <a:ext cx="1012202" cy="1012202"/>
          </a:xfrm>
          <a:prstGeom prst="rect">
            <a:avLst/>
          </a:prstGeom>
        </p:spPr>
      </p:pic>
    </p:spTree>
    <p:extLst>
      <p:ext uri="{BB962C8B-B14F-4D97-AF65-F5344CB8AC3E}">
        <p14:creationId xmlns:p14="http://schemas.microsoft.com/office/powerpoint/2010/main" val="40574464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4597120" y="1844675"/>
            <a:ext cx="4325763" cy="4236529"/>
          </a:xfrm>
        </p:spPr>
        <p:txBody>
          <a:bodyPr>
            <a:normAutofit fontScale="92500"/>
          </a:bodyPr>
          <a:lstStyle/>
          <a:p>
            <a:r>
              <a:rPr lang="en-AU" dirty="0"/>
              <a:t>Non-digital - The student workbook can be printed and used for students at home with support from a parent or carer. </a:t>
            </a:r>
          </a:p>
          <a:p>
            <a:r>
              <a:rPr lang="en-AU" dirty="0"/>
              <a:t>Digital - Using this slide deck to progress students through the booklet would be ideal. It provides students with some background knowledge, examples, discussion opportunities and further online research opportunities required to complete tasks.</a:t>
            </a:r>
          </a:p>
        </p:txBody>
      </p:sp>
      <p:sp>
        <p:nvSpPr>
          <p:cNvPr id="12" name="Text Placeholder 11"/>
          <p:cNvSpPr>
            <a:spLocks noGrp="1"/>
          </p:cNvSpPr>
          <p:nvPr>
            <p:ph type="body" sz="quarter" idx="15"/>
          </p:nvPr>
        </p:nvSpPr>
        <p:spPr/>
        <p:txBody>
          <a:bodyPr/>
          <a:lstStyle/>
          <a:p>
            <a:r>
              <a:rPr lang="en-AU" dirty="0"/>
              <a:t>Student workbook</a:t>
            </a:r>
          </a:p>
        </p:txBody>
      </p:sp>
      <p:sp>
        <p:nvSpPr>
          <p:cNvPr id="6" name="Title 5"/>
          <p:cNvSpPr>
            <a:spLocks noGrp="1"/>
          </p:cNvSpPr>
          <p:nvPr>
            <p:ph type="title"/>
          </p:nvPr>
        </p:nvSpPr>
        <p:spPr/>
        <p:txBody>
          <a:bodyPr/>
          <a:lstStyle/>
          <a:p>
            <a:r>
              <a:rPr lang="en-AU" dirty="0"/>
              <a:t>Teacher information</a:t>
            </a:r>
          </a:p>
        </p:txBody>
      </p:sp>
      <p:sp>
        <p:nvSpPr>
          <p:cNvPr id="5" name="Footer Placeholder 4"/>
          <p:cNvSpPr>
            <a:spLocks noGrp="1"/>
          </p:cNvSpPr>
          <p:nvPr>
            <p:ph type="ftr" sz="quarter" idx="3"/>
          </p:nvPr>
        </p:nvSpPr>
        <p:spPr/>
        <p:txBody>
          <a:bodyPr/>
          <a:lstStyle/>
          <a:p>
            <a:fld id="{5116C895-348D-4FA1-AC3F-6A98EE2CBA64}" type="slidenum">
              <a:rPr lang="en-US" smtClean="0"/>
              <a:pPr/>
              <a:t>3</a:t>
            </a:fld>
            <a:endParaRPr lang="en-US" dirty="0"/>
          </a:p>
        </p:txBody>
      </p:sp>
      <p:pic>
        <p:nvPicPr>
          <p:cNvPr id="10" name="Picture 9" descr="Front cover of students work booklet with information of driving question and overview." title="Student booklet cover"/>
          <p:cNvPicPr>
            <a:picLocks noChangeAspect="1"/>
          </p:cNvPicPr>
          <p:nvPr/>
        </p:nvPicPr>
        <p:blipFill>
          <a:blip r:embed="rId3"/>
          <a:stretch>
            <a:fillRect/>
          </a:stretch>
        </p:blipFill>
        <p:spPr>
          <a:xfrm>
            <a:off x="850012" y="1665288"/>
            <a:ext cx="3455706" cy="48724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610623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r>
              <a:rPr lang="en-AU" dirty="0"/>
              <a:t>Why is this important?</a:t>
            </a:r>
          </a:p>
          <a:p>
            <a:endParaRPr lang="en-AU" dirty="0"/>
          </a:p>
          <a:p>
            <a:pPr marL="0" indent="0">
              <a:buNone/>
            </a:pPr>
            <a:endParaRPr lang="en-AU" dirty="0"/>
          </a:p>
        </p:txBody>
      </p:sp>
      <p:sp>
        <p:nvSpPr>
          <p:cNvPr id="7" name="Text Placeholder 6"/>
          <p:cNvSpPr>
            <a:spLocks noGrp="1"/>
          </p:cNvSpPr>
          <p:nvPr>
            <p:ph type="body" sz="quarter" idx="15"/>
          </p:nvPr>
        </p:nvSpPr>
        <p:spPr/>
        <p:txBody>
          <a:bodyPr/>
          <a:lstStyle/>
          <a:p>
            <a:r>
              <a:rPr lang="en-AU" dirty="0"/>
              <a:t>Could we recycle the space junk here on Earth?</a:t>
            </a:r>
          </a:p>
        </p:txBody>
      </p:sp>
      <p:sp>
        <p:nvSpPr>
          <p:cNvPr id="6" name="Title 5"/>
          <p:cNvSpPr>
            <a:spLocks noGrp="1"/>
          </p:cNvSpPr>
          <p:nvPr>
            <p:ph type="title"/>
          </p:nvPr>
        </p:nvSpPr>
        <p:spPr/>
        <p:txBody>
          <a:bodyPr/>
          <a:lstStyle/>
          <a:p>
            <a:r>
              <a:rPr lang="en-AU" dirty="0"/>
              <a:t>Brainstorm/think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30</a:t>
            </a:fld>
            <a:endParaRPr lang="en-US" dirty="0"/>
          </a:p>
        </p:txBody>
      </p:sp>
      <p:pic>
        <p:nvPicPr>
          <p:cNvPr id="5" name="Picture 4" title="Think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949" y="839400"/>
            <a:ext cx="1012202" cy="1012202"/>
          </a:xfrm>
          <a:prstGeom prst="rect">
            <a:avLst/>
          </a:prstGeom>
        </p:spPr>
      </p:pic>
    </p:spTree>
    <p:extLst>
      <p:ext uri="{BB962C8B-B14F-4D97-AF65-F5344CB8AC3E}">
        <p14:creationId xmlns:p14="http://schemas.microsoft.com/office/powerpoint/2010/main" val="145439808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Research</a:t>
            </a:r>
          </a:p>
        </p:txBody>
      </p:sp>
      <p:sp>
        <p:nvSpPr>
          <p:cNvPr id="7" name="Text Placeholder 6"/>
          <p:cNvSpPr>
            <a:spLocks noGrp="1"/>
          </p:cNvSpPr>
          <p:nvPr>
            <p:ph type="body" sz="quarter" idx="15"/>
          </p:nvPr>
        </p:nvSpPr>
        <p:spPr/>
        <p:txBody>
          <a:bodyPr/>
          <a:lstStyle/>
          <a:p>
            <a:r>
              <a:rPr lang="en-AU" dirty="0"/>
              <a:t>Activity 2 - create a report</a:t>
            </a:r>
          </a:p>
        </p:txBody>
      </p:sp>
      <p:pic>
        <p:nvPicPr>
          <p:cNvPr id="5" name="Picture 4" descr="This activity includes reading" title="Re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949" y="835504"/>
            <a:ext cx="1019363" cy="1019363"/>
          </a:xfrm>
          <a:prstGeom prst="rect">
            <a:avLst/>
          </a:prstGeom>
        </p:spPr>
      </p:pic>
      <p:sp>
        <p:nvSpPr>
          <p:cNvPr id="2" name="Text Placeholder 1"/>
          <p:cNvSpPr>
            <a:spLocks noGrp="1"/>
          </p:cNvSpPr>
          <p:nvPr>
            <p:ph type="body" sz="quarter" idx="16"/>
          </p:nvPr>
        </p:nvSpPr>
        <p:spPr/>
        <p:txBody>
          <a:bodyPr>
            <a:normAutofit/>
          </a:bodyPr>
          <a:lstStyle/>
          <a:p>
            <a:r>
              <a:rPr lang="en-AU" dirty="0"/>
              <a:t>What are human-made satellites and how do they work?</a:t>
            </a:r>
          </a:p>
          <a:p>
            <a:r>
              <a:rPr lang="en-AU" dirty="0"/>
              <a:t>List some of the uses of human-made satellites? </a:t>
            </a:r>
          </a:p>
          <a:p>
            <a:r>
              <a:rPr lang="en-AU" dirty="0"/>
              <a:t>Why is it important to explore our solar system?</a:t>
            </a:r>
          </a:p>
          <a:p>
            <a:r>
              <a:rPr lang="en-AU" dirty="0"/>
              <a:t>What is space debris?</a:t>
            </a:r>
          </a:p>
          <a:p>
            <a:r>
              <a:rPr lang="en-AU" dirty="0"/>
              <a:t>What are the harsh conditions of space?</a:t>
            </a:r>
          </a:p>
          <a:p>
            <a:r>
              <a:rPr lang="en-AU" dirty="0"/>
              <a:t>List materials that can survive in space.</a:t>
            </a:r>
          </a:p>
          <a:p>
            <a:r>
              <a:rPr lang="en-AU" dirty="0"/>
              <a:t>How could we recycle space junk here on Earth?</a:t>
            </a:r>
          </a:p>
          <a:p>
            <a:endParaRPr lang="en-AU" dirty="0"/>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31</a:t>
            </a:fld>
            <a:endParaRPr lang="en-US" dirty="0"/>
          </a:p>
        </p:txBody>
      </p:sp>
    </p:spTree>
    <p:extLst>
      <p:ext uri="{BB962C8B-B14F-4D97-AF65-F5344CB8AC3E}">
        <p14:creationId xmlns:p14="http://schemas.microsoft.com/office/powerpoint/2010/main" val="104652952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STEM - ideate</a:t>
            </a:r>
          </a:p>
        </p:txBody>
      </p:sp>
      <p:sp>
        <p:nvSpPr>
          <p:cNvPr id="3" name="Title 2"/>
          <p:cNvSpPr>
            <a:spLocks noGrp="1"/>
          </p:cNvSpPr>
          <p:nvPr>
            <p:ph type="title"/>
          </p:nvPr>
        </p:nvSpPr>
        <p:spPr/>
        <p:txBody>
          <a:bodyPr/>
          <a:lstStyle/>
          <a:p>
            <a:r>
              <a:rPr lang="en-AU" dirty="0"/>
              <a:t>Activity 3 </a:t>
            </a:r>
          </a:p>
        </p:txBody>
      </p:sp>
    </p:spTree>
    <p:extLst>
      <p:ext uri="{BB962C8B-B14F-4D97-AF65-F5344CB8AC3E}">
        <p14:creationId xmlns:p14="http://schemas.microsoft.com/office/powerpoint/2010/main" val="156604806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r>
              <a:rPr lang="en-AU" dirty="0"/>
              <a:t>Pose questions. Ask numerous ‘What if…?” questions.</a:t>
            </a:r>
          </a:p>
          <a:p>
            <a:r>
              <a:rPr lang="en-AU" dirty="0"/>
              <a:t>Piggyback on an existing idea by developing it further (elaboration).</a:t>
            </a:r>
          </a:p>
          <a:p>
            <a:r>
              <a:rPr lang="en-AU" dirty="0"/>
              <a:t>Propose alternatives. “Instead of doing it that way, maybe we could try it this way?”</a:t>
            </a:r>
          </a:p>
          <a:p>
            <a:r>
              <a:rPr lang="en-AU" dirty="0"/>
              <a:t>Pool. Collect several ideas from different sources and combine them.</a:t>
            </a:r>
          </a:p>
          <a:p>
            <a:r>
              <a:rPr lang="en-AU" dirty="0"/>
              <a:t>Pinch existing ideas (e.g. products) and suggest improvements.</a:t>
            </a:r>
          </a:p>
          <a:p>
            <a:r>
              <a:rPr lang="en-AU" dirty="0"/>
              <a:t>Pause… Don’t judge the ideas yet!</a:t>
            </a:r>
          </a:p>
          <a:p>
            <a:endParaRPr lang="en-AU" dirty="0"/>
          </a:p>
          <a:p>
            <a:pPr marL="0" indent="0">
              <a:buNone/>
            </a:pPr>
            <a:endParaRPr lang="en-AU" dirty="0"/>
          </a:p>
        </p:txBody>
      </p:sp>
      <p:sp>
        <p:nvSpPr>
          <p:cNvPr id="7" name="Text Placeholder 6"/>
          <p:cNvSpPr>
            <a:spLocks noGrp="1"/>
          </p:cNvSpPr>
          <p:nvPr>
            <p:ph type="body" sz="quarter" idx="15"/>
          </p:nvPr>
        </p:nvSpPr>
        <p:spPr/>
        <p:txBody>
          <a:bodyPr/>
          <a:lstStyle/>
          <a:p>
            <a:r>
              <a:rPr lang="en-AU" dirty="0"/>
              <a:t>How can we reduce space junk?</a:t>
            </a:r>
          </a:p>
        </p:txBody>
      </p:sp>
      <p:sp>
        <p:nvSpPr>
          <p:cNvPr id="6" name="Title 5"/>
          <p:cNvSpPr>
            <a:spLocks noGrp="1"/>
          </p:cNvSpPr>
          <p:nvPr>
            <p:ph type="title"/>
          </p:nvPr>
        </p:nvSpPr>
        <p:spPr/>
        <p:txBody>
          <a:bodyPr/>
          <a:lstStyle/>
          <a:p>
            <a:r>
              <a:rPr lang="en-AU" dirty="0"/>
              <a:t>Brainstorm/think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33</a:t>
            </a:fld>
            <a:endParaRPr lang="en-US" dirty="0"/>
          </a:p>
        </p:txBody>
      </p:sp>
      <p:pic>
        <p:nvPicPr>
          <p:cNvPr id="5" name="Picture 4" title="Think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9064" y="210544"/>
            <a:ext cx="1012202" cy="1012202"/>
          </a:xfrm>
          <a:prstGeom prst="rect">
            <a:avLst/>
          </a:prstGeom>
        </p:spPr>
      </p:pic>
      <p:sp>
        <p:nvSpPr>
          <p:cNvPr id="8" name="Rounded Rectangle 7"/>
          <p:cNvSpPr/>
          <p:nvPr/>
        </p:nvSpPr>
        <p:spPr>
          <a:xfrm>
            <a:off x="6787659" y="948231"/>
            <a:ext cx="1899139" cy="834013"/>
          </a:xfrm>
          <a:prstGeom prst="roundRect">
            <a:avLst/>
          </a:prstGeom>
          <a:solidFill>
            <a:srgbClr val="A4C8E1"/>
          </a:solidFill>
          <a:ln w="28575">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Ideate</a:t>
            </a:r>
          </a:p>
        </p:txBody>
      </p:sp>
      <p:sp>
        <p:nvSpPr>
          <p:cNvPr id="4" name="Cloud Callout 3"/>
          <p:cNvSpPr/>
          <p:nvPr/>
        </p:nvSpPr>
        <p:spPr>
          <a:xfrm>
            <a:off x="5074416" y="4955225"/>
            <a:ext cx="2662812" cy="1376624"/>
          </a:xfrm>
          <a:prstGeom prst="cloudCallout">
            <a:avLst>
              <a:gd name="adj1" fmla="val -67602"/>
              <a:gd name="adj2" fmla="val -64142"/>
            </a:avLst>
          </a:prstGeom>
          <a:ln w="38100">
            <a:solidFill>
              <a:srgbClr val="1D428A"/>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dirty="0"/>
              <a:t>How might we …. ?</a:t>
            </a:r>
          </a:p>
        </p:txBody>
      </p:sp>
    </p:spTree>
    <p:extLst>
      <p:ext uri="{BB962C8B-B14F-4D97-AF65-F5344CB8AC3E}">
        <p14:creationId xmlns:p14="http://schemas.microsoft.com/office/powerpoint/2010/main" val="377532314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1665288"/>
            <a:ext cx="8572723" cy="4566173"/>
          </a:xfrm>
        </p:spPr>
        <p:txBody>
          <a:bodyPr vert="horz" lIns="91440" tIns="45720" rIns="91440" bIns="45720" rtlCol="0" anchor="t">
            <a:normAutofit fontScale="77500" lnSpcReduction="20000"/>
          </a:bodyPr>
          <a:lstStyle/>
          <a:p>
            <a:pPr marL="132715" indent="-132715"/>
            <a:r>
              <a:rPr lang="en-AU" b="1" dirty="0">
                <a:latin typeface="Arial"/>
                <a:cs typeface="Arial"/>
              </a:rPr>
              <a:t>Adapting:</a:t>
            </a:r>
            <a:r>
              <a:rPr lang="en-AU" dirty="0">
                <a:latin typeface="Arial"/>
                <a:cs typeface="Arial"/>
              </a:rPr>
              <a:t> Be able to switch how you see, understand, and extend thinking as new ideas get generated.</a:t>
            </a:r>
            <a:endParaRPr lang="en-US" dirty="0">
              <a:latin typeface="Arial"/>
              <a:cs typeface="Arial"/>
            </a:endParaRPr>
          </a:p>
          <a:p>
            <a:pPr marL="132715" indent="-132715"/>
            <a:r>
              <a:rPr lang="en-AU" b="1" dirty="0"/>
              <a:t>Connecting: </a:t>
            </a:r>
            <a:r>
              <a:rPr lang="en-AU" dirty="0"/>
              <a:t>Be able to connect concepts, attributes or themes in order to create new possibilities.</a:t>
            </a:r>
          </a:p>
          <a:p>
            <a:pPr marL="132715" indent="-132715"/>
            <a:r>
              <a:rPr lang="en-AU" b="1" dirty="0"/>
              <a:t>Disrupting: </a:t>
            </a:r>
            <a:r>
              <a:rPr lang="en-AU" dirty="0"/>
              <a:t>Be able to overturn commonly held beliefs, assumptions or norms in order to re-think normal approaches.</a:t>
            </a:r>
          </a:p>
          <a:p>
            <a:pPr marL="132715" indent="-132715"/>
            <a:r>
              <a:rPr lang="en-AU" b="1" dirty="0"/>
              <a:t>Flipping: </a:t>
            </a:r>
            <a:r>
              <a:rPr lang="en-AU" dirty="0"/>
              <a:t>Turn dead-ends or deadlocks into opportunities by flipping them over or rapidly changing direction towards greater possibility. </a:t>
            </a:r>
          </a:p>
          <a:p>
            <a:pPr marL="132715" indent="-132715"/>
            <a:r>
              <a:rPr lang="en-AU" b="1" dirty="0"/>
              <a:t>Dreaming and Imagining: </a:t>
            </a:r>
            <a:r>
              <a:rPr lang="en-AU" dirty="0"/>
              <a:t>Be able to visualise a new picture of reality by turning needs into pictures or stories.</a:t>
            </a:r>
          </a:p>
          <a:p>
            <a:pPr marL="132715" indent="-132715"/>
            <a:r>
              <a:rPr lang="en-AU" b="1" dirty="0"/>
              <a:t>Experimental: </a:t>
            </a:r>
            <a:r>
              <a:rPr lang="en-AU" dirty="0"/>
              <a:t>Be open and curious enough to explore possibilities and take risks; be willing and eager to test out ideas and keen to venture into the unknown.</a:t>
            </a:r>
          </a:p>
          <a:p>
            <a:pPr marL="132715" indent="-132715"/>
            <a:r>
              <a:rPr lang="en-AU" b="1" dirty="0"/>
              <a:t>Recognise Patterns: </a:t>
            </a:r>
            <a:r>
              <a:rPr lang="en-AU" dirty="0"/>
              <a:t>Seek to spot common threads of meaning, and ways of seeing, doing and behaving.</a:t>
            </a:r>
          </a:p>
          <a:p>
            <a:pPr marL="132715" indent="-132715"/>
            <a:r>
              <a:rPr lang="en-AU" b="1" dirty="0"/>
              <a:t>Curiosity: </a:t>
            </a:r>
            <a:r>
              <a:rPr lang="en-AU" dirty="0"/>
              <a:t>Be willing to ask uncomfortable, silly or even crazy questions. Be willing to explore and experience, in order to understand and learn something new and different.</a:t>
            </a:r>
          </a:p>
          <a:p>
            <a:pPr marL="132715" indent="-132715"/>
            <a:endParaRPr lang="en-AU" dirty="0"/>
          </a:p>
          <a:p>
            <a:pPr marL="0" indent="0">
              <a:buNone/>
            </a:pPr>
            <a:endParaRPr lang="en-AU" dirty="0"/>
          </a:p>
        </p:txBody>
      </p:sp>
      <p:sp>
        <p:nvSpPr>
          <p:cNvPr id="7" name="Text Placeholder 6"/>
          <p:cNvSpPr>
            <a:spLocks noGrp="1"/>
          </p:cNvSpPr>
          <p:nvPr>
            <p:ph type="body" sz="quarter" idx="15"/>
          </p:nvPr>
        </p:nvSpPr>
        <p:spPr/>
        <p:txBody>
          <a:bodyPr/>
          <a:lstStyle/>
          <a:p>
            <a:r>
              <a:rPr lang="en-AU" dirty="0"/>
              <a:t>Activity 3 - successful ideation</a:t>
            </a:r>
          </a:p>
        </p:txBody>
      </p:sp>
      <p:sp>
        <p:nvSpPr>
          <p:cNvPr id="6" name="Title 5"/>
          <p:cNvSpPr>
            <a:spLocks noGrp="1"/>
          </p:cNvSpPr>
          <p:nvPr>
            <p:ph type="title"/>
          </p:nvPr>
        </p:nvSpPr>
        <p:spPr/>
        <p:txBody>
          <a:bodyPr/>
          <a:lstStyle/>
          <a:p>
            <a:r>
              <a:rPr lang="en-AU" dirty="0"/>
              <a:t>Brainstorm/think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34</a:t>
            </a:fld>
            <a:endParaRPr lang="en-US" dirty="0"/>
          </a:p>
        </p:txBody>
      </p:sp>
      <p:pic>
        <p:nvPicPr>
          <p:cNvPr id="5" name="Picture 4" title="Think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9064" y="210544"/>
            <a:ext cx="1012202" cy="1012202"/>
          </a:xfrm>
          <a:prstGeom prst="rect">
            <a:avLst/>
          </a:prstGeom>
        </p:spPr>
      </p:pic>
    </p:spTree>
    <p:extLst>
      <p:ext uri="{BB962C8B-B14F-4D97-AF65-F5344CB8AC3E}">
        <p14:creationId xmlns:p14="http://schemas.microsoft.com/office/powerpoint/2010/main" val="557049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pPr marL="0" indent="0">
              <a:buNone/>
            </a:pPr>
            <a:r>
              <a:rPr lang="en-AU" dirty="0"/>
              <a:t>Example</a:t>
            </a:r>
          </a:p>
          <a:p>
            <a:r>
              <a:rPr lang="en-AU" dirty="0">
                <a:hlinkClick r:id="rId3"/>
              </a:rPr>
              <a:t>https://pbskids.org/designsquad/build/robo-arm/</a:t>
            </a:r>
            <a:endParaRPr lang="en-AU" dirty="0"/>
          </a:p>
          <a:p>
            <a:r>
              <a:rPr lang="en-AU" dirty="0">
                <a:hlinkClick r:id="rId4"/>
              </a:rPr>
              <a:t>https://safeyoutube.net/w/AVD4</a:t>
            </a:r>
            <a:r>
              <a:rPr lang="en-AU" dirty="0"/>
              <a:t> - how to make a cardboard prototype</a:t>
            </a:r>
          </a:p>
          <a:p>
            <a:endParaRPr lang="en-AU" dirty="0"/>
          </a:p>
          <a:p>
            <a:endParaRPr lang="en-AU" dirty="0"/>
          </a:p>
          <a:p>
            <a:pPr marL="0" indent="0">
              <a:buNone/>
            </a:pPr>
            <a:endParaRPr lang="en-AU" dirty="0"/>
          </a:p>
        </p:txBody>
      </p:sp>
      <p:sp>
        <p:nvSpPr>
          <p:cNvPr id="7" name="Text Placeholder 6"/>
          <p:cNvSpPr>
            <a:spLocks noGrp="1"/>
          </p:cNvSpPr>
          <p:nvPr>
            <p:ph type="body" sz="quarter" idx="15"/>
          </p:nvPr>
        </p:nvSpPr>
        <p:spPr/>
        <p:txBody>
          <a:bodyPr/>
          <a:lstStyle/>
          <a:p>
            <a:r>
              <a:rPr lang="en-AU" dirty="0"/>
              <a:t>What is a prototype?</a:t>
            </a:r>
          </a:p>
        </p:txBody>
      </p:sp>
      <p:sp>
        <p:nvSpPr>
          <p:cNvPr id="6" name="Title 5"/>
          <p:cNvSpPr>
            <a:spLocks noGrp="1"/>
          </p:cNvSpPr>
          <p:nvPr>
            <p:ph type="title"/>
          </p:nvPr>
        </p:nvSpPr>
        <p:spPr/>
        <p:txBody>
          <a:bodyPr/>
          <a:lstStyle/>
          <a:p>
            <a:r>
              <a:rPr lang="en-AU" dirty="0"/>
              <a:t>Brainstorm/think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35</a:t>
            </a:fld>
            <a:endParaRPr lang="en-US" dirty="0"/>
          </a:p>
        </p:txBody>
      </p:sp>
      <p:pic>
        <p:nvPicPr>
          <p:cNvPr id="5" name="Picture 4" title="Think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949" y="839400"/>
            <a:ext cx="1012202" cy="1012202"/>
          </a:xfrm>
          <a:prstGeom prst="rect">
            <a:avLst/>
          </a:prstGeom>
        </p:spPr>
      </p:pic>
    </p:spTree>
    <p:extLst>
      <p:ext uri="{BB962C8B-B14F-4D97-AF65-F5344CB8AC3E}">
        <p14:creationId xmlns:p14="http://schemas.microsoft.com/office/powerpoint/2010/main" val="281544716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8"/>
          </p:nvPr>
        </p:nvSpPr>
        <p:spPr/>
        <p:txBody>
          <a:bodyPr vert="horz" lIns="91440" tIns="45720" rIns="91440" bIns="45720" rtlCol="0" anchor="t">
            <a:normAutofit/>
          </a:bodyPr>
          <a:lstStyle/>
          <a:p>
            <a:pPr marL="132715" indent="-132715"/>
            <a:r>
              <a:rPr lang="en-AU" dirty="0">
                <a:latin typeface="Arial"/>
                <a:cs typeface="Arial"/>
              </a:rPr>
              <a:t>How are you going to develop an innovative solution to the space junk problem?</a:t>
            </a:r>
            <a:endParaRPr lang="en-US">
              <a:latin typeface="Arial"/>
              <a:cs typeface="Arial"/>
            </a:endParaRPr>
          </a:p>
        </p:txBody>
      </p:sp>
      <p:sp>
        <p:nvSpPr>
          <p:cNvPr id="2" name="Text Placeholder 1"/>
          <p:cNvSpPr>
            <a:spLocks noGrp="1"/>
          </p:cNvSpPr>
          <p:nvPr>
            <p:ph type="body" sz="quarter" idx="17"/>
          </p:nvPr>
        </p:nvSpPr>
        <p:spPr/>
        <p:txBody>
          <a:bodyPr>
            <a:normAutofit/>
          </a:bodyPr>
          <a:lstStyle/>
          <a:p>
            <a:r>
              <a:rPr lang="en-AU" dirty="0"/>
              <a:t>This Satellite Net Is Cleaning Up Space Junk</a:t>
            </a:r>
          </a:p>
          <a:p>
            <a:pPr marL="0" indent="0">
              <a:buNone/>
            </a:pPr>
            <a:r>
              <a:rPr lang="en-AU" dirty="0">
                <a:hlinkClick r:id="rId3"/>
              </a:rPr>
              <a:t>https://safeyoutube.net/w/J024</a:t>
            </a:r>
            <a:endParaRPr lang="en-AU" dirty="0"/>
          </a:p>
          <a:p>
            <a:pPr marL="0" indent="0">
              <a:buNone/>
            </a:pPr>
            <a:endParaRPr lang="en-AU" dirty="0"/>
          </a:p>
          <a:p>
            <a:r>
              <a:rPr lang="en-AU" dirty="0"/>
              <a:t>‘Terminator tape’ could conquer Earth’s space junk problem</a:t>
            </a:r>
          </a:p>
          <a:p>
            <a:pPr marL="0" indent="0">
              <a:buNone/>
            </a:pPr>
            <a:r>
              <a:rPr lang="en-AU" dirty="0">
                <a:hlinkClick r:id="rId4"/>
              </a:rPr>
              <a:t>https://safeyoutube.net/w/8z24</a:t>
            </a:r>
            <a:endParaRPr lang="en-AU" dirty="0"/>
          </a:p>
        </p:txBody>
      </p:sp>
      <p:sp>
        <p:nvSpPr>
          <p:cNvPr id="7" name="Text Placeholder 6"/>
          <p:cNvSpPr>
            <a:spLocks noGrp="1"/>
          </p:cNvSpPr>
          <p:nvPr>
            <p:ph type="body" sz="quarter" idx="15"/>
          </p:nvPr>
        </p:nvSpPr>
        <p:spPr/>
        <p:txBody>
          <a:bodyPr/>
          <a:lstStyle/>
          <a:p>
            <a:r>
              <a:rPr lang="en-AU" dirty="0"/>
              <a:t>Some examples</a:t>
            </a:r>
          </a:p>
        </p:txBody>
      </p:sp>
      <p:sp>
        <p:nvSpPr>
          <p:cNvPr id="6" name="Title 5"/>
          <p:cNvSpPr>
            <a:spLocks noGrp="1"/>
          </p:cNvSpPr>
          <p:nvPr>
            <p:ph type="title"/>
          </p:nvPr>
        </p:nvSpPr>
        <p:spPr/>
        <p:txBody>
          <a:bodyPr/>
          <a:lstStyle/>
          <a:p>
            <a:r>
              <a:rPr lang="en-AU" dirty="0"/>
              <a:t>How do you clean up space junk? </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36</a:t>
            </a:fld>
            <a:endParaRPr lang="en-US" dirty="0"/>
          </a:p>
        </p:txBody>
      </p:sp>
      <p:pic>
        <p:nvPicPr>
          <p:cNvPr id="5" name="Picture 4" descr="Follow these instructions" title="Instructi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3741" y="745981"/>
            <a:ext cx="1075160" cy="1075160"/>
          </a:xfrm>
          <a:prstGeom prst="rect">
            <a:avLst/>
          </a:prstGeom>
        </p:spPr>
      </p:pic>
    </p:spTree>
    <p:extLst>
      <p:ext uri="{BB962C8B-B14F-4D97-AF65-F5344CB8AC3E}">
        <p14:creationId xmlns:p14="http://schemas.microsoft.com/office/powerpoint/2010/main" val="392432102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dirty="0"/>
              <a:t>Use the table</a:t>
            </a:r>
          </a:p>
        </p:txBody>
      </p:sp>
      <p:sp>
        <p:nvSpPr>
          <p:cNvPr id="4" name="Title 3"/>
          <p:cNvSpPr>
            <a:spLocks noGrp="1"/>
          </p:cNvSpPr>
          <p:nvPr>
            <p:ph type="title"/>
          </p:nvPr>
        </p:nvSpPr>
        <p:spPr/>
        <p:txBody>
          <a:bodyPr/>
          <a:lstStyle/>
          <a:p>
            <a:r>
              <a:rPr lang="en-AU" dirty="0"/>
              <a:t>Find the best solution</a:t>
            </a:r>
          </a:p>
        </p:txBody>
      </p:sp>
      <p:sp>
        <p:nvSpPr>
          <p:cNvPr id="5" name="Footer Placeholder 4"/>
          <p:cNvSpPr>
            <a:spLocks noGrp="1"/>
          </p:cNvSpPr>
          <p:nvPr>
            <p:ph type="ftr" sz="quarter" idx="3"/>
          </p:nvPr>
        </p:nvSpPr>
        <p:spPr/>
        <p:txBody>
          <a:bodyPr/>
          <a:lstStyle/>
          <a:p>
            <a:fld id="{5116C895-348D-4FA1-AC3F-6A98EE2CBA64}" type="slidenum">
              <a:rPr lang="en-US" smtClean="0"/>
              <a:pPr/>
              <a:t>37</a:t>
            </a:fld>
            <a:endParaRPr lang="en-US" dirty="0"/>
          </a:p>
        </p:txBody>
      </p:sp>
      <p:graphicFrame>
        <p:nvGraphicFramePr>
          <p:cNvPr id="6" name="Table 5" descr="Five by five empty table where students fill in with their ideas." title="Table of ideas"/>
          <p:cNvGraphicFramePr>
            <a:graphicFrameLocks noGrp="1"/>
          </p:cNvGraphicFramePr>
          <p:nvPr>
            <p:extLst>
              <p:ext uri="{D42A27DB-BD31-4B8C-83A1-F6EECF244321}">
                <p14:modId xmlns:p14="http://schemas.microsoft.com/office/powerpoint/2010/main" val="1184818177"/>
              </p:ext>
            </p:extLst>
          </p:nvPr>
        </p:nvGraphicFramePr>
        <p:xfrm>
          <a:off x="2103808" y="1420476"/>
          <a:ext cx="6070526" cy="4903650"/>
        </p:xfrm>
        <a:graphic>
          <a:graphicData uri="http://schemas.openxmlformats.org/drawingml/2006/table">
            <a:tbl>
              <a:tblPr firstRow="1" bandRow="1"/>
              <a:tblGrid>
                <a:gridCol w="493691">
                  <a:extLst>
                    <a:ext uri="{9D8B030D-6E8A-4147-A177-3AD203B41FA5}">
                      <a16:colId xmlns:a16="http://schemas.microsoft.com/office/drawing/2014/main" val="1824898303"/>
                    </a:ext>
                  </a:extLst>
                </a:gridCol>
                <a:gridCol w="2195165">
                  <a:extLst>
                    <a:ext uri="{9D8B030D-6E8A-4147-A177-3AD203B41FA5}">
                      <a16:colId xmlns:a16="http://schemas.microsoft.com/office/drawing/2014/main" val="2620256240"/>
                    </a:ext>
                  </a:extLst>
                </a:gridCol>
                <a:gridCol w="1165044">
                  <a:extLst>
                    <a:ext uri="{9D8B030D-6E8A-4147-A177-3AD203B41FA5}">
                      <a16:colId xmlns:a16="http://schemas.microsoft.com/office/drawing/2014/main" val="4013923782"/>
                    </a:ext>
                  </a:extLst>
                </a:gridCol>
                <a:gridCol w="1014818">
                  <a:extLst>
                    <a:ext uri="{9D8B030D-6E8A-4147-A177-3AD203B41FA5}">
                      <a16:colId xmlns:a16="http://schemas.microsoft.com/office/drawing/2014/main" val="3129311188"/>
                    </a:ext>
                  </a:extLst>
                </a:gridCol>
                <a:gridCol w="1201808">
                  <a:extLst>
                    <a:ext uri="{9D8B030D-6E8A-4147-A177-3AD203B41FA5}">
                      <a16:colId xmlns:a16="http://schemas.microsoft.com/office/drawing/2014/main" val="123747765"/>
                    </a:ext>
                  </a:extLst>
                </a:gridCol>
              </a:tblGrid>
              <a:tr h="719718">
                <a:tc>
                  <a:txBody>
                    <a:bodyPr/>
                    <a:lstStyle/>
                    <a:p>
                      <a:pPr>
                        <a:lnSpc>
                          <a:spcPts val="1200"/>
                        </a:lnSpc>
                        <a:spcBef>
                          <a:spcPts val="400"/>
                        </a:spcBef>
                        <a:spcAft>
                          <a:spcPts val="600"/>
                        </a:spcAft>
                      </a:pPr>
                      <a:r>
                        <a:rPr lang="en-AU" sz="14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Idea</a:t>
                      </a:r>
                      <a:endParaRPr lang="en-AU" sz="1400" b="1" dirty="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960"/>
                        </a:spcBef>
                        <a:spcAft>
                          <a:spcPts val="960"/>
                        </a:spcAft>
                      </a:pPr>
                      <a:r>
                        <a:rPr lang="en-AU"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 of solution</a:t>
                      </a:r>
                      <a:endParaRPr lang="en-AU" sz="14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960"/>
                        </a:spcBef>
                        <a:spcAft>
                          <a:spcPts val="960"/>
                        </a:spcAft>
                      </a:pPr>
                      <a:r>
                        <a:rPr lang="en-AU"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Possible?</a:t>
                      </a:r>
                      <a:endParaRPr lang="en-AU" sz="14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960"/>
                        </a:spcBef>
                        <a:spcAft>
                          <a:spcPts val="960"/>
                        </a:spcAft>
                      </a:pPr>
                      <a:r>
                        <a:rPr lang="en-AU"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Practical?</a:t>
                      </a:r>
                      <a:endParaRPr lang="en-AU" sz="14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400"/>
                        </a:spcBef>
                        <a:spcAft>
                          <a:spcPts val="400"/>
                        </a:spcAft>
                      </a:pPr>
                      <a:r>
                        <a:rPr lang="en-AU" sz="14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Potential for success</a:t>
                      </a:r>
                      <a:endParaRPr lang="en-AU" sz="14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400"/>
                        </a:spcBef>
                        <a:spcAft>
                          <a:spcPts val="400"/>
                        </a:spcAft>
                      </a:pPr>
                      <a:r>
                        <a:rPr lang="en-AU" sz="14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Identify the positives and negatives</a:t>
                      </a:r>
                      <a:endParaRPr lang="en-AU" sz="1400" dirty="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extLst>
                  <a:ext uri="{0D108BD9-81ED-4DB2-BD59-A6C34878D82A}">
                    <a16:rowId xmlns:a16="http://schemas.microsoft.com/office/drawing/2014/main" val="2683046940"/>
                  </a:ext>
                </a:extLst>
              </a:tr>
              <a:tr h="788617">
                <a:tc>
                  <a:txBody>
                    <a:bodyPr/>
                    <a:lstStyle/>
                    <a:p>
                      <a:pPr>
                        <a:lnSpc>
                          <a:spcPct val="115000"/>
                        </a:lnSpc>
                        <a:spcBef>
                          <a:spcPts val="400"/>
                        </a:spcBef>
                        <a:spcAft>
                          <a:spcPts val="400"/>
                        </a:spcAft>
                      </a:pPr>
                      <a:r>
                        <a:rPr lang="en-AU" sz="1800">
                          <a:effectLst/>
                          <a:latin typeface="Arial" panose="020B0604020202020204" pitchFamily="34" charset="0"/>
                          <a:ea typeface="Calibri" panose="020F0502020204030204" pitchFamily="34" charset="0"/>
                          <a:cs typeface="Times New Roman" panose="02020603050405020304" pitchFamily="18" charset="0"/>
                        </a:rPr>
                        <a:t>1</a:t>
                      </a: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dirty="0">
                          <a:effectLst/>
                          <a:latin typeface="Arial" panose="020B0604020202020204" pitchFamily="34" charset="0"/>
                          <a:ea typeface="Calibri" panose="020F0502020204030204" pitchFamily="34" charset="0"/>
                          <a:cs typeface="Times New Roman" panose="02020603050405020304" pitchFamily="18" charset="0"/>
                        </a:rPr>
                        <a:t> </a:t>
                      </a:r>
                      <a:endParaRPr lang="en-AU" sz="900" dirty="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8138784"/>
                  </a:ext>
                </a:extLst>
              </a:tr>
              <a:tr h="788617">
                <a:tc>
                  <a:txBody>
                    <a:bodyPr/>
                    <a:lstStyle/>
                    <a:p>
                      <a:pPr>
                        <a:lnSpc>
                          <a:spcPct val="115000"/>
                        </a:lnSpc>
                        <a:spcBef>
                          <a:spcPts val="400"/>
                        </a:spcBef>
                        <a:spcAft>
                          <a:spcPts val="400"/>
                        </a:spcAft>
                      </a:pPr>
                      <a:r>
                        <a:rPr lang="en-AU"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167197308"/>
                  </a:ext>
                </a:extLst>
              </a:tr>
              <a:tr h="788617">
                <a:tc>
                  <a:txBody>
                    <a:bodyPr/>
                    <a:lstStyle/>
                    <a:p>
                      <a:pPr>
                        <a:lnSpc>
                          <a:spcPct val="115000"/>
                        </a:lnSpc>
                        <a:spcBef>
                          <a:spcPts val="400"/>
                        </a:spcBef>
                        <a:spcAft>
                          <a:spcPts val="400"/>
                        </a:spcAft>
                      </a:pPr>
                      <a:r>
                        <a:rPr lang="en-AU" sz="1800">
                          <a:effectLst/>
                          <a:latin typeface="Arial" panose="020B0604020202020204" pitchFamily="34" charset="0"/>
                          <a:ea typeface="Calibri" panose="020F0502020204030204" pitchFamily="34" charset="0"/>
                          <a:cs typeface="Times New Roman" panose="02020603050405020304" pitchFamily="18" charset="0"/>
                        </a:rPr>
                        <a:t>3</a:t>
                      </a: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2594279"/>
                  </a:ext>
                </a:extLst>
              </a:tr>
              <a:tr h="788617">
                <a:tc>
                  <a:txBody>
                    <a:bodyPr/>
                    <a:lstStyle/>
                    <a:p>
                      <a:pPr>
                        <a:lnSpc>
                          <a:spcPct val="115000"/>
                        </a:lnSpc>
                        <a:spcBef>
                          <a:spcPts val="400"/>
                        </a:spcBef>
                        <a:spcAft>
                          <a:spcPts val="400"/>
                        </a:spcAft>
                      </a:pPr>
                      <a:r>
                        <a:rPr lang="en-AU"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01607068"/>
                  </a:ext>
                </a:extLst>
              </a:tr>
              <a:tr h="788617">
                <a:tc>
                  <a:txBody>
                    <a:bodyPr/>
                    <a:lstStyle/>
                    <a:p>
                      <a:pPr>
                        <a:lnSpc>
                          <a:spcPct val="115000"/>
                        </a:lnSpc>
                        <a:spcBef>
                          <a:spcPts val="400"/>
                        </a:spcBef>
                        <a:spcAft>
                          <a:spcPts val="400"/>
                        </a:spcAft>
                      </a:pPr>
                      <a:r>
                        <a:rPr lang="en-AU" sz="1800" dirty="0">
                          <a:effectLst/>
                          <a:latin typeface="Arial" panose="020B0604020202020204" pitchFamily="34" charset="0"/>
                          <a:ea typeface="Calibri" panose="020F0502020204030204" pitchFamily="34" charset="0"/>
                          <a:cs typeface="Times New Roman" panose="02020603050405020304" pitchFamily="18" charset="0"/>
                        </a:rPr>
                        <a:t>5</a:t>
                      </a: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a:effectLst/>
                          <a:latin typeface="Arial" panose="020B0604020202020204" pitchFamily="34" charset="0"/>
                          <a:ea typeface="Calibri" panose="020F0502020204030204" pitchFamily="34" charset="0"/>
                          <a:cs typeface="Times New Roman" panose="02020603050405020304" pitchFamily="18" charset="0"/>
                        </a:rPr>
                        <a:t> </a:t>
                      </a:r>
                      <a:endParaRPr lang="en-AU" sz="90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800" dirty="0">
                          <a:effectLst/>
                          <a:latin typeface="Arial" panose="020B0604020202020204" pitchFamily="34" charset="0"/>
                          <a:ea typeface="Calibri" panose="020F0502020204030204" pitchFamily="34" charset="0"/>
                          <a:cs typeface="Times New Roman" panose="02020603050405020304" pitchFamily="18" charset="0"/>
                        </a:rPr>
                        <a:t> </a:t>
                      </a:r>
                      <a:endParaRPr lang="en-AU" sz="900" dirty="0">
                        <a:effectLst/>
                        <a:latin typeface="Arial" panose="020B0604020202020204" pitchFamily="34" charset="0"/>
                        <a:ea typeface="Calibri" panose="020F0502020204030204" pitchFamily="34" charset="0"/>
                        <a:cs typeface="Times New Roman" panose="02020603050405020304" pitchFamily="18" charset="0"/>
                      </a:endParaRPr>
                    </a:p>
                  </a:txBody>
                  <a:tcPr marL="52499" marR="524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1989337"/>
                  </a:ext>
                </a:extLst>
              </a:tr>
            </a:tbl>
          </a:graphicData>
        </a:graphic>
      </p:graphicFrame>
    </p:spTree>
    <p:extLst>
      <p:ext uri="{BB962C8B-B14F-4D97-AF65-F5344CB8AC3E}">
        <p14:creationId xmlns:p14="http://schemas.microsoft.com/office/powerpoint/2010/main" val="191431258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STEM - prototype</a:t>
            </a:r>
          </a:p>
        </p:txBody>
      </p:sp>
      <p:sp>
        <p:nvSpPr>
          <p:cNvPr id="3" name="Title 2"/>
          <p:cNvSpPr>
            <a:spLocks noGrp="1"/>
          </p:cNvSpPr>
          <p:nvPr>
            <p:ph type="title"/>
          </p:nvPr>
        </p:nvSpPr>
        <p:spPr/>
        <p:txBody>
          <a:bodyPr/>
          <a:lstStyle/>
          <a:p>
            <a:r>
              <a:rPr lang="en-AU" dirty="0"/>
              <a:t>Activity 4  </a:t>
            </a:r>
          </a:p>
        </p:txBody>
      </p:sp>
    </p:spTree>
    <p:extLst>
      <p:ext uri="{BB962C8B-B14F-4D97-AF65-F5344CB8AC3E}">
        <p14:creationId xmlns:p14="http://schemas.microsoft.com/office/powerpoint/2010/main" val="251618377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1844676"/>
            <a:ext cx="8572723" cy="4083852"/>
          </a:xfrm>
        </p:spPr>
        <p:txBody>
          <a:bodyPr>
            <a:normAutofit/>
          </a:bodyPr>
          <a:lstStyle/>
          <a:p>
            <a:r>
              <a:rPr lang="en-AU" dirty="0"/>
              <a:t>Draw a flat prototype - </a:t>
            </a:r>
            <a:r>
              <a:rPr lang="en-AU" b="1" dirty="0"/>
              <a:t>sketching your idea </a:t>
            </a:r>
            <a:r>
              <a:rPr lang="en-AU" dirty="0"/>
              <a:t>is the first step in making your idea physical. Drawing is a great way to capture and explain the core of your idea. </a:t>
            </a:r>
          </a:p>
          <a:p>
            <a:r>
              <a:rPr lang="en-AU" dirty="0"/>
              <a:t>Develop a working prototype - this last step is about creating a working (or real looking) product. It should include some of the working parts of your product. For example, a working arm, wheels that spin, net that shoots out or folds in, if a device. It could be how your website will navigate – site map. A mind map of your social media platform.</a:t>
            </a:r>
          </a:p>
          <a:p>
            <a:endParaRPr lang="en-AU" dirty="0"/>
          </a:p>
        </p:txBody>
      </p:sp>
      <p:sp>
        <p:nvSpPr>
          <p:cNvPr id="3" name="Text Placeholder 2"/>
          <p:cNvSpPr>
            <a:spLocks noGrp="1"/>
          </p:cNvSpPr>
          <p:nvPr>
            <p:ph type="body" sz="quarter" idx="15"/>
          </p:nvPr>
        </p:nvSpPr>
        <p:spPr/>
        <p:txBody>
          <a:bodyPr/>
          <a:lstStyle/>
          <a:p>
            <a:r>
              <a:rPr lang="en-AU" dirty="0"/>
              <a:t>Activity 4 - steps to build a prototype</a:t>
            </a:r>
          </a:p>
        </p:txBody>
      </p:sp>
      <p:sp>
        <p:nvSpPr>
          <p:cNvPr id="4" name="Title 3"/>
          <p:cNvSpPr>
            <a:spLocks noGrp="1"/>
          </p:cNvSpPr>
          <p:nvPr>
            <p:ph type="title"/>
          </p:nvPr>
        </p:nvSpPr>
        <p:spPr/>
        <p:txBody>
          <a:bodyPr/>
          <a:lstStyle/>
          <a:p>
            <a:r>
              <a:rPr lang="en-AU" dirty="0"/>
              <a:t>A prototype is a model that tests out an idea.</a:t>
            </a:r>
          </a:p>
        </p:txBody>
      </p:sp>
      <p:sp>
        <p:nvSpPr>
          <p:cNvPr id="5" name="Footer Placeholder 4"/>
          <p:cNvSpPr>
            <a:spLocks noGrp="1"/>
          </p:cNvSpPr>
          <p:nvPr>
            <p:ph type="ftr" sz="quarter" idx="3"/>
          </p:nvPr>
        </p:nvSpPr>
        <p:spPr/>
        <p:txBody>
          <a:bodyPr/>
          <a:lstStyle/>
          <a:p>
            <a:fld id="{5116C895-348D-4FA1-AC3F-6A98EE2CBA64}" type="slidenum">
              <a:rPr lang="en-US" smtClean="0"/>
              <a:pPr/>
              <a:t>39</a:t>
            </a:fld>
            <a:endParaRPr lang="en-US" dirty="0"/>
          </a:p>
        </p:txBody>
      </p:sp>
      <p:sp>
        <p:nvSpPr>
          <p:cNvPr id="6" name="Rounded Rectangle 5"/>
          <p:cNvSpPr/>
          <p:nvPr/>
        </p:nvSpPr>
        <p:spPr>
          <a:xfrm>
            <a:off x="6873071" y="996394"/>
            <a:ext cx="1899139" cy="834013"/>
          </a:xfrm>
          <a:prstGeom prst="roundRect">
            <a:avLst/>
          </a:prstGeom>
          <a:solidFill>
            <a:srgbClr val="A4C8E1"/>
          </a:solidFill>
          <a:ln w="28575">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Prototype</a:t>
            </a:r>
          </a:p>
        </p:txBody>
      </p:sp>
    </p:spTree>
    <p:extLst>
      <p:ext uri="{BB962C8B-B14F-4D97-AF65-F5344CB8AC3E}">
        <p14:creationId xmlns:p14="http://schemas.microsoft.com/office/powerpoint/2010/main" val="17120916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All about space debris</a:t>
            </a:r>
          </a:p>
        </p:txBody>
      </p:sp>
      <p:sp>
        <p:nvSpPr>
          <p:cNvPr id="3" name="Title 2"/>
          <p:cNvSpPr>
            <a:spLocks noGrp="1"/>
          </p:cNvSpPr>
          <p:nvPr>
            <p:ph type="title"/>
          </p:nvPr>
        </p:nvSpPr>
        <p:spPr/>
        <p:txBody>
          <a:bodyPr/>
          <a:lstStyle/>
          <a:p>
            <a:r>
              <a:rPr lang="en-AU" dirty="0"/>
              <a:t>Overview</a:t>
            </a:r>
          </a:p>
        </p:txBody>
      </p:sp>
    </p:spTree>
    <p:extLst>
      <p:ext uri="{BB962C8B-B14F-4D97-AF65-F5344CB8AC3E}">
        <p14:creationId xmlns:p14="http://schemas.microsoft.com/office/powerpoint/2010/main" val="237494751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x like satellite with large pole in the centre and blue star to demonstrate capturing space junk." title="Diagram of satellite"/>
          <p:cNvPicPr>
            <a:picLocks noChangeAspect="1"/>
          </p:cNvPicPr>
          <p:nvPr/>
        </p:nvPicPr>
        <p:blipFill>
          <a:blip r:embed="rId3"/>
          <a:stretch>
            <a:fillRect/>
          </a:stretch>
        </p:blipFill>
        <p:spPr>
          <a:xfrm>
            <a:off x="4383645" y="2466941"/>
            <a:ext cx="3933825" cy="3752850"/>
          </a:xfrm>
          <a:prstGeom prst="rect">
            <a:avLst/>
          </a:prstGeom>
        </p:spPr>
      </p:pic>
      <p:sp>
        <p:nvSpPr>
          <p:cNvPr id="8" name="Text Placeholder 7"/>
          <p:cNvSpPr>
            <a:spLocks noGrp="1"/>
          </p:cNvSpPr>
          <p:nvPr>
            <p:ph type="body" sz="quarter" idx="16"/>
          </p:nvPr>
        </p:nvSpPr>
        <p:spPr/>
        <p:txBody>
          <a:bodyPr>
            <a:normAutofit/>
          </a:bodyPr>
          <a:lstStyle/>
          <a:p>
            <a:r>
              <a:rPr lang="en-AU" dirty="0"/>
              <a:t>This is what my prototype will look like. (Need to add annotations)</a:t>
            </a:r>
          </a:p>
          <a:p>
            <a:r>
              <a:rPr lang="en-AU" dirty="0"/>
              <a:t>This what my prototype will do. Be clear!</a:t>
            </a:r>
          </a:p>
          <a:p>
            <a:r>
              <a:rPr lang="en-AU" dirty="0"/>
              <a:t>List of materials I will need to create my prototype.</a:t>
            </a:r>
          </a:p>
        </p:txBody>
      </p:sp>
      <p:sp>
        <p:nvSpPr>
          <p:cNvPr id="5" name="Text Placeholder 4"/>
          <p:cNvSpPr>
            <a:spLocks noGrp="1"/>
          </p:cNvSpPr>
          <p:nvPr>
            <p:ph type="body" sz="quarter" idx="15"/>
          </p:nvPr>
        </p:nvSpPr>
        <p:spPr/>
        <p:txBody>
          <a:bodyPr/>
          <a:lstStyle/>
          <a:p>
            <a:r>
              <a:rPr lang="en-AU" dirty="0"/>
              <a:t>Developing the draft</a:t>
            </a:r>
          </a:p>
        </p:txBody>
      </p:sp>
      <p:sp>
        <p:nvSpPr>
          <p:cNvPr id="4" name="Title 3"/>
          <p:cNvSpPr>
            <a:spLocks noGrp="1"/>
          </p:cNvSpPr>
          <p:nvPr>
            <p:ph type="title"/>
          </p:nvPr>
        </p:nvSpPr>
        <p:spPr/>
        <p:txBody>
          <a:bodyPr/>
          <a:lstStyle/>
          <a:p>
            <a:r>
              <a:rPr lang="en-AU" dirty="0"/>
              <a:t>Prototype</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40</a:t>
            </a:fld>
            <a:endParaRPr lang="en-US" dirty="0"/>
          </a:p>
        </p:txBody>
      </p:sp>
      <p:pic>
        <p:nvPicPr>
          <p:cNvPr id="6" name="Picture 5" descr="You will write during this activity." title="Wri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5084" y="637738"/>
            <a:ext cx="1077228" cy="1077228"/>
          </a:xfrm>
          <a:prstGeom prst="rect">
            <a:avLst/>
          </a:prstGeom>
        </p:spPr>
      </p:pic>
      <p:sp>
        <p:nvSpPr>
          <p:cNvPr id="7" name="TextBox 6"/>
          <p:cNvSpPr txBox="1"/>
          <p:nvPr/>
        </p:nvSpPr>
        <p:spPr>
          <a:xfrm>
            <a:off x="4383645" y="6154032"/>
            <a:ext cx="3722915" cy="286517"/>
          </a:xfrm>
          <a:prstGeom prst="rect">
            <a:avLst/>
          </a:prstGeom>
          <a:noFill/>
        </p:spPr>
        <p:txBody>
          <a:bodyPr wrap="square" lIns="0" tIns="0" rIns="0" bIns="0" rtlCol="0">
            <a:noAutofit/>
          </a:bodyPr>
          <a:lstStyle/>
          <a:p>
            <a:r>
              <a:rPr lang="en-AU" sz="800" dirty="0"/>
              <a:t>https://commons.wikimedia.org/wiki/File:Cerise_sat_broke.jpg</a:t>
            </a:r>
          </a:p>
        </p:txBody>
      </p:sp>
    </p:spTree>
    <p:extLst>
      <p:ext uri="{BB962C8B-B14F-4D97-AF65-F5344CB8AC3E}">
        <p14:creationId xmlns:p14="http://schemas.microsoft.com/office/powerpoint/2010/main" val="184215654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r>
              <a:rPr lang="en-AU" dirty="0"/>
              <a:t>Upon completion of the working prototype, create an advertising brochure that contains all the important information about your product. This way you can swiftly show something to your audience to prove your design works.</a:t>
            </a:r>
          </a:p>
          <a:p>
            <a:endParaRPr lang="en-AU" dirty="0"/>
          </a:p>
          <a:p>
            <a:pPr marL="0" indent="0">
              <a:buNone/>
            </a:pPr>
            <a:endParaRPr lang="en-AU" dirty="0"/>
          </a:p>
        </p:txBody>
      </p:sp>
      <p:sp>
        <p:nvSpPr>
          <p:cNvPr id="7" name="Text Placeholder 6"/>
          <p:cNvSpPr>
            <a:spLocks noGrp="1"/>
          </p:cNvSpPr>
          <p:nvPr>
            <p:ph type="body" sz="quarter" idx="15"/>
          </p:nvPr>
        </p:nvSpPr>
        <p:spPr/>
        <p:txBody>
          <a:bodyPr/>
          <a:lstStyle/>
          <a:p>
            <a:r>
              <a:rPr lang="en-AU" dirty="0"/>
              <a:t>Steps to build a prototype?</a:t>
            </a:r>
          </a:p>
        </p:txBody>
      </p:sp>
      <p:sp>
        <p:nvSpPr>
          <p:cNvPr id="6" name="Title 5"/>
          <p:cNvSpPr>
            <a:spLocks noGrp="1"/>
          </p:cNvSpPr>
          <p:nvPr>
            <p:ph type="title"/>
          </p:nvPr>
        </p:nvSpPr>
        <p:spPr/>
        <p:txBody>
          <a:bodyPr/>
          <a:lstStyle/>
          <a:p>
            <a:r>
              <a:rPr lang="en-AU" dirty="0"/>
              <a:t>Brainstorm/think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41</a:t>
            </a:fld>
            <a:endParaRPr lang="en-US" dirty="0"/>
          </a:p>
        </p:txBody>
      </p:sp>
      <p:pic>
        <p:nvPicPr>
          <p:cNvPr id="5" name="Picture 4" title="Think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949" y="839400"/>
            <a:ext cx="1012202" cy="1012202"/>
          </a:xfrm>
          <a:prstGeom prst="rect">
            <a:avLst/>
          </a:prstGeom>
        </p:spPr>
      </p:pic>
    </p:spTree>
    <p:extLst>
      <p:ext uri="{BB962C8B-B14F-4D97-AF65-F5344CB8AC3E}">
        <p14:creationId xmlns:p14="http://schemas.microsoft.com/office/powerpoint/2010/main" val="176261209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p:txBody>
          <a:bodyPr>
            <a:normAutofit/>
          </a:bodyPr>
          <a:lstStyle/>
          <a:p>
            <a:r>
              <a:rPr lang="en-AU" dirty="0"/>
              <a:t>Command attention with the cover. </a:t>
            </a:r>
          </a:p>
          <a:p>
            <a:r>
              <a:rPr lang="en-AU" dirty="0"/>
              <a:t>Attract attention with compelling text. </a:t>
            </a:r>
          </a:p>
          <a:p>
            <a:r>
              <a:rPr lang="en-AU" dirty="0"/>
              <a:t>Set the tone with colour. </a:t>
            </a:r>
          </a:p>
          <a:p>
            <a:r>
              <a:rPr lang="en-AU" dirty="0"/>
              <a:t>Choose the right font and font size.</a:t>
            </a:r>
          </a:p>
          <a:p>
            <a:r>
              <a:rPr lang="en-AU" dirty="0"/>
              <a:t>Use white space strategically. </a:t>
            </a:r>
          </a:p>
          <a:p>
            <a:r>
              <a:rPr lang="en-AU" dirty="0"/>
              <a:t>Organize with boxes. </a:t>
            </a:r>
          </a:p>
          <a:p>
            <a:r>
              <a:rPr lang="en-AU" dirty="0"/>
              <a:t>Bring the brochure to life with pictures and images are another way to communicate your message without using text. </a:t>
            </a:r>
          </a:p>
          <a:p>
            <a:endParaRPr lang="en-AU" dirty="0"/>
          </a:p>
        </p:txBody>
      </p:sp>
      <p:sp>
        <p:nvSpPr>
          <p:cNvPr id="5" name="Text Placeholder 4"/>
          <p:cNvSpPr>
            <a:spLocks noGrp="1"/>
          </p:cNvSpPr>
          <p:nvPr>
            <p:ph type="body" sz="quarter" idx="15"/>
          </p:nvPr>
        </p:nvSpPr>
        <p:spPr/>
        <p:txBody>
          <a:bodyPr/>
          <a:lstStyle/>
          <a:p>
            <a:r>
              <a:rPr lang="en-AU" dirty="0"/>
              <a:t>Creating a brochure</a:t>
            </a:r>
          </a:p>
        </p:txBody>
      </p:sp>
      <p:sp>
        <p:nvSpPr>
          <p:cNvPr id="4" name="Title 3"/>
          <p:cNvSpPr>
            <a:spLocks noGrp="1"/>
          </p:cNvSpPr>
          <p:nvPr>
            <p:ph type="title"/>
          </p:nvPr>
        </p:nvSpPr>
        <p:spPr/>
        <p:txBody>
          <a:bodyPr/>
          <a:lstStyle/>
          <a:p>
            <a:r>
              <a:rPr lang="en-AU" dirty="0"/>
              <a:t>Prototype</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42</a:t>
            </a:fld>
            <a:endParaRPr lang="en-US" dirty="0"/>
          </a:p>
        </p:txBody>
      </p:sp>
      <p:pic>
        <p:nvPicPr>
          <p:cNvPr id="6" name="Picture 5" descr="You will write during this activity." title="Wri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5084" y="637738"/>
            <a:ext cx="1077228" cy="1077228"/>
          </a:xfrm>
          <a:prstGeom prst="rect">
            <a:avLst/>
          </a:prstGeom>
        </p:spPr>
      </p:pic>
    </p:spTree>
    <p:extLst>
      <p:ext uri="{BB962C8B-B14F-4D97-AF65-F5344CB8AC3E}">
        <p14:creationId xmlns:p14="http://schemas.microsoft.com/office/powerpoint/2010/main" val="26324297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STEM - test</a:t>
            </a:r>
          </a:p>
        </p:txBody>
      </p:sp>
      <p:sp>
        <p:nvSpPr>
          <p:cNvPr id="3" name="Title 2"/>
          <p:cNvSpPr>
            <a:spLocks noGrp="1"/>
          </p:cNvSpPr>
          <p:nvPr>
            <p:ph type="title"/>
          </p:nvPr>
        </p:nvSpPr>
        <p:spPr/>
        <p:txBody>
          <a:bodyPr/>
          <a:lstStyle/>
          <a:p>
            <a:r>
              <a:rPr lang="en-AU" dirty="0"/>
              <a:t>Activity 5  </a:t>
            </a:r>
          </a:p>
        </p:txBody>
      </p:sp>
    </p:spTree>
    <p:extLst>
      <p:ext uri="{BB962C8B-B14F-4D97-AF65-F5344CB8AC3E}">
        <p14:creationId xmlns:p14="http://schemas.microsoft.com/office/powerpoint/2010/main" val="285332294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1744099"/>
            <a:ext cx="8572723" cy="4465690"/>
          </a:xfrm>
        </p:spPr>
        <p:txBody>
          <a:bodyPr>
            <a:normAutofit/>
          </a:bodyPr>
          <a:lstStyle/>
          <a:p>
            <a:pPr marL="0" indent="0">
              <a:buNone/>
            </a:pPr>
            <a:r>
              <a:rPr lang="en-AU" dirty="0"/>
              <a:t>Obviously we cannot take model prototypes for junk collection into space, so how could you test to see that your design works? Make a list of 4 ways to test the suitability of your design.</a:t>
            </a:r>
          </a:p>
          <a:p>
            <a:pPr marL="0" indent="0">
              <a:buNone/>
            </a:pPr>
            <a:r>
              <a:rPr lang="en-AU" dirty="0"/>
              <a:t>1.	  </a:t>
            </a:r>
          </a:p>
          <a:p>
            <a:pPr marL="0" indent="0">
              <a:buNone/>
            </a:pPr>
            <a:r>
              <a:rPr lang="en-AU" dirty="0"/>
              <a:t>2.	   </a:t>
            </a:r>
          </a:p>
          <a:p>
            <a:pPr marL="0" indent="0">
              <a:buNone/>
            </a:pPr>
            <a:r>
              <a:rPr lang="en-AU" dirty="0"/>
              <a:t>3.	   </a:t>
            </a:r>
          </a:p>
          <a:p>
            <a:pPr marL="0" indent="0">
              <a:buNone/>
            </a:pPr>
            <a:r>
              <a:rPr lang="en-AU" dirty="0"/>
              <a:t>4.	   </a:t>
            </a:r>
          </a:p>
          <a:p>
            <a:pPr marL="0" indent="0">
              <a:buNone/>
            </a:pPr>
            <a:r>
              <a:rPr lang="en-AU" dirty="0"/>
              <a:t>	 </a:t>
            </a:r>
          </a:p>
        </p:txBody>
      </p:sp>
      <p:sp>
        <p:nvSpPr>
          <p:cNvPr id="3" name="Text Placeholder 2"/>
          <p:cNvSpPr>
            <a:spLocks noGrp="1"/>
          </p:cNvSpPr>
          <p:nvPr>
            <p:ph type="body" sz="quarter" idx="15"/>
          </p:nvPr>
        </p:nvSpPr>
        <p:spPr/>
        <p:txBody>
          <a:bodyPr/>
          <a:lstStyle/>
          <a:p>
            <a:r>
              <a:rPr lang="en-AU" dirty="0"/>
              <a:t>Activity 5 – how can we test?</a:t>
            </a:r>
          </a:p>
        </p:txBody>
      </p:sp>
      <p:sp>
        <p:nvSpPr>
          <p:cNvPr id="4" name="Title 3"/>
          <p:cNvSpPr>
            <a:spLocks noGrp="1"/>
          </p:cNvSpPr>
          <p:nvPr>
            <p:ph type="title"/>
          </p:nvPr>
        </p:nvSpPr>
        <p:spPr/>
        <p:txBody>
          <a:bodyPr/>
          <a:lstStyle/>
          <a:p>
            <a:r>
              <a:rPr lang="en-AU" dirty="0"/>
              <a:t>Model prototype</a:t>
            </a:r>
          </a:p>
        </p:txBody>
      </p:sp>
      <p:sp>
        <p:nvSpPr>
          <p:cNvPr id="5" name="Footer Placeholder 4"/>
          <p:cNvSpPr>
            <a:spLocks noGrp="1"/>
          </p:cNvSpPr>
          <p:nvPr>
            <p:ph type="ftr" sz="quarter" idx="3"/>
          </p:nvPr>
        </p:nvSpPr>
        <p:spPr/>
        <p:txBody>
          <a:bodyPr/>
          <a:lstStyle/>
          <a:p>
            <a:fld id="{5116C895-348D-4FA1-AC3F-6A98EE2CBA64}" type="slidenum">
              <a:rPr lang="en-US" smtClean="0"/>
              <a:pPr/>
              <a:t>44</a:t>
            </a:fld>
            <a:endParaRPr lang="en-US" dirty="0"/>
          </a:p>
        </p:txBody>
      </p:sp>
      <p:sp>
        <p:nvSpPr>
          <p:cNvPr id="6" name="Rounded Rectangle 5"/>
          <p:cNvSpPr/>
          <p:nvPr/>
        </p:nvSpPr>
        <p:spPr>
          <a:xfrm>
            <a:off x="6903216" y="747159"/>
            <a:ext cx="1899139" cy="834013"/>
          </a:xfrm>
          <a:prstGeom prst="roundRect">
            <a:avLst/>
          </a:prstGeom>
          <a:solidFill>
            <a:srgbClr val="A4C8E1"/>
          </a:solidFill>
          <a:ln w="28575">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Test</a:t>
            </a:r>
          </a:p>
        </p:txBody>
      </p:sp>
    </p:spTree>
    <p:extLst>
      <p:ext uri="{BB962C8B-B14F-4D97-AF65-F5344CB8AC3E}">
        <p14:creationId xmlns:p14="http://schemas.microsoft.com/office/powerpoint/2010/main" val="404227902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1744099"/>
            <a:ext cx="8572723" cy="1953694"/>
          </a:xfrm>
        </p:spPr>
        <p:txBody>
          <a:bodyPr>
            <a:normAutofit fontScale="92500" lnSpcReduction="20000"/>
          </a:bodyPr>
          <a:lstStyle/>
          <a:p>
            <a:r>
              <a:rPr lang="en-AU" dirty="0"/>
              <a:t>Share with an audience for feedback. Choosing the right audience helps ensure your product test is as useful as possible. </a:t>
            </a:r>
          </a:p>
          <a:p>
            <a:r>
              <a:rPr lang="en-AU" dirty="0"/>
              <a:t>Create a presentation. A good presentation can be a vital part of the testing your process. Present to an audience and get feedback.</a:t>
            </a:r>
          </a:p>
          <a:p>
            <a:pPr marL="0" indent="0">
              <a:buNone/>
            </a:pPr>
            <a:r>
              <a:rPr lang="en-AU" dirty="0"/>
              <a:t>	 </a:t>
            </a:r>
          </a:p>
        </p:txBody>
      </p:sp>
      <p:sp>
        <p:nvSpPr>
          <p:cNvPr id="3" name="Text Placeholder 2"/>
          <p:cNvSpPr>
            <a:spLocks noGrp="1"/>
          </p:cNvSpPr>
          <p:nvPr>
            <p:ph type="body" sz="quarter" idx="15"/>
          </p:nvPr>
        </p:nvSpPr>
        <p:spPr/>
        <p:txBody>
          <a:bodyPr/>
          <a:lstStyle/>
          <a:p>
            <a:r>
              <a:rPr lang="en-AU" dirty="0"/>
              <a:t>How can we test?</a:t>
            </a:r>
          </a:p>
        </p:txBody>
      </p:sp>
      <p:sp>
        <p:nvSpPr>
          <p:cNvPr id="4" name="Title 3"/>
          <p:cNvSpPr>
            <a:spLocks noGrp="1"/>
          </p:cNvSpPr>
          <p:nvPr>
            <p:ph type="title"/>
          </p:nvPr>
        </p:nvSpPr>
        <p:spPr/>
        <p:txBody>
          <a:bodyPr/>
          <a:lstStyle/>
          <a:p>
            <a:r>
              <a:rPr lang="en-AU" dirty="0"/>
              <a:t>Prototype solutions</a:t>
            </a:r>
          </a:p>
        </p:txBody>
      </p:sp>
      <p:sp>
        <p:nvSpPr>
          <p:cNvPr id="5" name="Footer Placeholder 4"/>
          <p:cNvSpPr>
            <a:spLocks noGrp="1"/>
          </p:cNvSpPr>
          <p:nvPr>
            <p:ph type="ftr" sz="quarter" idx="3"/>
          </p:nvPr>
        </p:nvSpPr>
        <p:spPr/>
        <p:txBody>
          <a:bodyPr/>
          <a:lstStyle/>
          <a:p>
            <a:fld id="{5116C895-348D-4FA1-AC3F-6A98EE2CBA64}" type="slidenum">
              <a:rPr lang="en-US" smtClean="0"/>
              <a:pPr/>
              <a:t>45</a:t>
            </a:fld>
            <a:endParaRPr lang="en-US" dirty="0"/>
          </a:p>
        </p:txBody>
      </p:sp>
      <p:pic>
        <p:nvPicPr>
          <p:cNvPr id="8" name="Picture 7" descr="Home page example - balloon festival website with menu on the left and image boxes with information." title="Website design"/>
          <p:cNvPicPr>
            <a:picLocks noChangeAspect="1"/>
          </p:cNvPicPr>
          <p:nvPr/>
        </p:nvPicPr>
        <p:blipFill>
          <a:blip r:embed="rId3"/>
          <a:stretch>
            <a:fillRect/>
          </a:stretch>
        </p:blipFill>
        <p:spPr>
          <a:xfrm>
            <a:off x="2631677" y="3205506"/>
            <a:ext cx="3291827" cy="329182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325013" y="6520792"/>
            <a:ext cx="2859747" cy="204918"/>
          </a:xfrm>
          <a:prstGeom prst="rect">
            <a:avLst/>
          </a:prstGeom>
          <a:noFill/>
        </p:spPr>
        <p:txBody>
          <a:bodyPr wrap="square" lIns="0" tIns="0" rIns="0" bIns="0" rtlCol="0">
            <a:noAutofit/>
          </a:bodyPr>
          <a:lstStyle/>
          <a:p>
            <a:r>
              <a:rPr lang="en-AU" sz="1000" dirty="0"/>
              <a:t>https://templatemo.com/tm-019-balloon</a:t>
            </a:r>
          </a:p>
        </p:txBody>
      </p:sp>
    </p:spTree>
    <p:extLst>
      <p:ext uri="{BB962C8B-B14F-4D97-AF65-F5344CB8AC3E}">
        <p14:creationId xmlns:p14="http://schemas.microsoft.com/office/powerpoint/2010/main" val="20412164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dirty="0"/>
              <a:t>STEM - share</a:t>
            </a:r>
          </a:p>
        </p:txBody>
      </p:sp>
      <p:sp>
        <p:nvSpPr>
          <p:cNvPr id="3" name="Title 2"/>
          <p:cNvSpPr>
            <a:spLocks noGrp="1"/>
          </p:cNvSpPr>
          <p:nvPr>
            <p:ph type="title"/>
          </p:nvPr>
        </p:nvSpPr>
        <p:spPr/>
        <p:txBody>
          <a:bodyPr/>
          <a:lstStyle/>
          <a:p>
            <a:r>
              <a:rPr lang="en-AU" dirty="0"/>
              <a:t>Activity 6 </a:t>
            </a:r>
          </a:p>
        </p:txBody>
      </p:sp>
    </p:spTree>
    <p:extLst>
      <p:ext uri="{BB962C8B-B14F-4D97-AF65-F5344CB8AC3E}">
        <p14:creationId xmlns:p14="http://schemas.microsoft.com/office/powerpoint/2010/main" val="167997201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latin typeface="Arial"/>
                <a:cs typeface="Arial"/>
              </a:rPr>
              <a:t>Let's celebrate</a:t>
            </a:r>
          </a:p>
        </p:txBody>
      </p:sp>
      <p:sp>
        <p:nvSpPr>
          <p:cNvPr id="7" name="Text Placeholder 6"/>
          <p:cNvSpPr>
            <a:spLocks noGrp="1"/>
          </p:cNvSpPr>
          <p:nvPr>
            <p:ph type="body" sz="quarter" idx="15"/>
          </p:nvPr>
        </p:nvSpPr>
        <p:spPr/>
        <p:txBody>
          <a:bodyPr/>
          <a:lstStyle/>
          <a:p>
            <a:r>
              <a:rPr lang="en-AU" dirty="0"/>
              <a:t>Activity 6</a:t>
            </a:r>
          </a:p>
        </p:txBody>
      </p:sp>
      <p:pic>
        <p:nvPicPr>
          <p:cNvPr id="5" name="Picture 4" descr="You will collaborate with others during this activity." title="Collabora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3015" y="747159"/>
            <a:ext cx="1072616" cy="1072616"/>
          </a:xfrm>
          <a:prstGeom prst="rect">
            <a:avLst/>
          </a:prstGeom>
        </p:spPr>
      </p:pic>
      <p:sp>
        <p:nvSpPr>
          <p:cNvPr id="2" name="Text Placeholder 1"/>
          <p:cNvSpPr>
            <a:spLocks noGrp="1"/>
          </p:cNvSpPr>
          <p:nvPr>
            <p:ph type="body" sz="quarter" idx="16"/>
          </p:nvPr>
        </p:nvSpPr>
        <p:spPr/>
        <p:txBody>
          <a:bodyPr/>
          <a:lstStyle/>
          <a:p>
            <a:r>
              <a:rPr lang="en-AU" dirty="0"/>
              <a:t>It is important to share your great work with others for feedback. Discuss the project, what you have learned and how your design works with other people you know. </a:t>
            </a:r>
          </a:p>
          <a:p>
            <a:r>
              <a:rPr lang="en-AU" dirty="0"/>
              <a:t>When you get back to school you can present your prototype to the class with a justification as to why you ended up with the design/prototype you have.</a:t>
            </a:r>
          </a:p>
          <a:p>
            <a:r>
              <a:rPr lang="en-AU" dirty="0"/>
              <a:t>Create a persuasive presentation demonstrating your solution and why it should be selected as the best idea to go further.</a:t>
            </a:r>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47</a:t>
            </a:fld>
            <a:endParaRPr lang="en-US" dirty="0"/>
          </a:p>
        </p:txBody>
      </p:sp>
      <p:sp>
        <p:nvSpPr>
          <p:cNvPr id="9" name="Rounded Rectangle 8"/>
          <p:cNvSpPr/>
          <p:nvPr/>
        </p:nvSpPr>
        <p:spPr>
          <a:xfrm>
            <a:off x="6903216" y="747159"/>
            <a:ext cx="1899139" cy="834013"/>
          </a:xfrm>
          <a:prstGeom prst="roundRect">
            <a:avLst/>
          </a:prstGeom>
          <a:solidFill>
            <a:srgbClr val="A4C8E1"/>
          </a:solidFill>
          <a:ln w="28575">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b="1" dirty="0">
                <a:solidFill>
                  <a:schemeClr val="tx1"/>
                </a:solidFill>
              </a:rPr>
              <a:t>Share</a:t>
            </a:r>
          </a:p>
        </p:txBody>
      </p:sp>
    </p:spTree>
    <p:extLst>
      <p:ext uri="{BB962C8B-B14F-4D97-AF65-F5344CB8AC3E}">
        <p14:creationId xmlns:p14="http://schemas.microsoft.com/office/powerpoint/2010/main" val="98212159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Reflection</a:t>
            </a:r>
          </a:p>
        </p:txBody>
      </p:sp>
      <p:sp>
        <p:nvSpPr>
          <p:cNvPr id="5" name="Text Placeholder 4"/>
          <p:cNvSpPr>
            <a:spLocks noGrp="1"/>
          </p:cNvSpPr>
          <p:nvPr>
            <p:ph type="body" sz="quarter" idx="15"/>
          </p:nvPr>
        </p:nvSpPr>
        <p:spPr/>
        <p:txBody>
          <a:bodyPr/>
          <a:lstStyle/>
          <a:p>
            <a:r>
              <a:rPr lang="en-AU" dirty="0"/>
              <a:t>Think about your actions, processes and thinking…</a:t>
            </a:r>
          </a:p>
        </p:txBody>
      </p:sp>
      <p:pic>
        <p:nvPicPr>
          <p:cNvPr id="6" name="Picture 5" descr="Reflect on your learning" title="Reflec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676" y="666071"/>
            <a:ext cx="1036475" cy="1036475"/>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normAutofit fontScale="92500" lnSpcReduction="20000"/>
          </a:bodyPr>
          <a:lstStyle/>
          <a:p>
            <a:pPr marL="0" indent="0">
              <a:buNone/>
            </a:pPr>
            <a:r>
              <a:rPr lang="en-AU" dirty="0"/>
              <a:t>Describe two actions you took during the process which you are most proud of.</a:t>
            </a:r>
          </a:p>
          <a:p>
            <a:pPr marL="0" indent="0">
              <a:buNone/>
            </a:pPr>
            <a:r>
              <a:rPr lang="en-AU" dirty="0"/>
              <a:t>•	  </a:t>
            </a:r>
          </a:p>
          <a:p>
            <a:pPr marL="0" indent="0">
              <a:buNone/>
            </a:pPr>
            <a:r>
              <a:rPr lang="en-AU" dirty="0"/>
              <a:t>•	   </a:t>
            </a:r>
          </a:p>
          <a:p>
            <a:pPr marL="0" indent="0">
              <a:buNone/>
            </a:pPr>
            <a:r>
              <a:rPr lang="en-AU" dirty="0"/>
              <a:t>Identify two actions in the process which you now think you could have done better.</a:t>
            </a:r>
          </a:p>
          <a:p>
            <a:pPr marL="0" indent="0">
              <a:buNone/>
            </a:pPr>
            <a:r>
              <a:rPr lang="en-AU" dirty="0"/>
              <a:t>•	 </a:t>
            </a:r>
          </a:p>
          <a:p>
            <a:pPr marL="0" indent="0">
              <a:buNone/>
            </a:pPr>
            <a:r>
              <a:rPr lang="en-AU" dirty="0"/>
              <a:t>•	</a:t>
            </a:r>
          </a:p>
          <a:p>
            <a:pPr marL="0" indent="0">
              <a:buNone/>
            </a:pPr>
            <a:r>
              <a:rPr lang="en-AU" dirty="0"/>
              <a:t>So, what would you do differently if there was a ‘next time’?</a:t>
            </a:r>
          </a:p>
          <a:p>
            <a:pPr marL="0" indent="0">
              <a:buNone/>
            </a:pPr>
            <a:endParaRPr lang="en-AU" dirty="0"/>
          </a:p>
          <a:p>
            <a:pPr marL="0" indent="0">
              <a:buNone/>
            </a:pPr>
            <a:endParaRPr lang="en-AU" dirty="0"/>
          </a:p>
          <a:p>
            <a:pPr marL="0" indent="0">
              <a:buNone/>
            </a:pPr>
            <a:r>
              <a:rPr lang="en-AU" dirty="0"/>
              <a:t>What do you now know that you didn’t know before this project began?</a:t>
            </a:r>
          </a:p>
          <a:p>
            <a:pPr marL="0" indent="0">
              <a:buNone/>
            </a:pPr>
            <a:endParaRPr lang="en-AU" dirty="0"/>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48</a:t>
            </a:fld>
            <a:endParaRPr lang="en-US" dirty="0"/>
          </a:p>
        </p:txBody>
      </p:sp>
    </p:spTree>
    <p:extLst>
      <p:ext uri="{BB962C8B-B14F-4D97-AF65-F5344CB8AC3E}">
        <p14:creationId xmlns:p14="http://schemas.microsoft.com/office/powerpoint/2010/main" val="141960646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Adult support</a:t>
            </a:r>
          </a:p>
        </p:txBody>
      </p:sp>
      <p:sp>
        <p:nvSpPr>
          <p:cNvPr id="7" name="Text Placeholder 6"/>
          <p:cNvSpPr>
            <a:spLocks noGrp="1"/>
          </p:cNvSpPr>
          <p:nvPr>
            <p:ph type="body" sz="quarter" idx="15"/>
          </p:nvPr>
        </p:nvSpPr>
        <p:spPr/>
        <p:txBody>
          <a:bodyPr/>
          <a:lstStyle/>
          <a:p>
            <a:r>
              <a:rPr lang="en-AU" dirty="0"/>
              <a:t>Support guide</a:t>
            </a:r>
          </a:p>
        </p:txBody>
      </p:sp>
      <p:pic>
        <p:nvPicPr>
          <p:cNvPr id="4" name="Picture 3" descr="You will need support from a grown up for this activity." title="Adult suppo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949" y="832477"/>
            <a:ext cx="1012202" cy="1012198"/>
          </a:xfrm>
          <a:prstGeom prst="rect">
            <a:avLst/>
          </a:prstGeom>
        </p:spPr>
      </p:pic>
      <p:sp>
        <p:nvSpPr>
          <p:cNvPr id="2" name="Text Placeholder 1"/>
          <p:cNvSpPr>
            <a:spLocks noGrp="1"/>
          </p:cNvSpPr>
          <p:nvPr>
            <p:ph type="body" sz="quarter" idx="16"/>
          </p:nvPr>
        </p:nvSpPr>
        <p:spPr/>
        <p:txBody>
          <a:bodyPr/>
          <a:lstStyle/>
          <a:p>
            <a:r>
              <a:rPr lang="en-AU" dirty="0"/>
              <a:t>Online research, students should seek permission from an adult in their home. </a:t>
            </a:r>
          </a:p>
          <a:p>
            <a:r>
              <a:rPr lang="en-AU" dirty="0"/>
              <a:t>Guidelines for online behaviours. </a:t>
            </a:r>
            <a:r>
              <a:rPr lang="en-AU" dirty="0">
                <a:hlinkClick r:id="rId4"/>
              </a:rPr>
              <a:t>https://www.digitalcitizenship.nsw.edu.au/parents-articles</a:t>
            </a:r>
            <a:endParaRPr lang="en-AU" dirty="0"/>
          </a:p>
          <a:p>
            <a:r>
              <a:rPr lang="en-AU" dirty="0"/>
              <a:t>Limited or no access to a computer - may need support to use a device like a smartphone, for research. </a:t>
            </a:r>
          </a:p>
          <a:p>
            <a:r>
              <a:rPr lang="en-AU" dirty="0"/>
              <a:t>No devices, encourage substantial discussions to support understanding of questions presented.</a:t>
            </a:r>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49</a:t>
            </a:fld>
            <a:endParaRPr lang="en-US" dirty="0"/>
          </a:p>
        </p:txBody>
      </p:sp>
    </p:spTree>
    <p:extLst>
      <p:ext uri="{BB962C8B-B14F-4D97-AF65-F5344CB8AC3E}">
        <p14:creationId xmlns:p14="http://schemas.microsoft.com/office/powerpoint/2010/main" val="34690107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AU" dirty="0">
                <a:hlinkClick r:id="rId3"/>
              </a:rPr>
              <a:t>https://www.abc.net.au/btn/classroom/space-junk-clean-up/10834252</a:t>
            </a:r>
            <a:endParaRPr lang="en-AU" dirty="0"/>
          </a:p>
          <a:p>
            <a:r>
              <a:rPr lang="en-AU" dirty="0">
                <a:hlinkClick r:id="rId4"/>
              </a:rPr>
              <a:t>https://www.nasa.gov/mission_pages/station/news/orbital_debris.html</a:t>
            </a:r>
            <a:endParaRPr lang="en-AU" dirty="0"/>
          </a:p>
          <a:p>
            <a:endParaRPr lang="en-AU" dirty="0"/>
          </a:p>
        </p:txBody>
      </p:sp>
      <p:sp>
        <p:nvSpPr>
          <p:cNvPr id="3" name="Text Placeholder 2"/>
          <p:cNvSpPr>
            <a:spLocks noGrp="1"/>
          </p:cNvSpPr>
          <p:nvPr>
            <p:ph type="body" sz="quarter" idx="15"/>
          </p:nvPr>
        </p:nvSpPr>
        <p:spPr/>
        <p:txBody>
          <a:bodyPr/>
          <a:lstStyle/>
          <a:p>
            <a:r>
              <a:rPr lang="en-AU" dirty="0"/>
              <a:t>Behind the news</a:t>
            </a:r>
          </a:p>
        </p:txBody>
      </p:sp>
      <p:sp>
        <p:nvSpPr>
          <p:cNvPr id="4" name="Title 3"/>
          <p:cNvSpPr>
            <a:spLocks noGrp="1"/>
          </p:cNvSpPr>
          <p:nvPr>
            <p:ph type="title"/>
          </p:nvPr>
        </p:nvSpPr>
        <p:spPr/>
        <p:txBody>
          <a:bodyPr/>
          <a:lstStyle/>
          <a:p>
            <a:r>
              <a:rPr lang="en-AU" dirty="0"/>
              <a:t>Background knowledge for students</a:t>
            </a:r>
          </a:p>
        </p:txBody>
      </p:sp>
      <p:sp>
        <p:nvSpPr>
          <p:cNvPr id="5" name="Footer Placeholder 4"/>
          <p:cNvSpPr>
            <a:spLocks noGrp="1"/>
          </p:cNvSpPr>
          <p:nvPr>
            <p:ph type="ftr" sz="quarter" idx="3"/>
          </p:nvPr>
        </p:nvSpPr>
        <p:spPr/>
        <p:txBody>
          <a:bodyPr/>
          <a:lstStyle/>
          <a:p>
            <a:fld id="{5116C895-348D-4FA1-AC3F-6A98EE2CBA64}" type="slidenum">
              <a:rPr lang="en-US" smtClean="0"/>
              <a:pPr/>
              <a:t>5</a:t>
            </a:fld>
            <a:endParaRPr lang="en-US" dirty="0"/>
          </a:p>
        </p:txBody>
      </p:sp>
    </p:spTree>
    <p:extLst>
      <p:ext uri="{BB962C8B-B14F-4D97-AF65-F5344CB8AC3E}">
        <p14:creationId xmlns:p14="http://schemas.microsoft.com/office/powerpoint/2010/main" val="234059915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Congratulations!</a:t>
            </a:r>
          </a:p>
        </p:txBody>
      </p:sp>
      <p:sp>
        <p:nvSpPr>
          <p:cNvPr id="3" name="Text Placeholder 2"/>
          <p:cNvSpPr>
            <a:spLocks noGrp="1"/>
          </p:cNvSpPr>
          <p:nvPr>
            <p:ph type="body" sz="quarter" idx="15"/>
          </p:nvPr>
        </p:nvSpPr>
        <p:spPr/>
        <p:txBody>
          <a:bodyPr/>
          <a:lstStyle/>
          <a:p>
            <a:r>
              <a:rPr lang="en-AU" dirty="0"/>
              <a:t>STEM champions</a:t>
            </a:r>
          </a:p>
        </p:txBody>
      </p:sp>
      <p:pic>
        <p:nvPicPr>
          <p:cNvPr id="5" name="Picture Placeholder 4" descr="View of planet earth with Australia as view." title="Planet Earth from space"/>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9364" r="9364"/>
          <a:stretch>
            <a:fillRect/>
          </a:stretch>
        </p:blipFill>
        <p:spPr/>
      </p:pic>
      <p:sp>
        <p:nvSpPr>
          <p:cNvPr id="4" name="TextBox 3"/>
          <p:cNvSpPr txBox="1"/>
          <p:nvPr/>
        </p:nvSpPr>
        <p:spPr>
          <a:xfrm>
            <a:off x="336619" y="5877057"/>
            <a:ext cx="2979337" cy="301451"/>
          </a:xfrm>
          <a:prstGeom prst="rect">
            <a:avLst/>
          </a:prstGeom>
          <a:noFill/>
        </p:spPr>
        <p:txBody>
          <a:bodyPr wrap="square" lIns="0" tIns="0" rIns="0" bIns="0" rtlCol="0">
            <a:noAutofit/>
          </a:bodyPr>
          <a:lstStyle/>
          <a:p>
            <a:r>
              <a:rPr lang="en-AU" sz="1400"/>
              <a:t>https://thekritic.net/about/</a:t>
            </a:r>
            <a:endParaRPr lang="en-AU" sz="1400" dirty="0" err="1"/>
          </a:p>
        </p:txBody>
      </p:sp>
    </p:spTree>
    <p:extLst>
      <p:ext uri="{BB962C8B-B14F-4D97-AF65-F5344CB8AC3E}">
        <p14:creationId xmlns:p14="http://schemas.microsoft.com/office/powerpoint/2010/main" val="200105130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t>Background knowledge for students</a:t>
            </a:r>
          </a:p>
        </p:txBody>
      </p:sp>
      <p:sp>
        <p:nvSpPr>
          <p:cNvPr id="7" name="Text Placeholder 6"/>
          <p:cNvSpPr>
            <a:spLocks noGrp="1"/>
          </p:cNvSpPr>
          <p:nvPr>
            <p:ph type="body" sz="quarter" idx="15"/>
          </p:nvPr>
        </p:nvSpPr>
        <p:spPr/>
        <p:txBody>
          <a:bodyPr/>
          <a:lstStyle/>
          <a:p>
            <a:r>
              <a:rPr lang="en-AU" dirty="0"/>
              <a:t>Stuff in Space is a real time 3D map of objects in Earth orbit</a:t>
            </a:r>
          </a:p>
        </p:txBody>
      </p:sp>
      <p:sp>
        <p:nvSpPr>
          <p:cNvPr id="4" name="Text Placeholder 3"/>
          <p:cNvSpPr>
            <a:spLocks noGrp="1"/>
          </p:cNvSpPr>
          <p:nvPr>
            <p:ph type="body" sz="quarter" idx="16"/>
          </p:nvPr>
        </p:nvSpPr>
        <p:spPr>
          <a:xfrm>
            <a:off x="294659" y="1844675"/>
            <a:ext cx="4252219" cy="4405400"/>
          </a:xfrm>
        </p:spPr>
        <p:txBody>
          <a:bodyPr>
            <a:normAutofit/>
          </a:bodyPr>
          <a:lstStyle/>
          <a:p>
            <a:pPr marL="0" indent="0">
              <a:buNone/>
            </a:pPr>
            <a:r>
              <a:rPr lang="en-AU" dirty="0">
                <a:hlinkClick r:id="rId3"/>
              </a:rPr>
              <a:t>http://www.stuffin.space/</a:t>
            </a:r>
            <a:endParaRPr lang="en-AU" dirty="0"/>
          </a:p>
          <a:p>
            <a:pPr marL="0" indent="0">
              <a:buNone/>
            </a:pPr>
            <a:endParaRPr lang="en-AU" dirty="0"/>
          </a:p>
          <a:p>
            <a:pPr marL="0" indent="0">
              <a:buNone/>
            </a:pPr>
            <a:r>
              <a:rPr lang="en-AU" dirty="0"/>
              <a:t>The website updates daily with orbit data from Space-Track.org and uses the excellent satellite library to calculate satellite positions.</a:t>
            </a:r>
          </a:p>
          <a:p>
            <a:pPr marL="0" indent="0">
              <a:buNone/>
            </a:pPr>
            <a:endParaRPr lang="en-AU" dirty="0"/>
          </a:p>
          <a:p>
            <a:pPr marL="0" indent="0">
              <a:buNone/>
            </a:pPr>
            <a:endParaRPr lang="en-AU" dirty="0"/>
          </a:p>
        </p:txBody>
      </p:sp>
      <p:sp>
        <p:nvSpPr>
          <p:cNvPr id="3" name="Footer Placeholder 2"/>
          <p:cNvSpPr>
            <a:spLocks noGrp="1"/>
          </p:cNvSpPr>
          <p:nvPr>
            <p:ph type="ftr" sz="quarter" idx="3"/>
          </p:nvPr>
        </p:nvSpPr>
        <p:spPr>
          <a:xfrm>
            <a:off x="237173" y="6188904"/>
            <a:ext cx="258129" cy="365125"/>
          </a:xfrm>
          <a:prstGeom prst="rect">
            <a:avLst/>
          </a:prstGeom>
        </p:spPr>
        <p:txBody>
          <a:bodyPr/>
          <a:lstStyle/>
          <a:p>
            <a:fld id="{5116C895-348D-4FA1-AC3F-6A98EE2CBA64}" type="slidenum">
              <a:rPr lang="en-US" smtClean="0"/>
              <a:pPr/>
              <a:t>6</a:t>
            </a:fld>
            <a:endParaRPr lang="en-US" dirty="0"/>
          </a:p>
        </p:txBody>
      </p:sp>
      <p:pic>
        <p:nvPicPr>
          <p:cNvPr id="8" name="Picture 7" descr="Image of screen shot of a website showing space debris orbiting the Earth." title="Stuff in scpace"/>
          <p:cNvPicPr>
            <a:picLocks noChangeAspect="1"/>
          </p:cNvPicPr>
          <p:nvPr/>
        </p:nvPicPr>
        <p:blipFill>
          <a:blip r:embed="rId4"/>
          <a:stretch>
            <a:fillRect/>
          </a:stretch>
        </p:blipFill>
        <p:spPr>
          <a:xfrm>
            <a:off x="4792215" y="2163759"/>
            <a:ext cx="4029508" cy="34231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5903933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096830" y="913920"/>
            <a:ext cx="3907470" cy="931618"/>
          </a:xfrm>
        </p:spPr>
        <p:txBody>
          <a:bodyPr/>
          <a:lstStyle/>
          <a:p>
            <a:r>
              <a:rPr lang="en-AU" sz="2400" dirty="0"/>
              <a:t>How can we create a solution for space junk to safeguard Earth’s communication systems and exploration of space? </a:t>
            </a:r>
          </a:p>
          <a:p>
            <a:endParaRPr lang="en-AU" dirty="0"/>
          </a:p>
        </p:txBody>
      </p:sp>
      <p:sp>
        <p:nvSpPr>
          <p:cNvPr id="3" name="Title 2"/>
          <p:cNvSpPr>
            <a:spLocks noGrp="1"/>
          </p:cNvSpPr>
          <p:nvPr>
            <p:ph type="title"/>
          </p:nvPr>
        </p:nvSpPr>
        <p:spPr>
          <a:xfrm>
            <a:off x="5096830" y="459164"/>
            <a:ext cx="3664985" cy="480117"/>
          </a:xfrm>
        </p:spPr>
        <p:txBody>
          <a:bodyPr/>
          <a:lstStyle/>
          <a:p>
            <a:r>
              <a:rPr lang="en-AU" dirty="0">
                <a:solidFill>
                  <a:srgbClr val="D70C3D"/>
                </a:solidFill>
              </a:rPr>
              <a:t>STEM S3</a:t>
            </a:r>
          </a:p>
        </p:txBody>
      </p:sp>
      <p:sp>
        <p:nvSpPr>
          <p:cNvPr id="8" name="TextBox 7"/>
          <p:cNvSpPr txBox="1"/>
          <p:nvPr/>
        </p:nvSpPr>
        <p:spPr>
          <a:xfrm>
            <a:off x="427054" y="5919592"/>
            <a:ext cx="2763297" cy="330482"/>
          </a:xfrm>
          <a:prstGeom prst="rect">
            <a:avLst/>
          </a:prstGeom>
          <a:noFill/>
        </p:spPr>
        <p:txBody>
          <a:bodyPr wrap="square" lIns="0" tIns="0" rIns="0" bIns="0" rtlCol="0">
            <a:noAutofit/>
          </a:bodyPr>
          <a:lstStyle/>
          <a:p>
            <a:r>
              <a:rPr lang="en-AU" sz="800" dirty="0"/>
              <a:t>https://www.ufo-spain.com/2019/02/19/prueban-exito-arpon-para-capturar-basura-espacial/</a:t>
            </a:r>
          </a:p>
        </p:txBody>
      </p:sp>
      <p:pic>
        <p:nvPicPr>
          <p:cNvPr id="5" name="Picture Placeholder 4" descr="Planet Earth with images of satellites and space junk in space." title="Space junk"/>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1875" r="21875"/>
          <a:stretch>
            <a:fillRect/>
          </a:stretch>
        </p:blipFill>
        <p:spPr/>
      </p:pic>
    </p:spTree>
    <p:extLst>
      <p:ext uri="{BB962C8B-B14F-4D97-AF65-F5344CB8AC3E}">
        <p14:creationId xmlns:p14="http://schemas.microsoft.com/office/powerpoint/2010/main" val="94458655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6"/>
          </p:nvPr>
        </p:nvSpPr>
        <p:spPr>
          <a:xfrm>
            <a:off x="298091" y="1844675"/>
            <a:ext cx="3406268" cy="4067175"/>
          </a:xfrm>
        </p:spPr>
        <p:txBody>
          <a:bodyPr/>
          <a:lstStyle/>
          <a:p>
            <a:pPr marL="0" indent="0">
              <a:buNone/>
            </a:pPr>
            <a:r>
              <a:rPr lang="en-AU" dirty="0"/>
              <a:t>What is space junk?</a:t>
            </a:r>
          </a:p>
          <a:p>
            <a:r>
              <a:rPr lang="en-AU" dirty="0"/>
              <a:t>Space junk or space debris is any natural or man made particle which surrounds the Earth. Natural particles such as meteoroids orbit the sun, while most artificial debris orbits the Earth. </a:t>
            </a:r>
          </a:p>
          <a:p>
            <a:r>
              <a:rPr lang="en-AU" dirty="0">
                <a:hlinkClick r:id="rId3"/>
              </a:rPr>
              <a:t>http://www.stuffin.space/</a:t>
            </a:r>
            <a:endParaRPr lang="en-AU" dirty="0"/>
          </a:p>
          <a:p>
            <a:endParaRPr lang="en-AU" dirty="0"/>
          </a:p>
          <a:p>
            <a:endParaRPr lang="en-AU" dirty="0"/>
          </a:p>
        </p:txBody>
      </p:sp>
      <p:sp>
        <p:nvSpPr>
          <p:cNvPr id="7" name="Text Placeholder 6"/>
          <p:cNvSpPr>
            <a:spLocks noGrp="1"/>
          </p:cNvSpPr>
          <p:nvPr>
            <p:ph type="body" sz="quarter" idx="15"/>
          </p:nvPr>
        </p:nvSpPr>
        <p:spPr/>
        <p:txBody>
          <a:bodyPr/>
          <a:lstStyle/>
          <a:p>
            <a:r>
              <a:rPr lang="en-AU" dirty="0"/>
              <a:t>Questions for learning</a:t>
            </a:r>
          </a:p>
        </p:txBody>
      </p:sp>
      <p:sp>
        <p:nvSpPr>
          <p:cNvPr id="6" name="Title 5"/>
          <p:cNvSpPr>
            <a:spLocks noGrp="1"/>
          </p:cNvSpPr>
          <p:nvPr>
            <p:ph type="title"/>
          </p:nvPr>
        </p:nvSpPr>
        <p:spPr/>
        <p:txBody>
          <a:bodyPr/>
          <a:lstStyle/>
          <a:p>
            <a:r>
              <a:rPr lang="en-AU" dirty="0"/>
              <a:t>Break it down</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8</a:t>
            </a:fld>
            <a:endParaRPr lang="en-US" dirty="0"/>
          </a:p>
        </p:txBody>
      </p:sp>
      <p:pic>
        <p:nvPicPr>
          <p:cNvPr id="5" name="Picture 4" descr="Follow these instructions" title="Instructi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3572" y="177330"/>
            <a:ext cx="1075160" cy="1075160"/>
          </a:xfrm>
          <a:prstGeom prst="rect">
            <a:avLst/>
          </a:prstGeom>
        </p:spPr>
      </p:pic>
      <p:sp>
        <p:nvSpPr>
          <p:cNvPr id="15" name="TextBox 14"/>
          <p:cNvSpPr txBox="1"/>
          <p:nvPr/>
        </p:nvSpPr>
        <p:spPr>
          <a:xfrm>
            <a:off x="5240199" y="5190258"/>
            <a:ext cx="3693968" cy="481502"/>
          </a:xfrm>
          <a:prstGeom prst="rect">
            <a:avLst/>
          </a:prstGeom>
          <a:noFill/>
        </p:spPr>
        <p:txBody>
          <a:bodyPr wrap="square" lIns="0" tIns="0" rIns="0" bIns="0" rtlCol="0">
            <a:noAutofit/>
          </a:bodyPr>
          <a:lstStyle/>
          <a:p>
            <a:r>
              <a:rPr lang="en-AU" sz="900" dirty="0"/>
              <a:t>Space junk: a conceptual artwork representing defunct satellites, failed missions, and shrapnel orbiting a few hundred miles above Earth. Photo: Science Photo Library</a:t>
            </a:r>
          </a:p>
        </p:txBody>
      </p:sp>
      <p:pic>
        <p:nvPicPr>
          <p:cNvPr id="16" name="Picture 15" descr="Satellites orbiting planet Earth with sun in the background." title="Satellites in space"/>
          <p:cNvPicPr>
            <a:picLocks noChangeAspect="1"/>
          </p:cNvPicPr>
          <p:nvPr/>
        </p:nvPicPr>
        <p:blipFill>
          <a:blip r:embed="rId5"/>
          <a:stretch>
            <a:fillRect/>
          </a:stretch>
        </p:blipFill>
        <p:spPr>
          <a:xfrm>
            <a:off x="3704359" y="1844675"/>
            <a:ext cx="5173360" cy="3237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7176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AU" dirty="0"/>
              <a:t>Space waste is the collection of unused objects in orbit around Earth. It might be used rocket parts or parts of satellites  from disintegration, erosion, and collisions. If their orbits intersect or overlap with new spacecraft, waste may collide with working space crafts or satellites. Sometime this space debris crosses in the Earth’s atmosphere and causes damage where ever it falls.</a:t>
            </a:r>
          </a:p>
          <a:p>
            <a:r>
              <a:rPr lang="en-AU" dirty="0">
                <a:hlinkClick r:id="rId3"/>
              </a:rPr>
              <a:t>http://kinooze.com/what-is-space-junk/</a:t>
            </a:r>
            <a:endParaRPr lang="en-AU" dirty="0"/>
          </a:p>
          <a:p>
            <a:endParaRPr lang="en-AU" dirty="0"/>
          </a:p>
        </p:txBody>
      </p:sp>
      <p:sp>
        <p:nvSpPr>
          <p:cNvPr id="3" name="Text Placeholder 2"/>
          <p:cNvSpPr>
            <a:spLocks noGrp="1"/>
          </p:cNvSpPr>
          <p:nvPr>
            <p:ph type="body" sz="quarter" idx="15"/>
          </p:nvPr>
        </p:nvSpPr>
        <p:spPr/>
        <p:txBody>
          <a:bodyPr/>
          <a:lstStyle/>
          <a:p>
            <a:r>
              <a:rPr lang="en-AU" dirty="0"/>
              <a:t>Let’s explain</a:t>
            </a:r>
          </a:p>
        </p:txBody>
      </p:sp>
      <p:sp>
        <p:nvSpPr>
          <p:cNvPr id="4" name="Title 3"/>
          <p:cNvSpPr>
            <a:spLocks noGrp="1"/>
          </p:cNvSpPr>
          <p:nvPr>
            <p:ph type="title"/>
          </p:nvPr>
        </p:nvSpPr>
        <p:spPr/>
        <p:txBody>
          <a:bodyPr/>
          <a:lstStyle/>
          <a:p>
            <a:r>
              <a:rPr lang="en-AU" dirty="0"/>
              <a:t>Space junk</a:t>
            </a:r>
          </a:p>
        </p:txBody>
      </p:sp>
      <p:sp>
        <p:nvSpPr>
          <p:cNvPr id="5" name="Footer Placeholder 4"/>
          <p:cNvSpPr>
            <a:spLocks noGrp="1"/>
          </p:cNvSpPr>
          <p:nvPr>
            <p:ph type="ftr" sz="quarter" idx="3"/>
          </p:nvPr>
        </p:nvSpPr>
        <p:spPr/>
        <p:txBody>
          <a:bodyPr/>
          <a:lstStyle/>
          <a:p>
            <a:fld id="{5116C895-348D-4FA1-AC3F-6A98EE2CBA64}" type="slidenum">
              <a:rPr lang="en-US" smtClean="0"/>
              <a:pPr/>
              <a:t>9</a:t>
            </a:fld>
            <a:endParaRPr lang="en-US" dirty="0"/>
          </a:p>
        </p:txBody>
      </p:sp>
    </p:spTree>
    <p:extLst>
      <p:ext uri="{BB962C8B-B14F-4D97-AF65-F5344CB8AC3E}">
        <p14:creationId xmlns:p14="http://schemas.microsoft.com/office/powerpoint/2010/main" val="1772358548"/>
      </p:ext>
    </p:extLst>
  </p:cSld>
  <p:clrMapOvr>
    <a:masterClrMapping/>
  </p:clrMapOvr>
  <p:transition>
    <p:fade/>
  </p:transition>
</p:sld>
</file>

<file path=ppt/theme/theme1.xml><?xml version="1.0" encoding="utf-8"?>
<a:theme xmlns:a="http://schemas.openxmlformats.org/drawingml/2006/main" name="Office Theme">
  <a:themeElements>
    <a:clrScheme name="DoE">
      <a:dk1>
        <a:srgbClr val="000000"/>
      </a:dk1>
      <a:lt1>
        <a:srgbClr val="FFFFFF"/>
      </a:lt1>
      <a:dk2>
        <a:srgbClr val="041E42"/>
      </a:dk2>
      <a:lt2>
        <a:srgbClr val="C8DCF0"/>
      </a:lt2>
      <a:accent1>
        <a:srgbClr val="1D428A"/>
      </a:accent1>
      <a:accent2>
        <a:srgbClr val="407EC9"/>
      </a:accent2>
      <a:accent3>
        <a:srgbClr val="6CACE4"/>
      </a:accent3>
      <a:accent4>
        <a:srgbClr val="C8DCF0"/>
      </a:accent4>
      <a:accent5>
        <a:srgbClr val="CE0037"/>
      </a:accent5>
      <a:accent6>
        <a:srgbClr val="F3B8B5"/>
      </a:accent6>
      <a:hlink>
        <a:srgbClr val="385E9D"/>
      </a:hlink>
      <a:folHlink>
        <a:srgbClr val="6CACE4"/>
      </a:folHlink>
    </a:clrScheme>
    <a:fontScheme name="DoE">
      <a:majorFont>
        <a:latin typeface="Montserrat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Presentation2" id="{194286F9-A69C-C04A-9C65-EDD35AC15C23}" vid="{E6071ACF-7E90-7341-BDC4-DC4E0B033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A1EA123AD67744A854930532A2E65B" ma:contentTypeVersion="11" ma:contentTypeDescription="Create a new document." ma:contentTypeScope="" ma:versionID="23c0864e5b88d81ca16fc313bc51c4f7">
  <xsd:schema xmlns:xsd="http://www.w3.org/2001/XMLSchema" xmlns:xs="http://www.w3.org/2001/XMLSchema" xmlns:p="http://schemas.microsoft.com/office/2006/metadata/properties" xmlns:ns2="2b8f126a-38b9-4492-be35-a33a4edb6fbd" xmlns:ns3="3b666755-876b-42ff-b409-4240f06f7e75" targetNamespace="http://schemas.microsoft.com/office/2006/metadata/properties" ma:root="true" ma:fieldsID="d9fd3039fd129bb607c92dfde4e669f0" ns2:_="" ns3:_="">
    <xsd:import namespace="2b8f126a-38b9-4492-be35-a33a4edb6fbd"/>
    <xsd:import namespace="3b666755-876b-42ff-b409-4240f06f7e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f126a-38b9-4492-be35-a33a4edb6f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666755-876b-42ff-b409-4240f06f7e7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60CF71-D75F-4F90-89EB-2441244DB8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8f126a-38b9-4492-be35-a33a4edb6fbd"/>
    <ds:schemaRef ds:uri="3b666755-876b-42ff-b409-4240f06f7e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9E5907-2F0E-45B7-85B2-FEDA73E96E50}">
  <ds:schemaRefs>
    <ds:schemaRef ds:uri="http://schemas.microsoft.com/sharepoint/v3/contenttype/forms"/>
  </ds:schemaRefs>
</ds:datastoreItem>
</file>

<file path=customXml/itemProps3.xml><?xml version="1.0" encoding="utf-8"?>
<ds:datastoreItem xmlns:ds="http://schemas.openxmlformats.org/officeDocument/2006/customXml" ds:itemID="{0F06817F-8283-4CF7-9D90-FDEA6D3616AE}">
  <ds:schemaRefs>
    <ds:schemaRef ds:uri="3b666755-876b-42ff-b409-4240f06f7e75"/>
    <ds:schemaRef ds:uri="http://schemas.microsoft.com/office/2006/documentManagement/types"/>
    <ds:schemaRef ds:uri="http://schemas.microsoft.com/office/infopath/2007/PartnerControls"/>
    <ds:schemaRef ds:uri="http://purl.org/dc/elements/1.1/"/>
    <ds:schemaRef ds:uri="http://schemas.microsoft.com/office/2006/metadata/properties"/>
    <ds:schemaRef ds:uri="2b8f126a-38b9-4492-be35-a33a4edb6fbd"/>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AC_DoE_Powerpoint_standard_V2_Arial</Template>
  <TotalTime>2395</TotalTime>
  <Words>3773</Words>
  <Application>Microsoft Office PowerPoint</Application>
  <PresentationFormat>On-screen Show (4:3)</PresentationFormat>
  <Paragraphs>411</Paragraphs>
  <Slides>50</Slides>
  <Notes>39</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STEM Learning Sequence –Stage 3</vt:lpstr>
      <vt:lpstr>Teacher information</vt:lpstr>
      <vt:lpstr>Teacher information</vt:lpstr>
      <vt:lpstr>Overview</vt:lpstr>
      <vt:lpstr>Background knowledge for students</vt:lpstr>
      <vt:lpstr>Background knowledge for students</vt:lpstr>
      <vt:lpstr>STEM S3</vt:lpstr>
      <vt:lpstr>Break it down</vt:lpstr>
      <vt:lpstr>Space junk</vt:lpstr>
      <vt:lpstr>Space junk</vt:lpstr>
      <vt:lpstr>Break it down</vt:lpstr>
      <vt:lpstr>Space junk</vt:lpstr>
      <vt:lpstr>Space junk</vt:lpstr>
      <vt:lpstr>Space junk</vt:lpstr>
      <vt:lpstr>Mathematics</vt:lpstr>
      <vt:lpstr>Mathematics</vt:lpstr>
      <vt:lpstr>Mathematics</vt:lpstr>
      <vt:lpstr>Activity 1 </vt:lpstr>
      <vt:lpstr>Space junk</vt:lpstr>
      <vt:lpstr>Discuss</vt:lpstr>
      <vt:lpstr>Space junk</vt:lpstr>
      <vt:lpstr>The world's first astronomers</vt:lpstr>
      <vt:lpstr>Brainstorm/think</vt:lpstr>
      <vt:lpstr>Activity 2 </vt:lpstr>
      <vt:lpstr>Satellites</vt:lpstr>
      <vt:lpstr>What is a satellite?</vt:lpstr>
      <vt:lpstr>Space exploration</vt:lpstr>
      <vt:lpstr>Brainstorm/think</vt:lpstr>
      <vt:lpstr>Brainstorm/think</vt:lpstr>
      <vt:lpstr>Brainstorm/think</vt:lpstr>
      <vt:lpstr>Research</vt:lpstr>
      <vt:lpstr>Activity 3 </vt:lpstr>
      <vt:lpstr>Brainstorm/think</vt:lpstr>
      <vt:lpstr>Brainstorm/think</vt:lpstr>
      <vt:lpstr>Brainstorm/think</vt:lpstr>
      <vt:lpstr>How do you clean up space junk? </vt:lpstr>
      <vt:lpstr>Find the best solution</vt:lpstr>
      <vt:lpstr>Activity 4  </vt:lpstr>
      <vt:lpstr>A prototype is a model that tests out an idea.</vt:lpstr>
      <vt:lpstr>Prototype</vt:lpstr>
      <vt:lpstr>Brainstorm/think</vt:lpstr>
      <vt:lpstr>Prototype</vt:lpstr>
      <vt:lpstr>Activity 5  </vt:lpstr>
      <vt:lpstr>Model prototype</vt:lpstr>
      <vt:lpstr>Prototype solutions</vt:lpstr>
      <vt:lpstr>Activity 6 </vt:lpstr>
      <vt:lpstr>Let's celebrate</vt:lpstr>
      <vt:lpstr>Reflection</vt:lpstr>
      <vt:lpstr>Adult support</vt:lpstr>
      <vt:lpstr>Congratulations!</vt:lpstr>
    </vt:vector>
  </TitlesOfParts>
  <Company>NSW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Hargraves</dc:creator>
  <cp:lastModifiedBy>Barbara Ryan</cp:lastModifiedBy>
  <cp:revision>160</cp:revision>
  <cp:lastPrinted>2018-09-13T06:50:27Z</cp:lastPrinted>
  <dcterms:created xsi:type="dcterms:W3CDTF">2020-03-17T04:40:31Z</dcterms:created>
  <dcterms:modified xsi:type="dcterms:W3CDTF">2020-04-27T07:53:53Z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0x010100F9A1EA123AD67744A854930532A2E65B</vt:lpwstr>
  </property>
</Properties>
</file>