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  <a:srgbClr val="134D21"/>
    <a:srgbClr val="00467A"/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har char="■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AU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AU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AU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AU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Shape 14" descr="jackson-pollack-001-1"/>
          <p:cNvPicPr preferRelativeResize="0"/>
          <p:nvPr/>
        </p:nvPicPr>
        <p:blipFill rotWithShape="1">
          <a:blip r:embed="rId2">
            <a:alphaModFix/>
          </a:blip>
          <a:srcRect l="5383" r="22005" b="17200"/>
          <a:stretch/>
        </p:blipFill>
        <p:spPr>
          <a:xfrm>
            <a:off x="0" y="0"/>
            <a:ext cx="9122512" cy="6831744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173163" y="4187825"/>
            <a:ext cx="6716712" cy="842963"/>
          </a:xfrm>
          <a:prstGeom prst="rect">
            <a:avLst/>
          </a:prstGeom>
          <a:solidFill>
            <a:srgbClr val="FFFFFF">
              <a:alpha val="77647"/>
            </a:srgbClr>
          </a:solidFill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173163" y="1611313"/>
            <a:ext cx="6716712" cy="1951037"/>
          </a:xfrm>
          <a:prstGeom prst="rect">
            <a:avLst/>
          </a:prstGeom>
          <a:solidFill>
            <a:srgbClr val="FFFFFF">
              <a:alpha val="77647"/>
            </a:srgbClr>
          </a:solidFill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605588"/>
            <a:ext cx="2133600" cy="27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6605588"/>
            <a:ext cx="2895600" cy="27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6605588"/>
            <a:ext cx="2133600" cy="27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AU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AU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60350"/>
            <a:ext cx="6953250" cy="1223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 rot="5400000">
            <a:off x="1631950" y="566738"/>
            <a:ext cx="4603750" cy="6953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 rot="5400000">
            <a:off x="3498850" y="2433638"/>
            <a:ext cx="6084888" cy="17383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 rot="5400000">
            <a:off x="-53975" y="771525"/>
            <a:ext cx="6084888" cy="50625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60350"/>
            <a:ext cx="6953250" cy="1223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60350"/>
            <a:ext cx="6953250" cy="1223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741488"/>
            <a:ext cx="3400425" cy="46037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4010025" y="1741488"/>
            <a:ext cx="3400425" cy="46037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60350"/>
            <a:ext cx="6953250" cy="1223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741488"/>
            <a:ext cx="6953250" cy="46037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6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60350"/>
            <a:ext cx="6953250" cy="1223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741488"/>
            <a:ext cx="3400425" cy="46037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010025" y="1741488"/>
            <a:ext cx="3400425" cy="46037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60350"/>
            <a:ext cx="6953250" cy="1223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 descr="jackson-pollack-001-2"/>
          <p:cNvPicPr preferRelativeResize="0"/>
          <p:nvPr/>
        </p:nvPicPr>
        <p:blipFill rotWithShape="1">
          <a:blip r:embed="rId15">
            <a:alphaModFix/>
          </a:blip>
          <a:srcRect l="13200"/>
          <a:stretch/>
        </p:blipFill>
        <p:spPr>
          <a:xfrm>
            <a:off x="0" y="0"/>
            <a:ext cx="9122512" cy="690262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60350"/>
            <a:ext cx="6953250" cy="1223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741488"/>
            <a:ext cx="6953250" cy="46037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1173163" y="1611313"/>
            <a:ext cx="6716712" cy="1951037"/>
          </a:xfrm>
          <a:prstGeom prst="rect">
            <a:avLst/>
          </a:prstGeom>
          <a:solidFill>
            <a:srgbClr val="FFFFFF">
              <a:alpha val="77647"/>
            </a:srgbClr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AU" sz="4800" b="1" i="0" u="none" strike="noStrike" cap="non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Creating Voice</a:t>
            </a:r>
            <a:endParaRPr lang="en-AU" sz="4800" b="1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446360" y="4396830"/>
            <a:ext cx="8170318" cy="1886404"/>
          </a:xfrm>
          <a:prstGeom prst="rect">
            <a:avLst/>
          </a:prstGeom>
          <a:solidFill>
            <a:srgbClr val="FFFFFF">
              <a:alpha val="77647"/>
            </a:srgbClr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03200" algn="ctr" rtl="0"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ct val="100000"/>
              <a:buFont typeface="Arial"/>
              <a:buNone/>
            </a:pPr>
            <a:r>
              <a:rPr lang="en-AU" sz="3200" b="1" i="0" u="sng" strike="noStrike" cap="none" dirty="0" smtClean="0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Stage 6 Preliminary Common Module</a:t>
            </a:r>
          </a:p>
          <a:p>
            <a:pPr marL="0" marR="0" lvl="0" indent="-203200" algn="ctr" rtl="0">
              <a:spcBef>
                <a:spcPts val="640"/>
              </a:spcBef>
              <a:spcAft>
                <a:spcPts val="0"/>
              </a:spcAft>
              <a:buClr>
                <a:srgbClr val="660066"/>
              </a:buClr>
              <a:buSzPct val="100000"/>
              <a:buFont typeface="Arial"/>
              <a:buNone/>
            </a:pPr>
            <a:r>
              <a:rPr lang="en-AU" sz="3200" b="1" i="0" u="sng" strike="noStrike" cap="none" dirty="0" smtClean="0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Reading to Write </a:t>
            </a:r>
          </a:p>
          <a:p>
            <a:pPr marL="0" marR="0" lvl="0" indent="-203200" algn="ctr" rtl="0">
              <a:spcBef>
                <a:spcPts val="640"/>
              </a:spcBef>
              <a:spcAft>
                <a:spcPts val="0"/>
              </a:spcAft>
              <a:buClr>
                <a:srgbClr val="660066"/>
              </a:buClr>
              <a:buSzPct val="100000"/>
              <a:buFont typeface="Arial"/>
              <a:buNone/>
            </a:pPr>
            <a:r>
              <a:rPr lang="en-AU" sz="3200" b="1" i="0" u="sng" strike="noStrike" cap="none" dirty="0" smtClean="0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- Transition to Senior English - </a:t>
            </a:r>
            <a:endParaRPr lang="en-AU" sz="3200" b="1" i="0" u="sng" strike="noStrike" cap="none" dirty="0">
              <a:solidFill>
                <a:srgbClr val="6600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238941" y="260350"/>
            <a:ext cx="7389768" cy="1223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AU" sz="4000" b="1" i="0" u="none" strike="noStrike" cap="non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Techniques in Creating a Sense of Voice</a:t>
            </a:r>
            <a:endParaRPr lang="en-AU" sz="4000" b="1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238941" y="1619794"/>
            <a:ext cx="7572648" cy="512064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AU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creating a sense of voice, a wide range of literary techniques is brought into play:</a:t>
            </a:r>
          </a:p>
          <a:p>
            <a:pPr marL="0" marR="0" lvl="0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Nouns, adjectives, adverbs, verbs 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Pronouns 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Dialogue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Repetition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Punctuation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Capitalisation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Metaphors and similes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Hyperbole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Irony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Setting</a:t>
            </a:r>
          </a:p>
          <a:p>
            <a:pPr marL="0" marR="0" lvl="0" indent="-127000" algn="l" rtl="0">
              <a:spcBef>
                <a:spcPts val="40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142784"/>
            <a:ext cx="6953250" cy="1223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AU" sz="4000" b="1" i="0" u="none" strike="noStrike" cap="non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Nouns, Adjectives, </a:t>
            </a:r>
            <a:br>
              <a:rPr lang="en-AU" sz="4000" b="1" i="0" u="none" strike="noStrike" cap="non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AU" sz="4000" b="1" i="0" u="none" strike="noStrike" cap="non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Adverbs, Verbs </a:t>
            </a:r>
            <a:endParaRPr lang="en-AU" sz="4000" b="1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" y="1366747"/>
            <a:ext cx="7585166" cy="530401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These can give us insight to the character’s voice and how it is being used but also adds to understanding the author’s </a:t>
            </a:r>
            <a:r>
              <a:rPr lang="en-AU" sz="20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voice</a:t>
            </a: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an author focuses on </a:t>
            </a:r>
            <a:r>
              <a:rPr lang="en-AU" sz="2000" b="1" i="0" u="none" strike="noStrike" cap="none" dirty="0">
                <a:solidFill>
                  <a:srgbClr val="00467A"/>
                </a:solidFill>
                <a:latin typeface="Arial"/>
                <a:ea typeface="Arial"/>
                <a:cs typeface="Arial"/>
                <a:sym typeface="Arial"/>
              </a:rPr>
              <a:t>nouns</a:t>
            </a: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s/he is creating a </a:t>
            </a:r>
            <a:r>
              <a:rPr lang="en-AU" sz="2000" b="1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concrete world</a:t>
            </a: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addition of </a:t>
            </a:r>
            <a:r>
              <a:rPr lang="en-AU" sz="2000" b="1" i="0" u="none" strike="noStrike" cap="none" dirty="0">
                <a:solidFill>
                  <a:srgbClr val="00467A"/>
                </a:solidFill>
                <a:latin typeface="Arial"/>
                <a:ea typeface="Arial"/>
                <a:cs typeface="Arial"/>
                <a:sym typeface="Arial"/>
              </a:rPr>
              <a:t>adjectives</a:t>
            </a: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AU" sz="2000" b="1" i="0" u="none" strike="noStrike" cap="none" dirty="0">
                <a:solidFill>
                  <a:srgbClr val="00467A"/>
                </a:solidFill>
                <a:latin typeface="Arial"/>
                <a:ea typeface="Arial"/>
                <a:cs typeface="Arial"/>
                <a:sym typeface="Arial"/>
              </a:rPr>
              <a:t>adverbs</a:t>
            </a:r>
            <a:r>
              <a:rPr lang="en-AU" sz="2000" b="1" i="0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add to</a:t>
            </a:r>
            <a:r>
              <a:rPr lang="en-AU" sz="2000" b="1" i="0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AU" sz="2000" b="1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mood</a:t>
            </a:r>
            <a:r>
              <a:rPr lang="en-AU" sz="2000" b="1" i="0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setting or in the event that is happening. 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will affect the voice of the texts. 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AU" sz="2000" b="1" i="0" u="none" strike="noStrike" cap="none" dirty="0">
                <a:solidFill>
                  <a:srgbClr val="00467A"/>
                </a:solidFill>
                <a:latin typeface="Arial"/>
                <a:ea typeface="Arial"/>
                <a:cs typeface="Arial"/>
                <a:sym typeface="Arial"/>
              </a:rPr>
              <a:t>verb</a:t>
            </a: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form will also affect how the meaning is conveyed. 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 authors have a limited </a:t>
            </a:r>
            <a:r>
              <a:rPr lang="en-AU" sz="2000" b="1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vocabulary</a:t>
            </a: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while others choose to embellish their writing – this contributes to the author’s voice.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60350"/>
            <a:ext cx="6953250" cy="1223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AU" sz="4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AU" sz="4000" b="1" i="0" u="none" strike="noStrike" cap="non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Pronouns, Dialogue,</a:t>
            </a:r>
            <a:br>
              <a:rPr lang="en-AU" sz="4000" b="1" i="0" u="none" strike="noStrike" cap="non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AU" sz="4000" b="1" i="0" u="none" strike="noStrike" cap="non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Repetition</a:t>
            </a:r>
            <a:endParaRPr lang="en-AU" sz="4000" b="1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1" y="1580606"/>
            <a:ext cx="7410449" cy="490728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1800" b="1" i="0" u="none" strike="noStrike" cap="none" dirty="0">
                <a:solidFill>
                  <a:srgbClr val="00467A"/>
                </a:solidFill>
                <a:latin typeface="Arial"/>
                <a:ea typeface="Arial"/>
                <a:cs typeface="Arial"/>
                <a:sym typeface="Arial"/>
              </a:rPr>
              <a:t>Pronouns</a:t>
            </a:r>
            <a:r>
              <a:rPr lang="en-A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AU" sz="18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First, second or third person </a:t>
            </a:r>
            <a:r>
              <a:rPr lang="en-A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</a:t>
            </a:r>
            <a:r>
              <a:rPr lang="en-AU" sz="1800" b="1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position the audience</a:t>
            </a:r>
            <a:r>
              <a:rPr lang="en-AU" sz="1800" b="0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A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differently. The composer’s choice of writing in first or third person will affect the way the text’s meaning is conveyed.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1800" b="1" i="0" u="none" strike="noStrike" cap="none" dirty="0">
                <a:solidFill>
                  <a:srgbClr val="00467A"/>
                </a:solidFill>
                <a:latin typeface="Arial"/>
                <a:ea typeface="Arial"/>
                <a:cs typeface="Arial"/>
                <a:sym typeface="Arial"/>
              </a:rPr>
              <a:t>Dialogue</a:t>
            </a:r>
            <a:r>
              <a:rPr lang="en-A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this alerts us to the </a:t>
            </a:r>
            <a:r>
              <a:rPr lang="en-AU" sz="1800" b="1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values</a:t>
            </a:r>
            <a:r>
              <a:rPr lang="en-AU" sz="1800" b="0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A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individual characters. Each character has a particular voice, </a:t>
            </a:r>
            <a:r>
              <a:rPr lang="en-AU" sz="1800" b="1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created by using words in different ways</a:t>
            </a:r>
            <a:r>
              <a:rPr lang="en-AU" sz="1800" b="1" i="0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A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this reflects the </a:t>
            </a:r>
            <a:r>
              <a:rPr lang="en-AU" sz="1800" b="1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character, beliefs and attitudes </a:t>
            </a:r>
            <a:r>
              <a:rPr lang="en-A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the person. Dialogue may utilise </a:t>
            </a:r>
            <a:r>
              <a:rPr lang="en-AU" sz="1800" b="1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colloquial, expletive, emotive, and imperative language</a:t>
            </a:r>
            <a:r>
              <a:rPr lang="en-AU" sz="1800" b="1" i="0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A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amongst others. </a:t>
            </a:r>
            <a:r>
              <a:rPr lang="en-AU" sz="1800" b="1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Phonetic spelling </a:t>
            </a:r>
            <a:r>
              <a:rPr lang="en-A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create accent.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1800" b="1" i="0" u="none" strike="noStrike" cap="none" dirty="0">
                <a:solidFill>
                  <a:srgbClr val="00467A"/>
                </a:solidFill>
                <a:latin typeface="Arial"/>
                <a:ea typeface="Arial"/>
                <a:cs typeface="Arial"/>
                <a:sym typeface="Arial"/>
              </a:rPr>
              <a:t>Repetition</a:t>
            </a:r>
            <a:r>
              <a:rPr lang="en-A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is about what is </a:t>
            </a:r>
            <a:r>
              <a:rPr lang="en-AU" sz="1800" b="1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important</a:t>
            </a:r>
            <a:r>
              <a:rPr lang="en-A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it can also show us the type of person who is speaking – he/she might be obsessed with the point being made.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95386"/>
            <a:ext cx="6953250" cy="1223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AU" sz="4000" b="1" i="0" u="none" strike="noStrike" cap="non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Punctuation</a:t>
            </a:r>
            <a:endParaRPr lang="en-AU" sz="4000" b="1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169817" y="1201783"/>
            <a:ext cx="7785463" cy="553865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27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None/>
            </a:pPr>
            <a:r>
              <a:rPr lang="en-AU" sz="2000" b="1" i="0" u="none" strike="noStrike" cap="none" dirty="0">
                <a:solidFill>
                  <a:srgbClr val="00467A"/>
                </a:solidFill>
                <a:latin typeface="Arial"/>
                <a:ea typeface="Arial"/>
                <a:cs typeface="Arial"/>
                <a:sym typeface="Arial"/>
              </a:rPr>
              <a:t>Punctuation</a:t>
            </a: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Changes the </a:t>
            </a:r>
            <a:r>
              <a:rPr lang="en-AU" sz="2000" b="1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rhythm</a:t>
            </a: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speech. 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Lots of </a:t>
            </a:r>
            <a:r>
              <a:rPr lang="en-AU" sz="2000" b="1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full stops </a:t>
            </a: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</a:t>
            </a:r>
            <a:r>
              <a:rPr lang="en-AU" sz="2000" b="1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short sentences </a:t>
            </a: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sound frantic. </a:t>
            </a:r>
            <a:r>
              <a:rPr lang="en-AU" sz="2000" b="1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Commas</a:t>
            </a: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around phrases in the middle of sentences slow down the rhythm and suggest thoughtfulness. 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2000" b="1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Exclamation</a:t>
            </a: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marks add emphasis.. 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2000" b="1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Lack of punctuation </a:t>
            </a: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suggest breaking the rules. In poetry, lack of punctuation may mean a refusal to abide by rules.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Punctuation can break up ideas, add pauses, indicate thought.</a:t>
            </a:r>
          </a:p>
          <a:p>
            <a:pPr marL="0" marR="0" lvl="0" indent="-1270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None/>
            </a:pPr>
            <a:r>
              <a:rPr lang="en-AU" sz="2000" b="1" i="0" u="none" strike="noStrike" cap="none" dirty="0">
                <a:solidFill>
                  <a:srgbClr val="00467A"/>
                </a:solidFill>
                <a:latin typeface="Arial"/>
                <a:ea typeface="Arial"/>
                <a:cs typeface="Arial"/>
                <a:sym typeface="Arial"/>
              </a:rPr>
              <a:t>Capitalisation</a:t>
            </a: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conveys </a:t>
            </a:r>
            <a:r>
              <a:rPr lang="en-AU" sz="2000" b="1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loud</a:t>
            </a: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sound or </a:t>
            </a:r>
            <a:r>
              <a:rPr lang="en-AU" sz="2000" b="1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importance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65760" y="0"/>
            <a:ext cx="7044690" cy="1223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AU" sz="4000" b="1" i="0" u="none" strike="noStrike" cap="non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Imagery, Irony, Setting</a:t>
            </a:r>
            <a:endParaRPr lang="en-AU" sz="4000" b="1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156753" y="1332411"/>
            <a:ext cx="7498081" cy="501282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1800" b="1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Metaphors and similes</a:t>
            </a:r>
            <a:r>
              <a:rPr lang="en-A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create images which we associate with </a:t>
            </a:r>
            <a:r>
              <a:rPr lang="en-AU" sz="1800" b="1" i="0" u="none" strike="noStrike" cap="none" dirty="0">
                <a:solidFill>
                  <a:srgbClr val="00467A"/>
                </a:solidFill>
                <a:latin typeface="Arial"/>
                <a:ea typeface="Arial"/>
                <a:cs typeface="Arial"/>
                <a:sym typeface="Arial"/>
              </a:rPr>
              <a:t>feelings</a:t>
            </a:r>
            <a:r>
              <a:rPr lang="en-A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We can visualise the scene but also understand the </a:t>
            </a:r>
            <a:r>
              <a:rPr lang="en-AU" sz="1800" b="1" i="0" u="none" strike="noStrike" cap="none" dirty="0">
                <a:solidFill>
                  <a:srgbClr val="00467A"/>
                </a:solidFill>
                <a:latin typeface="Arial"/>
                <a:ea typeface="Arial"/>
                <a:cs typeface="Arial"/>
                <a:sym typeface="Arial"/>
              </a:rPr>
              <a:t>mood</a:t>
            </a:r>
            <a:r>
              <a:rPr lang="en-A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1800" b="1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Hyperbole: </a:t>
            </a:r>
            <a:r>
              <a:rPr lang="en-A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exaggeration can </a:t>
            </a:r>
            <a:r>
              <a:rPr lang="en-AU" sz="1800" b="1" i="0" u="none" strike="noStrike" cap="none" dirty="0">
                <a:solidFill>
                  <a:srgbClr val="00467A"/>
                </a:solidFill>
                <a:latin typeface="Arial"/>
                <a:ea typeface="Arial"/>
                <a:cs typeface="Arial"/>
                <a:sym typeface="Arial"/>
              </a:rPr>
              <a:t>amuse</a:t>
            </a:r>
            <a:r>
              <a:rPr lang="en-A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 can be </a:t>
            </a:r>
            <a:r>
              <a:rPr lang="en-AU" sz="1800" b="1" i="0" u="none" strike="noStrike" cap="none" dirty="0">
                <a:solidFill>
                  <a:srgbClr val="00467A"/>
                </a:solidFill>
                <a:latin typeface="Arial"/>
                <a:ea typeface="Arial"/>
                <a:cs typeface="Arial"/>
                <a:sym typeface="Arial"/>
              </a:rPr>
              <a:t>ironic</a:t>
            </a:r>
            <a:r>
              <a:rPr lang="en-A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It can be associated with</a:t>
            </a:r>
            <a:r>
              <a:rPr lang="en-AU" sz="1800" b="1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AU" sz="1800" b="1" i="0" u="none" strike="noStrike" cap="none" dirty="0">
                <a:solidFill>
                  <a:srgbClr val="00467A"/>
                </a:solidFill>
                <a:latin typeface="Arial"/>
                <a:ea typeface="Arial"/>
                <a:cs typeface="Arial"/>
                <a:sym typeface="Arial"/>
              </a:rPr>
              <a:t>falsity</a:t>
            </a:r>
            <a:r>
              <a:rPr lang="en-A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1800" b="1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Irony</a:t>
            </a:r>
            <a:r>
              <a:rPr lang="en-AU" sz="1800" b="0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A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difference between what appears to be the case and the reality of the situation. This </a:t>
            </a:r>
            <a:r>
              <a:rPr lang="en-AU" sz="1800" b="1" i="0" u="none" strike="noStrike" cap="none" dirty="0">
                <a:solidFill>
                  <a:srgbClr val="00467A"/>
                </a:solidFill>
                <a:latin typeface="Arial"/>
                <a:ea typeface="Arial"/>
                <a:cs typeface="Arial"/>
                <a:sym typeface="Arial"/>
              </a:rPr>
              <a:t>gap between appearance and reality</a:t>
            </a:r>
            <a:r>
              <a:rPr lang="en-AU" sz="1800" b="0" i="0" u="none" strike="noStrike" cap="none" dirty="0">
                <a:solidFill>
                  <a:srgbClr val="00467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A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creates a sense of ‘mismatch’ and draws our attention to or criticises an idea.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1800" b="1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Setting: </a:t>
            </a:r>
            <a:r>
              <a:rPr lang="en-A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settings </a:t>
            </a:r>
            <a:r>
              <a:rPr lang="en-AU" sz="1800" b="1" i="0" u="none" strike="noStrike" cap="none" dirty="0">
                <a:solidFill>
                  <a:srgbClr val="00467A"/>
                </a:solidFill>
                <a:latin typeface="Arial"/>
                <a:ea typeface="Arial"/>
                <a:cs typeface="Arial"/>
                <a:sym typeface="Arial"/>
              </a:rPr>
              <a:t>establish expectations </a:t>
            </a:r>
            <a:r>
              <a:rPr lang="en-A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offer the </a:t>
            </a:r>
            <a:r>
              <a:rPr lang="en-AU" sz="1800" b="1" i="0" u="none" strike="noStrike" cap="none" dirty="0">
                <a:solidFill>
                  <a:srgbClr val="00467A"/>
                </a:solidFill>
                <a:latin typeface="Arial"/>
                <a:ea typeface="Arial"/>
                <a:cs typeface="Arial"/>
                <a:sym typeface="Arial"/>
              </a:rPr>
              <a:t>background</a:t>
            </a:r>
            <a:r>
              <a:rPr lang="en-A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events or sometimes a contrast to characters. This provides </a:t>
            </a:r>
            <a:r>
              <a:rPr lang="en-AU" sz="1800" b="1" i="0" u="none" strike="noStrike" cap="none" dirty="0">
                <a:solidFill>
                  <a:srgbClr val="00467A"/>
                </a:solidFill>
                <a:latin typeface="Arial"/>
                <a:ea typeface="Arial"/>
                <a:cs typeface="Arial"/>
                <a:sym typeface="Arial"/>
              </a:rPr>
              <a:t>contextual voice</a:t>
            </a:r>
            <a:r>
              <a:rPr lang="en-AU" sz="1800" b="0" i="0" u="none" strike="noStrike" cap="none" dirty="0">
                <a:solidFill>
                  <a:srgbClr val="00467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A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tells us about the world the story exists in.</a:t>
            </a: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142785"/>
            <a:ext cx="6953250" cy="1223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AU" sz="4000" b="1" i="0" u="none" strike="noStrike" cap="non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Your Composition</a:t>
            </a:r>
            <a:endParaRPr lang="en-AU" sz="4000" b="1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143692" y="1366748"/>
            <a:ext cx="7266758" cy="549125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Using the information given above, look at </a:t>
            </a:r>
            <a:r>
              <a:rPr lang="en-AU" sz="2000" b="1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your composition </a:t>
            </a: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n-AU" sz="2000" b="1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write a paragraph </a:t>
            </a: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about </a:t>
            </a:r>
            <a:r>
              <a:rPr lang="en-AU" sz="2000" b="1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how</a:t>
            </a: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you as an author use these techniques. </a:t>
            </a:r>
          </a:p>
          <a:p>
            <a:pPr marL="0" marR="0" lvl="0" indent="-1270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 </a:t>
            </a:r>
            <a:r>
              <a:rPr lang="en-AU" sz="2000" b="1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examples</a:t>
            </a: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AU" sz="2000" b="1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discussion</a:t>
            </a: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techniques that convey the voice.</a:t>
            </a:r>
          </a:p>
          <a:p>
            <a:pPr marL="0" marR="0" lvl="0" indent="-1270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Also consider the learning we have completed for </a:t>
            </a:r>
            <a:r>
              <a:rPr lang="en-AU" sz="2000" b="1" i="0" u="none" strike="noStrike" cap="none" dirty="0">
                <a:solidFill>
                  <a:srgbClr val="990099"/>
                </a:solidFill>
                <a:latin typeface="Arial"/>
                <a:ea typeface="Arial"/>
                <a:cs typeface="Arial"/>
                <a:sym typeface="Arial"/>
              </a:rPr>
              <a:t>Point of View </a:t>
            </a: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n-AU" sz="2000" b="1" i="0" u="none" strike="noStrike" cap="none" dirty="0">
                <a:solidFill>
                  <a:srgbClr val="990099"/>
                </a:solidFill>
                <a:latin typeface="Arial"/>
                <a:ea typeface="Arial"/>
                <a:cs typeface="Arial"/>
                <a:sym typeface="Arial"/>
              </a:rPr>
              <a:t>Voice</a:t>
            </a:r>
            <a:r>
              <a:rPr lang="en-AU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prior lessons.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24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Your </a:t>
            </a:r>
            <a:r>
              <a:rPr lang="en-AU" dirty="0" err="1" smtClean="0"/>
              <a:t>Compisition</a:t>
            </a:r>
            <a:r>
              <a:rPr lang="en-AU" dirty="0" smtClean="0"/>
              <a:t> (Cont.)</a:t>
            </a:r>
            <a:endParaRPr lang="en-AU" dirty="0"/>
          </a:p>
        </p:txBody>
      </p:sp>
      <p:sp>
        <p:nvSpPr>
          <p:cNvPr id="106" name="Shape 106"/>
          <p:cNvSpPr/>
          <p:nvPr/>
        </p:nvSpPr>
        <p:spPr>
          <a:xfrm>
            <a:off x="130628" y="384659"/>
            <a:ext cx="7010401" cy="636448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Using the knowledge we have developed, </a:t>
            </a:r>
            <a:r>
              <a:rPr lang="en-AU" sz="2400" b="1" i="0" u="none" strike="noStrike" cap="none" dirty="0">
                <a:solidFill>
                  <a:srgbClr val="990099"/>
                </a:solidFill>
                <a:latin typeface="Arial"/>
                <a:ea typeface="Arial"/>
                <a:cs typeface="Arial"/>
                <a:sym typeface="Arial"/>
              </a:rPr>
              <a:t>read and edit </a:t>
            </a:r>
            <a:r>
              <a:rPr lang="en-AU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own composition draft, developing the use of </a:t>
            </a:r>
            <a:r>
              <a:rPr lang="en-AU" sz="2400" b="1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voice</a:t>
            </a:r>
            <a:r>
              <a:rPr lang="en-AU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your writing.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AU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99"/>
              </a:buClr>
              <a:buSzPct val="100000"/>
              <a:buFont typeface="Arial"/>
              <a:buChar char="•"/>
            </a:pPr>
            <a:r>
              <a:rPr lang="en-AU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Utilise your teacher’s help to assist you in further </a:t>
            </a:r>
            <a:r>
              <a:rPr lang="en-AU" sz="2400" b="1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improving</a:t>
            </a:r>
            <a:r>
              <a:rPr lang="en-AU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AU" sz="2400" b="1" i="0" u="none" strike="noStrike" cap="none" dirty="0">
                <a:solidFill>
                  <a:srgbClr val="134D21"/>
                </a:solidFill>
                <a:latin typeface="Arial"/>
                <a:ea typeface="Arial"/>
                <a:cs typeface="Arial"/>
                <a:sym typeface="Arial"/>
              </a:rPr>
              <a:t>refining</a:t>
            </a:r>
            <a:r>
              <a:rPr lang="en-AU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your piece.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AU" sz="2400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This is your opportunity to share your voice!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F218"/>
      </a:accent1>
      <a:accent2>
        <a:srgbClr val="125BBB"/>
      </a:accent2>
      <a:accent3>
        <a:srgbClr val="FFFFFF"/>
      </a:accent3>
      <a:accent4>
        <a:srgbClr val="000000"/>
      </a:accent4>
      <a:accent5>
        <a:srgbClr val="FFF7AB"/>
      </a:accent5>
      <a:accent6>
        <a:srgbClr val="0F52A9"/>
      </a:accent6>
      <a:hlink>
        <a:srgbClr val="D90E09"/>
      </a:hlink>
      <a:folHlink>
        <a:srgbClr val="F62B2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605</Words>
  <Application>Microsoft Office PowerPoint</Application>
  <PresentationFormat>On-screen Show (4:3)</PresentationFormat>
  <Paragraphs>56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Default Design</vt:lpstr>
      <vt:lpstr>Creating Voice</vt:lpstr>
      <vt:lpstr>Techniques in Creating a Sense of Voice</vt:lpstr>
      <vt:lpstr>Nouns, Adjectives,  Adverbs, Verbs </vt:lpstr>
      <vt:lpstr> Pronouns, Dialogue, Repetition</vt:lpstr>
      <vt:lpstr>Punctuation</vt:lpstr>
      <vt:lpstr>Imagery, Irony, Setting</vt:lpstr>
      <vt:lpstr>Your Composition</vt:lpstr>
      <vt:lpstr>Your Compisition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Voice</dc:title>
  <dc:creator>Hastings, Stuart</dc:creator>
  <cp:lastModifiedBy>Hastings, Stuart</cp:lastModifiedBy>
  <cp:revision>5</cp:revision>
  <dcterms:modified xsi:type="dcterms:W3CDTF">2017-11-17T02:20:37Z</dcterms:modified>
</cp:coreProperties>
</file>