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3" r:id="rId2"/>
    <p:sldId id="366" r:id="rId3"/>
    <p:sldId id="374" r:id="rId4"/>
    <p:sldId id="371" r:id="rId5"/>
    <p:sldId id="379" r:id="rId6"/>
    <p:sldId id="373" r:id="rId7"/>
    <p:sldId id="372" r:id="rId8"/>
    <p:sldId id="376" r:id="rId9"/>
    <p:sldId id="377" r:id="rId10"/>
    <p:sldId id="396" r:id="rId11"/>
  </p:sldIdLst>
  <p:sldSz cx="12192000" cy="6858000"/>
  <p:notesSz cx="6858000" cy="9144000"/>
  <p:embeddedFontLst>
    <p:embeddedFont>
      <p:font typeface="Public Sans" panose="020B0604020202020204" charset="0"/>
      <p:regular r:id="rId14"/>
      <p:bold r:id="rId15"/>
      <p:italic r:id="rId16"/>
      <p:boldItalic r:id="rId17"/>
    </p:embeddedFont>
    <p:embeddedFont>
      <p:font typeface="Public Sans 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D83A15-E68B-0B0B-1C3F-999FD2CA37A0}" name="Ravenna GREGORY" initials="RG" userId="S::ravenna.gregory@det.nsw.edu.au::f5c11ae7-6dec-403e-a7cc-ae83440d4b4a" providerId="AD"/>
  <p188:author id="{32BA8AA1-691A-0C5B-F8FB-874FC5D098EB}" name="Alex Manton" initials="AM" userId="S::alex.manton@det.nsw.edu.au::ac4fd86e-d6a9-402d-87ef-cfff92a16b6e" providerId="AD"/>
  <p188:author id="{002681A9-7D58-0AFA-ED9F-A780C1A6EAFE}" name="Jackie King" initials="JK" userId="S::jacquelyn.king1@det.nsw.edu.au::d8b064bb-b302-46ab-9bb5-5991f720e55b" providerId="AD"/>
  <p188:author id="{418936B8-3A4C-1AC9-3C33-D1B0387287B1}" name="Sarah Pacey" initials="SP" userId="S::sarah.pacey2@det.nsw.edu.au::4280ed20-4c42-4a59-8e7f-58f2f52d2365" providerId="AD"/>
  <p188:author id="{E01E41E9-2EB3-2CEA-7F62-566CC93C56C6}" name="Alexander Papasavvas" initials="AP" userId="S::Alexander.Papasavvas@det.nsw.edu.au::23500b9d-e8c9-4b05-b51e-1cddf5f5d7ab" providerId="AD"/>
  <p188:author id="{42C0F0FB-B4C2-4274-0CA1-A64C7F1DACA0}" name="Sarah Pacey" initials="SP" userId="S::Sarah.Pacey2@det.nsw.edu.au::4280ed20-4c42-4a59-8e7f-58f2f52d2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2E6"/>
    <a:srgbClr val="F6ACB6"/>
    <a:srgbClr val="630019"/>
    <a:srgbClr val="EBEBEB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15/06/2023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200">
                <a:solidFill>
                  <a:srgbClr val="000000"/>
                </a:solidFill>
                <a:effectLst/>
                <a:latin typeface="Public Sans" pitchFamily="2" charset="0"/>
                <a:ea typeface="+mn-ea"/>
                <a:cs typeface="+mn-cs"/>
                <a:hlinkClick r:id="rId3"/>
              </a:rPr>
              <a:t>Jump Sky Man - Free photo on </a:t>
            </a:r>
            <a:r>
              <a:rPr lang="en-AU" sz="1800" kern="1200" err="1">
                <a:solidFill>
                  <a:srgbClr val="000000"/>
                </a:solidFill>
                <a:effectLst/>
                <a:latin typeface="Public Sans" pitchFamily="2" charset="0"/>
                <a:ea typeface="+mn-ea"/>
                <a:cs typeface="+mn-cs"/>
                <a:hlinkClick r:id="rId3"/>
              </a:rPr>
              <a:t>Pixabay</a:t>
            </a:r>
            <a:endParaRPr lang="en-AU">
              <a:effectLst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5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nghub.ac.nz/writing/writing-paragraphs/" TargetMode="External"/><Relationship Id="rId3" Type="http://schemas.openxmlformats.org/officeDocument/2006/relationships/hyperlink" Target="https://educationstandards.nsw.edu.au/wps/portal/nesa/11-12/hsc/hsc-student-guide/glossary-keywords" TargetMode="External"/><Relationship Id="rId7" Type="http://schemas.openxmlformats.org/officeDocument/2006/relationships/hyperlink" Target="https://educationstandards.nsw.edu.au/wps/portal/nesa/resource-finder/hsc-exam-papers/2017/visual-arts-2017-hsc-exam-pack" TargetMode="External"/><Relationship Id="rId2" Type="http://schemas.openxmlformats.org/officeDocument/2006/relationships/hyperlink" Target="https://education.nsw.gov.au/about-us/copyrigh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ducationstandards.nsw.edu.au/wps/portal/nesa/resource-finder/hsc-exam-papers/2021/visual-arts-2021-hsc-exam-pack+" TargetMode="External"/><Relationship Id="rId5" Type="http://schemas.openxmlformats.org/officeDocument/2006/relationships/hyperlink" Target="https://educationstandards.nsw.edu.au/wps/portal/nesa/11-12/stage-6-learning-areas/stage-6-creative-arts/visual-arts-syllabus" TargetMode="External"/><Relationship Id="rId4" Type="http://schemas.openxmlformats.org/officeDocument/2006/relationships/hyperlink" Target="https://pixabay.com/photos/jump-sky-man-clouds-height-girl-273164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break-down.pptx" TargetMode="External"/><Relationship Id="rId2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overview.pptx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planning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language-skills.pptx" TargetMode="External"/><Relationship Id="rId2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extended-response-body.pptx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creative-arts/planning-programming-and-assessing-creative-arts-11-12/visual-arts-11-12/writing-about-visual-arts-in-stage-6#support-docs2" TargetMode="External"/><Relationship Id="rId2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overview.pptx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language-skills.pptx" TargetMode="External"/><Relationship Id="rId2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2-word-bank.pptx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ducationstandards.nsw.edu.au/wps/wcm/connect/810062ec-b0a7-40e9-a645-2a6f11e13bb5/2017-hsc-mg-visual-arts.pdf?MOD=AJPERES&amp;CACHEID=ROOTWORKSPACE-810062ec-b0a7-40e9-a645-2a6f11e13bb5-m00tX-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93ED8-297F-D250-24BF-56D4C9D0E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1259999"/>
            <a:ext cx="6948000" cy="2700000"/>
          </a:xfrm>
        </p:spPr>
        <p:txBody>
          <a:bodyPr anchor="t">
            <a:noAutofit/>
          </a:bodyPr>
          <a:lstStyle/>
          <a:p>
            <a:r>
              <a:rPr lang="en-AU" dirty="0"/>
              <a:t>LEAP! </a:t>
            </a:r>
            <a:br>
              <a:rPr lang="en-AU" dirty="0"/>
            </a:br>
            <a:r>
              <a:rPr lang="en-AU" dirty="0"/>
              <a:t>Level up your skills in section II– </a:t>
            </a:r>
            <a:r>
              <a:rPr lang="en-AU" dirty="0">
                <a:solidFill>
                  <a:schemeClr val="accent4"/>
                </a:solidFill>
              </a:rPr>
              <a:t>completing your own extended response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CB5B2-7D59-F5B3-9CE0-F6C71E8B9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866E8-4A90-9FEF-A343-F3FD9D57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4248000"/>
            <a:ext cx="6947996" cy="1152000"/>
          </a:xfrm>
        </p:spPr>
        <p:txBody>
          <a:bodyPr anchor="b">
            <a:normAutofit/>
          </a:bodyPr>
          <a:lstStyle/>
          <a:p>
            <a:r>
              <a:rPr lang="en-AU"/>
              <a:t>Writing about HSC visual arts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7CA8E-A67C-88EF-B799-9923252A4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7" y="5832773"/>
            <a:ext cx="3600000" cy="39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b="0"/>
              <a:t>Creative arts curriculum team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8220E-4037-B2F3-BA92-F259BD05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1" r="49812"/>
          <a:stretch/>
        </p:blipFill>
        <p:spPr>
          <a:xfrm>
            <a:off x="0" y="0"/>
            <a:ext cx="307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A818-D477-16A0-1A73-CB25CB95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References for LEAP! – Level up your skills in section II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1368A-3790-0D5D-7C04-210195BFA4EF}"/>
              </a:ext>
            </a:extLst>
          </p:cNvPr>
          <p:cNvSpPr/>
          <p:nvPr/>
        </p:nvSpPr>
        <p:spPr>
          <a:xfrm>
            <a:off x="354000" y="1473708"/>
            <a:ext cx="11484000" cy="11568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41F4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Links to third-party material and websites</a:t>
            </a:r>
            <a:endParaRPr lang="en-AU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If you use the links provided in this document to access a third-party's website, you acknowledge that the terms of use, including license terms set out on the third-party's website apply to the use which may be made of the materials on that third-party website or were permitted by the </a:t>
            </a:r>
            <a:r>
              <a:rPr lang="en-US" sz="14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Copyright Act 1968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). The department accepts no responsibility for content on third-party websites.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5296-715C-B52E-A847-C20F26AD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9" y="2736272"/>
            <a:ext cx="11484000" cy="320830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All material © </a:t>
            </a:r>
            <a:r>
              <a:rPr lang="en-US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New South Wales (Department of Education), 2021</a:t>
            </a:r>
            <a:r>
              <a:rPr lang="en-US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unless otherwise indicated. All other material used by permission or under license.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 of Key Words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 NSW Education Standards Authority (NESA) for and on behalf of the Crown in right of the State of New South Wales, [2008] accessed 25/10/2022.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dirty="0" err="1"/>
              <a:t>Pixabay</a:t>
            </a:r>
            <a:r>
              <a:rPr lang="en-AU" sz="1400" dirty="0"/>
              <a:t> (2017) </a:t>
            </a:r>
            <a:r>
              <a:rPr lang="en-AU" sz="14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for joy</a:t>
            </a:r>
            <a:r>
              <a:rPr lang="en-AU" sz="1400" dirty="0">
                <a:solidFill>
                  <a:schemeClr val="accent2"/>
                </a:solidFill>
              </a:rPr>
              <a:t> </a:t>
            </a:r>
            <a:r>
              <a:rPr lang="en-AU" sz="1400" dirty="0"/>
              <a:t>[image] accessed 23/02/23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Stage 6 Syllabus</a:t>
            </a:r>
            <a:r>
              <a:rPr lang="en-US" sz="1400" dirty="0">
                <a:solidFill>
                  <a:schemeClr val="accent2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© 2016 NSW Education Standards Authority (NESA) for and on behalf of the Crown in right of the State of New South Wales.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pack 2021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© NSW Education Standards Authority (NESA) for and on behalf of the Crown in right of the State of New South Wales, [20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21]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pack 2017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@NSW Education Standards Authority (NESA) for and on behalf of the Crown in right of the State of New South Wales, [2017]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| NSW Education Standards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@NSW Education Standards Authority (NESA) for and on behalf of the Crown in right of the State of New South Wales, [2017]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Learning Hub </a:t>
            </a: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Hub | Writing paragraphs with PEEL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[website]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A49B-DF5B-8ECF-1B2C-0B0219821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99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764000" cy="1008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Completing your own extended response – part 1</a:t>
            </a:r>
            <a:br>
              <a:rPr lang="en-AU" sz="3600" dirty="0"/>
            </a:br>
            <a:endParaRPr lang="en-AU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E40DE8-B077-26BF-95A7-8ED214289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3176249" y="1160475"/>
            <a:ext cx="8422195" cy="1217986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You can now complete your extended response by completing the steps outlined in this </a:t>
            </a: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owerPoint. You will be referring to the activities you have completed throughout this module to complete your response. </a:t>
            </a:r>
            <a:endParaRPr lang="en-AU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4CCBB-AFC1-8C4E-3634-8BCFD44727B7}"/>
              </a:ext>
            </a:extLst>
          </p:cNvPr>
          <p:cNvSpPr txBox="1"/>
          <p:nvPr/>
        </p:nvSpPr>
        <p:spPr>
          <a:xfrm>
            <a:off x="3176248" y="2471297"/>
            <a:ext cx="8422192" cy="7023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Bef>
                <a:spcPts val="400"/>
              </a:spcBef>
              <a:tabLst>
                <a:tab pos="228600" algn="l"/>
                <a:tab pos="457200" algn="l"/>
              </a:tabLst>
            </a:pPr>
            <a:r>
              <a:rPr lang="en-US" sz="1800" u="none" strike="noStrike" kern="0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Write your question from selecting the right question in </a:t>
            </a:r>
            <a:r>
              <a:rPr lang="en-US" sz="1800" u="sng" strike="noStrike" kern="0" spc="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 up your skills in section II</a:t>
            </a:r>
            <a:r>
              <a:rPr lang="en-US" sz="1800" u="sng" strike="noStrike" kern="0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none" strike="noStrike" kern="0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in the box below. </a:t>
            </a:r>
            <a:endParaRPr lang="en-AU" sz="1800" u="none" strike="noStrike" kern="0" spc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2B864B-BF18-6087-E69C-026E12C0B28C}"/>
              </a:ext>
            </a:extLst>
          </p:cNvPr>
          <p:cNvSpPr/>
          <p:nvPr/>
        </p:nvSpPr>
        <p:spPr>
          <a:xfrm>
            <a:off x="347999" y="3264382"/>
            <a:ext cx="2606866" cy="3386091"/>
          </a:xfrm>
          <a:prstGeom prst="roundRect">
            <a:avLst>
              <a:gd name="adj" fmla="val 7806"/>
            </a:avLst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lnSpc>
                <a:spcPct val="114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AU" sz="16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Tips</a:t>
            </a:r>
          </a:p>
          <a:p>
            <a:pPr marL="87313">
              <a:lnSpc>
                <a:spcPct val="114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AU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Review your ideas in </a:t>
            </a:r>
            <a:r>
              <a:rPr lang="en-AU" sz="16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down the question.</a:t>
            </a:r>
            <a:endParaRPr lang="en-AU" sz="1600" dirty="0">
              <a:solidFill>
                <a:schemeClr val="accent2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313">
              <a:lnSpc>
                <a:spcPct val="114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AU" sz="16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Review your plan found in </a:t>
            </a:r>
            <a:r>
              <a:rPr lang="en-AU" sz="16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 your response in section II</a:t>
            </a:r>
            <a:r>
              <a:rPr lang="en-AU" sz="16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and have your prepared summaries for all artists/artworks and quotes ready.</a:t>
            </a:r>
            <a:endParaRPr lang="en-AU" sz="1600" dirty="0">
              <a:solidFill>
                <a:schemeClr val="accent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 descr="Question: (add response)">
            <a:extLst>
              <a:ext uri="{FF2B5EF4-FFF2-40B4-BE49-F238E27FC236}">
                <a16:creationId xmlns:a16="http://schemas.microsoft.com/office/drawing/2014/main" id="{EBF7E92F-E8DB-B599-5F8A-2B33A713F87A}"/>
              </a:ext>
            </a:extLst>
          </p:cNvPr>
          <p:cNvGrpSpPr/>
          <p:nvPr/>
        </p:nvGrpSpPr>
        <p:grpSpPr>
          <a:xfrm>
            <a:off x="3176247" y="3264381"/>
            <a:ext cx="8422196" cy="3386092"/>
            <a:chOff x="3176247" y="3264381"/>
            <a:chExt cx="8422196" cy="3386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287F71-75B6-8898-B775-4F9268249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76249" y="3264382"/>
              <a:ext cx="8422194" cy="3386091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8144F-F8C8-34DD-EDD1-42E96611A8FD}"/>
                </a:ext>
              </a:extLst>
            </p:cNvPr>
            <p:cNvSpPr txBox="1"/>
            <p:nvPr/>
          </p:nvSpPr>
          <p:spPr>
            <a:xfrm>
              <a:off x="3176247" y="3264381"/>
              <a:ext cx="8422193" cy="3822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Question: (add response)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0805305" cy="1008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Completing your own extended response – part 2</a:t>
            </a:r>
            <a:br>
              <a:rPr lang="en-AU" sz="3600" dirty="0"/>
            </a:br>
            <a:endParaRPr lang="en-AU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BC6827-BD6C-A00A-C059-64D4E23C8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4CCBB-AFC1-8C4E-3634-8BCFD44727B7}"/>
              </a:ext>
            </a:extLst>
          </p:cNvPr>
          <p:cNvSpPr txBox="1"/>
          <p:nvPr/>
        </p:nvSpPr>
        <p:spPr>
          <a:xfrm>
            <a:off x="2548696" y="1477474"/>
            <a:ext cx="9040121" cy="7028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ts val="400"/>
              </a:spcBef>
              <a:tabLst>
                <a:tab pos="228600" algn="l"/>
                <a:tab pos="457200" algn="l"/>
              </a:tabLst>
            </a:pPr>
            <a:r>
              <a:rPr lang="en-AU" sz="1800">
                <a:effectLst/>
                <a:ea typeface="Arial" panose="020B0604020202020204" pitchFamily="34" charset="0"/>
              </a:rPr>
              <a:t>Copy and paste your introduction </a:t>
            </a:r>
            <a:r>
              <a:rPr lang="en-AU" sz="1800">
                <a:effectLst/>
                <a:ea typeface="Arial" panose="020B0604020202020204" pitchFamily="34" charset="0"/>
                <a:cs typeface="Arial" panose="020B0604020202020204" pitchFamily="34" charset="0"/>
              </a:rPr>
              <a:t>into the box below.</a:t>
            </a:r>
            <a:r>
              <a:rPr lang="en-AU" sz="1800">
                <a:effectLst/>
                <a:ea typeface="Arial" panose="020B0604020202020204" pitchFamily="34" charset="0"/>
              </a:rPr>
              <a:t> Review, edit and refine as required. </a:t>
            </a:r>
            <a:endParaRPr lang="en-AU" sz="2400" u="none" strike="noStrike" kern="0" spc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 descr="Your introduction: (add response here)">
            <a:extLst>
              <a:ext uri="{FF2B5EF4-FFF2-40B4-BE49-F238E27FC236}">
                <a16:creationId xmlns:a16="http://schemas.microsoft.com/office/drawing/2014/main" id="{BBF00F5F-E915-58DB-1DD4-B7B1AB642F89}"/>
              </a:ext>
            </a:extLst>
          </p:cNvPr>
          <p:cNvGrpSpPr/>
          <p:nvPr/>
        </p:nvGrpSpPr>
        <p:grpSpPr>
          <a:xfrm>
            <a:off x="2548696" y="2353734"/>
            <a:ext cx="9040121" cy="4342266"/>
            <a:chOff x="2548696" y="2353734"/>
            <a:chExt cx="9040121" cy="43422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287F71-75B6-8898-B775-4F9268249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50695" y="2353734"/>
              <a:ext cx="9038122" cy="4342266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CEE8B9-B842-C009-973B-CD0B011EE82D}"/>
                </a:ext>
              </a:extLst>
            </p:cNvPr>
            <p:cNvSpPr txBox="1"/>
            <p:nvPr/>
          </p:nvSpPr>
          <p:spPr>
            <a:xfrm>
              <a:off x="2548696" y="2409549"/>
              <a:ext cx="895349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Your introduction: (add response here)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99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0651301" cy="1008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Completing your own extended response – part 3</a:t>
            </a:r>
            <a:br>
              <a:rPr lang="en-AU" sz="3600" dirty="0"/>
            </a:br>
            <a:endParaRPr lang="en-AU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45534D-ACBD-11D3-0FEB-BA3A6F9F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2425566" y="1455833"/>
            <a:ext cx="9134375" cy="13051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PEEL body paragraph: Copy and paste your PEEL body paragraph completed in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scaffold the body of your extended response</a:t>
            </a:r>
            <a:r>
              <a:rPr lang="en-AU" sz="1800" u="sng" dirty="0">
                <a:solidFill>
                  <a:srgbClr val="2F5496"/>
                </a:solidFill>
                <a:effectLst/>
                <a:ea typeface="Arial" panose="020B0604020202020204" pitchFamily="34" charset="0"/>
                <a:cs typeface="Arial"/>
              </a:rPr>
              <a:t> 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into the box below.</a:t>
            </a:r>
            <a:r>
              <a:rPr lang="en-AU" sz="1800" dirty="0">
                <a:solidFill>
                  <a:srgbClr val="000000"/>
                </a:solidFill>
                <a:ea typeface="Arial" panose="020B0604020202020204" pitchFamily="34" charset="0"/>
                <a:cs typeface="Arial"/>
              </a:rPr>
              <a:t> </a:t>
            </a:r>
            <a:endParaRPr lang="en-AU" sz="1800" dirty="0">
              <a:solidFill>
                <a:srgbClr val="00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Review, improve and edit as required by referring to the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connecting verbs</a:t>
            </a:r>
            <a:r>
              <a:rPr lang="en-AU" sz="1800" u="sng" dirty="0">
                <a:solidFill>
                  <a:schemeClr val="accent2"/>
                </a:solidFill>
                <a:ea typeface="Arial" panose="020B0604020202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descriptive </a:t>
            </a:r>
            <a:r>
              <a:rPr lang="en-AU" sz="18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</a:t>
            </a:r>
            <a:r>
              <a:rPr lang="en-AU" sz="18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/>
              </a:rPr>
              <a:t> 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/>
              </a:rPr>
              <a:t>if this has not already been completed.</a:t>
            </a:r>
            <a:endParaRPr lang="en-AU" sz="1800" dirty="0">
              <a:effectLst/>
              <a:ea typeface="Calibri" panose="020F0502020204030204" pitchFamily="34" charset="0"/>
              <a:cs typeface="Arial"/>
            </a:endParaRPr>
          </a:p>
        </p:txBody>
      </p:sp>
      <p:grpSp>
        <p:nvGrpSpPr>
          <p:cNvPr id="8" name="Group 7" descr="Your first PEEL paragraph: (add response here)">
            <a:extLst>
              <a:ext uri="{FF2B5EF4-FFF2-40B4-BE49-F238E27FC236}">
                <a16:creationId xmlns:a16="http://schemas.microsoft.com/office/drawing/2014/main" id="{7A6058FA-11D8-3235-EB8D-60071D4C623B}"/>
              </a:ext>
            </a:extLst>
          </p:cNvPr>
          <p:cNvGrpSpPr/>
          <p:nvPr/>
        </p:nvGrpSpPr>
        <p:grpSpPr>
          <a:xfrm>
            <a:off x="2425565" y="2902998"/>
            <a:ext cx="9134376" cy="3793002"/>
            <a:chOff x="2425565" y="2902998"/>
            <a:chExt cx="9134376" cy="3793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287F71-75B6-8898-B775-4F9268249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25565" y="2902998"/>
              <a:ext cx="9134376" cy="3793002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A696F-2BCE-924E-9501-319D105EEB14}"/>
                </a:ext>
              </a:extLst>
            </p:cNvPr>
            <p:cNvSpPr txBox="1"/>
            <p:nvPr/>
          </p:nvSpPr>
          <p:spPr>
            <a:xfrm>
              <a:off x="2425566" y="2989626"/>
              <a:ext cx="9134375" cy="3693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Your first PEEL paragraph: (add response here)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1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35798" cy="1008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Completing your own extended response – part 4</a:t>
            </a:r>
            <a:br>
              <a:rPr lang="en-AU" sz="3600" dirty="0"/>
            </a:br>
            <a:endParaRPr lang="en-AU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EB11B6-4397-919F-53B9-0D5F48E7F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3060000" y="1455832"/>
            <a:ext cx="4425601" cy="4896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400"/>
              </a:spcBef>
              <a:tabLst>
                <a:tab pos="228600" algn="l"/>
                <a:tab pos="4572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Other PEEL body paragraphs – Use your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summaries</a:t>
            </a:r>
            <a:r>
              <a:rPr lang="en-AU" sz="1800" u="sng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and quotes to construct 2 further PEEL body paragraphs using the other 2 artists you referred to in your introduction. </a:t>
            </a: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pos="228600" algn="l"/>
                <a:tab pos="457200" algn="l"/>
              </a:tabLst>
            </a:pPr>
            <a:endParaRPr lang="en-AU" sz="1800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pos="228600" algn="l"/>
                <a:tab pos="4572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Use the scaffold in </a:t>
            </a:r>
            <a:r>
              <a:rPr lang="en-AU" sz="18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17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to guide your body paragraphs and then copy and paste all elements for your second and third artist to form the 2 completed PEEL paragraphs on the next 2 slides.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BBE790-AF9E-D50B-D1ED-CAF15C443003}"/>
              </a:ext>
            </a:extLst>
          </p:cNvPr>
          <p:cNvSpPr/>
          <p:nvPr/>
        </p:nvSpPr>
        <p:spPr>
          <a:xfrm>
            <a:off x="8546067" y="1455833"/>
            <a:ext cx="2556000" cy="255693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AU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Table 17 – PEEL paragraphs scaffold artists 2 and 3.</a:t>
            </a:r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1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E608-064F-9849-4D06-B259576B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Paragraph 2</a:t>
            </a:r>
          </a:p>
        </p:txBody>
      </p:sp>
      <p:grpSp>
        <p:nvGrpSpPr>
          <p:cNvPr id="3" name="Group 2" descr="Your second PEEL paragraph: (add response here)">
            <a:extLst>
              <a:ext uri="{FF2B5EF4-FFF2-40B4-BE49-F238E27FC236}">
                <a16:creationId xmlns:a16="http://schemas.microsoft.com/office/drawing/2014/main" id="{5C6F23C4-5A39-E6EB-7FE1-AB0615B33E81}"/>
              </a:ext>
            </a:extLst>
          </p:cNvPr>
          <p:cNvGrpSpPr/>
          <p:nvPr/>
        </p:nvGrpSpPr>
        <p:grpSpPr>
          <a:xfrm>
            <a:off x="348000" y="1155032"/>
            <a:ext cx="11496000" cy="5204604"/>
            <a:chOff x="348000" y="1155032"/>
            <a:chExt cx="11496000" cy="5204604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1ACD0C-F858-2D36-B86C-B637C0D0F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000" y="1155032"/>
              <a:ext cx="11484000" cy="5204604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4FBFBB-7999-1C08-9325-46BC575DEE4C}"/>
                </a:ext>
              </a:extLst>
            </p:cNvPr>
            <p:cNvSpPr txBox="1"/>
            <p:nvPr/>
          </p:nvSpPr>
          <p:spPr>
            <a:xfrm>
              <a:off x="348000" y="1155032"/>
              <a:ext cx="114720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Your second PEEL paragraph: (add response here)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95DB3-8F46-D4E1-9CB1-1C7C9CF16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19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07EC-A731-E057-2C79-5719CBB0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Paragraph 3</a:t>
            </a:r>
          </a:p>
        </p:txBody>
      </p:sp>
      <p:grpSp>
        <p:nvGrpSpPr>
          <p:cNvPr id="5" name="Group 4" descr="Your third PEEL paragraph: (add response here)">
            <a:extLst>
              <a:ext uri="{FF2B5EF4-FFF2-40B4-BE49-F238E27FC236}">
                <a16:creationId xmlns:a16="http://schemas.microsoft.com/office/drawing/2014/main" id="{876A4DFD-A373-7542-127D-586D00B5A984}"/>
              </a:ext>
            </a:extLst>
          </p:cNvPr>
          <p:cNvGrpSpPr/>
          <p:nvPr/>
        </p:nvGrpSpPr>
        <p:grpSpPr>
          <a:xfrm>
            <a:off x="348000" y="1164657"/>
            <a:ext cx="11496000" cy="5197641"/>
            <a:chOff x="348000" y="1164657"/>
            <a:chExt cx="11496000" cy="5197641"/>
          </a:xfrm>
          <a:solidFill>
            <a:schemeClr val="accent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5E916C-E323-F566-915C-DB9EE639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000" y="1164657"/>
              <a:ext cx="11484000" cy="5197641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0BDA6-FB45-41B4-0C5C-6C22F9B43B8D}"/>
                </a:ext>
              </a:extLst>
            </p:cNvPr>
            <p:cNvSpPr txBox="1"/>
            <p:nvPr/>
          </p:nvSpPr>
          <p:spPr>
            <a:xfrm>
              <a:off x="348000" y="1164657"/>
              <a:ext cx="114840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Your third PEEL paragraph: (add response here)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32E3-B76F-60F7-012E-EFBAD70F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54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Complete your own extended response</a:t>
            </a:r>
            <a:br>
              <a:rPr lang="en-AU" sz="3600" dirty="0"/>
            </a:br>
            <a:endParaRPr lang="en-AU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DF5753-9F71-97E1-4E36-7B123EE2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2444818" y="1455834"/>
            <a:ext cx="9057371" cy="6218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400"/>
              </a:spcBef>
              <a:tabLst>
                <a:tab pos="228600" algn="l"/>
              </a:tabLst>
            </a:pPr>
            <a:r>
              <a:rPr lang="en-US" sz="180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Copy and paste your conclusion in the box below.</a:t>
            </a:r>
            <a:endParaRPr lang="en-A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 descr="Your conclusion: (add response here)">
            <a:extLst>
              <a:ext uri="{FF2B5EF4-FFF2-40B4-BE49-F238E27FC236}">
                <a16:creationId xmlns:a16="http://schemas.microsoft.com/office/drawing/2014/main" id="{F15D3758-BA29-CAA4-B237-C4A971CAA7AC}"/>
              </a:ext>
            </a:extLst>
          </p:cNvPr>
          <p:cNvGrpSpPr/>
          <p:nvPr/>
        </p:nvGrpSpPr>
        <p:grpSpPr>
          <a:xfrm>
            <a:off x="2444818" y="2142068"/>
            <a:ext cx="9057371" cy="4553932"/>
            <a:chOff x="2444818" y="2142068"/>
            <a:chExt cx="9057371" cy="4553932"/>
          </a:xfrm>
          <a:solidFill>
            <a:schemeClr val="accent6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287F71-75B6-8898-B775-4F9268249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818" y="2142068"/>
              <a:ext cx="9057371" cy="4553932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A696F-2BCE-924E-9501-319D105EEB14}"/>
                </a:ext>
              </a:extLst>
            </p:cNvPr>
            <p:cNvSpPr txBox="1"/>
            <p:nvPr/>
          </p:nvSpPr>
          <p:spPr>
            <a:xfrm>
              <a:off x="2444818" y="2142068"/>
              <a:ext cx="9057371" cy="3838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</a:pPr>
              <a:r>
                <a:rPr lang="en-AU" sz="1800" dirty="0">
                  <a:solidFill>
                    <a:srgbClr val="000000"/>
                  </a:solidFill>
                  <a:effectLst/>
                  <a:ea typeface="Arial" panose="020B0604020202020204" pitchFamily="34" charset="0"/>
                </a:rPr>
                <a:t>Your conclusion: (add response here)</a:t>
              </a:r>
              <a:endParaRPr lang="en-AU" sz="18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47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764000" cy="1008000"/>
          </a:xfrm>
        </p:spPr>
        <p:txBody>
          <a:bodyPr/>
          <a:lstStyle/>
          <a:p>
            <a:r>
              <a:rPr lang="en-AU">
                <a:solidFill>
                  <a:schemeClr val="tx2"/>
                </a:solidFill>
              </a:rPr>
              <a:t>Review, edit and complete response</a:t>
            </a:r>
            <a:br>
              <a:rPr lang="en-AU" sz="3600"/>
            </a:br>
            <a:endParaRPr lang="en-AU" sz="16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0A1C23-0E3F-A513-06E6-727F932B5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09" y="1482881"/>
            <a:ext cx="1296450" cy="129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3060000" y="1482881"/>
            <a:ext cx="8128791" cy="44077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To review, edit and complete your extended response, follow the steps below.</a:t>
            </a:r>
            <a:endParaRPr lang="en-AU" sz="1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 and paste all parts of your scaffolded extended response in order, into 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 blank word document.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Review, edit and improve your response using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word bank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and the strategies in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language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to help you link the artists’ techniques to their intentions. 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Re-read your completed response to ensure it flows well. 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Assess your response against the </a:t>
            </a:r>
            <a:r>
              <a:rPr lang="en-AU" sz="18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marking guidelines</a:t>
            </a:r>
            <a:r>
              <a:rPr lang="en-AU" sz="1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(PDF) from the 2017 visual arts HSC written examination. 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962041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DoE_PPT_Template</Template>
  <TotalTime>0</TotalTime>
  <Words>819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Public Sans Light</vt:lpstr>
      <vt:lpstr>Times New Roman</vt:lpstr>
      <vt:lpstr>Public Sans</vt:lpstr>
      <vt:lpstr>Arial</vt:lpstr>
      <vt:lpstr>NSWG Corporate</vt:lpstr>
      <vt:lpstr>LEAP!  Level up your skills in section II– completing your own extended response</vt:lpstr>
      <vt:lpstr>Completing your own extended response – part 1 </vt:lpstr>
      <vt:lpstr>Completing your own extended response – part 2 </vt:lpstr>
      <vt:lpstr>Completing your own extended response – part 3 </vt:lpstr>
      <vt:lpstr>Completing your own extended response – part 4 </vt:lpstr>
      <vt:lpstr>Paragraph 2</vt:lpstr>
      <vt:lpstr>Paragraph 3</vt:lpstr>
      <vt:lpstr>Complete your own extended response </vt:lpstr>
      <vt:lpstr>Review, edit and complete response </vt:lpstr>
      <vt:lpstr>References for LEAP! – Level up your skills in section 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LEAP! Level up your skills in section II– completing your own extended response</dc:title>
  <dc:creator>NSW Department of Education</dc:creator>
  <cp:keywords/>
  <cp:revision>2</cp:revision>
  <dcterms:created xsi:type="dcterms:W3CDTF">2023-06-15T00:23:03Z</dcterms:created>
  <dcterms:modified xsi:type="dcterms:W3CDTF">2023-06-15T00:23:19Z</dcterms:modified>
</cp:coreProperties>
</file>