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8" r:id="rId6"/>
    <p:sldId id="280" r:id="rId7"/>
    <p:sldId id="279" r:id="rId8"/>
    <p:sldId id="281" r:id="rId9"/>
    <p:sldId id="259" r:id="rId10"/>
    <p:sldId id="263" r:id="rId11"/>
    <p:sldId id="265"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63" autoAdjust="0"/>
    <p:restoredTop sz="94660"/>
  </p:normalViewPr>
  <p:slideViewPr>
    <p:cSldViewPr snapToGrid="0">
      <p:cViewPr varScale="1">
        <p:scale>
          <a:sx n="126" d="100"/>
          <a:sy n="126" d="100"/>
        </p:scale>
        <p:origin x="232" y="1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education.nsw.gov.au/teaching-and-learning/curriculum/key-learning-areas/creative-arts"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5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B1B92B-979B-8045-911F-C3A587D02E24}"/>
              </a:ext>
            </a:extLst>
          </p:cNvPr>
          <p:cNvSpPr/>
          <p:nvPr userDrawn="1"/>
        </p:nvSpPr>
        <p:spPr>
          <a:xfrm>
            <a:off x="419100" y="6386245"/>
            <a:ext cx="10713720" cy="246221"/>
          </a:xfrm>
          <a:prstGeom prst="rect">
            <a:avLst/>
          </a:prstGeom>
        </p:spPr>
        <p:txBody>
          <a:bodyPr wrap="square">
            <a:spAutoFit/>
          </a:bodyPr>
          <a:lstStyle/>
          <a:p>
            <a:r>
              <a:rPr lang="en-AU" sz="1000" b="0" i="0" dirty="0">
                <a:solidFill>
                  <a:schemeClr val="bg1"/>
                </a:solidFill>
                <a:effectLst/>
                <a:latin typeface="Calibri" panose="020F0502020204030204" pitchFamily="34" charset="0"/>
                <a:cs typeface="Calibri" panose="020F0502020204030204" pitchFamily="34" charset="0"/>
              </a:rPr>
              <a:t>Learning and Teaching Directorate, Secondary Education © </a:t>
            </a:r>
            <a:r>
              <a:rPr lang="en-AU" sz="1000" b="0" i="0" u="sng" dirty="0">
                <a:solidFill>
                  <a:srgbClr val="005EDE"/>
                </a:solidFill>
                <a:effectLst/>
                <a:latin typeface="Calibri" panose="020F0502020204030204" pitchFamily="34" charset="0"/>
                <a:cs typeface="Calibri" panose="020F0502020204030204" pitchFamily="34" charset="0"/>
                <a:hlinkClick r:id="rId3"/>
              </a:rPr>
              <a:t>NSW Department of Education</a:t>
            </a:r>
            <a:r>
              <a:rPr lang="en-AU" sz="1000" b="0" i="0" dirty="0">
                <a:solidFill>
                  <a:schemeClr val="bg1"/>
                </a:solidFill>
                <a:effectLst/>
                <a:latin typeface="Calibri" panose="020F0502020204030204" pitchFamily="34" charset="0"/>
                <a:cs typeface="Calibri" panose="020F0502020204030204" pitchFamily="34" charset="0"/>
              </a:rPr>
              <a:t>, July 2018</a:t>
            </a:r>
          </a:p>
        </p:txBody>
      </p:sp>
    </p:spTree>
    <p:extLst>
      <p:ext uri="{BB962C8B-B14F-4D97-AF65-F5344CB8AC3E}">
        <p14:creationId xmlns:p14="http://schemas.microsoft.com/office/powerpoint/2010/main" val="155947011"/>
      </p:ext>
    </p:extLst>
  </p:cSld>
  <p:clrMapOvr>
    <a:masterClrMapping/>
  </p:clrMapOvr>
  <p:extLst>
    <p:ext uri="{DCECCB84-F9BA-43D5-87BE-67443E8EF086}">
      <p15:sldGuideLst xmlns:p15="http://schemas.microsoft.com/office/powerpoint/2012/main">
        <p15:guide id="1" orient="horz" pos="3634" userDrawn="1">
          <p15:clr>
            <a:srgbClr val="FBAE40"/>
          </p15:clr>
        </p15:guide>
        <p15:guide id="2" orient="horz" pos="935" userDrawn="1">
          <p15:clr>
            <a:srgbClr val="FBAE40"/>
          </p15:clr>
        </p15:guide>
        <p15:guide id="3" orient="horz" pos="368" userDrawn="1">
          <p15:clr>
            <a:srgbClr val="FBAE40"/>
          </p15:clr>
        </p15:guide>
        <p15:guide id="4" pos="3817" userDrawn="1">
          <p15:clr>
            <a:srgbClr val="FBAE40"/>
          </p15:clr>
        </p15:guide>
        <p15:guide id="5" pos="32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45848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DA4286-18D9-554E-9B6C-5C07F5B92862}"/>
              </a:ext>
            </a:extLst>
          </p:cNvPr>
          <p:cNvSpPr txBox="1">
            <a:spLocks/>
          </p:cNvSpPr>
          <p:nvPr/>
        </p:nvSpPr>
        <p:spPr>
          <a:xfrm>
            <a:off x="0" y="5984421"/>
            <a:ext cx="12192000" cy="798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solidFill>
                  <a:schemeClr val="bg1"/>
                </a:solidFill>
              </a:rPr>
              <a:t>Melodrama – Voice</a:t>
            </a:r>
          </a:p>
        </p:txBody>
      </p:sp>
    </p:spTree>
    <p:extLst>
      <p:ext uri="{BB962C8B-B14F-4D97-AF65-F5344CB8AC3E}">
        <p14:creationId xmlns:p14="http://schemas.microsoft.com/office/powerpoint/2010/main" val="72005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5938" y="1484313"/>
            <a:ext cx="5543550" cy="3039782"/>
          </a:xfrm>
          <a:prstGeom prst="rect">
            <a:avLst/>
          </a:prstGeom>
        </p:spPr>
        <p:txBody>
          <a:bodyPr/>
          <a:lstStyle/>
          <a:p>
            <a:pPr marL="0" lvl="0" indent="0" algn="just">
              <a:buNone/>
            </a:pPr>
            <a:r>
              <a:rPr lang="en-US" sz="2100" dirty="0"/>
              <a:t>On the following slides are small lines of dialogue, experiment with how these are presented using the phonetic spelling presented. Consider how does the change of emphasis change the way the line is perceived by the audience?</a:t>
            </a:r>
          </a:p>
        </p:txBody>
      </p:sp>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6494462" cy="675640"/>
          </a:xfrm>
          <a:prstGeom prst="rect">
            <a:avLst/>
          </a:prstGeom>
        </p:spPr>
        <p:txBody>
          <a:bodyPr>
            <a:noAutofit/>
          </a:bodyPr>
          <a:lstStyle/>
          <a:p>
            <a:r>
              <a:rPr lang="en-AU" b="1" dirty="0">
                <a:solidFill>
                  <a:srgbClr val="C00000"/>
                </a:solidFill>
              </a:rPr>
              <a:t>Playing with emphasis</a:t>
            </a:r>
          </a:p>
        </p:txBody>
      </p:sp>
    </p:spTree>
    <p:extLst>
      <p:ext uri="{BB962C8B-B14F-4D97-AF65-F5344CB8AC3E}">
        <p14:creationId xmlns:p14="http://schemas.microsoft.com/office/powerpoint/2010/main" val="27330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BAD6166-8EB3-46F5-9965-E9C79D492703}"/>
              </a:ext>
            </a:extLst>
          </p:cNvPr>
          <p:cNvSpPr txBox="1">
            <a:spLocks/>
          </p:cNvSpPr>
          <p:nvPr/>
        </p:nvSpPr>
        <p:spPr>
          <a:xfrm>
            <a:off x="421640" y="1484313"/>
            <a:ext cx="7714035"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Hero: I STER-RUCK (struck) him down</a:t>
            </a:r>
            <a:endParaRPr lang="en-AU" b="1" dirty="0">
              <a:solidFill>
                <a:srgbClr val="C00000"/>
              </a:solidFill>
            </a:endParaRPr>
          </a:p>
        </p:txBody>
      </p:sp>
      <p:sp>
        <p:nvSpPr>
          <p:cNvPr id="2" name="Title 1">
            <a:extLst>
              <a:ext uri="{FF2B5EF4-FFF2-40B4-BE49-F238E27FC236}">
                <a16:creationId xmlns:a16="http://schemas.microsoft.com/office/drawing/2014/main" id="{D04620A3-34F1-48D4-9BA7-4B4B3DA5BD0F}"/>
              </a:ext>
            </a:extLst>
          </p:cNvPr>
          <p:cNvSpPr>
            <a:spLocks noGrp="1"/>
          </p:cNvSpPr>
          <p:nvPr>
            <p:ph type="title" idx="4294967295"/>
          </p:nvPr>
        </p:nvSpPr>
        <p:spPr>
          <a:xfrm>
            <a:off x="515938" y="597334"/>
            <a:ext cx="7225982" cy="1985963"/>
          </a:xfrm>
          <a:prstGeom prst="rect">
            <a:avLst/>
          </a:prstGeom>
        </p:spPr>
        <p:txBody>
          <a:bodyPr>
            <a:noAutofit/>
          </a:bodyPr>
          <a:lstStyle/>
          <a:p>
            <a:r>
              <a:rPr lang="en-AU" b="1" dirty="0">
                <a:solidFill>
                  <a:srgbClr val="C00000"/>
                </a:solidFill>
              </a:rPr>
              <a:t>Melodrama practice line one</a:t>
            </a:r>
          </a:p>
        </p:txBody>
      </p:sp>
    </p:spTree>
    <p:extLst>
      <p:ext uri="{BB962C8B-B14F-4D97-AF65-F5344CB8AC3E}">
        <p14:creationId xmlns:p14="http://schemas.microsoft.com/office/powerpoint/2010/main" val="100672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AD6166-8EB3-46F5-9965-E9C79D492703}"/>
              </a:ext>
            </a:extLst>
          </p:cNvPr>
          <p:cNvSpPr txBox="1">
            <a:spLocks/>
          </p:cNvSpPr>
          <p:nvPr/>
        </p:nvSpPr>
        <p:spPr>
          <a:xfrm>
            <a:off x="612045" y="1571625"/>
            <a:ext cx="8457660" cy="2852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Heroine: I am Innocent. You are so </a:t>
            </a:r>
            <a:r>
              <a:rPr lang="en-US" dirty="0" err="1"/>
              <a:t>crOOOOOEL</a:t>
            </a:r>
            <a:r>
              <a:rPr lang="en-US" dirty="0"/>
              <a:t> (cruel)</a:t>
            </a:r>
            <a:endParaRPr lang="en-AU" b="1" dirty="0">
              <a:solidFill>
                <a:srgbClr val="C00000"/>
              </a:solidFill>
            </a:endParaRPr>
          </a:p>
        </p:txBody>
      </p:sp>
      <p:sp>
        <p:nvSpPr>
          <p:cNvPr id="3" name="Title 1">
            <a:extLst>
              <a:ext uri="{FF2B5EF4-FFF2-40B4-BE49-F238E27FC236}">
                <a16:creationId xmlns:a16="http://schemas.microsoft.com/office/drawing/2014/main" id="{17B0E458-6DD3-4A0C-808E-8C275A9BD11E}"/>
              </a:ext>
            </a:extLst>
          </p:cNvPr>
          <p:cNvSpPr>
            <a:spLocks noGrp="1"/>
          </p:cNvSpPr>
          <p:nvPr>
            <p:ph type="title" idx="4294967295"/>
          </p:nvPr>
        </p:nvSpPr>
        <p:spPr>
          <a:xfrm>
            <a:off x="515938" y="584201"/>
            <a:ext cx="7276782" cy="665480"/>
          </a:xfrm>
          <a:prstGeom prst="rect">
            <a:avLst/>
          </a:prstGeom>
        </p:spPr>
        <p:txBody>
          <a:bodyPr>
            <a:noAutofit/>
          </a:bodyPr>
          <a:lstStyle/>
          <a:p>
            <a:r>
              <a:rPr lang="en-AU" b="1" dirty="0">
                <a:solidFill>
                  <a:srgbClr val="C00000"/>
                </a:solidFill>
              </a:rPr>
              <a:t>Melodrama practice line two</a:t>
            </a:r>
          </a:p>
        </p:txBody>
      </p:sp>
    </p:spTree>
    <p:extLst>
      <p:ext uri="{BB962C8B-B14F-4D97-AF65-F5344CB8AC3E}">
        <p14:creationId xmlns:p14="http://schemas.microsoft.com/office/powerpoint/2010/main" val="95700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1484313"/>
            <a:ext cx="8770302" cy="2852737"/>
          </a:xfrm>
          <a:prstGeom prst="rect">
            <a:avLst/>
          </a:prstGeom>
        </p:spPr>
        <p:txBody>
          <a:bodyPr>
            <a:normAutofit/>
          </a:bodyPr>
          <a:lstStyle/>
          <a:p>
            <a:r>
              <a:rPr lang="en-US" dirty="0"/>
              <a:t>Heroine: No mother, I can NOT marry Charles. It would BREAK my heart to do so and I would surely DIE!</a:t>
            </a:r>
            <a:endParaRPr lang="en-AU" b="1" dirty="0">
              <a:solidFill>
                <a:srgbClr val="C00000"/>
              </a:solidFill>
            </a:endParaRPr>
          </a:p>
        </p:txBody>
      </p:sp>
      <p:sp>
        <p:nvSpPr>
          <p:cNvPr id="3" name="Title 1">
            <a:extLst>
              <a:ext uri="{FF2B5EF4-FFF2-40B4-BE49-F238E27FC236}">
                <a16:creationId xmlns:a16="http://schemas.microsoft.com/office/drawing/2014/main" id="{17B0E458-6DD3-4A0C-808E-8C275A9BD11E}"/>
              </a:ext>
            </a:extLst>
          </p:cNvPr>
          <p:cNvSpPr txBox="1">
            <a:spLocks/>
          </p:cNvSpPr>
          <p:nvPr/>
        </p:nvSpPr>
        <p:spPr>
          <a:xfrm>
            <a:off x="515938" y="491331"/>
            <a:ext cx="7500302" cy="8802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rgbClr val="C00000"/>
                </a:solidFill>
              </a:rPr>
              <a:t>Melodrama practice line three</a:t>
            </a:r>
          </a:p>
        </p:txBody>
      </p:sp>
    </p:spTree>
    <p:extLst>
      <p:ext uri="{BB962C8B-B14F-4D97-AF65-F5344CB8AC3E}">
        <p14:creationId xmlns:p14="http://schemas.microsoft.com/office/powerpoint/2010/main" val="32742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515939" y="1484313"/>
            <a:ext cx="5543549" cy="4284662"/>
          </a:xfrm>
          <a:prstGeom prst="rect">
            <a:avLst/>
          </a:prstGeom>
        </p:spPr>
        <p:txBody>
          <a:bodyPr>
            <a:noAutofit/>
          </a:bodyPr>
          <a:lstStyle/>
          <a:p>
            <a:pPr lvl="0"/>
            <a:r>
              <a:rPr lang="en-AU" sz="2100" dirty="0"/>
              <a:t>Move through the classroom.</a:t>
            </a:r>
          </a:p>
          <a:p>
            <a:pPr lvl="0"/>
            <a:r>
              <a:rPr lang="en-AU" sz="2100" dirty="0"/>
              <a:t>On a given cue from your teacher pick up the quote closest to you and present the line as melodramatically as possible to the nearest person.</a:t>
            </a:r>
          </a:p>
          <a:p>
            <a:pPr lvl="0"/>
            <a:r>
              <a:rPr lang="en-AU" sz="2100" dirty="0"/>
              <a:t>Consider how you are manipulating your voice to create a heightened or exaggerated character.</a:t>
            </a:r>
          </a:p>
          <a:p>
            <a:pPr lvl="0"/>
            <a:r>
              <a:rPr lang="en-AU" sz="2100" dirty="0"/>
              <a:t>Repeat this process multiple times until your have performed a range of Famous last words.</a:t>
            </a:r>
          </a:p>
          <a:p>
            <a:pPr lvl="0"/>
            <a:r>
              <a:rPr lang="en-AU" sz="2100" dirty="0"/>
              <a:t>Discuss as a class how you manipulated your voice.</a:t>
            </a:r>
            <a:endParaRPr lang="en-US" sz="2100" dirty="0"/>
          </a:p>
          <a:p>
            <a:endParaRPr lang="en-AU" sz="2100" dirty="0"/>
          </a:p>
        </p:txBody>
      </p:sp>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1"/>
            <a:ext cx="7848601" cy="756920"/>
          </a:xfrm>
          <a:prstGeom prst="rect">
            <a:avLst/>
          </a:prstGeom>
        </p:spPr>
        <p:txBody>
          <a:bodyPr/>
          <a:lstStyle/>
          <a:p>
            <a:r>
              <a:rPr lang="en-AU" b="1" dirty="0">
                <a:solidFill>
                  <a:srgbClr val="C00000"/>
                </a:solidFill>
              </a:rPr>
              <a:t>Famous last words</a:t>
            </a:r>
          </a:p>
        </p:txBody>
      </p:sp>
    </p:spTree>
    <p:extLst>
      <p:ext uri="{BB962C8B-B14F-4D97-AF65-F5344CB8AC3E}">
        <p14:creationId xmlns:p14="http://schemas.microsoft.com/office/powerpoint/2010/main" val="92702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5938" y="1484313"/>
            <a:ext cx="5543550" cy="3039782"/>
          </a:xfrm>
          <a:prstGeom prst="rect">
            <a:avLst/>
          </a:prstGeom>
        </p:spPr>
        <p:txBody>
          <a:bodyPr/>
          <a:lstStyle/>
          <a:p>
            <a:pPr marL="0" lvl="0" indent="0">
              <a:buNone/>
            </a:pPr>
            <a:r>
              <a:rPr lang="en-US" sz="2100" dirty="0"/>
              <a:t>In an aside a character speaks directly to the audience to reveal a thought or plan that is kept secret from the other characters. The performer’s delivery of an aside should establish a feeling of secrecy and the audience’s focus from the general action to the performing delivery the aside. </a:t>
            </a:r>
          </a:p>
        </p:txBody>
      </p:sp>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4472622" cy="675640"/>
          </a:xfrm>
          <a:prstGeom prst="rect">
            <a:avLst/>
          </a:prstGeom>
        </p:spPr>
        <p:txBody>
          <a:bodyPr>
            <a:noAutofit/>
          </a:bodyPr>
          <a:lstStyle/>
          <a:p>
            <a:r>
              <a:rPr lang="en-AU" b="1" dirty="0">
                <a:solidFill>
                  <a:srgbClr val="C00000"/>
                </a:solidFill>
              </a:rPr>
              <a:t>Asides</a:t>
            </a:r>
          </a:p>
        </p:txBody>
      </p:sp>
    </p:spTree>
    <p:extLst>
      <p:ext uri="{BB962C8B-B14F-4D97-AF65-F5344CB8AC3E}">
        <p14:creationId xmlns:p14="http://schemas.microsoft.com/office/powerpoint/2010/main" val="167731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5938" y="1484313"/>
            <a:ext cx="8205486" cy="4351338"/>
          </a:xfrm>
          <a:prstGeom prst="rect">
            <a:avLst/>
          </a:prstGeom>
        </p:spPr>
        <p:txBody>
          <a:bodyPr/>
          <a:lstStyle/>
          <a:p>
            <a:pPr>
              <a:lnSpc>
                <a:spcPct val="100000"/>
              </a:lnSpc>
              <a:spcBef>
                <a:spcPts val="0"/>
              </a:spcBef>
            </a:pPr>
            <a:r>
              <a:rPr lang="en-US" sz="2100" dirty="0"/>
              <a:t>Review and rehearse the Syndrome monologue provided.</a:t>
            </a:r>
          </a:p>
          <a:p>
            <a:pPr>
              <a:lnSpc>
                <a:spcPct val="100000"/>
              </a:lnSpc>
              <a:spcBef>
                <a:spcPts val="0"/>
              </a:spcBef>
            </a:pPr>
            <a:r>
              <a:rPr lang="en-US" sz="2100" dirty="0"/>
              <a:t>Add an aside to it that shares a secret thought the character is feeling.</a:t>
            </a:r>
          </a:p>
          <a:p>
            <a:pPr>
              <a:lnSpc>
                <a:spcPct val="100000"/>
              </a:lnSpc>
              <a:spcBef>
                <a:spcPts val="0"/>
              </a:spcBef>
            </a:pPr>
            <a:r>
              <a:rPr lang="en-US" sz="2100" dirty="0"/>
              <a:t>Ensure you consider and use the appropriate language for your character.</a:t>
            </a:r>
          </a:p>
          <a:p>
            <a:pPr>
              <a:lnSpc>
                <a:spcPct val="100000"/>
              </a:lnSpc>
              <a:spcBef>
                <a:spcPts val="0"/>
              </a:spcBef>
            </a:pPr>
            <a:r>
              <a:rPr lang="en-US" sz="2100" dirty="0"/>
              <a:t>Polish the monologue and present it to the class.</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sz="2100" dirty="0"/>
          </a:p>
        </p:txBody>
      </p:sp>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7683182" cy="746760"/>
          </a:xfrm>
          <a:prstGeom prst="rect">
            <a:avLst/>
          </a:prstGeom>
        </p:spPr>
        <p:txBody>
          <a:bodyPr>
            <a:noAutofit/>
          </a:bodyPr>
          <a:lstStyle/>
          <a:p>
            <a:r>
              <a:rPr lang="en-AU" b="1" dirty="0">
                <a:solidFill>
                  <a:srgbClr val="C00000"/>
                </a:solidFill>
              </a:rPr>
              <a:t>You’ve Caught me monologuing</a:t>
            </a:r>
          </a:p>
        </p:txBody>
      </p:sp>
    </p:spTree>
    <p:extLst>
      <p:ext uri="{BB962C8B-B14F-4D97-AF65-F5344CB8AC3E}">
        <p14:creationId xmlns:p14="http://schemas.microsoft.com/office/powerpoint/2010/main" val="357243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515938" y="725805"/>
            <a:ext cx="8509324" cy="2880995"/>
          </a:xfrm>
          <a:prstGeom prst="rect">
            <a:avLst/>
          </a:prstGeom>
        </p:spPr>
        <p:txBody>
          <a:bodyPr anchor="ctr">
            <a:noAutofit/>
          </a:bodyPr>
          <a:lstStyle/>
          <a:p>
            <a:pPr marL="0" lvl="0" indent="0">
              <a:buNone/>
            </a:pPr>
            <a:r>
              <a:rPr lang="en-US" sz="2100" dirty="0"/>
              <a:t>In your logbooks write a response to the following questions:</a:t>
            </a:r>
          </a:p>
          <a:p>
            <a:r>
              <a:rPr lang="en-US" sz="2100" dirty="0"/>
              <a:t>When delivering an aside how did you use body language and voice to create a feeling of secrecy? </a:t>
            </a:r>
          </a:p>
          <a:p>
            <a:r>
              <a:rPr lang="en-US" sz="2100" dirty="0"/>
              <a:t>How did this change the character’s relationship with the audience?</a:t>
            </a:r>
          </a:p>
        </p:txBody>
      </p:sp>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1"/>
            <a:ext cx="7848601" cy="645160"/>
          </a:xfrm>
          <a:prstGeom prst="rect">
            <a:avLst/>
          </a:prstGeom>
        </p:spPr>
        <p:txBody>
          <a:bodyPr/>
          <a:lstStyle/>
          <a:p>
            <a:r>
              <a:rPr lang="en-AU" b="1" dirty="0">
                <a:solidFill>
                  <a:srgbClr val="C00000"/>
                </a:solidFill>
              </a:rPr>
              <a:t>Reflection</a:t>
            </a:r>
          </a:p>
        </p:txBody>
      </p:sp>
    </p:spTree>
    <p:extLst>
      <p:ext uri="{BB962C8B-B14F-4D97-AF65-F5344CB8AC3E}">
        <p14:creationId xmlns:p14="http://schemas.microsoft.com/office/powerpoint/2010/main" val="1157634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373A817663EA42B3E0B0E42AB0D4E1" ma:contentTypeVersion="4" ma:contentTypeDescription="Create a new document." ma:contentTypeScope="" ma:versionID="b5b89e9661da03447f432e8032df9daa">
  <xsd:schema xmlns:xsd="http://www.w3.org/2001/XMLSchema" xmlns:xs="http://www.w3.org/2001/XMLSchema" xmlns:p="http://schemas.microsoft.com/office/2006/metadata/properties" xmlns:ns2="031f4bbe-2dea-43e9-b264-4a13c49315a6" xmlns:ns3="399e3732-e69e-4531-8f09-0a2675998c62" targetNamespace="http://schemas.microsoft.com/office/2006/metadata/properties" ma:root="true" ma:fieldsID="73a694be8832c748ad655bd7402f3cf9" ns2:_="" ns3:_="">
    <xsd:import namespace="031f4bbe-2dea-43e9-b264-4a13c49315a6"/>
    <xsd:import namespace="399e3732-e69e-4531-8f09-0a2675998c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f4bbe-2dea-43e9-b264-4a13c49315a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9e3732-e69e-4531-8f09-0a2675998c6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566F0-37F2-4495-BE69-7023E37D34EB}">
  <ds:schemaRefs>
    <ds:schemaRef ds:uri="http://schemas.microsoft.com/office/2006/metadata/properties"/>
    <ds:schemaRef ds:uri="031f4bbe-2dea-43e9-b264-4a13c49315a6"/>
    <ds:schemaRef ds:uri="http://purl.org/dc/terms/"/>
    <ds:schemaRef ds:uri="http://purl.org/dc/elements/1.1/"/>
    <ds:schemaRef ds:uri="http://purl.org/dc/dcmitype/"/>
    <ds:schemaRef ds:uri="399e3732-e69e-4531-8f09-0a2675998c6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9D5B16C-C47C-407D-8286-9456ED2B283A}">
  <ds:schemaRefs>
    <ds:schemaRef ds:uri="http://schemas.microsoft.com/sharepoint/v3/contenttype/forms"/>
  </ds:schemaRefs>
</ds:datastoreItem>
</file>

<file path=customXml/itemProps3.xml><?xml version="1.0" encoding="utf-8"?>
<ds:datastoreItem xmlns:ds="http://schemas.openxmlformats.org/officeDocument/2006/customXml" ds:itemID="{1185307C-2522-4CC9-A980-32B10AFB3F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f4bbe-2dea-43e9-b264-4a13c49315a6"/>
    <ds:schemaRef ds:uri="399e3732-e69e-4531-8f09-0a2675998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220</TotalTime>
  <Words>325</Words>
  <Application>Microsoft Macintosh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Playing with emphasis</vt:lpstr>
      <vt:lpstr>Melodrama practice line one</vt:lpstr>
      <vt:lpstr>Melodrama practice line two</vt:lpstr>
      <vt:lpstr>Heroine: No mother, I can NOT marry Charles. It would BREAK my heart to do so and I would surely DIE!</vt:lpstr>
      <vt:lpstr>Famous last words</vt:lpstr>
      <vt:lpstr>Asides</vt:lpstr>
      <vt:lpstr>You’ve Caught me monologuing</vt:lpstr>
      <vt:lpstr>Reflection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 to stage</dc:title>
  <dc:creator>Ricketts, Cathryn</dc:creator>
  <cp:lastModifiedBy>Carly Picklum</cp:lastModifiedBy>
  <cp:revision>38</cp:revision>
  <dcterms:created xsi:type="dcterms:W3CDTF">2017-11-15T00:40:17Z</dcterms:created>
  <dcterms:modified xsi:type="dcterms:W3CDTF">2018-07-03T04:39:39Z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0x010100B6373A817663EA42B3E0B0E42AB0D4E1</vt:lpwstr>
  </property>
</Properties>
</file>