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6"/>
  </p:notesMasterIdLst>
  <p:sldIdLst>
    <p:sldId id="264" r:id="rId6"/>
    <p:sldId id="302" r:id="rId7"/>
    <p:sldId id="323" r:id="rId8"/>
    <p:sldId id="321" r:id="rId9"/>
    <p:sldId id="322" r:id="rId10"/>
    <p:sldId id="305" r:id="rId11"/>
    <p:sldId id="345" r:id="rId12"/>
    <p:sldId id="346" r:id="rId13"/>
    <p:sldId id="353" r:id="rId14"/>
    <p:sldId id="301" r:id="rId15"/>
    <p:sldId id="327" r:id="rId16"/>
    <p:sldId id="350" r:id="rId17"/>
    <p:sldId id="328" r:id="rId18"/>
    <p:sldId id="352" r:id="rId19"/>
    <p:sldId id="348" r:id="rId20"/>
    <p:sldId id="349" r:id="rId21"/>
    <p:sldId id="347" r:id="rId22"/>
    <p:sldId id="329" r:id="rId23"/>
    <p:sldId id="330" r:id="rId24"/>
    <p:sldId id="331" r:id="rId25"/>
    <p:sldId id="332" r:id="rId26"/>
    <p:sldId id="336" r:id="rId27"/>
    <p:sldId id="337" r:id="rId28"/>
    <p:sldId id="339" r:id="rId29"/>
    <p:sldId id="333" r:id="rId30"/>
    <p:sldId id="334" r:id="rId31"/>
    <p:sldId id="354" r:id="rId32"/>
    <p:sldId id="335" r:id="rId33"/>
    <p:sldId id="340" r:id="rId34"/>
    <p:sldId id="34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7218CB-8C70-611B-7B43-24065B51F74F}" name="Sally Kubiak" initials="SK" userId="S::sally.kubiak@det.nsw.edu.au::6e8e2300-7f91-4ceb-852a-33c129eae1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La Rosa" initials="LLR" lastIdx="3" clrIdx="0">
    <p:extLst>
      <p:ext uri="{19B8F6BF-5375-455C-9EA6-DF929625EA0E}">
        <p15:presenceInfo xmlns:p15="http://schemas.microsoft.com/office/powerpoint/2012/main" userId="e5ca64269267d88c" providerId="Windows Live"/>
      </p:ext>
    </p:extLst>
  </p:cmAuthor>
  <p:cmAuthor id="2" name="Christine Mercieca" initials="CM" lastIdx="13" clrIdx="1">
    <p:extLst>
      <p:ext uri="{19B8F6BF-5375-455C-9EA6-DF929625EA0E}">
        <p15:presenceInfo xmlns:p15="http://schemas.microsoft.com/office/powerpoint/2012/main" userId="S::Christine.Mercieca@customerservice.nsw.gov.au::aa6bb125-1bce-4d97-a16b-f7afa8ff86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6427"/>
    <a:srgbClr val="F3631B"/>
    <a:srgbClr val="22272B"/>
    <a:srgbClr val="CBEDFD"/>
    <a:srgbClr val="002664"/>
    <a:srgbClr val="FDEDDF"/>
    <a:srgbClr val="941B00"/>
    <a:srgbClr val="C3EBFD"/>
    <a:srgbClr val="FDD6EF"/>
    <a:srgbClr val="580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DFC7C-CD87-4806-9727-25CC158ECD6B}" v="40" dt="2022-12-07T00:20:34.425"/>
    <p1510:client id="{7ABC8A5C-5D0E-B77B-2017-4BEED2EEC4BE}" v="355" dt="2023-01-16T23:57:18.780"/>
    <p1510:client id="{958EF27B-A1BC-861B-334E-8190285C3EAB}" v="89" dt="2023-01-17T00:40:00.828"/>
    <p1510:client id="{EFE84A26-D14A-661C-5210-3CE735410199}" v="128" dt="2023-01-16T03:45:18.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D7606-A1C6-6F4E-891E-742F41736088}"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63BBD-BF15-874F-8819-C6ED0FC02730}" type="slidenum">
              <a:rPr lang="en-US" smtClean="0"/>
              <a:t>‹#›</a:t>
            </a:fld>
            <a:endParaRPr lang="en-US"/>
          </a:p>
        </p:txBody>
      </p:sp>
    </p:spTree>
    <p:extLst>
      <p:ext uri="{BB962C8B-B14F-4D97-AF65-F5344CB8AC3E}">
        <p14:creationId xmlns:p14="http://schemas.microsoft.com/office/powerpoint/2010/main" val="209601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a:t>
            </a:fld>
            <a:endParaRPr lang="en-US"/>
          </a:p>
        </p:txBody>
      </p:sp>
    </p:spTree>
    <p:extLst>
      <p:ext uri="{BB962C8B-B14F-4D97-AF65-F5344CB8AC3E}">
        <p14:creationId xmlns:p14="http://schemas.microsoft.com/office/powerpoint/2010/main" val="2700386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10</a:t>
            </a:fld>
            <a:endParaRPr lang="en-US"/>
          </a:p>
        </p:txBody>
      </p:sp>
    </p:spTree>
    <p:extLst>
      <p:ext uri="{BB962C8B-B14F-4D97-AF65-F5344CB8AC3E}">
        <p14:creationId xmlns:p14="http://schemas.microsoft.com/office/powerpoint/2010/main" val="251197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11</a:t>
            </a:fld>
            <a:endParaRPr lang="en-US"/>
          </a:p>
        </p:txBody>
      </p:sp>
    </p:spTree>
    <p:extLst>
      <p:ext uri="{BB962C8B-B14F-4D97-AF65-F5344CB8AC3E}">
        <p14:creationId xmlns:p14="http://schemas.microsoft.com/office/powerpoint/2010/main" val="64626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12</a:t>
            </a:fld>
            <a:endParaRPr lang="en-US"/>
          </a:p>
        </p:txBody>
      </p:sp>
    </p:spTree>
    <p:extLst>
      <p:ext uri="{BB962C8B-B14F-4D97-AF65-F5344CB8AC3E}">
        <p14:creationId xmlns:p14="http://schemas.microsoft.com/office/powerpoint/2010/main" val="257901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13</a:t>
            </a:fld>
            <a:endParaRPr lang="en-US"/>
          </a:p>
        </p:txBody>
      </p:sp>
    </p:spTree>
    <p:extLst>
      <p:ext uri="{BB962C8B-B14F-4D97-AF65-F5344CB8AC3E}">
        <p14:creationId xmlns:p14="http://schemas.microsoft.com/office/powerpoint/2010/main" val="3120562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14</a:t>
            </a:fld>
            <a:endParaRPr lang="en-US"/>
          </a:p>
        </p:txBody>
      </p:sp>
    </p:spTree>
    <p:extLst>
      <p:ext uri="{BB962C8B-B14F-4D97-AF65-F5344CB8AC3E}">
        <p14:creationId xmlns:p14="http://schemas.microsoft.com/office/powerpoint/2010/main" val="313639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15</a:t>
            </a:fld>
            <a:endParaRPr lang="en-US"/>
          </a:p>
        </p:txBody>
      </p:sp>
    </p:spTree>
    <p:extLst>
      <p:ext uri="{BB962C8B-B14F-4D97-AF65-F5344CB8AC3E}">
        <p14:creationId xmlns:p14="http://schemas.microsoft.com/office/powerpoint/2010/main" val="266424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16</a:t>
            </a:fld>
            <a:endParaRPr lang="en-US"/>
          </a:p>
        </p:txBody>
      </p:sp>
    </p:spTree>
    <p:extLst>
      <p:ext uri="{BB962C8B-B14F-4D97-AF65-F5344CB8AC3E}">
        <p14:creationId xmlns:p14="http://schemas.microsoft.com/office/powerpoint/2010/main" val="53365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17</a:t>
            </a:fld>
            <a:endParaRPr lang="en-US"/>
          </a:p>
        </p:txBody>
      </p:sp>
    </p:spTree>
    <p:extLst>
      <p:ext uri="{BB962C8B-B14F-4D97-AF65-F5344CB8AC3E}">
        <p14:creationId xmlns:p14="http://schemas.microsoft.com/office/powerpoint/2010/main" val="545463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18</a:t>
            </a:fld>
            <a:endParaRPr lang="en-US"/>
          </a:p>
        </p:txBody>
      </p:sp>
    </p:spTree>
    <p:extLst>
      <p:ext uri="{BB962C8B-B14F-4D97-AF65-F5344CB8AC3E}">
        <p14:creationId xmlns:p14="http://schemas.microsoft.com/office/powerpoint/2010/main" val="3040655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19</a:t>
            </a:fld>
            <a:endParaRPr lang="en-US"/>
          </a:p>
        </p:txBody>
      </p:sp>
    </p:spTree>
    <p:extLst>
      <p:ext uri="{BB962C8B-B14F-4D97-AF65-F5344CB8AC3E}">
        <p14:creationId xmlns:p14="http://schemas.microsoft.com/office/powerpoint/2010/main" val="373258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a:t>
            </a:fld>
            <a:endParaRPr lang="en-US"/>
          </a:p>
        </p:txBody>
      </p:sp>
    </p:spTree>
    <p:extLst>
      <p:ext uri="{BB962C8B-B14F-4D97-AF65-F5344CB8AC3E}">
        <p14:creationId xmlns:p14="http://schemas.microsoft.com/office/powerpoint/2010/main" val="4076393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20</a:t>
            </a:fld>
            <a:endParaRPr lang="en-US"/>
          </a:p>
        </p:txBody>
      </p:sp>
    </p:spTree>
    <p:extLst>
      <p:ext uri="{BB962C8B-B14F-4D97-AF65-F5344CB8AC3E}">
        <p14:creationId xmlns:p14="http://schemas.microsoft.com/office/powerpoint/2010/main" val="3011291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21</a:t>
            </a:fld>
            <a:endParaRPr lang="en-US"/>
          </a:p>
        </p:txBody>
      </p:sp>
    </p:spTree>
    <p:extLst>
      <p:ext uri="{BB962C8B-B14F-4D97-AF65-F5344CB8AC3E}">
        <p14:creationId xmlns:p14="http://schemas.microsoft.com/office/powerpoint/2010/main" val="200311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22</a:t>
            </a:fld>
            <a:endParaRPr lang="en-US"/>
          </a:p>
        </p:txBody>
      </p:sp>
    </p:spTree>
    <p:extLst>
      <p:ext uri="{BB962C8B-B14F-4D97-AF65-F5344CB8AC3E}">
        <p14:creationId xmlns:p14="http://schemas.microsoft.com/office/powerpoint/2010/main" val="382492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23</a:t>
            </a:fld>
            <a:endParaRPr lang="en-US"/>
          </a:p>
        </p:txBody>
      </p:sp>
    </p:spTree>
    <p:extLst>
      <p:ext uri="{BB962C8B-B14F-4D97-AF65-F5344CB8AC3E}">
        <p14:creationId xmlns:p14="http://schemas.microsoft.com/office/powerpoint/2010/main" val="899990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24</a:t>
            </a:fld>
            <a:endParaRPr lang="en-US"/>
          </a:p>
        </p:txBody>
      </p:sp>
    </p:spTree>
    <p:extLst>
      <p:ext uri="{BB962C8B-B14F-4D97-AF65-F5344CB8AC3E}">
        <p14:creationId xmlns:p14="http://schemas.microsoft.com/office/powerpoint/2010/main" val="384325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25</a:t>
            </a:fld>
            <a:endParaRPr lang="en-US"/>
          </a:p>
        </p:txBody>
      </p:sp>
    </p:spTree>
    <p:extLst>
      <p:ext uri="{BB962C8B-B14F-4D97-AF65-F5344CB8AC3E}">
        <p14:creationId xmlns:p14="http://schemas.microsoft.com/office/powerpoint/2010/main" val="228564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26</a:t>
            </a:fld>
            <a:endParaRPr lang="en-US"/>
          </a:p>
        </p:txBody>
      </p:sp>
    </p:spTree>
    <p:extLst>
      <p:ext uri="{BB962C8B-B14F-4D97-AF65-F5344CB8AC3E}">
        <p14:creationId xmlns:p14="http://schemas.microsoft.com/office/powerpoint/2010/main" val="2586022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27</a:t>
            </a:fld>
            <a:endParaRPr lang="en-US"/>
          </a:p>
        </p:txBody>
      </p:sp>
    </p:spTree>
    <p:extLst>
      <p:ext uri="{BB962C8B-B14F-4D97-AF65-F5344CB8AC3E}">
        <p14:creationId xmlns:p14="http://schemas.microsoft.com/office/powerpoint/2010/main" val="2325496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28</a:t>
            </a:fld>
            <a:endParaRPr lang="en-US"/>
          </a:p>
        </p:txBody>
      </p:sp>
    </p:spTree>
    <p:extLst>
      <p:ext uri="{BB962C8B-B14F-4D97-AF65-F5344CB8AC3E}">
        <p14:creationId xmlns:p14="http://schemas.microsoft.com/office/powerpoint/2010/main" val="1423853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29</a:t>
            </a:fld>
            <a:endParaRPr lang="en-US"/>
          </a:p>
        </p:txBody>
      </p:sp>
    </p:spTree>
    <p:extLst>
      <p:ext uri="{BB962C8B-B14F-4D97-AF65-F5344CB8AC3E}">
        <p14:creationId xmlns:p14="http://schemas.microsoft.com/office/powerpoint/2010/main" val="346315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3</a:t>
            </a:fld>
            <a:endParaRPr lang="en-US"/>
          </a:p>
        </p:txBody>
      </p:sp>
    </p:spTree>
    <p:extLst>
      <p:ext uri="{BB962C8B-B14F-4D97-AF65-F5344CB8AC3E}">
        <p14:creationId xmlns:p14="http://schemas.microsoft.com/office/powerpoint/2010/main" val="2733467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30</a:t>
            </a:fld>
            <a:endParaRPr lang="en-US"/>
          </a:p>
        </p:txBody>
      </p:sp>
    </p:spTree>
    <p:extLst>
      <p:ext uri="{BB962C8B-B14F-4D97-AF65-F5344CB8AC3E}">
        <p14:creationId xmlns:p14="http://schemas.microsoft.com/office/powerpoint/2010/main" val="36499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4</a:t>
            </a:fld>
            <a:endParaRPr lang="en-US"/>
          </a:p>
        </p:txBody>
      </p:sp>
    </p:spTree>
    <p:extLst>
      <p:ext uri="{BB962C8B-B14F-4D97-AF65-F5344CB8AC3E}">
        <p14:creationId xmlns:p14="http://schemas.microsoft.com/office/powerpoint/2010/main" val="2988699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5</a:t>
            </a:fld>
            <a:endParaRPr lang="en-US"/>
          </a:p>
        </p:txBody>
      </p:sp>
    </p:spTree>
    <p:extLst>
      <p:ext uri="{BB962C8B-B14F-4D97-AF65-F5344CB8AC3E}">
        <p14:creationId xmlns:p14="http://schemas.microsoft.com/office/powerpoint/2010/main" val="1516646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6</a:t>
            </a:fld>
            <a:endParaRPr lang="en-US"/>
          </a:p>
        </p:txBody>
      </p:sp>
    </p:spTree>
    <p:extLst>
      <p:ext uri="{BB962C8B-B14F-4D97-AF65-F5344CB8AC3E}">
        <p14:creationId xmlns:p14="http://schemas.microsoft.com/office/powerpoint/2010/main" val="280761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7</a:t>
            </a:fld>
            <a:endParaRPr lang="en-US"/>
          </a:p>
        </p:txBody>
      </p:sp>
    </p:spTree>
    <p:extLst>
      <p:ext uri="{BB962C8B-B14F-4D97-AF65-F5344CB8AC3E}">
        <p14:creationId xmlns:p14="http://schemas.microsoft.com/office/powerpoint/2010/main" val="410048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8</a:t>
            </a:fld>
            <a:endParaRPr lang="en-US"/>
          </a:p>
        </p:txBody>
      </p:sp>
    </p:spTree>
    <p:extLst>
      <p:ext uri="{BB962C8B-B14F-4D97-AF65-F5344CB8AC3E}">
        <p14:creationId xmlns:p14="http://schemas.microsoft.com/office/powerpoint/2010/main" val="1965132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63BBD-BF15-874F-8819-C6ED0FC02730}" type="slidenum">
              <a:rPr lang="en-US" smtClean="0"/>
              <a:t>9</a:t>
            </a:fld>
            <a:endParaRPr lang="en-US"/>
          </a:p>
        </p:txBody>
      </p:sp>
    </p:spTree>
    <p:extLst>
      <p:ext uri="{BB962C8B-B14F-4D97-AF65-F5344CB8AC3E}">
        <p14:creationId xmlns:p14="http://schemas.microsoft.com/office/powerpoint/2010/main" val="2096937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EA5C469-E1DD-424D-A535-D822284FA4C4}"/>
              </a:ext>
            </a:extLst>
          </p:cNvPr>
          <p:cNvSpPr>
            <a:spLocks noGrp="1"/>
          </p:cNvSpPr>
          <p:nvPr>
            <p:ph type="ftr" sz="quarter" idx="11"/>
          </p:nvPr>
        </p:nvSpPr>
        <p:spPr>
          <a:xfrm>
            <a:off x="4038600" y="6356350"/>
            <a:ext cx="4114800" cy="365125"/>
          </a:xfrm>
        </p:spPr>
        <p:txBody>
          <a:bodyPr/>
          <a:lstStyle/>
          <a:p>
            <a:endParaRPr lang="en-US"/>
          </a:p>
        </p:txBody>
      </p:sp>
    </p:spTree>
    <p:extLst>
      <p:ext uri="{BB962C8B-B14F-4D97-AF65-F5344CB8AC3E}">
        <p14:creationId xmlns:p14="http://schemas.microsoft.com/office/powerpoint/2010/main" val="93420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9AD8-9BFB-1F42-980F-5A4D6B03EAB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72172A-078A-CC4B-9CD7-D8D8C2FB58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84A056-2F00-5C4C-B6D7-8EF80416E4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93FB888-D78B-F946-B816-E90CE94CF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670DB-EA81-4548-8902-5310964D0F22}"/>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12346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FBA126-6545-7B46-8D23-7CD69DF9BD1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741D95-6182-4E40-A576-BA3E97A162A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52F7C7-297D-FD4E-8539-DDF4848C5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93019A0-2389-114E-975B-BBE6EBC87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C66F1-A96E-1447-84B6-AD1DD04FBF7C}"/>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522675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D9499D-7445-8140-82AF-41A259578A5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E733DCE-220F-5143-8BB1-9BDF70659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BB09D-DF36-DD48-9668-04D8A7A8C491}"/>
              </a:ext>
            </a:extLst>
          </p:cNvPr>
          <p:cNvSpPr>
            <a:spLocks noGrp="1"/>
          </p:cNvSpPr>
          <p:nvPr>
            <p:ph type="sldNum" sz="quarter" idx="12"/>
          </p:nvPr>
        </p:nvSpPr>
        <p:spPr/>
        <p:txBody>
          <a:bodyPr/>
          <a:lstStyle/>
          <a:p>
            <a:fld id="{8AD9089C-5598-5C44-BD76-76C89BA5EE27}" type="slidenum">
              <a:rPr lang="en-US" smtClean="0"/>
              <a:t>‹#›</a:t>
            </a:fld>
            <a:endParaRPr lang="en-US"/>
          </a:p>
        </p:txBody>
      </p:sp>
      <p:sp>
        <p:nvSpPr>
          <p:cNvPr id="10" name="TextBox 9">
            <a:extLst>
              <a:ext uri="{FF2B5EF4-FFF2-40B4-BE49-F238E27FC236}">
                <a16:creationId xmlns:a16="http://schemas.microsoft.com/office/drawing/2014/main" id="{984BB65E-F8F8-AB49-BACB-0E73F1469AEC}"/>
              </a:ext>
            </a:extLst>
          </p:cNvPr>
          <p:cNvSpPr txBox="1"/>
          <p:nvPr userDrawn="1"/>
        </p:nvSpPr>
        <p:spPr>
          <a:xfrm>
            <a:off x="-1843088" y="985838"/>
            <a:ext cx="184731" cy="369332"/>
          </a:xfrm>
          <a:prstGeom prst="rect">
            <a:avLst/>
          </a:prstGeom>
          <a:noFill/>
        </p:spPr>
        <p:txBody>
          <a:bodyPr wrap="none" rtlCol="0">
            <a:spAutoFit/>
          </a:bodyPr>
          <a:lstStyle/>
          <a:p>
            <a:endParaRPr lang="en-US"/>
          </a:p>
        </p:txBody>
      </p:sp>
      <p:pic>
        <p:nvPicPr>
          <p:cNvPr id="9" name="Picture 8" descr="A picture containing text, clipart&#10;&#10;Description automatically generated">
            <a:extLst>
              <a:ext uri="{FF2B5EF4-FFF2-40B4-BE49-F238E27FC236}">
                <a16:creationId xmlns:a16="http://schemas.microsoft.com/office/drawing/2014/main" id="{1B38B408-AA53-144A-A4AD-5201A13207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1594" y="5884912"/>
            <a:ext cx="2983531" cy="777984"/>
          </a:xfrm>
          <a:prstGeom prst="rect">
            <a:avLst/>
          </a:prstGeom>
        </p:spPr>
      </p:pic>
    </p:spTree>
    <p:extLst>
      <p:ext uri="{BB962C8B-B14F-4D97-AF65-F5344CB8AC3E}">
        <p14:creationId xmlns:p14="http://schemas.microsoft.com/office/powerpoint/2010/main" val="350885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8F96-08AF-C245-A255-A8EE98EB96A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5AC7AC-F9BF-8242-80F6-466655AF70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0EB195-6B33-CE41-B5F5-371364D95B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CB96D8-D37D-4346-AB42-6B1D5F408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F51C1-38FA-0B4B-8540-57179A25F4C9}"/>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45980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60AD-9C53-484A-BA3D-4F0AEEA4B9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3091AA-76FD-AE4A-A2FA-1C0C9F48A71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B81386F-F90B-F64E-8C2F-DD7D800A76F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39D37FE-7277-0A4E-BB5F-96FDE85AF29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A9CEE0C-50CC-0546-9A8E-C24EF0018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82209-FBAE-7148-8C77-F7E5F9D53C30}"/>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26345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2409-E9DA-0540-8E89-483853B5009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B243F8-F0C4-8D42-9FD4-0D2537248C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8809B62-11FA-1945-AE61-12080A8AAB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C2D4009-98BE-B344-A432-4F3810916B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5D9EE81-0DF4-BD47-8E22-3166EA39689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9DD9C82-86F3-6D4A-A147-6113328F16A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A88F0A6-AF9E-8B4A-BFCE-9B4E555CED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A21FB7-3D6E-F441-BF44-61BD4EAEFCEB}"/>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171462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EBD5-D3BB-0943-B5B0-02BBE3B1632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4DE5AE-8435-874F-87A6-570A31D373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D77967F-B1F4-B24F-A273-DA4852C6F0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6A68EC-3BB2-FC4D-931D-D5C691165EED}"/>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87012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A8413-FC40-494F-8545-A1EABEA33E5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3B2A3D2-28F2-B342-A746-FA56CC04E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DFD96-0386-6E4C-B1AB-C6ED18A8266C}"/>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3459160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A3FD-E3A1-3242-890C-7FA8594BE6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D2E60CD-8B1B-E848-9B02-F63EAB314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AE10909-C514-8743-9FBD-889423F4D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284F68-0001-B143-AA33-470E259DA76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93DB654-96F5-814C-AD39-58EAFD5E4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697D0-4E2E-7645-BE1A-4BBF79B3F59A}"/>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1100760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5DD9-9562-954C-BC65-680993BF4A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B7FDA6-40C7-644B-9348-96143E079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9D9FB0-A2CB-C747-8669-9EABFE085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AB1073-E4FD-3C48-94DD-32F4A54D7AE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466B966-C038-B74D-B542-BFF2CDE52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C3B7C-54C5-A944-A67D-6237CE28C536}"/>
              </a:ext>
            </a:extLst>
          </p:cNvPr>
          <p:cNvSpPr>
            <a:spLocks noGrp="1"/>
          </p:cNvSpPr>
          <p:nvPr>
            <p:ph type="sldNum" sz="quarter" idx="12"/>
          </p:nvPr>
        </p:nvSpPr>
        <p:spPr/>
        <p:txBody>
          <a:bodyPr/>
          <a:lstStyle/>
          <a:p>
            <a:fld id="{8AD9089C-5598-5C44-BD76-76C89BA5EE27}" type="slidenum">
              <a:rPr lang="en-US" smtClean="0"/>
              <a:t>‹#›</a:t>
            </a:fld>
            <a:endParaRPr lang="en-US"/>
          </a:p>
        </p:txBody>
      </p:sp>
    </p:spTree>
    <p:extLst>
      <p:ext uri="{BB962C8B-B14F-4D97-AF65-F5344CB8AC3E}">
        <p14:creationId xmlns:p14="http://schemas.microsoft.com/office/powerpoint/2010/main" val="32096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2011E3-E47F-3945-A01A-B4EF88215B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7B3204-F044-4143-B9CC-2C6FF9B80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85358A-64ED-554D-B752-21E84DE34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BACDEC5-E097-5A47-A47C-D012934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71F843-5493-7C40-A7F4-0357CEE38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9089C-5598-5C44-BD76-76C89BA5EE27}" type="slidenum">
              <a:rPr lang="en-US" smtClean="0"/>
              <a:t>‹#›</a:t>
            </a:fld>
            <a:endParaRPr lang="en-US"/>
          </a:p>
        </p:txBody>
      </p:sp>
    </p:spTree>
    <p:extLst>
      <p:ext uri="{BB962C8B-B14F-4D97-AF65-F5344CB8AC3E}">
        <p14:creationId xmlns:p14="http://schemas.microsoft.com/office/powerpoint/2010/main" val="1853082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education.nsw.gov.au/teaching-and-learning/aec/premier-s-prioritie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education.nsw.gov.au/parents-and-carers/going-to-school/every-day-matte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education.nsw.gov.au/student-wellbeing/attendance-matters-resources-for-schools/professional-learn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education.nsw.gov.au/content/dam/main-education/teaching-and-learning/aec/media/documents/Aboriginal_student_retention_conversation_guide.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education.nsw.gov.au/parents-and-carers/going-to-school/preparing/getting-ready-for-year-11-12/after-the-hsc-there-are-many-opt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education.nsw.gov.au/teaching-and-learning/aec/premier-s-priorities/success-stories/tahlia" TargetMode="External"/><Relationship Id="rId5" Type="http://schemas.openxmlformats.org/officeDocument/2006/relationships/hyperlink" Target="https://education.nsw.gov.au/teaching-and-learning/aec/premier-s-priorities/success-stories/shaun" TargetMode="External"/><Relationship Id="rId4" Type="http://schemas.openxmlformats.org/officeDocument/2006/relationships/hyperlink" Target="https://education.nsw.gov.au/teaching-and-learning/aec/premier-s-priorities/success-stories/mila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NSWDepartmentofEduca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premiersprioritycorro@det.nsw.edu.au?subject=My%20Future,%20My%20Culture,%20My%20Way%20-%20Share%20Your%20Stor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hyperlink" Target="https://education.nsw.gov.au/teaching-and-learning/aec/premier-s-priorities/resource-links/stakeholder-resource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hyperlink" Target="https://education.nsw.gov.au/parents-and-carers/going-to-school/every-day-matter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education.nsw.gov.au/news/latest-news/cultural-safety-helps-exceptional-students-shine" TargetMode="External"/><Relationship Id="rId4" Type="http://schemas.openxmlformats.org/officeDocument/2006/relationships/hyperlink" Target="https://education.nsw.gov.au/public-schools/career-and-study-pathways/educational-pathways-program/resources/what-are-school-based-apprenticeships-and-traineeships--sbat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29.xml.rels><?xml version="1.0" encoding="UTF-8" standalone="yes"?>
<Relationships xmlns="http://schemas.openxmlformats.org/package/2006/relationships"><Relationship Id="rId8" Type="http://schemas.openxmlformats.org/officeDocument/2006/relationships/hyperlink" Target="https://education.nsw.gov.au/news/latest-news/cultural-safety-helps-exceptional-students-shine" TargetMode="External"/><Relationship Id="rId3" Type="http://schemas.openxmlformats.org/officeDocument/2006/relationships/image" Target="../media/image4.jpeg"/><Relationship Id="rId7" Type="http://schemas.openxmlformats.org/officeDocument/2006/relationships/hyperlink" Target="https://education.nsw.gov.au/news/latest-news/how-one-school-changed-the-conversation-on-attendanc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education.nsw.gov.au/news/latest-news/connection-to-culture-supports-aboriginal-students" TargetMode="External"/><Relationship Id="rId11" Type="http://schemas.openxmlformats.org/officeDocument/2006/relationships/image" Target="../media/image32.jpeg"/><Relationship Id="rId5" Type="http://schemas.openxmlformats.org/officeDocument/2006/relationships/hyperlink" Target="https://education.nsw.gov.au/news/latest-news/the-school-that-wears-its-culture-on-its-sleeve" TargetMode="External"/><Relationship Id="rId10" Type="http://schemas.openxmlformats.org/officeDocument/2006/relationships/image" Target="../media/image31.jpeg"/><Relationship Id="rId4" Type="http://schemas.openxmlformats.org/officeDocument/2006/relationships/hyperlink" Target="https://www.smh.com.au/national/nsw/very-proud-dubbo-college-breaks-record-for-most-aboriginal-hsc-graduates-20211209-p59gcb.html" TargetMode="External"/><Relationship Id="rId9"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standards.nsw.edu.au/wps/portal/nesa/11-12/hsc/about-HS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facebook.com/NSWDepartmentofEducation" TargetMode="External"/><Relationship Id="rId4" Type="http://schemas.openxmlformats.org/officeDocument/2006/relationships/hyperlink" Target="https://education.nsw.gov.au/teaching-and-learning/aec/premier-s-priorit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education.nsw.gov.au/parents-and-carers/going-to-school/preparing/starting-high-school/what-to-expect-in-year-7/helping-your-teen-feel-more-confident-on-their-first-day" TargetMode="External"/><Relationship Id="rId4" Type="http://schemas.openxmlformats.org/officeDocument/2006/relationships/hyperlink" Target="https://education.nsw.gov.au/parents-and-carers/going-to-school/preparing/starting-high-school/what-to-expect-in-year-7/10-tips-for-starting-at-a-new-schoo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education.nsw.gov.au/parents-and-carers/going-to-school/preparing/getting-ready-for-year-11-1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3674062" cy="574269"/>
          </a:xfrm>
        </p:spPr>
        <p:txBody>
          <a:bodyPr>
            <a:noAutofit/>
          </a:bodyPr>
          <a:lstStyle/>
          <a:p>
            <a:pPr>
              <a:lnSpc>
                <a:spcPct val="100000"/>
              </a:lnSpc>
            </a:pPr>
            <a:r>
              <a:rPr lang="en-US" sz="1800">
                <a:solidFill>
                  <a:srgbClr val="22272B"/>
                </a:solidFill>
                <a:latin typeface="Public Sans" pitchFamily="2" charset="0"/>
              </a:rPr>
              <a:t>My Future, My Culture, My Way.</a:t>
            </a:r>
          </a:p>
        </p:txBody>
      </p:sp>
      <p:cxnSp>
        <p:nvCxnSpPr>
          <p:cNvPr id="11" name="Straight Connector 10">
            <a:extLst>
              <a:ext uri="{FF2B5EF4-FFF2-40B4-BE49-F238E27FC236}">
                <a16:creationId xmlns:a16="http://schemas.microsoft.com/office/drawing/2014/main" id="{AADD0BB5-E038-BB48-962F-9BD465BAF4B3}"/>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17EB0E0-97FD-6D4C-974D-7C7761273C0E}"/>
              </a:ext>
            </a:extLst>
          </p:cNvPr>
          <p:cNvSpPr/>
          <p:nvPr/>
        </p:nvSpPr>
        <p:spPr>
          <a:xfrm>
            <a:off x="9664700" y="0"/>
            <a:ext cx="221129"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EDDF"/>
              </a:solidFill>
            </a:endParaRPr>
          </a:p>
        </p:txBody>
      </p:sp>
      <p:pic>
        <p:nvPicPr>
          <p:cNvPr id="13" name="Picture 12">
            <a:extLst>
              <a:ext uri="{FF2B5EF4-FFF2-40B4-BE49-F238E27FC236}">
                <a16:creationId xmlns:a16="http://schemas.microsoft.com/office/drawing/2014/main" id="{B42861A5-1F28-45E7-B4AB-2656BB6E70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867900" y="0"/>
            <a:ext cx="2324100" cy="6858000"/>
          </a:xfrm>
          <a:prstGeom prst="rect">
            <a:avLst/>
          </a:prstGeom>
        </p:spPr>
      </p:pic>
      <p:sp>
        <p:nvSpPr>
          <p:cNvPr id="12" name="Title 1">
            <a:extLst>
              <a:ext uri="{FF2B5EF4-FFF2-40B4-BE49-F238E27FC236}">
                <a16:creationId xmlns:a16="http://schemas.microsoft.com/office/drawing/2014/main" id="{5C6A919F-84D3-A946-B0FC-918C4EC974FF}"/>
              </a:ext>
            </a:extLst>
          </p:cNvPr>
          <p:cNvSpPr txBox="1">
            <a:spLocks/>
          </p:cNvSpPr>
          <p:nvPr/>
        </p:nvSpPr>
        <p:spPr>
          <a:xfrm>
            <a:off x="440738" y="1595776"/>
            <a:ext cx="7883994" cy="541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5400">
                <a:solidFill>
                  <a:srgbClr val="22272B"/>
                </a:solidFill>
                <a:latin typeface="Public Sans" pitchFamily="2" charset="77"/>
              </a:rPr>
              <a:t>Back to school</a:t>
            </a:r>
          </a:p>
          <a:p>
            <a:pPr>
              <a:lnSpc>
                <a:spcPct val="100000"/>
              </a:lnSpc>
            </a:pPr>
            <a:endParaRPr lang="en-AU" sz="1100">
              <a:latin typeface="Public Sans" pitchFamily="2" charset="77"/>
            </a:endParaRPr>
          </a:p>
          <a:p>
            <a:pPr>
              <a:lnSpc>
                <a:spcPct val="150000"/>
              </a:lnSpc>
            </a:pPr>
            <a:r>
              <a:rPr lang="en-AU" sz="2000">
                <a:latin typeface="Public Sans" pitchFamily="2" charset="77"/>
              </a:rPr>
              <a:t>Toolkit for stakeholders supporting the </a:t>
            </a:r>
            <a:r>
              <a:rPr lang="en-AU" sz="2000" b="1">
                <a:latin typeface="Public Sans" pitchFamily="2" charset="77"/>
                <a:hlinkClick r:id="rId4"/>
              </a:rPr>
              <a:t>My Future, My Culture, May Way</a:t>
            </a:r>
            <a:r>
              <a:rPr lang="en-AU" sz="2000" b="1">
                <a:latin typeface="Public Sans" pitchFamily="2" charset="77"/>
              </a:rPr>
              <a:t> </a:t>
            </a:r>
            <a:r>
              <a:rPr lang="en-AU" sz="2000">
                <a:latin typeface="Public Sans" pitchFamily="2" charset="77"/>
              </a:rPr>
              <a:t>campaign</a:t>
            </a:r>
          </a:p>
          <a:p>
            <a:pPr>
              <a:lnSpc>
                <a:spcPct val="150000"/>
              </a:lnSpc>
            </a:pPr>
            <a:endParaRPr lang="en-US" sz="1100">
              <a:solidFill>
                <a:srgbClr val="22272B"/>
              </a:solidFill>
              <a:latin typeface="Public Sans" pitchFamily="2" charset="0"/>
            </a:endParaRPr>
          </a:p>
        </p:txBody>
      </p:sp>
      <p:sp>
        <p:nvSpPr>
          <p:cNvPr id="2" name="TextBox 1">
            <a:extLst>
              <a:ext uri="{FF2B5EF4-FFF2-40B4-BE49-F238E27FC236}">
                <a16:creationId xmlns:a16="http://schemas.microsoft.com/office/drawing/2014/main" id="{8821B4FA-2CAD-DC4B-9348-26E15FD9A916}"/>
              </a:ext>
            </a:extLst>
          </p:cNvPr>
          <p:cNvSpPr txBox="1"/>
          <p:nvPr/>
        </p:nvSpPr>
        <p:spPr>
          <a:xfrm>
            <a:off x="440737" y="4308117"/>
            <a:ext cx="6578129" cy="954107"/>
          </a:xfrm>
          <a:prstGeom prst="rect">
            <a:avLst/>
          </a:prstGeom>
          <a:noFill/>
        </p:spPr>
        <p:txBody>
          <a:bodyPr wrap="square" lIns="91440" tIns="45720" rIns="91440" bIns="45720" rtlCol="0" anchor="t">
            <a:spAutoFit/>
          </a:bodyPr>
          <a:lstStyle/>
          <a:p>
            <a:r>
              <a:rPr lang="en-AU" sz="1400" i="1" dirty="0">
                <a:latin typeface="Public Sans"/>
              </a:rPr>
              <a:t>We acknowledge the Ongoing Custodians of the land, waterways and mountains on which we learn, grow and share. We acknowledge Elders past and present for their tireless effort in paving the way for our future young people. We extend that respect to our future leaders and youth of today.</a:t>
            </a:r>
            <a:endParaRPr lang="en-AU" sz="1400" dirty="0">
              <a:latin typeface="Public Sans"/>
            </a:endParaRPr>
          </a:p>
        </p:txBody>
      </p:sp>
    </p:spTree>
    <p:extLst>
      <p:ext uri="{BB962C8B-B14F-4D97-AF65-F5344CB8AC3E}">
        <p14:creationId xmlns:p14="http://schemas.microsoft.com/office/powerpoint/2010/main" val="308924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94238" y="1288602"/>
            <a:ext cx="9843246"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800" b="0" i="0">
                <a:solidFill>
                  <a:srgbClr val="000000"/>
                </a:solidFill>
                <a:effectLst/>
                <a:latin typeface="Public Sans" pitchFamily="2" charset="0"/>
              </a:rPr>
              <a:t>Encouraging attendance is a key way we can support better outcomes for Aboriginal and/or Torres Strait Islander students. </a:t>
            </a:r>
          </a:p>
          <a:p>
            <a:pPr marL="0" indent="0">
              <a:lnSpc>
                <a:spcPct val="150000"/>
              </a:lnSpc>
              <a:buNone/>
            </a:pPr>
            <a:r>
              <a:rPr lang="en-AU" sz="1800" b="0" i="0">
                <a:solidFill>
                  <a:srgbClr val="000000"/>
                </a:solidFill>
                <a:effectLst/>
                <a:latin typeface="Public Sans" pitchFamily="2" charset="0"/>
              </a:rPr>
              <a:t>You can’t be successful in Year 11 and 12 without showing up in Years 7 to 10. Supporting positive school attendance is a shared responsibility. </a:t>
            </a:r>
            <a:br>
              <a:rPr lang="en-AU" sz="1800" b="0" i="0">
                <a:solidFill>
                  <a:srgbClr val="000000"/>
                </a:solidFill>
                <a:effectLst/>
                <a:latin typeface="Public Sans" pitchFamily="2" charset="0"/>
              </a:rPr>
            </a:br>
            <a:br>
              <a:rPr lang="en-AU" sz="1800" b="0" i="0">
                <a:solidFill>
                  <a:srgbClr val="000000"/>
                </a:solidFill>
                <a:effectLst/>
                <a:latin typeface="Public Sans" pitchFamily="2" charset="0"/>
              </a:rPr>
            </a:br>
            <a:r>
              <a:rPr lang="en-AU" sz="1800" b="0" i="0">
                <a:solidFill>
                  <a:srgbClr val="000000"/>
                </a:solidFill>
                <a:effectLst/>
                <a:latin typeface="Public Sans" pitchFamily="2" charset="0"/>
              </a:rPr>
              <a:t>Regular student attendance helps students to:</a:t>
            </a:r>
          </a:p>
          <a:p>
            <a:pPr algn="l">
              <a:buFont typeface="Arial" panose="020B0604020202020204" pitchFamily="34" charset="0"/>
              <a:buChar char="•"/>
            </a:pPr>
            <a:r>
              <a:rPr lang="en-AU" sz="1800" b="0" i="0">
                <a:solidFill>
                  <a:srgbClr val="333333"/>
                </a:solidFill>
                <a:effectLst/>
                <a:latin typeface="Public Sans" pitchFamily="2" charset="0"/>
              </a:rPr>
              <a:t>develop a sense of belonging</a:t>
            </a:r>
          </a:p>
          <a:p>
            <a:pPr algn="l">
              <a:buFont typeface="Arial" panose="020B0604020202020204" pitchFamily="34" charset="0"/>
              <a:buChar char="•"/>
            </a:pPr>
            <a:r>
              <a:rPr lang="en-AU" sz="1800" b="0" i="0">
                <a:solidFill>
                  <a:srgbClr val="333333"/>
                </a:solidFill>
                <a:effectLst/>
                <a:latin typeface="Public Sans" pitchFamily="2" charset="0"/>
              </a:rPr>
              <a:t>develop and maintain friendships</a:t>
            </a:r>
          </a:p>
          <a:p>
            <a:pPr algn="l">
              <a:buFont typeface="Arial" panose="020B0604020202020204" pitchFamily="34" charset="0"/>
              <a:buChar char="•"/>
            </a:pPr>
            <a:r>
              <a:rPr lang="en-AU" sz="1800" b="0" i="0">
                <a:solidFill>
                  <a:srgbClr val="333333"/>
                </a:solidFill>
                <a:effectLst/>
                <a:latin typeface="Public Sans" pitchFamily="2" charset="0"/>
              </a:rPr>
              <a:t>be more engaged at school</a:t>
            </a:r>
          </a:p>
          <a:p>
            <a:pPr algn="l">
              <a:buFont typeface="Arial" panose="020B0604020202020204" pitchFamily="34" charset="0"/>
              <a:buChar char="•"/>
            </a:pPr>
            <a:r>
              <a:rPr lang="en-AU" sz="1800" b="0" i="0">
                <a:solidFill>
                  <a:srgbClr val="333333"/>
                </a:solidFill>
                <a:effectLst/>
                <a:latin typeface="Public Sans" pitchFamily="2" charset="0"/>
              </a:rPr>
              <a:t>progress with their learning</a:t>
            </a:r>
          </a:p>
          <a:p>
            <a:pPr algn="l">
              <a:buFont typeface="Arial" panose="020B0604020202020204" pitchFamily="34" charset="0"/>
              <a:buChar char="•"/>
            </a:pPr>
            <a:r>
              <a:rPr lang="en-AU" sz="1800" b="0" i="0">
                <a:solidFill>
                  <a:srgbClr val="333333"/>
                </a:solidFill>
                <a:effectLst/>
                <a:latin typeface="Public Sans" pitchFamily="2" charset="0"/>
              </a:rPr>
              <a:t>be more aware of career and life options.</a:t>
            </a:r>
          </a:p>
          <a:p>
            <a:pPr algn="l">
              <a:buFont typeface="Arial" panose="020B0604020202020204" pitchFamily="34" charset="0"/>
              <a:buChar char="•"/>
            </a:pPr>
            <a:endParaRPr lang="en-AU" sz="1800" b="0" i="0">
              <a:solidFill>
                <a:srgbClr val="333333"/>
              </a:solidFill>
              <a:effectLst/>
              <a:latin typeface="Public Sans" pitchFamily="2" charset="0"/>
            </a:endParaRPr>
          </a:p>
          <a:p>
            <a:pPr marL="0" indent="0">
              <a:lnSpc>
                <a:spcPct val="150000"/>
              </a:lnSpc>
              <a:buNone/>
            </a:pPr>
            <a:endParaRPr lang="en-AU" sz="1200">
              <a:latin typeface="Public Sans" pitchFamily="2" charset="77"/>
            </a:endParaRPr>
          </a:p>
        </p:txBody>
      </p:sp>
      <p:sp>
        <p:nvSpPr>
          <p:cNvPr id="18" name="Rectangle 17">
            <a:extLst>
              <a:ext uri="{FF2B5EF4-FFF2-40B4-BE49-F238E27FC236}">
                <a16:creationId xmlns:a16="http://schemas.microsoft.com/office/drawing/2014/main" id="{C8BE9F65-7FEA-984A-828D-436AA8C1B457}"/>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7D0C660E-F766-6C40-BC33-5DBACFB2FC84}"/>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22272B"/>
                </a:solidFill>
                <a:latin typeface="Public Sans"/>
              </a:rPr>
              <a:t>Attendance matters</a:t>
            </a:r>
          </a:p>
        </p:txBody>
      </p:sp>
      <p:cxnSp>
        <p:nvCxnSpPr>
          <p:cNvPr id="32" name="Straight Connector 31">
            <a:extLst>
              <a:ext uri="{FF2B5EF4-FFF2-40B4-BE49-F238E27FC236}">
                <a16:creationId xmlns:a16="http://schemas.microsoft.com/office/drawing/2014/main" id="{5278532C-7CB8-264E-8E45-664CBAA3EC46}"/>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67E129E1-044E-A747-8AAF-AE99C3A75D3A}"/>
              </a:ext>
            </a:extLst>
          </p:cNvPr>
          <p:cNvSpPr>
            <a:spLocks noGrp="1"/>
          </p:cNvSpPr>
          <p:nvPr>
            <p:ph type="ftr" sz="quarter" idx="11"/>
          </p:nvPr>
        </p:nvSpPr>
        <p:spPr/>
        <p:txBody>
          <a:bodyPr/>
          <a:lstStyle/>
          <a:p>
            <a:r>
              <a:rPr lang="en-US">
                <a:solidFill>
                  <a:srgbClr val="22272B"/>
                </a:solidFill>
              </a:rPr>
              <a:t>11</a:t>
            </a:r>
          </a:p>
        </p:txBody>
      </p:sp>
    </p:spTree>
    <p:extLst>
      <p:ext uri="{BB962C8B-B14F-4D97-AF65-F5344CB8AC3E}">
        <p14:creationId xmlns:p14="http://schemas.microsoft.com/office/powerpoint/2010/main" val="1208460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22272B"/>
                </a:solidFill>
                <a:latin typeface="Public Sans"/>
              </a:rPr>
              <a:t>How to encourage attendance</a:t>
            </a: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93759" y="1192252"/>
            <a:ext cx="5552938" cy="529226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800" b="0" i="0">
                <a:solidFill>
                  <a:srgbClr val="000000"/>
                </a:solidFill>
                <a:effectLst/>
                <a:latin typeface="Public Sans"/>
              </a:rPr>
              <a:t>Parents and </a:t>
            </a:r>
            <a:r>
              <a:rPr lang="en-US" sz="1800">
                <a:solidFill>
                  <a:srgbClr val="000000"/>
                </a:solidFill>
                <a:latin typeface="Public Sans"/>
              </a:rPr>
              <a:t>families </a:t>
            </a:r>
            <a:r>
              <a:rPr lang="en-US" sz="1800" b="0" i="0">
                <a:solidFill>
                  <a:srgbClr val="000000"/>
                </a:solidFill>
                <a:effectLst/>
                <a:latin typeface="Public Sans"/>
              </a:rPr>
              <a:t>can foster positive attendance habits by: </a:t>
            </a:r>
          </a:p>
          <a:p>
            <a:pPr algn="l" rtl="0" fontAlgn="base">
              <a:buFont typeface="Arial" panose="020B0604020202020204" pitchFamily="34" charset="0"/>
              <a:buChar char="•"/>
            </a:pPr>
            <a:r>
              <a:rPr lang="en-US" sz="1800" b="0" i="0">
                <a:solidFill>
                  <a:srgbClr val="000000"/>
                </a:solidFill>
                <a:effectLst/>
                <a:latin typeface="Public Sans" pitchFamily="2" charset="0"/>
              </a:rPr>
              <a:t>helping students learn the importance of getting up ready for the school day </a:t>
            </a:r>
          </a:p>
          <a:p>
            <a:pPr algn="l" rtl="0" fontAlgn="base">
              <a:buFont typeface="Arial" panose="020B0604020202020204" pitchFamily="34" charset="0"/>
              <a:buChar char="•"/>
            </a:pPr>
            <a:r>
              <a:rPr lang="en-US" sz="1800" b="0" i="0">
                <a:solidFill>
                  <a:srgbClr val="000000"/>
                </a:solidFill>
                <a:effectLst/>
                <a:latin typeface="Public Sans" pitchFamily="2" charset="0"/>
              </a:rPr>
              <a:t>ensuring students arrive on time from the start of the school day, ready to participate in learning </a:t>
            </a:r>
          </a:p>
          <a:p>
            <a:pPr algn="l" rtl="0" fontAlgn="base">
              <a:buFont typeface="Arial" panose="020B0604020202020204" pitchFamily="34" charset="0"/>
              <a:buChar char="•"/>
            </a:pPr>
            <a:r>
              <a:rPr lang="en-US" sz="1800" b="0" i="0">
                <a:solidFill>
                  <a:srgbClr val="000000"/>
                </a:solidFill>
                <a:effectLst/>
                <a:latin typeface="Public Sans" pitchFamily="2" charset="0"/>
              </a:rPr>
              <a:t>reducing disruption to learning where possible, by planning appointments outside of school time </a:t>
            </a:r>
          </a:p>
          <a:p>
            <a:pPr algn="l" rtl="0" fontAlgn="base">
              <a:buFont typeface="Arial" panose="020B0604020202020204" pitchFamily="34" charset="0"/>
              <a:buChar char="•"/>
            </a:pPr>
            <a:r>
              <a:rPr lang="en-US" sz="1800" b="0" i="0">
                <a:solidFill>
                  <a:srgbClr val="000000"/>
                </a:solidFill>
                <a:effectLst/>
                <a:latin typeface="Public Sans" pitchFamily="2" charset="0"/>
              </a:rPr>
              <a:t>making sure the school knows if a student will be absent (within 7 days of the first day of any absence) </a:t>
            </a:r>
          </a:p>
          <a:p>
            <a:pPr algn="l" rtl="0" fontAlgn="base">
              <a:buFont typeface="Arial" panose="020B0604020202020204" pitchFamily="34" charset="0"/>
              <a:buChar char="•"/>
            </a:pPr>
            <a:r>
              <a:rPr lang="en-US" sz="1800" b="0" i="0">
                <a:solidFill>
                  <a:srgbClr val="000000"/>
                </a:solidFill>
                <a:effectLst/>
                <a:latin typeface="Public Sans" pitchFamily="2" charset="0"/>
              </a:rPr>
              <a:t>working with the school to encourage and support regular attendance. </a:t>
            </a:r>
          </a:p>
          <a:p>
            <a:pPr algn="l" rtl="0" fontAlgn="base">
              <a:buFont typeface="Arial" panose="020B0604020202020204" pitchFamily="34" charset="0"/>
              <a:buChar char="•"/>
            </a:pPr>
            <a:endParaRPr lang="en-US" sz="1800">
              <a:solidFill>
                <a:srgbClr val="000000"/>
              </a:solidFill>
              <a:latin typeface="Public Sans" pitchFamily="2" charset="0"/>
            </a:endParaRPr>
          </a:p>
          <a:p>
            <a:pPr algn="l" rtl="0" fontAlgn="base">
              <a:buFont typeface="Arial" panose="020B0604020202020204" pitchFamily="34" charset="0"/>
              <a:buChar char="•"/>
            </a:pPr>
            <a:endParaRPr lang="en-US" sz="1800" b="0" i="0">
              <a:solidFill>
                <a:srgbClr val="000000"/>
              </a:solidFill>
              <a:effectLst/>
              <a:latin typeface="Public Sans" pitchFamily="2" charset="0"/>
            </a:endParaRPr>
          </a:p>
          <a:p>
            <a:pPr marL="0" indent="0" algn="l" rtl="0" fontAlgn="base">
              <a:buNone/>
            </a:pPr>
            <a:endParaRPr lang="en-US" sz="1800">
              <a:solidFill>
                <a:srgbClr val="000000"/>
              </a:solidFill>
              <a:latin typeface="Public Sans" pitchFamily="2" charset="0"/>
            </a:endParaRPr>
          </a:p>
          <a:p>
            <a:pPr algn="l" rtl="0" fontAlgn="base">
              <a:buFont typeface="Arial" panose="020B0604020202020204" pitchFamily="34" charset="0"/>
              <a:buChar char="•"/>
            </a:pPr>
            <a:endParaRPr lang="en-US" sz="1800">
              <a:solidFill>
                <a:srgbClr val="000000"/>
              </a:solidFill>
              <a:latin typeface="Public Sans" pitchFamily="2" charset="0"/>
            </a:endParaRPr>
          </a:p>
        </p:txBody>
      </p:sp>
      <p:pic>
        <p:nvPicPr>
          <p:cNvPr id="8" name="Picture 7">
            <a:extLst>
              <a:ext uri="{FF2B5EF4-FFF2-40B4-BE49-F238E27FC236}">
                <a16:creationId xmlns:a16="http://schemas.microsoft.com/office/drawing/2014/main" id="{D2375457-11EE-8740-ACEC-112F39FE376C}"/>
              </a:ext>
            </a:extLst>
          </p:cNvPr>
          <p:cNvPicPr>
            <a:picLocks noChangeAspect="1"/>
          </p:cNvPicPr>
          <p:nvPr/>
        </p:nvPicPr>
        <p:blipFill>
          <a:blip r:embed="rId4"/>
          <a:srcRect/>
          <a:stretch/>
        </p:blipFill>
        <p:spPr>
          <a:xfrm rot="192427">
            <a:off x="6979436" y="1468150"/>
            <a:ext cx="3478739" cy="3921701"/>
          </a:xfrm>
          <a:prstGeom prst="rect">
            <a:avLst/>
          </a:prstGeom>
        </p:spPr>
      </p:pic>
      <p:cxnSp>
        <p:nvCxnSpPr>
          <p:cNvPr id="10" name="Straight Connector 9">
            <a:extLst>
              <a:ext uri="{FF2B5EF4-FFF2-40B4-BE49-F238E27FC236}">
                <a16:creationId xmlns:a16="http://schemas.microsoft.com/office/drawing/2014/main" id="{E6FDB095-80A4-7042-B781-D5E08C9CE094}"/>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3AD218-7564-354A-AB62-A24C72819D16}"/>
              </a:ext>
            </a:extLst>
          </p:cNvPr>
          <p:cNvSpPr>
            <a:spLocks noGrp="1"/>
          </p:cNvSpPr>
          <p:nvPr>
            <p:ph type="ftr" sz="quarter" idx="11"/>
          </p:nvPr>
        </p:nvSpPr>
        <p:spPr/>
        <p:txBody>
          <a:bodyPr/>
          <a:lstStyle/>
          <a:p>
            <a:r>
              <a:rPr lang="en-US">
                <a:solidFill>
                  <a:srgbClr val="22272B"/>
                </a:solidFill>
              </a:rPr>
              <a:t>12</a:t>
            </a:r>
          </a:p>
        </p:txBody>
      </p:sp>
    </p:spTree>
    <p:extLst>
      <p:ext uri="{BB962C8B-B14F-4D97-AF65-F5344CB8AC3E}">
        <p14:creationId xmlns:p14="http://schemas.microsoft.com/office/powerpoint/2010/main" val="313659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22272B"/>
                </a:solidFill>
                <a:latin typeface="Public Sans"/>
              </a:rPr>
              <a:t>Every day matters</a:t>
            </a: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94237" y="1192253"/>
            <a:ext cx="3734939" cy="378543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800" b="0" i="0" dirty="0">
                <a:solidFill>
                  <a:srgbClr val="000000"/>
                </a:solidFill>
                <a:effectLst/>
                <a:latin typeface="Public Sans"/>
                <a:hlinkClick r:id="rId4"/>
              </a:rPr>
              <a:t>Every day matters</a:t>
            </a:r>
            <a:r>
              <a:rPr lang="en-US" sz="1800" b="0" i="0" dirty="0">
                <a:solidFill>
                  <a:srgbClr val="000000"/>
                </a:solidFill>
                <a:effectLst/>
                <a:latin typeface="Public Sans"/>
              </a:rPr>
              <a:t> is </a:t>
            </a:r>
            <a:r>
              <a:rPr lang="en-US" sz="1800" dirty="0">
                <a:solidFill>
                  <a:srgbClr val="000000"/>
                </a:solidFill>
                <a:latin typeface="Public Sans"/>
              </a:rPr>
              <a:t>a</a:t>
            </a:r>
            <a:r>
              <a:rPr lang="en-US" sz="1800" b="0" i="0" dirty="0">
                <a:solidFill>
                  <a:srgbClr val="000000"/>
                </a:solidFill>
                <a:effectLst/>
                <a:latin typeface="Public Sans"/>
              </a:rPr>
              <a:t> NSW school </a:t>
            </a:r>
            <a:r>
              <a:rPr lang="en-US" sz="1800" dirty="0">
                <a:solidFill>
                  <a:srgbClr val="000000"/>
                </a:solidFill>
                <a:latin typeface="Public Sans"/>
              </a:rPr>
              <a:t>attendance </a:t>
            </a:r>
            <a:r>
              <a:rPr lang="en-US" sz="1800" b="0" i="0" dirty="0">
                <a:solidFill>
                  <a:srgbClr val="000000"/>
                </a:solidFill>
                <a:effectLst/>
                <a:latin typeface="Public Sans"/>
              </a:rPr>
              <a:t>campaign aimed at parents and carers.</a:t>
            </a:r>
            <a:r>
              <a:rPr lang="en-US" sz="1800" dirty="0">
                <a:solidFill>
                  <a:srgbClr val="000000"/>
                </a:solidFill>
                <a:latin typeface="Public Sans"/>
              </a:rPr>
              <a:t> </a:t>
            </a:r>
            <a:endParaRPr lang="en-US" sz="1800" b="0" i="0" dirty="0">
              <a:solidFill>
                <a:srgbClr val="000000"/>
              </a:solidFill>
              <a:effectLst/>
              <a:latin typeface="Public Sans"/>
            </a:endParaRPr>
          </a:p>
          <a:p>
            <a:pPr marL="0" indent="0" fontAlgn="base">
              <a:buNone/>
            </a:pPr>
            <a:r>
              <a:rPr lang="en-US" sz="1800" b="0" i="0" dirty="0">
                <a:solidFill>
                  <a:srgbClr val="000000"/>
                </a:solidFill>
                <a:effectLst/>
                <a:latin typeface="Public Sans"/>
              </a:rPr>
              <a:t>It includes videos,</a:t>
            </a:r>
            <a:r>
              <a:rPr lang="en-US" sz="1800" dirty="0">
                <a:solidFill>
                  <a:srgbClr val="000000"/>
                </a:solidFill>
                <a:latin typeface="Public Sans"/>
              </a:rPr>
              <a:t> case studies and other resources which you can share via your newsletters and social media channels.</a:t>
            </a:r>
            <a:r>
              <a:rPr lang="en-US" sz="1800" dirty="0">
                <a:solidFill>
                  <a:srgbClr val="000000"/>
                </a:solidFill>
                <a:latin typeface="Public Sans"/>
                <a:cs typeface="Calibri"/>
              </a:rPr>
              <a:t> </a:t>
            </a:r>
          </a:p>
          <a:p>
            <a:pPr marL="0" indent="0" algn="l" rtl="0" fontAlgn="base">
              <a:buNone/>
            </a:pPr>
            <a:endParaRPr lang="en-US" sz="1600" b="0" i="0">
              <a:solidFill>
                <a:srgbClr val="000000"/>
              </a:solidFill>
              <a:effectLst/>
              <a:latin typeface="Calibri" panose="020F0502020204030204" pitchFamily="34" charset="0"/>
            </a:endParaRPr>
          </a:p>
          <a:p>
            <a:pPr marL="0" indent="0" algn="l" rtl="0" fontAlgn="base">
              <a:buNone/>
            </a:pPr>
            <a:endParaRPr lang="en-US" sz="1600">
              <a:solidFill>
                <a:srgbClr val="000000"/>
              </a:solidFill>
              <a:latin typeface="Calibri" panose="020F0502020204030204" pitchFamily="34" charset="0"/>
            </a:endParaRPr>
          </a:p>
          <a:p>
            <a:pPr algn="l" rtl="0" fontAlgn="base">
              <a:buFont typeface="Arial" panose="020B0604020202020204" pitchFamily="34" charset="0"/>
              <a:buChar char="•"/>
            </a:pPr>
            <a:endParaRPr lang="en-US" sz="1600">
              <a:solidFill>
                <a:srgbClr val="000000"/>
              </a:solidFill>
              <a:latin typeface="Calibri" panose="020F0502020204030204" pitchFamily="34" charset="0"/>
            </a:endParaRPr>
          </a:p>
        </p:txBody>
      </p:sp>
      <p:cxnSp>
        <p:nvCxnSpPr>
          <p:cNvPr id="10" name="Straight Connector 9">
            <a:extLst>
              <a:ext uri="{FF2B5EF4-FFF2-40B4-BE49-F238E27FC236}">
                <a16:creationId xmlns:a16="http://schemas.microsoft.com/office/drawing/2014/main" id="{E6FDB095-80A4-7042-B781-D5E08C9CE094}"/>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3AD218-7564-354A-AB62-A24C72819D16}"/>
              </a:ext>
            </a:extLst>
          </p:cNvPr>
          <p:cNvSpPr>
            <a:spLocks noGrp="1"/>
          </p:cNvSpPr>
          <p:nvPr>
            <p:ph type="ftr" sz="quarter" idx="11"/>
          </p:nvPr>
        </p:nvSpPr>
        <p:spPr/>
        <p:txBody>
          <a:bodyPr/>
          <a:lstStyle/>
          <a:p>
            <a:r>
              <a:rPr lang="en-US">
                <a:solidFill>
                  <a:srgbClr val="22272B"/>
                </a:solidFill>
              </a:rPr>
              <a:t>12</a:t>
            </a:r>
          </a:p>
        </p:txBody>
      </p:sp>
      <p:pic>
        <p:nvPicPr>
          <p:cNvPr id="6" name="Picture 5">
            <a:extLst>
              <a:ext uri="{FF2B5EF4-FFF2-40B4-BE49-F238E27FC236}">
                <a16:creationId xmlns:a16="http://schemas.microsoft.com/office/drawing/2014/main" id="{BCD85DAB-6275-83D1-86C2-AA9A0D4CFAA5}"/>
              </a:ext>
            </a:extLst>
          </p:cNvPr>
          <p:cNvPicPr>
            <a:picLocks noChangeAspect="1"/>
          </p:cNvPicPr>
          <p:nvPr/>
        </p:nvPicPr>
        <p:blipFill>
          <a:blip r:embed="rId5"/>
          <a:stretch>
            <a:fillRect/>
          </a:stretch>
        </p:blipFill>
        <p:spPr>
          <a:xfrm>
            <a:off x="4821338" y="1812476"/>
            <a:ext cx="5661807" cy="2770481"/>
          </a:xfrm>
          <a:prstGeom prst="rect">
            <a:avLst/>
          </a:prstGeom>
        </p:spPr>
      </p:pic>
      <p:sp>
        <p:nvSpPr>
          <p:cNvPr id="12" name="TextBox 11">
            <a:extLst>
              <a:ext uri="{FF2B5EF4-FFF2-40B4-BE49-F238E27FC236}">
                <a16:creationId xmlns:a16="http://schemas.microsoft.com/office/drawing/2014/main" id="{11E46D0D-D7E5-1FB1-F285-8E3A00CAD678}"/>
              </a:ext>
            </a:extLst>
          </p:cNvPr>
          <p:cNvSpPr txBox="1"/>
          <p:nvPr/>
        </p:nvSpPr>
        <p:spPr>
          <a:xfrm>
            <a:off x="387246" y="5317178"/>
            <a:ext cx="9857897" cy="646331"/>
          </a:xfrm>
          <a:prstGeom prst="rect">
            <a:avLst/>
          </a:prstGeom>
          <a:noFill/>
        </p:spPr>
        <p:txBody>
          <a:bodyPr wrap="square" lIns="91440" tIns="45720" rIns="91440" bIns="45720" anchor="t">
            <a:spAutoFit/>
          </a:bodyPr>
          <a:lstStyle/>
          <a:p>
            <a:pPr fontAlgn="base"/>
            <a:r>
              <a:rPr lang="en-AU" sz="1800" b="1" i="0" dirty="0">
                <a:solidFill>
                  <a:srgbClr val="F3631B"/>
                </a:solidFill>
                <a:effectLst/>
                <a:latin typeface="Public Sans"/>
              </a:rPr>
              <a:t>What you can do: </a:t>
            </a:r>
            <a:r>
              <a:rPr lang="en-AU" sz="1800" b="0" i="0" dirty="0">
                <a:solidFill>
                  <a:srgbClr val="F3631B"/>
                </a:solidFill>
                <a:effectLst/>
                <a:latin typeface="Public Sans"/>
              </a:rPr>
              <a:t>share the ‘Every day matters’ campaign in your newsletter and via your social channels.</a:t>
            </a:r>
            <a:r>
              <a:rPr lang="en-AU" dirty="0">
                <a:solidFill>
                  <a:srgbClr val="F3631B"/>
                </a:solidFill>
                <a:latin typeface="Public Sans"/>
              </a:rPr>
              <a:t> </a:t>
            </a:r>
            <a:endParaRPr lang="en-AU" sz="1800" b="0" i="0">
              <a:solidFill>
                <a:srgbClr val="F3631B"/>
              </a:solidFill>
              <a:effectLst/>
              <a:latin typeface="Calibri" panose="020F0502020204030204" pitchFamily="34" charset="0"/>
            </a:endParaRPr>
          </a:p>
        </p:txBody>
      </p:sp>
    </p:spTree>
    <p:extLst>
      <p:ext uri="{BB962C8B-B14F-4D97-AF65-F5344CB8AC3E}">
        <p14:creationId xmlns:p14="http://schemas.microsoft.com/office/powerpoint/2010/main" val="3757500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Professional learning - attendance</a:t>
            </a: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87248" y="1192252"/>
            <a:ext cx="5375792"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a:solidFill>
                  <a:srgbClr val="000000"/>
                </a:solidFill>
                <a:latin typeface="Public Sans" pitchFamily="2" charset="0"/>
              </a:rPr>
              <a:t>There is a great suite of content available on the </a:t>
            </a:r>
            <a:r>
              <a:rPr lang="en-US" sz="1800">
                <a:solidFill>
                  <a:srgbClr val="000000"/>
                </a:solidFill>
                <a:latin typeface="Public Sans" pitchFamily="2" charset="0"/>
                <a:hlinkClick r:id="rId4"/>
              </a:rPr>
              <a:t>department’s website</a:t>
            </a:r>
            <a:r>
              <a:rPr lang="en-US" sz="1800">
                <a:solidFill>
                  <a:srgbClr val="000000"/>
                </a:solidFill>
                <a:latin typeface="Public Sans" pitchFamily="2" charset="0"/>
              </a:rPr>
              <a:t> that includes attendance strategies and resources for school staff. </a:t>
            </a:r>
            <a:endParaRPr lang="en-AU" sz="1800" b="0" i="0">
              <a:solidFill>
                <a:srgbClr val="333333"/>
              </a:solidFill>
              <a:effectLst/>
              <a:latin typeface="Public Sans" pitchFamily="2" charset="0"/>
            </a:endParaRPr>
          </a:p>
          <a:p>
            <a:pPr marL="0" indent="0">
              <a:lnSpc>
                <a:spcPct val="150000"/>
              </a:lnSpc>
              <a:buNone/>
            </a:pPr>
            <a:r>
              <a:rPr lang="en-AU" sz="1800">
                <a:latin typeface="Public Sans" pitchFamily="2" charset="0"/>
              </a:rPr>
              <a:t>The modules include:</a:t>
            </a:r>
          </a:p>
          <a:p>
            <a:pPr>
              <a:lnSpc>
                <a:spcPct val="150000"/>
              </a:lnSpc>
            </a:pPr>
            <a:r>
              <a:rPr lang="en-AU" sz="1800">
                <a:latin typeface="Public Sans" pitchFamily="2" charset="0"/>
              </a:rPr>
              <a:t>Supporting Student Attendance e-Learning</a:t>
            </a:r>
          </a:p>
          <a:p>
            <a:pPr>
              <a:lnSpc>
                <a:spcPct val="150000"/>
              </a:lnSpc>
            </a:pPr>
            <a:r>
              <a:rPr lang="en-AU" sz="1800">
                <a:latin typeface="Public Sans" pitchFamily="2" charset="0"/>
              </a:rPr>
              <a:t>The use of Scout data analysis for school attendance reports</a:t>
            </a:r>
          </a:p>
          <a:p>
            <a:pPr>
              <a:lnSpc>
                <a:spcPct val="150000"/>
              </a:lnSpc>
            </a:pPr>
            <a:r>
              <a:rPr lang="en-AU" sz="1800">
                <a:latin typeface="Public Sans" pitchFamily="2" charset="0"/>
              </a:rPr>
              <a:t>Attendance Matter School Development Days Package</a:t>
            </a:r>
          </a:p>
          <a:p>
            <a:pPr marL="0" indent="0">
              <a:lnSpc>
                <a:spcPct val="150000"/>
              </a:lnSpc>
              <a:buNone/>
            </a:pPr>
            <a:endParaRPr lang="en-AU" sz="1200">
              <a:latin typeface="Public Sans" pitchFamily="2" charset="0"/>
            </a:endParaRPr>
          </a:p>
          <a:p>
            <a:pPr marL="0" indent="0">
              <a:lnSpc>
                <a:spcPct val="150000"/>
              </a:lnSpc>
              <a:buNone/>
            </a:pPr>
            <a:endParaRPr lang="en-AU" sz="1200">
              <a:latin typeface="Public Sans" pitchFamily="2" charset="0"/>
            </a:endParaRPr>
          </a:p>
        </p:txBody>
      </p:sp>
      <p:pic>
        <p:nvPicPr>
          <p:cNvPr id="10" name="Picture 9">
            <a:extLst>
              <a:ext uri="{FF2B5EF4-FFF2-40B4-BE49-F238E27FC236}">
                <a16:creationId xmlns:a16="http://schemas.microsoft.com/office/drawing/2014/main" id="{0D9A3C4D-1450-7642-B365-A8419512937C}"/>
              </a:ext>
            </a:extLst>
          </p:cNvPr>
          <p:cNvPicPr>
            <a:picLocks noChangeAspect="1"/>
          </p:cNvPicPr>
          <p:nvPr/>
        </p:nvPicPr>
        <p:blipFill>
          <a:blip r:embed="rId5"/>
          <a:srcRect/>
          <a:stretch/>
        </p:blipFill>
        <p:spPr>
          <a:xfrm rot="327831">
            <a:off x="6687745" y="1633730"/>
            <a:ext cx="3625917" cy="4087620"/>
          </a:xfrm>
          <a:prstGeom prst="rect">
            <a:avLst/>
          </a:prstGeom>
        </p:spPr>
      </p:pic>
      <p:cxnSp>
        <p:nvCxnSpPr>
          <p:cNvPr id="14" name="Straight Connector 13">
            <a:extLst>
              <a:ext uri="{FF2B5EF4-FFF2-40B4-BE49-F238E27FC236}">
                <a16:creationId xmlns:a16="http://schemas.microsoft.com/office/drawing/2014/main" id="{D5E1EC35-F28A-DA42-B204-6A22E53A8791}"/>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BD62217-86A7-E946-BA33-C280FAFC1799}"/>
              </a:ext>
            </a:extLst>
          </p:cNvPr>
          <p:cNvSpPr>
            <a:spLocks noGrp="1"/>
          </p:cNvSpPr>
          <p:nvPr>
            <p:ph type="ftr" sz="quarter" idx="11"/>
          </p:nvPr>
        </p:nvSpPr>
        <p:spPr>
          <a:xfrm>
            <a:off x="4059620" y="6356350"/>
            <a:ext cx="4114800" cy="365125"/>
          </a:xfrm>
        </p:spPr>
        <p:txBody>
          <a:bodyPr/>
          <a:lstStyle/>
          <a:p>
            <a:r>
              <a:rPr lang="en-US">
                <a:solidFill>
                  <a:srgbClr val="22272B"/>
                </a:solidFill>
              </a:rPr>
              <a:t>13</a:t>
            </a:r>
          </a:p>
        </p:txBody>
      </p:sp>
      <p:sp>
        <p:nvSpPr>
          <p:cNvPr id="4" name="TextBox 3">
            <a:extLst>
              <a:ext uri="{FF2B5EF4-FFF2-40B4-BE49-F238E27FC236}">
                <a16:creationId xmlns:a16="http://schemas.microsoft.com/office/drawing/2014/main" id="{D7635157-22B9-DAED-AE70-E934E390534E}"/>
              </a:ext>
            </a:extLst>
          </p:cNvPr>
          <p:cNvSpPr txBox="1"/>
          <p:nvPr/>
        </p:nvSpPr>
        <p:spPr>
          <a:xfrm>
            <a:off x="387247" y="5736395"/>
            <a:ext cx="8398307" cy="369332"/>
          </a:xfrm>
          <a:prstGeom prst="rect">
            <a:avLst/>
          </a:prstGeom>
          <a:noFill/>
        </p:spPr>
        <p:txBody>
          <a:bodyPr wrap="square" lIns="91440" tIns="45720" rIns="91440" bIns="45720" anchor="t">
            <a:spAutoFit/>
          </a:bodyPr>
          <a:lstStyle/>
          <a:p>
            <a:pPr fontAlgn="base"/>
            <a:r>
              <a:rPr lang="en-AU" sz="1800" b="1" i="0" dirty="0">
                <a:solidFill>
                  <a:srgbClr val="F3631B"/>
                </a:solidFill>
                <a:effectLst/>
                <a:latin typeface="Public Sans"/>
              </a:rPr>
              <a:t>What you can do: </a:t>
            </a:r>
            <a:r>
              <a:rPr lang="en-AU" dirty="0">
                <a:solidFill>
                  <a:srgbClr val="F3631B"/>
                </a:solidFill>
                <a:latin typeface="Public Sans"/>
              </a:rPr>
              <a:t>undertake Professional Learning to support student attendance. </a:t>
            </a:r>
            <a:endParaRPr lang="en-AU" sz="1800" b="0" i="0" dirty="0">
              <a:solidFill>
                <a:srgbClr val="F3631B"/>
              </a:solidFill>
              <a:effectLst/>
              <a:latin typeface="Public Sans"/>
            </a:endParaRPr>
          </a:p>
        </p:txBody>
      </p:sp>
    </p:spTree>
    <p:extLst>
      <p:ext uri="{BB962C8B-B14F-4D97-AF65-F5344CB8AC3E}">
        <p14:creationId xmlns:p14="http://schemas.microsoft.com/office/powerpoint/2010/main" val="99537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526233" y="1765361"/>
            <a:ext cx="9173374" cy="441319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dirty="0">
                <a:latin typeface="Public Sans"/>
                <a:hlinkClick r:id="rId4"/>
              </a:rPr>
              <a:t>A conversation guide to improve Aboriginal student retention </a:t>
            </a:r>
            <a:r>
              <a:rPr lang="en-AU" sz="1600" dirty="0">
                <a:latin typeface="Public Sans"/>
              </a:rPr>
              <a:t>(PDF, 1.6mb) was recently launched to support conversations between Directors, Educational Leadership, Principals and School Leaders. </a:t>
            </a:r>
            <a:endParaRPr lang="en-AU" sz="1600">
              <a:latin typeface="Public Sans" pitchFamily="2" charset="0"/>
            </a:endParaRPr>
          </a:p>
          <a:p>
            <a:pPr marL="0" indent="0" algn="l" rtl="0" fontAlgn="base">
              <a:buNone/>
            </a:pPr>
            <a:r>
              <a:rPr lang="en-AU" sz="1600" b="0" i="0" dirty="0">
                <a:solidFill>
                  <a:srgbClr val="000000"/>
                </a:solidFill>
                <a:effectLst/>
                <a:latin typeface="Public Sans"/>
              </a:rPr>
              <a:t>The guide covers strategies across 7 key themes: </a:t>
            </a:r>
          </a:p>
          <a:p>
            <a:pPr lvl="1" algn="l" rtl="0" fontAlgn="base">
              <a:buFont typeface="+mj-lt"/>
              <a:buAutoNum type="arabicPeriod"/>
            </a:pPr>
            <a:r>
              <a:rPr lang="en-AU" sz="1600" b="0" i="0" dirty="0">
                <a:solidFill>
                  <a:srgbClr val="000000"/>
                </a:solidFill>
                <a:effectLst/>
                <a:latin typeface="Public Sans"/>
              </a:rPr>
              <a:t>Create a culturally inclusive environment </a:t>
            </a:r>
          </a:p>
          <a:p>
            <a:pPr lvl="1" algn="l" rtl="0" fontAlgn="base">
              <a:buFont typeface="+mj-lt"/>
              <a:buAutoNum type="arabicPeriod" startAt="2"/>
            </a:pPr>
            <a:r>
              <a:rPr lang="en-AU" sz="1600" b="0" i="0" dirty="0">
                <a:solidFill>
                  <a:srgbClr val="000000"/>
                </a:solidFill>
                <a:effectLst/>
                <a:latin typeface="Public Sans"/>
              </a:rPr>
              <a:t>Strive for excellence </a:t>
            </a:r>
          </a:p>
          <a:p>
            <a:pPr lvl="1" algn="l" rtl="0" fontAlgn="base">
              <a:buFont typeface="+mj-lt"/>
              <a:buAutoNum type="arabicPeriod" startAt="3"/>
            </a:pPr>
            <a:r>
              <a:rPr lang="en-AU" sz="1600" b="0" i="0" dirty="0">
                <a:solidFill>
                  <a:srgbClr val="000000"/>
                </a:solidFill>
                <a:effectLst/>
                <a:latin typeface="Public Sans"/>
              </a:rPr>
              <a:t>Establish a baseline </a:t>
            </a:r>
          </a:p>
          <a:p>
            <a:pPr lvl="1" algn="l" rtl="0" fontAlgn="base">
              <a:buFont typeface="+mj-lt"/>
              <a:buAutoNum type="arabicPeriod" startAt="4"/>
            </a:pPr>
            <a:r>
              <a:rPr lang="en-AU" sz="1600" b="0" i="0" dirty="0">
                <a:solidFill>
                  <a:srgbClr val="000000"/>
                </a:solidFill>
                <a:effectLst/>
                <a:latin typeface="Public Sans"/>
              </a:rPr>
              <a:t>Plan and act early </a:t>
            </a:r>
          </a:p>
          <a:p>
            <a:pPr lvl="1" algn="l" rtl="0" fontAlgn="base">
              <a:buFont typeface="+mj-lt"/>
              <a:buAutoNum type="arabicPeriod" startAt="5"/>
            </a:pPr>
            <a:r>
              <a:rPr lang="en-AU" sz="1600" b="0" i="0" dirty="0">
                <a:solidFill>
                  <a:srgbClr val="000000"/>
                </a:solidFill>
                <a:effectLst/>
                <a:latin typeface="Public Sans"/>
              </a:rPr>
              <a:t>Take action to address challenges </a:t>
            </a:r>
          </a:p>
          <a:p>
            <a:pPr lvl="1" algn="l" rtl="0" fontAlgn="base">
              <a:buFont typeface="+mj-lt"/>
              <a:buAutoNum type="arabicPeriod" startAt="6"/>
            </a:pPr>
            <a:r>
              <a:rPr lang="en-AU" sz="1600" b="0" i="0" dirty="0">
                <a:solidFill>
                  <a:srgbClr val="000000"/>
                </a:solidFill>
                <a:effectLst/>
                <a:latin typeface="Public Sans"/>
              </a:rPr>
              <a:t>Utilise systemic support </a:t>
            </a:r>
          </a:p>
          <a:p>
            <a:pPr lvl="1" algn="l" rtl="0" fontAlgn="base">
              <a:buFont typeface="+mj-lt"/>
              <a:buAutoNum type="arabicPeriod" startAt="7"/>
            </a:pPr>
            <a:r>
              <a:rPr lang="en-AU" sz="1600" b="0" i="0" dirty="0">
                <a:solidFill>
                  <a:srgbClr val="000000"/>
                </a:solidFill>
                <a:effectLst/>
                <a:latin typeface="Public Sans"/>
              </a:rPr>
              <a:t>Partner with agencies and NGOs </a:t>
            </a:r>
          </a:p>
          <a:p>
            <a:pPr marL="0" indent="0">
              <a:lnSpc>
                <a:spcPct val="100000"/>
              </a:lnSpc>
              <a:buNone/>
            </a:pPr>
            <a:br>
              <a:rPr lang="en-AU" sz="1600" b="1" dirty="0">
                <a:latin typeface="Public Sans"/>
                <a:cs typeface="Calibri"/>
              </a:rPr>
            </a:br>
            <a:r>
              <a:rPr lang="en-AU" sz="1800" b="1" i="0" dirty="0">
                <a:solidFill>
                  <a:srgbClr val="F3631B"/>
                </a:solidFill>
                <a:effectLst/>
                <a:latin typeface="Public Sans"/>
                <a:cs typeface="Calibri"/>
              </a:rPr>
              <a:t>What you can do: </a:t>
            </a:r>
            <a:r>
              <a:rPr lang="en-AU" sz="1800" b="0" i="0" dirty="0">
                <a:solidFill>
                  <a:srgbClr val="F3631B"/>
                </a:solidFill>
                <a:effectLst/>
                <a:latin typeface="Public Sans"/>
                <a:cs typeface="Calibri"/>
              </a:rPr>
              <a:t>If you are a principal or school leader, read the conversation guide and develop strategies to improve attendance </a:t>
            </a:r>
            <a:r>
              <a:rPr lang="en-AU" sz="1800" dirty="0">
                <a:solidFill>
                  <a:srgbClr val="F3631B"/>
                </a:solidFill>
                <a:latin typeface="Public Sans"/>
                <a:cs typeface="Calibri"/>
              </a:rPr>
              <a:t>for Aboriginal and/or Torres Strait Islanders students in your school community.</a:t>
            </a:r>
            <a:r>
              <a:rPr lang="en-AU" sz="1800" dirty="0">
                <a:solidFill>
                  <a:srgbClr val="F3631B"/>
                </a:solidFill>
                <a:latin typeface="Calibri"/>
                <a:cs typeface="Calibri"/>
              </a:rPr>
              <a:t> </a:t>
            </a:r>
            <a:br>
              <a:rPr lang="en-AU" sz="1600" dirty="0">
                <a:solidFill>
                  <a:srgbClr val="F3631B"/>
                </a:solidFill>
                <a:latin typeface="Calibri"/>
                <a:cs typeface="Calibri"/>
              </a:rPr>
            </a:br>
            <a:endParaRPr lang="en-AU" sz="1600" b="0" i="0" dirty="0">
              <a:solidFill>
                <a:srgbClr val="F3631B"/>
              </a:solidFill>
              <a:effectLst/>
              <a:latin typeface="Calibri" panose="020F0502020204030204" pitchFamily="34" charset="0"/>
              <a:cs typeface="Calibri"/>
            </a:endParaRPr>
          </a:p>
          <a:p>
            <a:pPr marL="0" indent="0">
              <a:lnSpc>
                <a:spcPct val="150000"/>
              </a:lnSpc>
              <a:buNone/>
            </a:pPr>
            <a:endParaRPr lang="en-AU" sz="1800">
              <a:latin typeface="Public Sans" pitchFamily="2" charset="0"/>
            </a:endParaRPr>
          </a:p>
          <a:p>
            <a:pPr>
              <a:lnSpc>
                <a:spcPct val="150000"/>
              </a:lnSpc>
            </a:pPr>
            <a:endParaRPr lang="en-AU" sz="1800">
              <a:latin typeface="Public Sans" pitchFamily="2" charset="0"/>
            </a:endParaRPr>
          </a:p>
        </p:txBody>
      </p:sp>
      <p:cxnSp>
        <p:nvCxnSpPr>
          <p:cNvPr id="14" name="Straight Connector 13">
            <a:extLst>
              <a:ext uri="{FF2B5EF4-FFF2-40B4-BE49-F238E27FC236}">
                <a16:creationId xmlns:a16="http://schemas.microsoft.com/office/drawing/2014/main" id="{D5E1EC35-F28A-DA42-B204-6A22E53A8791}"/>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BD62217-86A7-E946-BA33-C280FAFC1799}"/>
              </a:ext>
            </a:extLst>
          </p:cNvPr>
          <p:cNvSpPr>
            <a:spLocks noGrp="1"/>
          </p:cNvSpPr>
          <p:nvPr>
            <p:ph type="ftr" sz="quarter" idx="11"/>
          </p:nvPr>
        </p:nvSpPr>
        <p:spPr>
          <a:xfrm>
            <a:off x="4059620" y="6356350"/>
            <a:ext cx="4114800" cy="365125"/>
          </a:xfrm>
        </p:spPr>
        <p:txBody>
          <a:bodyPr/>
          <a:lstStyle/>
          <a:p>
            <a:r>
              <a:rPr lang="en-US">
                <a:solidFill>
                  <a:srgbClr val="22272B"/>
                </a:solidFill>
              </a:rPr>
              <a:t>13</a:t>
            </a:r>
          </a:p>
        </p:txBody>
      </p:sp>
      <p:sp>
        <p:nvSpPr>
          <p:cNvPr id="3" name="Title 1">
            <a:extLst>
              <a:ext uri="{FF2B5EF4-FFF2-40B4-BE49-F238E27FC236}">
                <a16:creationId xmlns:a16="http://schemas.microsoft.com/office/drawing/2014/main" id="{BCBAACC8-84EB-7750-D992-3FE83C792267}"/>
              </a:ext>
            </a:extLst>
          </p:cNvPr>
          <p:cNvSpPr txBox="1">
            <a:spLocks/>
          </p:cNvSpPr>
          <p:nvPr/>
        </p:nvSpPr>
        <p:spPr>
          <a:xfrm>
            <a:off x="430874" y="679445"/>
            <a:ext cx="9167331" cy="541816"/>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22272B"/>
                </a:solidFill>
                <a:latin typeface="Public Sans"/>
              </a:rPr>
              <a:t>Aboriginal student retention - a conversation guide for school leaders</a:t>
            </a:r>
          </a:p>
        </p:txBody>
      </p:sp>
    </p:spTree>
    <p:extLst>
      <p:ext uri="{BB962C8B-B14F-4D97-AF65-F5344CB8AC3E}">
        <p14:creationId xmlns:p14="http://schemas.microsoft.com/office/powerpoint/2010/main" val="1827836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r>
              <a:rPr lang="en-AU" sz="3600" i="0">
                <a:solidFill>
                  <a:srgbClr val="000000"/>
                </a:solidFill>
                <a:effectLst/>
                <a:latin typeface="Public Sans" pitchFamily="2" charset="0"/>
              </a:rPr>
              <a:t>Why the HSC matters</a:t>
            </a:r>
            <a:endParaRPr lang="en-AU" sz="2400" i="0">
              <a:solidFill>
                <a:srgbClr val="000000"/>
              </a:solidFill>
              <a:effectLst/>
              <a:latin typeface="Public Sans" pitchFamily="2" charset="0"/>
            </a:endParaRP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93294" y="1192252"/>
            <a:ext cx="9095946" cy="39987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AU" sz="1600" b="0" i="0" dirty="0">
                <a:solidFill>
                  <a:srgbClr val="000000"/>
                </a:solidFill>
                <a:effectLst/>
                <a:latin typeface="Public Sans"/>
              </a:rPr>
              <a:t>The HSC provides a springboard for life.  </a:t>
            </a:r>
          </a:p>
          <a:p>
            <a:pPr fontAlgn="base"/>
            <a:r>
              <a:rPr lang="en-AU" sz="1600" b="0" i="0" dirty="0">
                <a:solidFill>
                  <a:srgbClr val="333333"/>
                </a:solidFill>
                <a:effectLst/>
                <a:latin typeface="Public Sans"/>
                <a:cs typeface="Calibri"/>
              </a:rPr>
              <a:t>Recent studies show a clear link between completing the HSC and positive future employment</a:t>
            </a:r>
            <a:r>
              <a:rPr lang="en-AU" sz="1600" dirty="0">
                <a:solidFill>
                  <a:srgbClr val="333333"/>
                </a:solidFill>
                <a:latin typeface="Public Sans"/>
                <a:cs typeface="Calibri"/>
              </a:rPr>
              <a:t>, health</a:t>
            </a:r>
            <a:r>
              <a:rPr lang="en-AU" sz="1600" b="0" i="0" dirty="0">
                <a:solidFill>
                  <a:srgbClr val="333333"/>
                </a:solidFill>
                <a:effectLst/>
                <a:latin typeface="Public Sans"/>
                <a:cs typeface="Calibri"/>
              </a:rPr>
              <a:t> and higher educational outcomes, benefiting students and their communities. </a:t>
            </a:r>
            <a:endParaRPr lang="en-AU" sz="1600" b="0" i="0" dirty="0">
              <a:solidFill>
                <a:srgbClr val="000000"/>
              </a:solidFill>
              <a:effectLst/>
              <a:latin typeface="Public Sans"/>
              <a:cs typeface="Calibri"/>
            </a:endParaRPr>
          </a:p>
          <a:p>
            <a:pPr algn="l" rtl="0" fontAlgn="base"/>
            <a:r>
              <a:rPr lang="en-AU" sz="1600" b="0" i="0" dirty="0">
                <a:solidFill>
                  <a:srgbClr val="000000"/>
                </a:solidFill>
                <a:effectLst/>
                <a:latin typeface="Public Sans"/>
              </a:rPr>
              <a:t>For some students, the HSC journey can be challenging. Support and pathways are available to guide students on their journey. </a:t>
            </a:r>
          </a:p>
          <a:p>
            <a:pPr algn="l" rtl="0" fontAlgn="base"/>
            <a:r>
              <a:rPr lang="en-AU" sz="1600" b="0" i="0" dirty="0">
                <a:solidFill>
                  <a:srgbClr val="000000"/>
                </a:solidFill>
                <a:effectLst/>
                <a:latin typeface="Public Sans"/>
                <a:cs typeface="Calibri"/>
              </a:rPr>
              <a:t>As part of the Premier’s Priority, we are aiming increase the proportion of Aboriginal and/or Torres Strait Islander students attaining a HSC by 50%, by 2023 while maintaining their cultural identity. </a:t>
            </a:r>
          </a:p>
          <a:p>
            <a:pPr algn="l" rtl="0" fontAlgn="base"/>
            <a:r>
              <a:rPr lang="en-AU" sz="1600" b="0" i="0" dirty="0">
                <a:solidFill>
                  <a:srgbClr val="000000"/>
                </a:solidFill>
                <a:effectLst/>
                <a:latin typeface="Public Sans"/>
              </a:rPr>
              <a:t>This priority recognises that staying connected to culture is important throughout a student’s studies. It helps students to stay strong, in mind, body and spirit, and to reach their full potential. </a:t>
            </a:r>
          </a:p>
          <a:p>
            <a:pPr fontAlgn="base"/>
            <a:r>
              <a:rPr lang="en-AU" sz="1600" b="0" i="0" dirty="0">
                <a:solidFill>
                  <a:srgbClr val="000000"/>
                </a:solidFill>
                <a:effectLst/>
                <a:latin typeface="Public Sans"/>
                <a:cs typeface="Calibri"/>
              </a:rPr>
              <a:t>Communities have an important role to play to reach this ambitious target. You can help involve students with language and culture to help maintain cultural identity,</a:t>
            </a:r>
            <a:r>
              <a:rPr lang="en-AU" sz="1600" dirty="0">
                <a:solidFill>
                  <a:srgbClr val="000000"/>
                </a:solidFill>
                <a:latin typeface="Public Sans"/>
                <a:cs typeface="Calibri"/>
              </a:rPr>
              <a:t> provide</a:t>
            </a:r>
            <a:r>
              <a:rPr lang="en-AU" sz="1600" b="0" i="0" dirty="0">
                <a:solidFill>
                  <a:srgbClr val="000000"/>
                </a:solidFill>
                <a:effectLst/>
                <a:latin typeface="Public Sans"/>
                <a:cs typeface="Calibri"/>
              </a:rPr>
              <a:t> them with academic support and encourage them on their journey to the HSC. </a:t>
            </a:r>
          </a:p>
        </p:txBody>
      </p:sp>
      <p:cxnSp>
        <p:nvCxnSpPr>
          <p:cNvPr id="10" name="Straight Connector 9">
            <a:extLst>
              <a:ext uri="{FF2B5EF4-FFF2-40B4-BE49-F238E27FC236}">
                <a16:creationId xmlns:a16="http://schemas.microsoft.com/office/drawing/2014/main" id="{E6FDB095-80A4-7042-B781-D5E08C9CE094}"/>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3AD218-7564-354A-AB62-A24C72819D16}"/>
              </a:ext>
            </a:extLst>
          </p:cNvPr>
          <p:cNvSpPr>
            <a:spLocks noGrp="1"/>
          </p:cNvSpPr>
          <p:nvPr>
            <p:ph type="ftr" sz="quarter" idx="11"/>
          </p:nvPr>
        </p:nvSpPr>
        <p:spPr/>
        <p:txBody>
          <a:bodyPr/>
          <a:lstStyle/>
          <a:p>
            <a:r>
              <a:rPr lang="en-US">
                <a:solidFill>
                  <a:srgbClr val="22272B"/>
                </a:solidFill>
              </a:rPr>
              <a:t>12</a:t>
            </a:r>
          </a:p>
        </p:txBody>
      </p:sp>
      <p:sp>
        <p:nvSpPr>
          <p:cNvPr id="4" name="TextBox 3">
            <a:extLst>
              <a:ext uri="{FF2B5EF4-FFF2-40B4-BE49-F238E27FC236}">
                <a16:creationId xmlns:a16="http://schemas.microsoft.com/office/drawing/2014/main" id="{58E90B66-1BC3-4282-C7C7-3B7454552E07}"/>
              </a:ext>
            </a:extLst>
          </p:cNvPr>
          <p:cNvSpPr txBox="1"/>
          <p:nvPr/>
        </p:nvSpPr>
        <p:spPr>
          <a:xfrm>
            <a:off x="526233" y="5380856"/>
            <a:ext cx="9165923" cy="646331"/>
          </a:xfrm>
          <a:prstGeom prst="rect">
            <a:avLst/>
          </a:prstGeom>
          <a:noFill/>
        </p:spPr>
        <p:txBody>
          <a:bodyPr wrap="square" lIns="91440" tIns="45720" rIns="91440" bIns="45720" anchor="t">
            <a:spAutoFit/>
          </a:bodyPr>
          <a:lstStyle/>
          <a:p>
            <a:pPr fontAlgn="base"/>
            <a:r>
              <a:rPr lang="en-AU" sz="1800" b="1" i="0" dirty="0">
                <a:solidFill>
                  <a:srgbClr val="F3631B"/>
                </a:solidFill>
                <a:effectLst/>
                <a:latin typeface="Public Sans"/>
              </a:rPr>
              <a:t>What you can do: </a:t>
            </a:r>
            <a:r>
              <a:rPr lang="en-AU" sz="1800" b="0" i="0" dirty="0">
                <a:solidFill>
                  <a:srgbClr val="F3631B"/>
                </a:solidFill>
                <a:effectLst/>
                <a:latin typeface="Public Sans"/>
              </a:rPr>
              <a:t>celebrate the achievements of HSC graduates in your community via special events, newsletters, social media and your school website.</a:t>
            </a:r>
            <a:r>
              <a:rPr lang="en-AU" dirty="0">
                <a:solidFill>
                  <a:srgbClr val="F3631B"/>
                </a:solidFill>
                <a:latin typeface="Public Sans"/>
              </a:rPr>
              <a:t> </a:t>
            </a:r>
            <a:endParaRPr lang="en-AU" sz="1800" b="0" i="0" dirty="0">
              <a:solidFill>
                <a:srgbClr val="F3631B"/>
              </a:solidFill>
              <a:effectLst/>
              <a:latin typeface="Public Sans"/>
            </a:endParaRPr>
          </a:p>
        </p:txBody>
      </p:sp>
    </p:spTree>
    <p:extLst>
      <p:ext uri="{BB962C8B-B14F-4D97-AF65-F5344CB8AC3E}">
        <p14:creationId xmlns:p14="http://schemas.microsoft.com/office/powerpoint/2010/main" val="2023594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r>
              <a:rPr lang="en-AU" sz="3600" i="0">
                <a:solidFill>
                  <a:srgbClr val="000000"/>
                </a:solidFill>
                <a:effectLst/>
                <a:latin typeface="Public Sans" pitchFamily="2" charset="0"/>
              </a:rPr>
              <a:t>Life post school</a:t>
            </a:r>
            <a:endParaRPr lang="en-AU" sz="2400" i="0">
              <a:solidFill>
                <a:srgbClr val="000000"/>
              </a:solidFill>
              <a:effectLst/>
              <a:latin typeface="Public Sans" pitchFamily="2" charset="0"/>
            </a:endParaRP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87248" y="1192252"/>
            <a:ext cx="6378011"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AU" sz="1800">
                <a:solidFill>
                  <a:srgbClr val="000000"/>
                </a:solidFill>
                <a:latin typeface="Public Sans" pitchFamily="2" charset="0"/>
              </a:rPr>
              <a:t>One way to encourage Years 11 and 12 students to engage with their final years of schooling is to ask them to consider their plans after completing the HSC.</a:t>
            </a:r>
            <a:endParaRPr lang="en-AU" sz="1800" b="0" i="0">
              <a:solidFill>
                <a:srgbClr val="000000"/>
              </a:solidFill>
              <a:effectLst/>
              <a:latin typeface="Public Sans" pitchFamily="2" charset="0"/>
            </a:endParaRPr>
          </a:p>
          <a:p>
            <a:pPr marL="0" indent="0" algn="l" rtl="0" fontAlgn="base">
              <a:buNone/>
            </a:pPr>
            <a:r>
              <a:rPr lang="en-AU" sz="1800">
                <a:solidFill>
                  <a:srgbClr val="000000"/>
                </a:solidFill>
                <a:latin typeface="Public Sans" pitchFamily="2" charset="0"/>
              </a:rPr>
              <a:t>There are many possible pathways for each student’s chosen career. A good starting point is to take a careers quiz to see what fits the student’s personality and interests.</a:t>
            </a:r>
          </a:p>
          <a:p>
            <a:pPr marL="0" indent="0" algn="l" rtl="0" fontAlgn="base">
              <a:buNone/>
            </a:pPr>
            <a:r>
              <a:rPr lang="en-AU" sz="1800">
                <a:solidFill>
                  <a:srgbClr val="000000"/>
                </a:solidFill>
                <a:latin typeface="Public Sans" pitchFamily="2" charset="0"/>
              </a:rPr>
              <a:t>Some of the options available include:</a:t>
            </a:r>
          </a:p>
          <a:p>
            <a:pPr algn="l" rtl="0" fontAlgn="base"/>
            <a:r>
              <a:rPr lang="en-AU" sz="1800" b="0" i="0">
                <a:solidFill>
                  <a:srgbClr val="000000"/>
                </a:solidFill>
                <a:effectLst/>
                <a:latin typeface="Public Sans" pitchFamily="2" charset="0"/>
              </a:rPr>
              <a:t>Vocational Education and Training (VET)</a:t>
            </a:r>
          </a:p>
          <a:p>
            <a:pPr algn="l" rtl="0" fontAlgn="base"/>
            <a:r>
              <a:rPr lang="en-AU" sz="1800">
                <a:solidFill>
                  <a:srgbClr val="000000"/>
                </a:solidFill>
                <a:latin typeface="Public Sans" pitchFamily="2" charset="0"/>
              </a:rPr>
              <a:t>TAFE NSW</a:t>
            </a:r>
          </a:p>
          <a:p>
            <a:pPr algn="l" rtl="0" fontAlgn="base"/>
            <a:r>
              <a:rPr lang="en-AU" sz="1800" b="0" i="0">
                <a:solidFill>
                  <a:srgbClr val="000000"/>
                </a:solidFill>
                <a:effectLst/>
                <a:latin typeface="Public Sans" pitchFamily="2" charset="0"/>
              </a:rPr>
              <a:t>Gap Year</a:t>
            </a:r>
          </a:p>
          <a:p>
            <a:pPr algn="l" rtl="0" fontAlgn="base"/>
            <a:r>
              <a:rPr lang="en-AU" sz="1800">
                <a:solidFill>
                  <a:srgbClr val="000000"/>
                </a:solidFill>
                <a:latin typeface="Public Sans" pitchFamily="2" charset="0"/>
              </a:rPr>
              <a:t>Work experience of internships</a:t>
            </a:r>
          </a:p>
          <a:p>
            <a:pPr marL="0" indent="0" algn="l" rtl="0" fontAlgn="base">
              <a:buNone/>
            </a:pPr>
            <a:endParaRPr lang="en-AU" sz="1800">
              <a:solidFill>
                <a:srgbClr val="000000"/>
              </a:solidFill>
              <a:latin typeface="Public Sans" pitchFamily="2" charset="0"/>
            </a:endParaRPr>
          </a:p>
          <a:p>
            <a:pPr marL="0" indent="0" algn="l" rtl="0" fontAlgn="base">
              <a:buNone/>
            </a:pPr>
            <a:r>
              <a:rPr lang="en-AU" sz="1800">
                <a:solidFill>
                  <a:srgbClr val="000000"/>
                </a:solidFill>
                <a:latin typeface="Public Sans" pitchFamily="2" charset="0"/>
              </a:rPr>
              <a:t>Find out more on the </a:t>
            </a:r>
            <a:r>
              <a:rPr lang="en-AU" sz="1800">
                <a:solidFill>
                  <a:srgbClr val="000000"/>
                </a:solidFill>
                <a:latin typeface="Public Sans" pitchFamily="2" charset="0"/>
                <a:hlinkClick r:id="rId4"/>
              </a:rPr>
              <a:t>department’s website</a:t>
            </a:r>
            <a:r>
              <a:rPr lang="en-AU" sz="1800">
                <a:solidFill>
                  <a:srgbClr val="000000"/>
                </a:solidFill>
                <a:latin typeface="Public Sans" pitchFamily="2" charset="0"/>
              </a:rPr>
              <a:t>.</a:t>
            </a:r>
          </a:p>
          <a:p>
            <a:pPr algn="l" rtl="0" fontAlgn="base"/>
            <a:endParaRPr lang="en-AU" sz="1200" b="0" i="0">
              <a:solidFill>
                <a:srgbClr val="000000"/>
              </a:solidFill>
              <a:effectLst/>
              <a:latin typeface="Public Sans" pitchFamily="2" charset="0"/>
            </a:endParaRPr>
          </a:p>
          <a:p>
            <a:pPr algn="l" rtl="0" fontAlgn="base"/>
            <a:endParaRPr lang="en-AU" sz="1200" b="0" i="0">
              <a:solidFill>
                <a:srgbClr val="000000"/>
              </a:solidFill>
              <a:effectLst/>
              <a:latin typeface="Public Sans" pitchFamily="2" charset="0"/>
            </a:endParaRPr>
          </a:p>
        </p:txBody>
      </p:sp>
      <p:cxnSp>
        <p:nvCxnSpPr>
          <p:cNvPr id="10" name="Straight Connector 9">
            <a:extLst>
              <a:ext uri="{FF2B5EF4-FFF2-40B4-BE49-F238E27FC236}">
                <a16:creationId xmlns:a16="http://schemas.microsoft.com/office/drawing/2014/main" id="{E6FDB095-80A4-7042-B781-D5E08C9CE094}"/>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3AD218-7564-354A-AB62-A24C72819D16}"/>
              </a:ext>
            </a:extLst>
          </p:cNvPr>
          <p:cNvSpPr>
            <a:spLocks noGrp="1"/>
          </p:cNvSpPr>
          <p:nvPr>
            <p:ph type="ftr" sz="quarter" idx="11"/>
          </p:nvPr>
        </p:nvSpPr>
        <p:spPr/>
        <p:txBody>
          <a:bodyPr/>
          <a:lstStyle/>
          <a:p>
            <a:r>
              <a:rPr lang="en-US">
                <a:solidFill>
                  <a:srgbClr val="22272B"/>
                </a:solidFill>
              </a:rPr>
              <a:t>12</a:t>
            </a:r>
          </a:p>
        </p:txBody>
      </p:sp>
      <p:sp>
        <p:nvSpPr>
          <p:cNvPr id="4" name="TextBox 3">
            <a:extLst>
              <a:ext uri="{FF2B5EF4-FFF2-40B4-BE49-F238E27FC236}">
                <a16:creationId xmlns:a16="http://schemas.microsoft.com/office/drawing/2014/main" id="{54EADE67-E828-78BC-5FAE-841482E8753C}"/>
              </a:ext>
            </a:extLst>
          </p:cNvPr>
          <p:cNvSpPr txBox="1"/>
          <p:nvPr/>
        </p:nvSpPr>
        <p:spPr>
          <a:xfrm>
            <a:off x="394237" y="5610863"/>
            <a:ext cx="9647287" cy="646331"/>
          </a:xfrm>
          <a:prstGeom prst="rect">
            <a:avLst/>
          </a:prstGeom>
          <a:noFill/>
        </p:spPr>
        <p:txBody>
          <a:bodyPr wrap="square">
            <a:spAutoFit/>
          </a:bodyPr>
          <a:lstStyle/>
          <a:p>
            <a:pPr marL="0" indent="0" fontAlgn="base">
              <a:buNone/>
            </a:pPr>
            <a:r>
              <a:rPr lang="en-AU" sz="1800" b="1" i="0">
                <a:solidFill>
                  <a:srgbClr val="F3631B"/>
                </a:solidFill>
                <a:effectLst/>
                <a:latin typeface="Public Sans" pitchFamily="2" charset="0"/>
              </a:rPr>
              <a:t>What you can do: </a:t>
            </a:r>
            <a:r>
              <a:rPr lang="en-AU" sz="1800" b="0" i="0">
                <a:solidFill>
                  <a:srgbClr val="F3631B"/>
                </a:solidFill>
                <a:effectLst/>
                <a:latin typeface="Public Sans" pitchFamily="2" charset="0"/>
              </a:rPr>
              <a:t>Highlight the aspirations and future pathways of your recent HSC graduates at a special school assembly. Ask them to share their plans over the years ahead.</a:t>
            </a:r>
          </a:p>
        </p:txBody>
      </p:sp>
      <p:pic>
        <p:nvPicPr>
          <p:cNvPr id="5" name="Picture 4" descr="A person in a yellow shirt&#10;&#10;Description automatically generated with low confidence">
            <a:extLst>
              <a:ext uri="{FF2B5EF4-FFF2-40B4-BE49-F238E27FC236}">
                <a16:creationId xmlns:a16="http://schemas.microsoft.com/office/drawing/2014/main" id="{44B75F87-53C1-C4E3-C1F0-886DEE011D59}"/>
              </a:ext>
            </a:extLst>
          </p:cNvPr>
          <p:cNvPicPr>
            <a:picLocks noChangeAspect="1"/>
          </p:cNvPicPr>
          <p:nvPr/>
        </p:nvPicPr>
        <p:blipFill>
          <a:blip r:embed="rId5"/>
          <a:stretch>
            <a:fillRect/>
          </a:stretch>
        </p:blipFill>
        <p:spPr>
          <a:xfrm rot="383183">
            <a:off x="7629368" y="1297548"/>
            <a:ext cx="2913410" cy="3284387"/>
          </a:xfrm>
          <a:prstGeom prst="rect">
            <a:avLst/>
          </a:prstGeom>
        </p:spPr>
      </p:pic>
    </p:spTree>
    <p:extLst>
      <p:ext uri="{BB962C8B-B14F-4D97-AF65-F5344CB8AC3E}">
        <p14:creationId xmlns:p14="http://schemas.microsoft.com/office/powerpoint/2010/main" val="1344856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r>
              <a:rPr lang="en-AU" sz="3600" i="0">
                <a:solidFill>
                  <a:srgbClr val="000000"/>
                </a:solidFill>
                <a:effectLst/>
                <a:latin typeface="Public Sans" pitchFamily="2" charset="0"/>
              </a:rPr>
              <a:t>New case studies</a:t>
            </a:r>
            <a:endParaRPr lang="en-AU" sz="2400" i="0">
              <a:solidFill>
                <a:srgbClr val="000000"/>
              </a:solidFill>
              <a:effectLst/>
              <a:latin typeface="Public Sans" pitchFamily="2" charset="0"/>
            </a:endParaRP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96772" y="1192252"/>
            <a:ext cx="9179402"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AU" sz="2000" b="0" i="0">
                <a:solidFill>
                  <a:srgbClr val="000000"/>
                </a:solidFill>
                <a:effectLst/>
                <a:latin typeface="Public Sans" pitchFamily="2" charset="0"/>
              </a:rPr>
              <a:t>As part of the My Future, My Culture, My Way campaign, we have developed a set of case studies which feature examples of NSW Aboriginal and/or Torres Strait Islanders graduates who have completed their HSC. These examples provided great snapshots for students about where the HSC can take them in the future.</a:t>
            </a:r>
          </a:p>
          <a:p>
            <a:pPr marL="0" indent="0" algn="l" rtl="0" fontAlgn="base">
              <a:buNone/>
            </a:pPr>
            <a:endParaRPr lang="en-AU" sz="2000">
              <a:solidFill>
                <a:srgbClr val="000000"/>
              </a:solidFill>
              <a:latin typeface="Public Sans" pitchFamily="2" charset="0"/>
            </a:endParaRPr>
          </a:p>
          <a:p>
            <a:pPr marL="0" indent="0" algn="l" rtl="0" fontAlgn="base">
              <a:buNone/>
            </a:pPr>
            <a:r>
              <a:rPr lang="en-AU" sz="2000" b="0" i="0">
                <a:solidFill>
                  <a:srgbClr val="000000"/>
                </a:solidFill>
                <a:effectLst/>
                <a:latin typeface="Public Sans" pitchFamily="2" charset="0"/>
                <a:hlinkClick r:id="rId4"/>
              </a:rPr>
              <a:t>Milan</a:t>
            </a:r>
            <a:endParaRPr lang="en-AU" sz="2000" b="0" i="0">
              <a:solidFill>
                <a:srgbClr val="000000"/>
              </a:solidFill>
              <a:effectLst/>
              <a:latin typeface="Public Sans" pitchFamily="2" charset="0"/>
            </a:endParaRPr>
          </a:p>
          <a:p>
            <a:pPr marL="0" indent="0" algn="l" rtl="0" fontAlgn="base">
              <a:buNone/>
            </a:pPr>
            <a:r>
              <a:rPr lang="en-AU" sz="2000">
                <a:solidFill>
                  <a:srgbClr val="000000"/>
                </a:solidFill>
                <a:latin typeface="Public Sans" pitchFamily="2" charset="0"/>
                <a:hlinkClick r:id="rId5"/>
              </a:rPr>
              <a:t>Shaun</a:t>
            </a:r>
            <a:endParaRPr lang="en-AU" sz="2000">
              <a:solidFill>
                <a:srgbClr val="000000"/>
              </a:solidFill>
              <a:latin typeface="Public Sans" pitchFamily="2" charset="0"/>
            </a:endParaRPr>
          </a:p>
          <a:p>
            <a:pPr marL="0" indent="0" algn="l" rtl="0" fontAlgn="base">
              <a:buNone/>
            </a:pPr>
            <a:r>
              <a:rPr lang="en-AU" sz="2000" b="0" i="0">
                <a:solidFill>
                  <a:srgbClr val="000000"/>
                </a:solidFill>
                <a:effectLst/>
                <a:latin typeface="Public Sans" pitchFamily="2" charset="0"/>
                <a:hlinkClick r:id="rId6"/>
              </a:rPr>
              <a:t>Tahlia</a:t>
            </a:r>
            <a:endParaRPr lang="en-AU" sz="2000" b="0" i="0">
              <a:solidFill>
                <a:srgbClr val="000000"/>
              </a:solidFill>
              <a:effectLst/>
              <a:latin typeface="Public Sans" pitchFamily="2" charset="0"/>
            </a:endParaRPr>
          </a:p>
          <a:p>
            <a:pPr marL="0" indent="0" algn="l" rtl="0" fontAlgn="base">
              <a:buNone/>
            </a:pPr>
            <a:endParaRPr lang="en-US" sz="2000">
              <a:solidFill>
                <a:srgbClr val="000000"/>
              </a:solidFill>
              <a:latin typeface="Public Sans" pitchFamily="2" charset="0"/>
            </a:endParaRPr>
          </a:p>
          <a:p>
            <a:pPr marL="0" indent="0" fontAlgn="base">
              <a:buNone/>
            </a:pPr>
            <a:r>
              <a:rPr lang="en-AU" sz="2000" b="1" i="0">
                <a:solidFill>
                  <a:srgbClr val="D96427"/>
                </a:solidFill>
                <a:effectLst/>
                <a:latin typeface="Public Sans" pitchFamily="2" charset="0"/>
              </a:rPr>
              <a:t>What you can do: </a:t>
            </a:r>
            <a:r>
              <a:rPr lang="en-AU" sz="2000" i="0">
                <a:solidFill>
                  <a:srgbClr val="D96427"/>
                </a:solidFill>
                <a:effectLst/>
                <a:latin typeface="Public Sans" pitchFamily="2" charset="0"/>
              </a:rPr>
              <a:t>Share these case studies via newsletters or social channels. </a:t>
            </a:r>
            <a:r>
              <a:rPr lang="en-US" sz="2000">
                <a:solidFill>
                  <a:srgbClr val="D96427"/>
                </a:solidFill>
                <a:latin typeface="Public Sans" pitchFamily="2" charset="0"/>
              </a:rPr>
              <a:t>You can also share local success stories from your school community using the hashtag #MyFutureMyCultureMyWay.</a:t>
            </a:r>
          </a:p>
          <a:p>
            <a:pPr marL="0" indent="0" fontAlgn="base">
              <a:buNone/>
            </a:pPr>
            <a:endParaRPr lang="en-AU" sz="2000" b="0" i="0">
              <a:solidFill>
                <a:srgbClr val="F3631B"/>
              </a:solidFill>
              <a:effectLst/>
              <a:latin typeface="Public Sans" pitchFamily="2" charset="0"/>
            </a:endParaRPr>
          </a:p>
          <a:p>
            <a:pPr marL="0" indent="0" algn="l" rtl="0" fontAlgn="base">
              <a:buNone/>
            </a:pPr>
            <a:endParaRPr lang="en-US" sz="2000">
              <a:solidFill>
                <a:srgbClr val="000000"/>
              </a:solidFill>
              <a:latin typeface="Public Sans" pitchFamily="2" charset="0"/>
            </a:endParaRPr>
          </a:p>
          <a:p>
            <a:pPr marL="0" indent="0" algn="l" rtl="0" fontAlgn="base">
              <a:buNone/>
            </a:pPr>
            <a:endParaRPr lang="en-US" sz="2000">
              <a:solidFill>
                <a:srgbClr val="000000"/>
              </a:solidFill>
              <a:latin typeface="Public Sans" pitchFamily="2" charset="0"/>
            </a:endParaRPr>
          </a:p>
          <a:p>
            <a:pPr marL="0" indent="0" algn="l" rtl="0" fontAlgn="base">
              <a:buNone/>
            </a:pPr>
            <a:endParaRPr lang="en-US" sz="2000">
              <a:solidFill>
                <a:srgbClr val="000000"/>
              </a:solidFill>
              <a:latin typeface="Public Sans" pitchFamily="2" charset="0"/>
            </a:endParaRPr>
          </a:p>
          <a:p>
            <a:pPr marL="0" indent="0" algn="l" rtl="0" fontAlgn="base">
              <a:buNone/>
            </a:pPr>
            <a:endParaRPr lang="en-US" sz="2000">
              <a:solidFill>
                <a:srgbClr val="000000"/>
              </a:solidFill>
              <a:latin typeface="Public Sans" pitchFamily="2" charset="0"/>
            </a:endParaRPr>
          </a:p>
        </p:txBody>
      </p:sp>
      <p:cxnSp>
        <p:nvCxnSpPr>
          <p:cNvPr id="10" name="Straight Connector 9">
            <a:extLst>
              <a:ext uri="{FF2B5EF4-FFF2-40B4-BE49-F238E27FC236}">
                <a16:creationId xmlns:a16="http://schemas.microsoft.com/office/drawing/2014/main" id="{E6FDB095-80A4-7042-B781-D5E08C9CE094}"/>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3AD218-7564-354A-AB62-A24C72819D16}"/>
              </a:ext>
            </a:extLst>
          </p:cNvPr>
          <p:cNvSpPr>
            <a:spLocks noGrp="1"/>
          </p:cNvSpPr>
          <p:nvPr>
            <p:ph type="ftr" sz="quarter" idx="11"/>
          </p:nvPr>
        </p:nvSpPr>
        <p:spPr/>
        <p:txBody>
          <a:bodyPr/>
          <a:lstStyle/>
          <a:p>
            <a:r>
              <a:rPr lang="en-US">
                <a:solidFill>
                  <a:srgbClr val="22272B"/>
                </a:solidFill>
              </a:rPr>
              <a:t>12</a:t>
            </a:r>
          </a:p>
        </p:txBody>
      </p:sp>
    </p:spTree>
    <p:extLst>
      <p:ext uri="{BB962C8B-B14F-4D97-AF65-F5344CB8AC3E}">
        <p14:creationId xmlns:p14="http://schemas.microsoft.com/office/powerpoint/2010/main" val="1435516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396772" y="1295400"/>
            <a:ext cx="941156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a:solidFill>
                  <a:srgbClr val="22272B"/>
                </a:solidFill>
                <a:latin typeface="Public Sans" pitchFamily="2" charset="77"/>
              </a:rPr>
              <a:t>Put information on your website</a:t>
            </a:r>
          </a:p>
          <a:p>
            <a:pPr lvl="0">
              <a:lnSpc>
                <a:spcPct val="150000"/>
              </a:lnSpc>
            </a:pPr>
            <a:r>
              <a:rPr lang="en-AU" sz="1250">
                <a:solidFill>
                  <a:srgbClr val="22272B"/>
                </a:solidFill>
                <a:latin typeface="Public Sans" pitchFamily="2" charset="77"/>
              </a:rPr>
              <a:t>Use information from this toolkit to write a description about the campaign on your organisation’s homepage, a news item, case study or blog. Include an image icon that clicks through to the NSW Department of Education’s website.   </a:t>
            </a:r>
          </a:p>
          <a:p>
            <a:pPr lvl="0">
              <a:lnSpc>
                <a:spcPct val="150000"/>
              </a:lnSpc>
            </a:pPr>
            <a:r>
              <a:rPr lang="en-AU" sz="1250">
                <a:solidFill>
                  <a:srgbClr val="22272B"/>
                </a:solidFill>
                <a:latin typeface="Public Sans" pitchFamily="2" charset="77"/>
              </a:rPr>
              <a:t>Look for ways to post the campaign’s key messages on your website.  For example:</a:t>
            </a:r>
          </a:p>
          <a:p>
            <a:pPr lvl="1">
              <a:lnSpc>
                <a:spcPct val="150000"/>
              </a:lnSpc>
            </a:pPr>
            <a:r>
              <a:rPr lang="en-AU" sz="1250">
                <a:solidFill>
                  <a:srgbClr val="22272B"/>
                </a:solidFill>
                <a:latin typeface="Public Sans" pitchFamily="2" charset="77"/>
              </a:rPr>
              <a:t>if your main audience is parents and carers, let them know how they can support their children with returning to school</a:t>
            </a:r>
          </a:p>
          <a:p>
            <a:pPr lvl="1">
              <a:lnSpc>
                <a:spcPct val="150000"/>
              </a:lnSpc>
            </a:pPr>
            <a:r>
              <a:rPr lang="en-AU" sz="1250">
                <a:solidFill>
                  <a:srgbClr val="22272B"/>
                </a:solidFill>
                <a:latin typeface="Public Sans" pitchFamily="2" charset="77"/>
              </a:rPr>
              <a:t>talk about the benefits of completing the HSC if you have a page for teenagers on your website.</a:t>
            </a:r>
          </a:p>
          <a:p>
            <a:pPr marL="0" lvl="0" indent="0">
              <a:lnSpc>
                <a:spcPct val="150000"/>
              </a:lnSpc>
              <a:buNone/>
            </a:pPr>
            <a:r>
              <a:rPr lang="en-AU" sz="1600" b="1">
                <a:solidFill>
                  <a:srgbClr val="22272B"/>
                </a:solidFill>
                <a:latin typeface="Public Sans" pitchFamily="2" charset="77"/>
              </a:rPr>
              <a:t>Add information into your newsletter</a:t>
            </a:r>
          </a:p>
          <a:p>
            <a:pPr lvl="0">
              <a:lnSpc>
                <a:spcPct val="150000"/>
              </a:lnSpc>
            </a:pPr>
            <a:r>
              <a:rPr lang="en-AU" sz="1200">
                <a:solidFill>
                  <a:srgbClr val="22272B"/>
                </a:solidFill>
                <a:latin typeface="Public Sans" pitchFamily="2" charset="77"/>
              </a:rPr>
              <a:t>Put the poster, print advertisement or infographic into local newsletters to community organisations, service providers and local leaders.  </a:t>
            </a:r>
          </a:p>
          <a:p>
            <a:pPr lvl="0">
              <a:lnSpc>
                <a:spcPct val="150000"/>
              </a:lnSpc>
            </a:pPr>
            <a:r>
              <a:rPr lang="en-AU" sz="1200">
                <a:solidFill>
                  <a:srgbClr val="22272B"/>
                </a:solidFill>
                <a:latin typeface="Public Sans" pitchFamily="2" charset="77"/>
              </a:rPr>
              <a:t>Share the good news stories from the resources section or from your local community. Insert the summary we’ve provided and link to the full article.</a:t>
            </a:r>
          </a:p>
          <a:p>
            <a:pPr lvl="0">
              <a:lnSpc>
                <a:spcPct val="150000"/>
              </a:lnSpc>
            </a:pPr>
            <a:r>
              <a:rPr lang="en-AU" sz="1200">
                <a:solidFill>
                  <a:srgbClr val="22272B"/>
                </a:solidFill>
                <a:latin typeface="Public Sans" pitchFamily="2" charset="77"/>
              </a:rPr>
              <a:t>Include parts of our key messages in your own newsletters and publications.</a:t>
            </a:r>
          </a:p>
          <a:p>
            <a:pPr lvl="1">
              <a:lnSpc>
                <a:spcPct val="150000"/>
              </a:lnSpc>
            </a:pPr>
            <a:endParaRPr lang="en-AU" sz="1250">
              <a:solidFill>
                <a:srgbClr val="22272B"/>
              </a:solidFill>
              <a:latin typeface="Public Sans" pitchFamily="2" charset="77"/>
            </a:endParaRP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22272B"/>
                </a:solidFill>
                <a:latin typeface="Public Sans"/>
              </a:rPr>
              <a:t>How we can work together</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F65E9BE-3CFF-0F4D-BFC7-CFFA0E23AE86}"/>
              </a:ext>
            </a:extLst>
          </p:cNvPr>
          <p:cNvSpPr>
            <a:spLocks noGrp="1"/>
          </p:cNvSpPr>
          <p:nvPr>
            <p:ph type="ftr" sz="quarter" idx="11"/>
          </p:nvPr>
        </p:nvSpPr>
        <p:spPr>
          <a:xfrm>
            <a:off x="4017580" y="6356350"/>
            <a:ext cx="4114800" cy="365125"/>
          </a:xfrm>
        </p:spPr>
        <p:txBody>
          <a:bodyPr/>
          <a:lstStyle/>
          <a:p>
            <a:r>
              <a:rPr lang="en-US">
                <a:solidFill>
                  <a:srgbClr val="22272B"/>
                </a:solidFill>
              </a:rPr>
              <a:t>14</a:t>
            </a:r>
          </a:p>
        </p:txBody>
      </p:sp>
      <p:pic>
        <p:nvPicPr>
          <p:cNvPr id="11" name="Picture 10">
            <a:extLst>
              <a:ext uri="{FF2B5EF4-FFF2-40B4-BE49-F238E27FC236}">
                <a16:creationId xmlns:a16="http://schemas.microsoft.com/office/drawing/2014/main" id="{8B239A66-30D8-3C4F-871E-83295C8412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F9CB2A80-7E47-D84D-84B6-CB3B31DDC59A}"/>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634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393760" y="1295400"/>
            <a:ext cx="9433137"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a:solidFill>
                  <a:srgbClr val="22272B"/>
                </a:solidFill>
                <a:latin typeface="Public Sans" pitchFamily="2" charset="77"/>
              </a:rPr>
              <a:t>Post about the campaign on social media</a:t>
            </a:r>
          </a:p>
          <a:p>
            <a:pPr lvl="0">
              <a:lnSpc>
                <a:spcPct val="150000"/>
              </a:lnSpc>
            </a:pPr>
            <a:r>
              <a:rPr lang="en-AU" sz="1250">
                <a:solidFill>
                  <a:srgbClr val="22272B"/>
                </a:solidFill>
                <a:latin typeface="Public Sans" pitchFamily="2" charset="77"/>
              </a:rPr>
              <a:t>Use your social media platform to share messages about the campaign. See this document for:</a:t>
            </a:r>
          </a:p>
          <a:p>
            <a:pPr lvl="1">
              <a:lnSpc>
                <a:spcPct val="150000"/>
              </a:lnSpc>
            </a:pPr>
            <a:r>
              <a:rPr lang="en-AU" sz="1250">
                <a:solidFill>
                  <a:srgbClr val="22272B"/>
                </a:solidFill>
                <a:latin typeface="Public Sans" pitchFamily="2" charset="77"/>
              </a:rPr>
              <a:t>key messages you could use to start a conversation on Facebook about the HSC.</a:t>
            </a:r>
          </a:p>
          <a:p>
            <a:pPr lvl="1">
              <a:lnSpc>
                <a:spcPct val="150000"/>
              </a:lnSpc>
            </a:pPr>
            <a:r>
              <a:rPr lang="en-AU" sz="1250">
                <a:solidFill>
                  <a:srgbClr val="22272B"/>
                </a:solidFill>
                <a:latin typeface="Public Sans" pitchFamily="2" charset="77"/>
              </a:rPr>
              <a:t>social media tiles and videos you can share on your Instagram, Facebook or LinkedIn pages.</a:t>
            </a:r>
          </a:p>
          <a:p>
            <a:pPr lvl="0">
              <a:lnSpc>
                <a:spcPct val="150000"/>
              </a:lnSpc>
            </a:pPr>
            <a:r>
              <a:rPr lang="en-AU" sz="1250">
                <a:solidFill>
                  <a:srgbClr val="22272B"/>
                </a:solidFill>
                <a:latin typeface="Public Sans" pitchFamily="2" charset="77"/>
              </a:rPr>
              <a:t>Add the hashtags to posts about the campaign: </a:t>
            </a:r>
            <a:r>
              <a:rPr lang="en-AU" sz="1250" b="1">
                <a:solidFill>
                  <a:srgbClr val="22272B"/>
                </a:solidFill>
                <a:latin typeface="Public Sans" pitchFamily="2" charset="77"/>
              </a:rPr>
              <a:t>#</a:t>
            </a:r>
            <a:r>
              <a:rPr lang="en-AU" sz="1250" b="1" err="1">
                <a:solidFill>
                  <a:srgbClr val="22272B"/>
                </a:solidFill>
                <a:latin typeface="Public Sans" pitchFamily="2" charset="77"/>
              </a:rPr>
              <a:t>MyFutureMyCultureMyWay</a:t>
            </a:r>
            <a:r>
              <a:rPr lang="en-AU" sz="1250" b="1">
                <a:solidFill>
                  <a:srgbClr val="22272B"/>
                </a:solidFill>
                <a:latin typeface="Public Sans" pitchFamily="2" charset="77"/>
              </a:rPr>
              <a:t> #</a:t>
            </a:r>
            <a:r>
              <a:rPr lang="en-AU" sz="1250" b="1" err="1">
                <a:solidFill>
                  <a:srgbClr val="22272B"/>
                </a:solidFill>
                <a:latin typeface="Public Sans" pitchFamily="2" charset="77"/>
              </a:rPr>
              <a:t>stayhealthyHSC</a:t>
            </a:r>
            <a:r>
              <a:rPr lang="en-AU" sz="1250" b="1">
                <a:solidFill>
                  <a:srgbClr val="22272B"/>
                </a:solidFill>
                <a:latin typeface="Public Sans" pitchFamily="2" charset="77"/>
              </a:rPr>
              <a:t> </a:t>
            </a:r>
            <a:r>
              <a:rPr lang="en-AU" sz="1250">
                <a:solidFill>
                  <a:srgbClr val="22272B"/>
                </a:solidFill>
                <a:latin typeface="Public Sans" pitchFamily="2" charset="77"/>
              </a:rPr>
              <a:t>  </a:t>
            </a:r>
          </a:p>
          <a:p>
            <a:pPr lvl="0">
              <a:lnSpc>
                <a:spcPct val="150000"/>
              </a:lnSpc>
            </a:pPr>
            <a:r>
              <a:rPr lang="en-AU" sz="1250">
                <a:solidFill>
                  <a:srgbClr val="22272B"/>
                </a:solidFill>
                <a:latin typeface="Public Sans" pitchFamily="2" charset="77"/>
              </a:rPr>
              <a:t>Share the social media tiles and messages on your community’s local Facebook page for news or residents. </a:t>
            </a:r>
          </a:p>
          <a:p>
            <a:pPr lvl="0">
              <a:lnSpc>
                <a:spcPct val="150000"/>
              </a:lnSpc>
            </a:pPr>
            <a:r>
              <a:rPr lang="en-AU" sz="1250">
                <a:solidFill>
                  <a:srgbClr val="22272B"/>
                </a:solidFill>
                <a:latin typeface="Public Sans" pitchFamily="2" charset="77"/>
              </a:rPr>
              <a:t>Post good news stories about HSC completion from your community, or links to the good news stories from the resources section and congratulate the people involved.</a:t>
            </a:r>
          </a:p>
          <a:p>
            <a:pPr lvl="0">
              <a:lnSpc>
                <a:spcPct val="150000"/>
              </a:lnSpc>
            </a:pPr>
            <a:r>
              <a:rPr lang="en-AU" sz="1250">
                <a:solidFill>
                  <a:srgbClr val="22272B"/>
                </a:solidFill>
                <a:latin typeface="Public Sans" pitchFamily="2" charset="77"/>
              </a:rPr>
              <a:t>Follow the </a:t>
            </a:r>
            <a:r>
              <a:rPr lang="en-AU" sz="1200">
                <a:solidFill>
                  <a:srgbClr val="0563C1"/>
                </a:solidFill>
                <a:latin typeface="Public Sans" pitchFamily="2" charset="77"/>
                <a:hlinkClick r:id="rId3">
                  <a:extLst>
                    <a:ext uri="{A12FA001-AC4F-418D-AE19-62706E023703}">
                      <ahyp:hlinkClr xmlns:ahyp="http://schemas.microsoft.com/office/drawing/2018/hyperlinkcolor" val="tx"/>
                    </a:ext>
                  </a:extLst>
                </a:hlinkClick>
              </a:rPr>
              <a:t>NSW Department of Education</a:t>
            </a:r>
            <a:r>
              <a:rPr lang="en-AU" sz="1200">
                <a:solidFill>
                  <a:srgbClr val="0563C1"/>
                </a:solidFill>
                <a:latin typeface="Public Sans" pitchFamily="2" charset="77"/>
              </a:rPr>
              <a:t> </a:t>
            </a:r>
            <a:r>
              <a:rPr lang="en-AU" sz="1250">
                <a:solidFill>
                  <a:srgbClr val="22272B"/>
                </a:solidFill>
                <a:latin typeface="Public Sans" pitchFamily="2" charset="77"/>
              </a:rPr>
              <a:t>on Facebook to read and share the stories that are posted. </a:t>
            </a: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22272B"/>
                </a:solidFill>
                <a:latin typeface="Public Sans"/>
              </a:rPr>
              <a:t>How we can work together</a:t>
            </a:r>
          </a:p>
        </p:txBody>
      </p:sp>
      <p:cxnSp>
        <p:nvCxnSpPr>
          <p:cNvPr id="5" name="Straight Connector 4">
            <a:extLst>
              <a:ext uri="{FF2B5EF4-FFF2-40B4-BE49-F238E27FC236}">
                <a16:creationId xmlns:a16="http://schemas.microsoft.com/office/drawing/2014/main" id="{C17E58FF-9F7F-1C47-BD06-9C5142D44AB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2434F6C-77D1-5C42-A984-211849C109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7" name="Rectangle 6">
            <a:extLst>
              <a:ext uri="{FF2B5EF4-FFF2-40B4-BE49-F238E27FC236}">
                <a16:creationId xmlns:a16="http://schemas.microsoft.com/office/drawing/2014/main" id="{569F5750-0ECE-7346-81B1-D9F2FA37AF13}"/>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2ED7A4D-5655-5F46-9C84-EFA7F9107BDE}"/>
              </a:ext>
            </a:extLst>
          </p:cNvPr>
          <p:cNvSpPr>
            <a:spLocks noGrp="1"/>
          </p:cNvSpPr>
          <p:nvPr>
            <p:ph type="ftr" sz="quarter" idx="11"/>
          </p:nvPr>
        </p:nvSpPr>
        <p:spPr/>
        <p:txBody>
          <a:bodyPr/>
          <a:lstStyle/>
          <a:p>
            <a:r>
              <a:rPr lang="en-US">
                <a:solidFill>
                  <a:srgbClr val="22272B"/>
                </a:solidFill>
              </a:rPr>
              <a:t>15</a:t>
            </a:r>
          </a:p>
        </p:txBody>
      </p:sp>
    </p:spTree>
    <p:extLst>
      <p:ext uri="{BB962C8B-B14F-4D97-AF65-F5344CB8AC3E}">
        <p14:creationId xmlns:p14="http://schemas.microsoft.com/office/powerpoint/2010/main" val="3373335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F767519-CCBF-9240-8FC6-BFB928E5DE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3B818A-F07C-0D43-A2DB-7C095F1331BD}"/>
              </a:ext>
            </a:extLst>
          </p:cNvPr>
          <p:cNvSpPr/>
          <p:nvPr/>
        </p:nvSpPr>
        <p:spPr>
          <a:xfrm>
            <a:off x="12001499" y="1738"/>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E7359A9E-4DDF-9442-A1B8-934E06BF5B09}"/>
              </a:ext>
            </a:extLst>
          </p:cNvPr>
          <p:cNvSpPr txBox="1">
            <a:spLocks/>
          </p:cNvSpPr>
          <p:nvPr/>
        </p:nvSpPr>
        <p:spPr>
          <a:xfrm>
            <a:off x="440737" y="1031621"/>
            <a:ext cx="5331902" cy="1987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100">
                <a:solidFill>
                  <a:srgbClr val="22272B"/>
                </a:solidFill>
                <a:latin typeface="Public Sans" pitchFamily="2" charset="77"/>
              </a:rPr>
              <a:t>“This artwork is about the journey we take through school and our continuation to learn and grow. Each section represents our growth and understanding during our schooling until we are full of knowledge and prepared for the world beyond school. The four outside sections represent us continuously learning and trying to reach our full potential.  For the middle section, I used dots in different colours, patterns, and sizes to represent all the knowledge we accumulate during school, including what we learn about ourselves and our culture. Our mix of knowledge and understanding is represented as a beautiful, intertwined piece of art” – Felicity Adams</a:t>
            </a:r>
          </a:p>
        </p:txBody>
      </p:sp>
      <p:sp>
        <p:nvSpPr>
          <p:cNvPr id="16" name="Title 1">
            <a:extLst>
              <a:ext uri="{FF2B5EF4-FFF2-40B4-BE49-F238E27FC236}">
                <a16:creationId xmlns:a16="http://schemas.microsoft.com/office/drawing/2014/main" id="{105D56FF-0FE0-F140-8C28-AF3D9B461FAA}"/>
              </a:ext>
            </a:extLst>
          </p:cNvPr>
          <p:cNvSpPr txBox="1">
            <a:spLocks/>
          </p:cNvSpPr>
          <p:nvPr/>
        </p:nvSpPr>
        <p:spPr>
          <a:xfrm>
            <a:off x="440737" y="3270910"/>
            <a:ext cx="4417013"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a:solidFill>
                  <a:srgbClr val="22272B"/>
                </a:solidFill>
                <a:latin typeface="Public Sans" pitchFamily="2" charset="77"/>
              </a:rPr>
              <a:t>About the artist</a:t>
            </a:r>
          </a:p>
        </p:txBody>
      </p:sp>
      <p:sp>
        <p:nvSpPr>
          <p:cNvPr id="17" name="Content Placeholder 2">
            <a:extLst>
              <a:ext uri="{FF2B5EF4-FFF2-40B4-BE49-F238E27FC236}">
                <a16:creationId xmlns:a16="http://schemas.microsoft.com/office/drawing/2014/main" id="{AB567640-2B6F-F141-8D9E-3FA9928608BB}"/>
              </a:ext>
            </a:extLst>
          </p:cNvPr>
          <p:cNvSpPr txBox="1">
            <a:spLocks/>
          </p:cNvSpPr>
          <p:nvPr/>
        </p:nvSpPr>
        <p:spPr>
          <a:xfrm>
            <a:off x="440970" y="3754650"/>
            <a:ext cx="5229201" cy="20977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100">
                <a:solidFill>
                  <a:srgbClr val="22272B"/>
                </a:solidFill>
                <a:latin typeface="Public Sans" pitchFamily="2" charset="77"/>
              </a:rPr>
              <a:t>Felicity Adams is a proud descendant of the Kamilaroi people, currently living and learning on Dharug Country. She treasures, respects and lives the values of family, community and culture. Felicity first discovered her passion for painting in 2019 and has continued to develop and hone her skills in art. She loves the freedom of expressing her culture and identity through her art. Felicity aims to pursue a career as a First Nations artist and hopes to break barriers and stereotypes through her work.</a:t>
            </a:r>
          </a:p>
        </p:txBody>
      </p:sp>
      <p:sp>
        <p:nvSpPr>
          <p:cNvPr id="18" name="Title 1">
            <a:extLst>
              <a:ext uri="{FF2B5EF4-FFF2-40B4-BE49-F238E27FC236}">
                <a16:creationId xmlns:a16="http://schemas.microsoft.com/office/drawing/2014/main" id="{C8CE6BBF-13A8-A340-817F-6B06303097A0}"/>
              </a:ext>
            </a:extLst>
          </p:cNvPr>
          <p:cNvSpPr txBox="1">
            <a:spLocks/>
          </p:cNvSpPr>
          <p:nvPr/>
        </p:nvSpPr>
        <p:spPr>
          <a:xfrm>
            <a:off x="440738" y="536156"/>
            <a:ext cx="4417013"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a:solidFill>
                  <a:srgbClr val="22272B"/>
                </a:solidFill>
                <a:latin typeface="Public Sans" pitchFamily="2" charset="77"/>
              </a:rPr>
              <a:t>Artwork by Felicity Adams</a:t>
            </a:r>
          </a:p>
        </p:txBody>
      </p:sp>
      <p:pic>
        <p:nvPicPr>
          <p:cNvPr id="3" name="Picture 2" descr="A person holding a large piece of art&#10;&#10;Description automatically generated with low confidence">
            <a:extLst>
              <a:ext uri="{FF2B5EF4-FFF2-40B4-BE49-F238E27FC236}">
                <a16:creationId xmlns:a16="http://schemas.microsoft.com/office/drawing/2014/main" id="{29D86522-ECB6-C34B-91D1-BD5C6CF71C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3718" y="1166043"/>
            <a:ext cx="5036692" cy="3777519"/>
          </a:xfrm>
          <a:prstGeom prst="rect">
            <a:avLst/>
          </a:prstGeom>
        </p:spPr>
      </p:pic>
      <p:sp>
        <p:nvSpPr>
          <p:cNvPr id="10" name="TextBox 9">
            <a:extLst>
              <a:ext uri="{FF2B5EF4-FFF2-40B4-BE49-F238E27FC236}">
                <a16:creationId xmlns:a16="http://schemas.microsoft.com/office/drawing/2014/main" id="{4B43F11E-D7D7-7E4F-A668-B4A3146E9417}"/>
              </a:ext>
            </a:extLst>
          </p:cNvPr>
          <p:cNvSpPr txBox="1"/>
          <p:nvPr/>
        </p:nvSpPr>
        <p:spPr>
          <a:xfrm>
            <a:off x="6524367" y="5085490"/>
            <a:ext cx="7018638" cy="269304"/>
          </a:xfrm>
          <a:prstGeom prst="rect">
            <a:avLst/>
          </a:prstGeom>
          <a:noFill/>
        </p:spPr>
        <p:txBody>
          <a:bodyPr wrap="square">
            <a:spAutoFit/>
          </a:bodyPr>
          <a:lstStyle/>
          <a:p>
            <a:r>
              <a:rPr lang="en-AU" sz="1150">
                <a:solidFill>
                  <a:srgbClr val="22272B"/>
                </a:solidFill>
                <a:latin typeface="Public Sans" pitchFamily="2" charset="77"/>
              </a:rPr>
              <a:t>Pictured: Artist, Felicity Adams, Chifley College Shalvey Campus</a:t>
            </a:r>
          </a:p>
        </p:txBody>
      </p:sp>
      <p:sp>
        <p:nvSpPr>
          <p:cNvPr id="5" name="Footer Placeholder 4">
            <a:extLst>
              <a:ext uri="{FF2B5EF4-FFF2-40B4-BE49-F238E27FC236}">
                <a16:creationId xmlns:a16="http://schemas.microsoft.com/office/drawing/2014/main" id="{5B051F4A-DB9B-CF4C-A5D7-6082C28B5C3C}"/>
              </a:ext>
            </a:extLst>
          </p:cNvPr>
          <p:cNvSpPr>
            <a:spLocks noGrp="1"/>
          </p:cNvSpPr>
          <p:nvPr>
            <p:ph type="ftr" sz="quarter" idx="11"/>
          </p:nvPr>
        </p:nvSpPr>
        <p:spPr/>
        <p:txBody>
          <a:bodyPr/>
          <a:lstStyle/>
          <a:p>
            <a:r>
              <a:rPr lang="en-US">
                <a:solidFill>
                  <a:srgbClr val="22272B"/>
                </a:solidFill>
              </a:rPr>
              <a:t>3</a:t>
            </a:r>
          </a:p>
        </p:txBody>
      </p:sp>
    </p:spTree>
    <p:extLst>
      <p:ext uri="{BB962C8B-B14F-4D97-AF65-F5344CB8AC3E}">
        <p14:creationId xmlns:p14="http://schemas.microsoft.com/office/powerpoint/2010/main" val="1417275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376E4C-059D-AF45-A016-20BCB4666544}"/>
              </a:ext>
            </a:extLst>
          </p:cNvPr>
          <p:cNvSpPr/>
          <p:nvPr/>
        </p:nvSpPr>
        <p:spPr>
          <a:xfrm>
            <a:off x="5548184" y="0"/>
            <a:ext cx="6629528"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393760" y="1271426"/>
            <a:ext cx="4088850" cy="44689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dirty="0">
                <a:solidFill>
                  <a:srgbClr val="22272B"/>
                </a:solidFill>
                <a:latin typeface="Public Sans"/>
              </a:rPr>
              <a:t>Share your story </a:t>
            </a:r>
            <a:endParaRPr lang="en-AU" sz="1600" b="1">
              <a:solidFill>
                <a:srgbClr val="22272B"/>
              </a:solidFill>
              <a:latin typeface="Public Sans" pitchFamily="2" charset="77"/>
            </a:endParaRPr>
          </a:p>
          <a:p>
            <a:pPr marL="0" indent="0">
              <a:lnSpc>
                <a:spcPct val="150000"/>
              </a:lnSpc>
              <a:buNone/>
            </a:pPr>
            <a:r>
              <a:rPr lang="en-AU" sz="1200" dirty="0">
                <a:solidFill>
                  <a:srgbClr val="22272B"/>
                </a:solidFill>
                <a:latin typeface="Public Sans"/>
              </a:rPr>
              <a:t>Let your community know how the HSC can benefit mob. Personal experiences can help show young people, parents and carers what’s possible. You could write your own story or make a short video (under 2 minutes) to share on your website or social media. Explain, again, how the HSC can benefit mob – or explicitly state that people should use their voice and ideas to share a personal explanation with their feed.</a:t>
            </a:r>
          </a:p>
          <a:p>
            <a:pPr marL="0" indent="0">
              <a:lnSpc>
                <a:spcPct val="150000"/>
              </a:lnSpc>
              <a:buNone/>
            </a:pPr>
            <a:r>
              <a:rPr lang="en-AU" sz="1200" dirty="0">
                <a:solidFill>
                  <a:srgbClr val="22272B"/>
                </a:solidFill>
                <a:latin typeface="Public Sans"/>
              </a:rPr>
              <a:t>Examples of what makes a good story or what is likely to resonate most would help. If you can send these stories to us at </a:t>
            </a:r>
            <a:r>
              <a:rPr lang="en-AU" sz="1200" dirty="0">
                <a:solidFill>
                  <a:srgbClr val="22272B"/>
                </a:solidFill>
                <a:latin typeface="Public Sans"/>
                <a:hlinkClick r:id="rId3"/>
              </a:rPr>
              <a:t>premiersprioritycorro@det.nsw.edu.au</a:t>
            </a:r>
            <a:r>
              <a:rPr lang="en-AU" sz="1200" dirty="0">
                <a:solidFill>
                  <a:srgbClr val="22272B"/>
                </a:solidFill>
                <a:latin typeface="Public Sans"/>
              </a:rPr>
              <a:t>, we'd be delighted to share them via our state-wide networks too. </a:t>
            </a:r>
          </a:p>
          <a:p>
            <a:pPr marL="0" lvl="0" indent="0">
              <a:lnSpc>
                <a:spcPct val="150000"/>
              </a:lnSpc>
              <a:buNone/>
            </a:pPr>
            <a:endParaRPr lang="en-AU" sz="1600" b="1">
              <a:solidFill>
                <a:srgbClr val="22272B"/>
              </a:solidFill>
              <a:latin typeface="Public Sans" pitchFamily="2" charset="77"/>
            </a:endParaRPr>
          </a:p>
          <a:p>
            <a:pPr marL="0" lvl="0" indent="0">
              <a:lnSpc>
                <a:spcPct val="150000"/>
              </a:lnSpc>
              <a:buNone/>
            </a:pPr>
            <a:endParaRPr lang="en-AU" sz="1600" b="1">
              <a:solidFill>
                <a:srgbClr val="22272B"/>
              </a:solidFill>
              <a:latin typeface="Public Sans" pitchFamily="2" charset="77"/>
            </a:endParaRPr>
          </a:p>
        </p:txBody>
      </p:sp>
      <p:sp>
        <p:nvSpPr>
          <p:cNvPr id="5" name="Content Placeholder 2">
            <a:extLst>
              <a:ext uri="{FF2B5EF4-FFF2-40B4-BE49-F238E27FC236}">
                <a16:creationId xmlns:a16="http://schemas.microsoft.com/office/drawing/2014/main" id="{F7B5C385-BBFE-AC4E-9976-FDC4F5732830}"/>
              </a:ext>
            </a:extLst>
          </p:cNvPr>
          <p:cNvSpPr txBox="1">
            <a:spLocks/>
          </p:cNvSpPr>
          <p:nvPr/>
        </p:nvSpPr>
        <p:spPr>
          <a:xfrm>
            <a:off x="5839577" y="1271426"/>
            <a:ext cx="4420655" cy="5923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a:solidFill>
                  <a:srgbClr val="22272B"/>
                </a:solidFill>
                <a:latin typeface="Public Sans" pitchFamily="2" charset="77"/>
              </a:rPr>
              <a:t>Things you could share include:</a:t>
            </a:r>
          </a:p>
          <a:p>
            <a:pPr lvl="0">
              <a:lnSpc>
                <a:spcPct val="150000"/>
              </a:lnSpc>
            </a:pPr>
            <a:r>
              <a:rPr lang="en-AU" sz="1200">
                <a:solidFill>
                  <a:srgbClr val="22272B"/>
                </a:solidFill>
                <a:latin typeface="Public Sans" pitchFamily="2" charset="77"/>
              </a:rPr>
              <a:t>Case studies from the My Future, My Culture, My Way campaign </a:t>
            </a:r>
          </a:p>
          <a:p>
            <a:pPr lvl="0">
              <a:lnSpc>
                <a:spcPct val="150000"/>
              </a:lnSpc>
            </a:pPr>
            <a:r>
              <a:rPr lang="en-AU" sz="1200">
                <a:solidFill>
                  <a:srgbClr val="22272B"/>
                </a:solidFill>
                <a:latin typeface="Public Sans" pitchFamily="2" charset="77"/>
              </a:rPr>
              <a:t>Examples of HSC graduates from your mob and their future pathways</a:t>
            </a:r>
          </a:p>
          <a:p>
            <a:pPr lvl="0">
              <a:lnSpc>
                <a:spcPct val="150000"/>
              </a:lnSpc>
            </a:pPr>
            <a:r>
              <a:rPr lang="en-AU" sz="1200">
                <a:solidFill>
                  <a:srgbClr val="22272B"/>
                </a:solidFill>
                <a:latin typeface="Public Sans" pitchFamily="2" charset="77"/>
              </a:rPr>
              <a:t>Advice for parents and carers on how to support students starting high school in Year 7</a:t>
            </a:r>
          </a:p>
          <a:p>
            <a:pPr lvl="0">
              <a:lnSpc>
                <a:spcPct val="150000"/>
              </a:lnSpc>
            </a:pPr>
            <a:r>
              <a:rPr lang="en-AU" sz="1200">
                <a:solidFill>
                  <a:srgbClr val="22272B"/>
                </a:solidFill>
                <a:latin typeface="Public Sans" pitchFamily="2" charset="77"/>
              </a:rPr>
              <a:t>Guidance for parents and carers of Years 11 and 12 students on how to ensure they remain engaged in the months ahead</a:t>
            </a:r>
          </a:p>
          <a:p>
            <a:pPr lvl="0">
              <a:lnSpc>
                <a:spcPct val="150000"/>
              </a:lnSpc>
            </a:pPr>
            <a:r>
              <a:rPr lang="en-AU" sz="1200">
                <a:solidFill>
                  <a:srgbClr val="22272B"/>
                </a:solidFill>
                <a:latin typeface="Public Sans" pitchFamily="2" charset="77"/>
              </a:rPr>
              <a:t>Content which celebrates the importance of the HSC as a pathway for future employment</a:t>
            </a:r>
          </a:p>
          <a:p>
            <a:pPr lvl="0">
              <a:lnSpc>
                <a:spcPct val="150000"/>
              </a:lnSpc>
            </a:pPr>
            <a:r>
              <a:rPr lang="en-AU" sz="1200">
                <a:solidFill>
                  <a:srgbClr val="22272B"/>
                </a:solidFill>
                <a:latin typeface="Public Sans" pitchFamily="2" charset="77"/>
              </a:rPr>
              <a:t>Information about the various pathways on offer to complete an HSC</a:t>
            </a:r>
          </a:p>
        </p:txBody>
      </p:sp>
      <p:sp>
        <p:nvSpPr>
          <p:cNvPr id="8" name="Title 1">
            <a:extLst>
              <a:ext uri="{FF2B5EF4-FFF2-40B4-BE49-F238E27FC236}">
                <a16:creationId xmlns:a16="http://schemas.microsoft.com/office/drawing/2014/main" id="{AC8B36AA-09B0-F545-881F-D266585A4D1A}"/>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22272B"/>
                </a:solidFill>
                <a:latin typeface="Public Sans"/>
              </a:rPr>
              <a:t>How we can work together</a:t>
            </a:r>
          </a:p>
        </p:txBody>
      </p:sp>
      <p:cxnSp>
        <p:nvCxnSpPr>
          <p:cNvPr id="10" name="Straight Connector 9">
            <a:extLst>
              <a:ext uri="{FF2B5EF4-FFF2-40B4-BE49-F238E27FC236}">
                <a16:creationId xmlns:a16="http://schemas.microsoft.com/office/drawing/2014/main" id="{654F5B41-2232-264E-9313-E861B4E0244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35676A8-A81F-394A-B727-AAD07D3E2A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23E2E735-093C-A54D-A33A-79B87EA88BD9}"/>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5EA42F2-E182-F948-AF82-F28FFCE60FA6}"/>
              </a:ext>
            </a:extLst>
          </p:cNvPr>
          <p:cNvSpPr>
            <a:spLocks noGrp="1"/>
          </p:cNvSpPr>
          <p:nvPr>
            <p:ph type="ftr" sz="quarter" idx="11"/>
          </p:nvPr>
        </p:nvSpPr>
        <p:spPr/>
        <p:txBody>
          <a:bodyPr/>
          <a:lstStyle/>
          <a:p>
            <a:r>
              <a:rPr lang="en-US">
                <a:solidFill>
                  <a:srgbClr val="22272B"/>
                </a:solidFill>
              </a:rPr>
              <a:t>16</a:t>
            </a:r>
          </a:p>
        </p:txBody>
      </p:sp>
    </p:spTree>
    <p:extLst>
      <p:ext uri="{BB962C8B-B14F-4D97-AF65-F5344CB8AC3E}">
        <p14:creationId xmlns:p14="http://schemas.microsoft.com/office/powerpoint/2010/main" val="2562738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a:solidFill>
                  <a:srgbClr val="22272B"/>
                </a:solidFill>
                <a:latin typeface="Public Sans" pitchFamily="2" charset="0"/>
              </a:rPr>
              <a:t>My Future, My Culture, My Way.</a:t>
            </a:r>
          </a:p>
        </p:txBody>
      </p:sp>
      <p:sp>
        <p:nvSpPr>
          <p:cNvPr id="10" name="Title 1">
            <a:extLst>
              <a:ext uri="{FF2B5EF4-FFF2-40B4-BE49-F238E27FC236}">
                <a16:creationId xmlns:a16="http://schemas.microsoft.com/office/drawing/2014/main" id="{60B47ABF-ABF8-4A99-BB73-8C69540981BA}"/>
              </a:ext>
            </a:extLst>
          </p:cNvPr>
          <p:cNvSpPr txBox="1">
            <a:spLocks/>
          </p:cNvSpPr>
          <p:nvPr/>
        </p:nvSpPr>
        <p:spPr>
          <a:xfrm>
            <a:off x="440738" y="1942618"/>
            <a:ext cx="7118538" cy="541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a:solidFill>
                  <a:srgbClr val="22272B"/>
                </a:solidFill>
                <a:latin typeface="Public Sans" pitchFamily="2" charset="0"/>
              </a:rPr>
              <a:t>Key messages</a:t>
            </a:r>
          </a:p>
          <a:p>
            <a:endParaRPr lang="en-US" sz="3700">
              <a:solidFill>
                <a:srgbClr val="F4A9E4"/>
              </a:solidFill>
              <a:latin typeface="Public Sans" pitchFamily="2" charset="0"/>
            </a:endParaRPr>
          </a:p>
        </p:txBody>
      </p:sp>
      <p:pic>
        <p:nvPicPr>
          <p:cNvPr id="5" name="Picture 4">
            <a:extLst>
              <a:ext uri="{FF2B5EF4-FFF2-40B4-BE49-F238E27FC236}">
                <a16:creationId xmlns:a16="http://schemas.microsoft.com/office/drawing/2014/main" id="{6D330C90-9988-5244-8AB7-860751D281E1}"/>
              </a:ext>
            </a:extLst>
          </p:cNvPr>
          <p:cNvPicPr>
            <a:picLocks noChangeAspect="1"/>
          </p:cNvPicPr>
          <p:nvPr/>
        </p:nvPicPr>
        <p:blipFill>
          <a:blip r:embed="rId3"/>
          <a:srcRect/>
          <a:stretch/>
        </p:blipFill>
        <p:spPr>
          <a:xfrm rot="476402">
            <a:off x="5932880" y="850195"/>
            <a:ext cx="4074674" cy="4593520"/>
          </a:xfrm>
          <a:prstGeom prst="rect">
            <a:avLst/>
          </a:prstGeom>
        </p:spPr>
      </p:pic>
      <p:cxnSp>
        <p:nvCxnSpPr>
          <p:cNvPr id="9" name="Straight Connector 8">
            <a:extLst>
              <a:ext uri="{FF2B5EF4-FFF2-40B4-BE49-F238E27FC236}">
                <a16:creationId xmlns:a16="http://schemas.microsoft.com/office/drawing/2014/main" id="{C529842D-234D-9A47-AAC5-7A27E5C7AA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A4919E-6AF6-AB4E-90DC-B30BE4662F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4" name="Rectangle 13">
            <a:extLst>
              <a:ext uri="{FF2B5EF4-FFF2-40B4-BE49-F238E27FC236}">
                <a16:creationId xmlns:a16="http://schemas.microsoft.com/office/drawing/2014/main" id="{8C3FFA71-E316-5447-9FB8-35802EA79DD1}"/>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1CFEF0-405B-8D4A-ABFD-A543027DEB5B}"/>
              </a:ext>
            </a:extLst>
          </p:cNvPr>
          <p:cNvSpPr txBox="1"/>
          <p:nvPr/>
        </p:nvSpPr>
        <p:spPr>
          <a:xfrm>
            <a:off x="4622800" y="4597400"/>
            <a:ext cx="184731" cy="369332"/>
          </a:xfrm>
          <a:prstGeom prst="rect">
            <a:avLst/>
          </a:prstGeom>
          <a:noFill/>
        </p:spPr>
        <p:txBody>
          <a:bodyPr wrap="none" rtlCol="0">
            <a:spAutoFit/>
          </a:bodyPr>
          <a:lstStyle/>
          <a:p>
            <a:endParaRPr lang="en-US"/>
          </a:p>
        </p:txBody>
      </p:sp>
      <p:sp>
        <p:nvSpPr>
          <p:cNvPr id="7" name="Footer Placeholder 6">
            <a:extLst>
              <a:ext uri="{FF2B5EF4-FFF2-40B4-BE49-F238E27FC236}">
                <a16:creationId xmlns:a16="http://schemas.microsoft.com/office/drawing/2014/main" id="{06049D6D-60DF-ED42-93DC-1027B3956041}"/>
              </a:ext>
            </a:extLst>
          </p:cNvPr>
          <p:cNvSpPr>
            <a:spLocks noGrp="1"/>
          </p:cNvSpPr>
          <p:nvPr>
            <p:ph type="ftr" sz="quarter" idx="11"/>
          </p:nvPr>
        </p:nvSpPr>
        <p:spPr/>
        <p:txBody>
          <a:bodyPr/>
          <a:lstStyle/>
          <a:p>
            <a:r>
              <a:rPr lang="en-US">
                <a:solidFill>
                  <a:srgbClr val="22272B"/>
                </a:solidFill>
              </a:rPr>
              <a:t>17</a:t>
            </a:r>
          </a:p>
        </p:txBody>
      </p:sp>
    </p:spTree>
    <p:extLst>
      <p:ext uri="{BB962C8B-B14F-4D97-AF65-F5344CB8AC3E}">
        <p14:creationId xmlns:p14="http://schemas.microsoft.com/office/powerpoint/2010/main" val="4096753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B3F9A1-6C79-0C41-A84D-9297215FCB33}"/>
              </a:ext>
            </a:extLst>
          </p:cNvPr>
          <p:cNvSpPr/>
          <p:nvPr/>
        </p:nvSpPr>
        <p:spPr>
          <a:xfrm>
            <a:off x="5548184" y="0"/>
            <a:ext cx="6629528"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D7CC2CC-25BC-794A-8EF1-69715BBF74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F7A75EEC-DEC5-B848-ADD8-9EF7580A6042}"/>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a:latin typeface="Public Sans" pitchFamily="2" charset="77"/>
            </a:endParaRP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22272B"/>
                </a:solidFill>
                <a:latin typeface="Public Sans"/>
              </a:rPr>
              <a:t>Key messages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41F383E3-F7D9-4D4B-95D3-C845B0FE1E05}"/>
              </a:ext>
            </a:extLst>
          </p:cNvPr>
          <p:cNvSpPr txBox="1">
            <a:spLocks/>
          </p:cNvSpPr>
          <p:nvPr/>
        </p:nvSpPr>
        <p:spPr>
          <a:xfrm>
            <a:off x="393759" y="1359929"/>
            <a:ext cx="4326374"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250" dirty="0">
                <a:solidFill>
                  <a:srgbClr val="22272B"/>
                </a:solidFill>
                <a:latin typeface="Public Sans"/>
              </a:rPr>
              <a:t>These key messages are important points about the </a:t>
            </a:r>
            <a:r>
              <a:rPr lang="en-AU" sz="1250" b="1" dirty="0">
                <a:solidFill>
                  <a:srgbClr val="22272B"/>
                </a:solidFill>
                <a:latin typeface="Public Sans"/>
              </a:rPr>
              <a:t>My Future, My Culture, My Way </a:t>
            </a:r>
            <a:r>
              <a:rPr lang="en-AU" sz="1250" dirty="0">
                <a:solidFill>
                  <a:srgbClr val="22272B"/>
                </a:solidFill>
                <a:latin typeface="Public Sans"/>
              </a:rPr>
              <a:t>campaign and the HSC. </a:t>
            </a:r>
            <a:endParaRPr lang="en-AU" sz="1250">
              <a:solidFill>
                <a:srgbClr val="22272B"/>
              </a:solidFill>
              <a:latin typeface="Public Sans" pitchFamily="2" charset="77"/>
            </a:endParaRPr>
          </a:p>
          <a:p>
            <a:pPr marL="0" indent="0">
              <a:lnSpc>
                <a:spcPct val="150000"/>
              </a:lnSpc>
              <a:buNone/>
            </a:pPr>
            <a:r>
              <a:rPr lang="en-AU" sz="1250" b="1" dirty="0">
                <a:solidFill>
                  <a:srgbClr val="22272B"/>
                </a:solidFill>
                <a:latin typeface="Public Sans"/>
              </a:rPr>
              <a:t>You can use them:</a:t>
            </a:r>
          </a:p>
          <a:p>
            <a:pPr lvl="0">
              <a:lnSpc>
                <a:spcPct val="150000"/>
              </a:lnSpc>
            </a:pPr>
            <a:r>
              <a:rPr lang="en-AU" sz="1250" dirty="0">
                <a:solidFill>
                  <a:srgbClr val="22272B"/>
                </a:solidFill>
                <a:latin typeface="Public Sans"/>
              </a:rPr>
              <a:t>to start conversations with families, students and the education sector.</a:t>
            </a:r>
          </a:p>
          <a:p>
            <a:pPr lvl="0">
              <a:lnSpc>
                <a:spcPct val="150000"/>
              </a:lnSpc>
            </a:pPr>
            <a:r>
              <a:rPr lang="en-AU" sz="1250" dirty="0">
                <a:solidFill>
                  <a:srgbClr val="22272B"/>
                </a:solidFill>
                <a:latin typeface="Public Sans"/>
              </a:rPr>
              <a:t>as talking points in meetings or presentations.</a:t>
            </a:r>
          </a:p>
          <a:p>
            <a:pPr lvl="0">
              <a:lnSpc>
                <a:spcPct val="150000"/>
              </a:lnSpc>
            </a:pPr>
            <a:r>
              <a:rPr lang="en-AU" sz="1250" dirty="0">
                <a:solidFill>
                  <a:srgbClr val="22272B"/>
                </a:solidFill>
                <a:latin typeface="Public Sans"/>
              </a:rPr>
              <a:t>as a base for content for your own communications, like newsletters, social media and your website.</a:t>
            </a:r>
          </a:p>
          <a:p>
            <a:pPr marL="0" indent="0">
              <a:lnSpc>
                <a:spcPct val="150000"/>
              </a:lnSpc>
              <a:buNone/>
            </a:pPr>
            <a:r>
              <a:rPr lang="en-AU" sz="1250" dirty="0">
                <a:solidFill>
                  <a:srgbClr val="22272B"/>
                </a:solidFill>
                <a:latin typeface="Public Sans"/>
              </a:rPr>
              <a:t>You can also use the information from the Introduction and About the Campaign sections of this toolkit to supplement these messages.</a:t>
            </a:r>
          </a:p>
        </p:txBody>
      </p:sp>
      <p:sp>
        <p:nvSpPr>
          <p:cNvPr id="8" name="Content Placeholder 2">
            <a:extLst>
              <a:ext uri="{FF2B5EF4-FFF2-40B4-BE49-F238E27FC236}">
                <a16:creationId xmlns:a16="http://schemas.microsoft.com/office/drawing/2014/main" id="{04D95AC5-932F-9147-A6CA-DC8884326013}"/>
              </a:ext>
            </a:extLst>
          </p:cNvPr>
          <p:cNvSpPr txBox="1">
            <a:spLocks/>
          </p:cNvSpPr>
          <p:nvPr/>
        </p:nvSpPr>
        <p:spPr>
          <a:xfrm>
            <a:off x="6063740" y="1323544"/>
            <a:ext cx="4328089"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a:solidFill>
                  <a:srgbClr val="22272B"/>
                </a:solidFill>
                <a:latin typeface="Public Sans" pitchFamily="2" charset="77"/>
              </a:rPr>
              <a:t>Students</a:t>
            </a:r>
          </a:p>
          <a:p>
            <a:pPr>
              <a:lnSpc>
                <a:spcPct val="150000"/>
              </a:lnSpc>
            </a:pPr>
            <a:r>
              <a:rPr lang="en-AU" sz="1250">
                <a:solidFill>
                  <a:srgbClr val="22272B"/>
                </a:solidFill>
                <a:latin typeface="Public Sans" pitchFamily="2" charset="77"/>
              </a:rPr>
              <a:t>Completing your HSC gives you great opportunities for your future. There are different pathways to complete your HSC, to best suit your individual needs. </a:t>
            </a:r>
          </a:p>
          <a:p>
            <a:pPr>
              <a:lnSpc>
                <a:spcPct val="150000"/>
              </a:lnSpc>
            </a:pPr>
            <a:r>
              <a:rPr lang="en-AU" sz="1250">
                <a:solidFill>
                  <a:srgbClr val="22272B"/>
                </a:solidFill>
                <a:latin typeface="Public Sans" pitchFamily="2" charset="77"/>
              </a:rPr>
              <a:t>Your HSC is your journey. Talk to your family, school or mentors about the options available.</a:t>
            </a:r>
          </a:p>
          <a:p>
            <a:pPr>
              <a:lnSpc>
                <a:spcPct val="150000"/>
              </a:lnSpc>
            </a:pPr>
            <a:r>
              <a:rPr lang="en-AU" sz="1250">
                <a:solidFill>
                  <a:srgbClr val="22272B"/>
                </a:solidFill>
                <a:latin typeface="Public Sans" pitchFamily="2" charset="77"/>
              </a:rPr>
              <a:t>Staying connected to culture is important throughout your studies. It helps you to stay strong, in mind, body and spirit, and to be the best you can be and reach your full potential.  </a:t>
            </a:r>
          </a:p>
          <a:p>
            <a:pPr>
              <a:lnSpc>
                <a:spcPct val="150000"/>
              </a:lnSpc>
            </a:pPr>
            <a:r>
              <a:rPr lang="en-AU" sz="1250">
                <a:solidFill>
                  <a:srgbClr val="22272B"/>
                </a:solidFill>
                <a:latin typeface="Public Sans" pitchFamily="2" charset="77"/>
              </a:rPr>
              <a:t>Your education is the key to your future, to help you discover and achieve your own goals and dreams.</a:t>
            </a:r>
          </a:p>
        </p:txBody>
      </p:sp>
      <p:sp>
        <p:nvSpPr>
          <p:cNvPr id="4" name="Footer Placeholder 3">
            <a:extLst>
              <a:ext uri="{FF2B5EF4-FFF2-40B4-BE49-F238E27FC236}">
                <a16:creationId xmlns:a16="http://schemas.microsoft.com/office/drawing/2014/main" id="{A77755C8-F0B1-C846-9360-78393E0B95EE}"/>
              </a:ext>
            </a:extLst>
          </p:cNvPr>
          <p:cNvSpPr>
            <a:spLocks noGrp="1"/>
          </p:cNvSpPr>
          <p:nvPr>
            <p:ph type="ftr" sz="quarter" idx="11"/>
          </p:nvPr>
        </p:nvSpPr>
        <p:spPr/>
        <p:txBody>
          <a:bodyPr/>
          <a:lstStyle/>
          <a:p>
            <a:r>
              <a:rPr lang="en-US">
                <a:solidFill>
                  <a:srgbClr val="22272B"/>
                </a:solidFill>
              </a:rPr>
              <a:t>18</a:t>
            </a:r>
          </a:p>
        </p:txBody>
      </p:sp>
    </p:spTree>
    <p:extLst>
      <p:ext uri="{BB962C8B-B14F-4D97-AF65-F5344CB8AC3E}">
        <p14:creationId xmlns:p14="http://schemas.microsoft.com/office/powerpoint/2010/main" val="355675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2C5CBD-BDB7-6046-B908-399948B0BA22}"/>
              </a:ext>
            </a:extLst>
          </p:cNvPr>
          <p:cNvSpPr/>
          <p:nvPr/>
        </p:nvSpPr>
        <p:spPr>
          <a:xfrm>
            <a:off x="5548184" y="0"/>
            <a:ext cx="6629528"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a:latin typeface="Public Sans" pitchFamily="2" charset="77"/>
            </a:endParaRPr>
          </a:p>
        </p:txBody>
      </p:sp>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CBEDFD"/>
                </a:solidFill>
                <a:latin typeface="Public Sans"/>
              </a:rPr>
              <a:t>Key messages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04D95AC5-932F-9147-A6CA-DC8884326013}"/>
              </a:ext>
            </a:extLst>
          </p:cNvPr>
          <p:cNvSpPr txBox="1">
            <a:spLocks/>
          </p:cNvSpPr>
          <p:nvPr/>
        </p:nvSpPr>
        <p:spPr>
          <a:xfrm>
            <a:off x="6247945" y="1384300"/>
            <a:ext cx="4667678" cy="54736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300" b="1">
                <a:solidFill>
                  <a:srgbClr val="22272B"/>
                </a:solidFill>
                <a:latin typeface="Public Sans" pitchFamily="2" charset="77"/>
              </a:rPr>
              <a:t>School staff</a:t>
            </a:r>
          </a:p>
          <a:p>
            <a:pPr lvl="0">
              <a:lnSpc>
                <a:spcPct val="150000"/>
              </a:lnSpc>
            </a:pPr>
            <a:r>
              <a:rPr lang="en-AU" sz="1300">
                <a:solidFill>
                  <a:srgbClr val="22272B"/>
                </a:solidFill>
                <a:latin typeface="Public Sans" pitchFamily="2" charset="77"/>
              </a:rPr>
              <a:t>Helping students returning to school is a team effort.</a:t>
            </a:r>
          </a:p>
          <a:p>
            <a:pPr>
              <a:lnSpc>
                <a:spcPct val="150000"/>
              </a:lnSpc>
            </a:pPr>
            <a:r>
              <a:rPr lang="en-AU" sz="1300">
                <a:solidFill>
                  <a:srgbClr val="22272B"/>
                </a:solidFill>
                <a:latin typeface="Public Sans" pitchFamily="2" charset="77"/>
              </a:rPr>
              <a:t>Aboriginal and/or Torres Strait Islander students will be at their best when they feel connected to their culture. Schools should regularly celebrate culture so students can thrive and feel supported. </a:t>
            </a:r>
          </a:p>
          <a:p>
            <a:pPr>
              <a:lnSpc>
                <a:spcPct val="150000"/>
              </a:lnSpc>
            </a:pPr>
            <a:r>
              <a:rPr lang="en-AU" sz="1300">
                <a:solidFill>
                  <a:srgbClr val="22272B"/>
                </a:solidFill>
                <a:latin typeface="Public Sans" pitchFamily="2" charset="77"/>
              </a:rPr>
              <a:t>Celebrate the importance of the HSC as a pathway for future employment and opportunities, and then many avenues to complete the HSC</a:t>
            </a:r>
          </a:p>
          <a:p>
            <a:pPr lvl="0">
              <a:lnSpc>
                <a:spcPct val="150000"/>
              </a:lnSpc>
            </a:pPr>
            <a:r>
              <a:rPr lang="en-AU" sz="1300">
                <a:solidFill>
                  <a:srgbClr val="22272B"/>
                </a:solidFill>
                <a:latin typeface="Public Sans" pitchFamily="2" charset="77"/>
              </a:rPr>
              <a:t>School staff have access to a wide range of resources to support student retention and attendance including professional learning to develop attendance strategies</a:t>
            </a:r>
          </a:p>
          <a:p>
            <a:pPr marL="0" lvl="0" indent="0">
              <a:lnSpc>
                <a:spcPct val="150000"/>
              </a:lnSpc>
              <a:buNone/>
            </a:pPr>
            <a:endParaRPr lang="en-AU" sz="1300" b="1">
              <a:solidFill>
                <a:srgbClr val="22272B"/>
              </a:solidFill>
              <a:latin typeface="Public Sans" pitchFamily="2" charset="77"/>
            </a:endParaRPr>
          </a:p>
          <a:p>
            <a:pPr lvl="0">
              <a:lnSpc>
                <a:spcPct val="150000"/>
              </a:lnSpc>
            </a:pPr>
            <a:endParaRPr lang="en-AU" sz="1300">
              <a:solidFill>
                <a:srgbClr val="22272B"/>
              </a:solidFill>
              <a:latin typeface="Public Sans" pitchFamily="2" charset="77"/>
            </a:endParaRPr>
          </a:p>
        </p:txBody>
      </p:sp>
      <p:sp>
        <p:nvSpPr>
          <p:cNvPr id="11" name="Rectangle 10">
            <a:extLst>
              <a:ext uri="{FF2B5EF4-FFF2-40B4-BE49-F238E27FC236}">
                <a16:creationId xmlns:a16="http://schemas.microsoft.com/office/drawing/2014/main" id="{5C5BFD05-2CEC-5E42-B948-25FED2B13195}"/>
              </a:ext>
            </a:extLst>
          </p:cNvPr>
          <p:cNvSpPr/>
          <p:nvPr/>
        </p:nvSpPr>
        <p:spPr>
          <a:xfrm>
            <a:off x="177800" y="5727700"/>
            <a:ext cx="3568700" cy="1016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3B0FCF69-2DFD-1442-BF45-38665B8AF84C}"/>
              </a:ext>
            </a:extLst>
          </p:cNvPr>
          <p:cNvSpPr txBox="1">
            <a:spLocks/>
          </p:cNvSpPr>
          <p:nvPr/>
        </p:nvSpPr>
        <p:spPr>
          <a:xfrm>
            <a:off x="396499" y="1141061"/>
            <a:ext cx="4181365" cy="487940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a:solidFill>
                  <a:srgbClr val="CBEDFD"/>
                </a:solidFill>
                <a:latin typeface="Public Sans" pitchFamily="2" charset="77"/>
              </a:rPr>
              <a:t>Parents, carers and families</a:t>
            </a:r>
          </a:p>
          <a:p>
            <a:pPr lvl="0">
              <a:lnSpc>
                <a:spcPct val="150000"/>
              </a:lnSpc>
            </a:pPr>
            <a:r>
              <a:rPr lang="en-AU" sz="1250">
                <a:solidFill>
                  <a:srgbClr val="CBEDFD"/>
                </a:solidFill>
                <a:latin typeface="Public Sans" pitchFamily="2" charset="77"/>
              </a:rPr>
              <a:t>Starting Year 7 can be a challenging time. It is essential to develop good habits from the start of high school. Families of Aboriginal and/or Torres Strait Islander students are encouraged to be actively involved in school life as part of an ongoing collaboration between home and school</a:t>
            </a:r>
          </a:p>
          <a:p>
            <a:pPr lvl="0">
              <a:lnSpc>
                <a:spcPct val="150000"/>
              </a:lnSpc>
            </a:pPr>
            <a:r>
              <a:rPr lang="en-AU" sz="1250">
                <a:solidFill>
                  <a:srgbClr val="CBEDFD"/>
                </a:solidFill>
                <a:latin typeface="Public Sans" pitchFamily="2" charset="77"/>
              </a:rPr>
              <a:t>The HSC is an important springboard for life – it provides improved employment outcomes for graduates</a:t>
            </a:r>
          </a:p>
          <a:p>
            <a:pPr lvl="0">
              <a:lnSpc>
                <a:spcPct val="150000"/>
              </a:lnSpc>
            </a:pPr>
            <a:r>
              <a:rPr lang="en-AU" sz="1250">
                <a:solidFill>
                  <a:srgbClr val="CBEDFD"/>
                </a:solidFill>
                <a:latin typeface="Public Sans" pitchFamily="2" charset="77"/>
              </a:rPr>
              <a:t>Years 11 and 12 students need to be well supported in their final years. </a:t>
            </a:r>
          </a:p>
          <a:p>
            <a:pPr lvl="0">
              <a:lnSpc>
                <a:spcPct val="150000"/>
              </a:lnSpc>
            </a:pPr>
            <a:r>
              <a:rPr lang="en-AU" sz="1250">
                <a:solidFill>
                  <a:srgbClr val="CBEDFD"/>
                </a:solidFill>
                <a:latin typeface="Public Sans" pitchFamily="2" charset="77"/>
              </a:rPr>
              <a:t>Regular attendance is essential – regularly missing days of school has a big impact in the long term</a:t>
            </a:r>
          </a:p>
          <a:p>
            <a:pPr lvl="0">
              <a:lnSpc>
                <a:spcPct val="150000"/>
              </a:lnSpc>
            </a:pPr>
            <a:r>
              <a:rPr lang="en-AU" sz="1250">
                <a:solidFill>
                  <a:srgbClr val="CBEDFD"/>
                </a:solidFill>
                <a:latin typeface="Public Sans" pitchFamily="2" charset="77"/>
              </a:rPr>
              <a:t>There are many pathways for students to complete the HSC and school career staff can assist students to work out a pathway based on their future career plans. </a:t>
            </a:r>
            <a:endParaRPr lang="en-AU" sz="1200">
              <a:solidFill>
                <a:srgbClr val="CBEDFD"/>
              </a:solidFill>
              <a:latin typeface="Public Sans" pitchFamily="2" charset="77"/>
            </a:endParaRPr>
          </a:p>
        </p:txBody>
      </p:sp>
      <p:sp>
        <p:nvSpPr>
          <p:cNvPr id="4" name="Footer Placeholder 3">
            <a:extLst>
              <a:ext uri="{FF2B5EF4-FFF2-40B4-BE49-F238E27FC236}">
                <a16:creationId xmlns:a16="http://schemas.microsoft.com/office/drawing/2014/main" id="{AE0D1689-A772-F541-9675-985B6F520111}"/>
              </a:ext>
            </a:extLst>
          </p:cNvPr>
          <p:cNvSpPr>
            <a:spLocks noGrp="1"/>
          </p:cNvSpPr>
          <p:nvPr>
            <p:ph type="ftr" sz="quarter" idx="11"/>
          </p:nvPr>
        </p:nvSpPr>
        <p:spPr/>
        <p:txBody>
          <a:bodyPr/>
          <a:lstStyle/>
          <a:p>
            <a:r>
              <a:rPr lang="en-US">
                <a:solidFill>
                  <a:srgbClr val="22272B"/>
                </a:solidFill>
              </a:rPr>
              <a:t>19</a:t>
            </a:r>
          </a:p>
        </p:txBody>
      </p:sp>
    </p:spTree>
    <p:extLst>
      <p:ext uri="{BB962C8B-B14F-4D97-AF65-F5344CB8AC3E}">
        <p14:creationId xmlns:p14="http://schemas.microsoft.com/office/powerpoint/2010/main" val="1782191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662135-BE56-E84F-A32F-B5EEA19756ED}"/>
              </a:ext>
            </a:extLst>
          </p:cNvPr>
          <p:cNvSpPr/>
          <p:nvPr/>
        </p:nvSpPr>
        <p:spPr>
          <a:xfrm>
            <a:off x="6081712" y="0"/>
            <a:ext cx="6096000" cy="6858000"/>
          </a:xfrm>
          <a:prstGeom prst="rect">
            <a:avLst/>
          </a:prstGeom>
          <a:solidFill>
            <a:srgbClr val="FDE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a:latin typeface="Public Sans" pitchFamily="2" charset="77"/>
            </a:endParaRPr>
          </a:p>
        </p:txBody>
      </p:sp>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CBEDFD"/>
                </a:solidFill>
                <a:latin typeface="Public Sans"/>
              </a:rPr>
              <a:t>Key messages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B0FCF69-2DFD-1442-BF45-38665B8AF84C}"/>
              </a:ext>
            </a:extLst>
          </p:cNvPr>
          <p:cNvSpPr txBox="1">
            <a:spLocks/>
          </p:cNvSpPr>
          <p:nvPr/>
        </p:nvSpPr>
        <p:spPr>
          <a:xfrm>
            <a:off x="396499" y="1384300"/>
            <a:ext cx="4587438" cy="49877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dirty="0">
                <a:solidFill>
                  <a:srgbClr val="CBEDFD"/>
                </a:solidFill>
                <a:latin typeface="Public Sans"/>
              </a:rPr>
              <a:t>Connection to culture</a:t>
            </a:r>
          </a:p>
          <a:p>
            <a:pPr>
              <a:lnSpc>
                <a:spcPct val="150000"/>
              </a:lnSpc>
            </a:pPr>
            <a:r>
              <a:rPr lang="en-AU" sz="1250" dirty="0">
                <a:solidFill>
                  <a:srgbClr val="CBEDFD"/>
                </a:solidFill>
                <a:latin typeface="Public Sans"/>
              </a:rPr>
              <a:t>Research shows that a connection to culture, language and heritage is a key driver behind Aboriginal and/or Torres Strait Islander students attaining their HSC.</a:t>
            </a:r>
          </a:p>
          <a:p>
            <a:pPr>
              <a:lnSpc>
                <a:spcPct val="150000"/>
              </a:lnSpc>
            </a:pPr>
            <a:r>
              <a:rPr lang="en-AU" sz="1250" dirty="0">
                <a:solidFill>
                  <a:srgbClr val="CBEDFD"/>
                </a:solidFill>
                <a:latin typeface="Public Sans"/>
              </a:rPr>
              <a:t>When Aboriginal and/or Torres Strait Islander students are supported to maintain a strong connection to culture during their schooling years, they’re more likely to complete Year 12.</a:t>
            </a:r>
          </a:p>
          <a:p>
            <a:pPr lvl="0">
              <a:lnSpc>
                <a:spcPct val="150000"/>
              </a:lnSpc>
            </a:pPr>
            <a:r>
              <a:rPr lang="en-AU" sz="1250" dirty="0">
                <a:solidFill>
                  <a:srgbClr val="CBEDFD"/>
                </a:solidFill>
                <a:latin typeface="Public Sans"/>
              </a:rPr>
              <a:t>It’s important for all schools to recognise and celebrate the cultures, histories and customs of all students and communities in order to foster classroom environments where students feel supported to achieve great things.</a:t>
            </a:r>
          </a:p>
          <a:p>
            <a:pPr>
              <a:lnSpc>
                <a:spcPct val="150000"/>
              </a:lnSpc>
            </a:pPr>
            <a:r>
              <a:rPr lang="en-AU" sz="1250" dirty="0">
                <a:solidFill>
                  <a:srgbClr val="CBEDFD"/>
                </a:solidFill>
                <a:latin typeface="Public Sans"/>
              </a:rPr>
              <a:t>Recognising culture at school can be a reason Aboriginal and/or Torres Strait Islander students succeed in education.</a:t>
            </a:r>
          </a:p>
        </p:txBody>
      </p:sp>
      <p:sp>
        <p:nvSpPr>
          <p:cNvPr id="11" name="Rectangle 10">
            <a:extLst>
              <a:ext uri="{FF2B5EF4-FFF2-40B4-BE49-F238E27FC236}">
                <a16:creationId xmlns:a16="http://schemas.microsoft.com/office/drawing/2014/main" id="{5C5BFD05-2CEC-5E42-B948-25FED2B13195}"/>
              </a:ext>
            </a:extLst>
          </p:cNvPr>
          <p:cNvSpPr/>
          <p:nvPr/>
        </p:nvSpPr>
        <p:spPr>
          <a:xfrm>
            <a:off x="225425" y="5842000"/>
            <a:ext cx="3568700" cy="1016000"/>
          </a:xfrm>
          <a:prstGeom prst="rect">
            <a:avLst/>
          </a:prstGeom>
          <a:solidFill>
            <a:srgbClr val="00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17FAA7-BD9E-7E42-A78D-5C3AE79E7A4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686330" y="1052981"/>
            <a:ext cx="5096145" cy="5075000"/>
          </a:xfrm>
          <a:prstGeom prst="rect">
            <a:avLst/>
          </a:prstGeom>
        </p:spPr>
      </p:pic>
      <p:sp>
        <p:nvSpPr>
          <p:cNvPr id="4" name="Footer Placeholder 3">
            <a:extLst>
              <a:ext uri="{FF2B5EF4-FFF2-40B4-BE49-F238E27FC236}">
                <a16:creationId xmlns:a16="http://schemas.microsoft.com/office/drawing/2014/main" id="{2B320AEA-3E20-AB44-A683-94440031DB27}"/>
              </a:ext>
            </a:extLst>
          </p:cNvPr>
          <p:cNvSpPr>
            <a:spLocks noGrp="1"/>
          </p:cNvSpPr>
          <p:nvPr>
            <p:ph type="ftr" sz="quarter" idx="11"/>
          </p:nvPr>
        </p:nvSpPr>
        <p:spPr>
          <a:xfrm>
            <a:off x="4267642" y="6378575"/>
            <a:ext cx="4114800" cy="365125"/>
          </a:xfrm>
        </p:spPr>
        <p:txBody>
          <a:bodyPr/>
          <a:lstStyle/>
          <a:p>
            <a:r>
              <a:rPr lang="en-US">
                <a:solidFill>
                  <a:srgbClr val="22272B"/>
                </a:solidFill>
              </a:rPr>
              <a:t>21</a:t>
            </a:r>
          </a:p>
        </p:txBody>
      </p:sp>
    </p:spTree>
    <p:extLst>
      <p:ext uri="{BB962C8B-B14F-4D97-AF65-F5344CB8AC3E}">
        <p14:creationId xmlns:p14="http://schemas.microsoft.com/office/powerpoint/2010/main" val="1200814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a:solidFill>
                  <a:srgbClr val="22272B"/>
                </a:solidFill>
                <a:latin typeface="Public Sans" pitchFamily="2" charset="0"/>
              </a:rPr>
              <a:t>My Future, My Culture, My Way.</a:t>
            </a:r>
          </a:p>
        </p:txBody>
      </p:sp>
      <p:sp>
        <p:nvSpPr>
          <p:cNvPr id="10" name="Title 1">
            <a:extLst>
              <a:ext uri="{FF2B5EF4-FFF2-40B4-BE49-F238E27FC236}">
                <a16:creationId xmlns:a16="http://schemas.microsoft.com/office/drawing/2014/main" id="{60B47ABF-ABF8-4A99-BB73-8C69540981BA}"/>
              </a:ext>
            </a:extLst>
          </p:cNvPr>
          <p:cNvSpPr txBox="1">
            <a:spLocks/>
          </p:cNvSpPr>
          <p:nvPr/>
        </p:nvSpPr>
        <p:spPr>
          <a:xfrm>
            <a:off x="440738" y="1942618"/>
            <a:ext cx="7118538" cy="5418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a:solidFill>
                  <a:srgbClr val="22272B"/>
                </a:solidFill>
                <a:latin typeface="Public Sans" pitchFamily="2" charset="0"/>
              </a:rPr>
              <a:t>Resources</a:t>
            </a:r>
          </a:p>
          <a:p>
            <a:endParaRPr lang="en-US" sz="3700">
              <a:solidFill>
                <a:srgbClr val="F4A9E4"/>
              </a:solidFill>
              <a:latin typeface="Public Sans" pitchFamily="2" charset="0"/>
            </a:endParaRPr>
          </a:p>
        </p:txBody>
      </p:sp>
      <p:cxnSp>
        <p:nvCxnSpPr>
          <p:cNvPr id="9" name="Straight Connector 8">
            <a:extLst>
              <a:ext uri="{FF2B5EF4-FFF2-40B4-BE49-F238E27FC236}">
                <a16:creationId xmlns:a16="http://schemas.microsoft.com/office/drawing/2014/main" id="{C529842D-234D-9A47-AAC5-7A27E5C7AA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A4919E-6AF6-AB4E-90DC-B30BE4662F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4" name="Rectangle 13">
            <a:extLst>
              <a:ext uri="{FF2B5EF4-FFF2-40B4-BE49-F238E27FC236}">
                <a16:creationId xmlns:a16="http://schemas.microsoft.com/office/drawing/2014/main" id="{8C3FFA71-E316-5447-9FB8-35802EA79DD1}"/>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1CFEF0-405B-8D4A-ABFD-A543027DEB5B}"/>
              </a:ext>
            </a:extLst>
          </p:cNvPr>
          <p:cNvSpPr txBox="1"/>
          <p:nvPr/>
        </p:nvSpPr>
        <p:spPr>
          <a:xfrm>
            <a:off x="4622800" y="4597400"/>
            <a:ext cx="184731" cy="369332"/>
          </a:xfrm>
          <a:prstGeom prst="rect">
            <a:avLst/>
          </a:prstGeom>
          <a:noFill/>
        </p:spPr>
        <p:txBody>
          <a:bodyPr wrap="none" rtlCol="0">
            <a:spAutoFit/>
          </a:bodyPr>
          <a:lstStyle/>
          <a:p>
            <a:endParaRPr lang="en-US"/>
          </a:p>
        </p:txBody>
      </p:sp>
      <p:pic>
        <p:nvPicPr>
          <p:cNvPr id="15" name="Picture 14">
            <a:extLst>
              <a:ext uri="{FF2B5EF4-FFF2-40B4-BE49-F238E27FC236}">
                <a16:creationId xmlns:a16="http://schemas.microsoft.com/office/drawing/2014/main" id="{3469E539-46A9-ED4C-ABDD-070B9F4AD5F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21378773">
            <a:off x="4043978" y="2193643"/>
            <a:ext cx="2512031" cy="355484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C95944B-05BF-2B4E-A284-54171324D9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2911" y="772491"/>
            <a:ext cx="2513163" cy="3554842"/>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95A37672-8D9D-4543-B847-9554FFB1F3A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rot="604280">
            <a:off x="7730963" y="2545347"/>
            <a:ext cx="2512031" cy="3554841"/>
          </a:xfrm>
          <a:prstGeom prst="rect">
            <a:avLst/>
          </a:prstGeom>
          <a:effectLst>
            <a:outerShdw blurRad="50800" dist="38100" dir="2700000" algn="tl" rotWithShape="0">
              <a:prstClr val="black">
                <a:alpha val="40000"/>
              </a:prstClr>
            </a:outerShdw>
          </a:effectLst>
        </p:spPr>
      </p:pic>
      <p:sp>
        <p:nvSpPr>
          <p:cNvPr id="7" name="Footer Placeholder 6">
            <a:extLst>
              <a:ext uri="{FF2B5EF4-FFF2-40B4-BE49-F238E27FC236}">
                <a16:creationId xmlns:a16="http://schemas.microsoft.com/office/drawing/2014/main" id="{EE99AC95-01BA-8C4E-9DEF-A3B147628809}"/>
              </a:ext>
            </a:extLst>
          </p:cNvPr>
          <p:cNvSpPr>
            <a:spLocks noGrp="1"/>
          </p:cNvSpPr>
          <p:nvPr>
            <p:ph type="ftr" sz="quarter" idx="11"/>
          </p:nvPr>
        </p:nvSpPr>
        <p:spPr/>
        <p:txBody>
          <a:bodyPr/>
          <a:lstStyle/>
          <a:p>
            <a:r>
              <a:rPr lang="en-US">
                <a:solidFill>
                  <a:srgbClr val="22272B"/>
                </a:solidFill>
              </a:rPr>
              <a:t>22</a:t>
            </a:r>
          </a:p>
        </p:txBody>
      </p:sp>
    </p:spTree>
    <p:extLst>
      <p:ext uri="{BB962C8B-B14F-4D97-AF65-F5344CB8AC3E}">
        <p14:creationId xmlns:p14="http://schemas.microsoft.com/office/powerpoint/2010/main" val="664486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C8B36AA-09B0-F545-881F-D266585A4D1A}"/>
              </a:ext>
            </a:extLst>
          </p:cNvPr>
          <p:cNvSpPr txBox="1">
            <a:spLocks/>
          </p:cNvSpPr>
          <p:nvPr/>
        </p:nvSpPr>
        <p:spPr>
          <a:xfrm>
            <a:off x="394112" y="600806"/>
            <a:ext cx="9167331" cy="541816"/>
          </a:xfrm>
          <a:prstGeom prst="rect">
            <a:avLst/>
          </a:prstGeom>
          <a:noFill/>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latin typeface="Public Sans"/>
              </a:rPr>
              <a:t>Resources</a:t>
            </a:r>
          </a:p>
        </p:txBody>
      </p:sp>
      <p:cxnSp>
        <p:nvCxnSpPr>
          <p:cNvPr id="10" name="Straight Connector 9">
            <a:extLst>
              <a:ext uri="{FF2B5EF4-FFF2-40B4-BE49-F238E27FC236}">
                <a16:creationId xmlns:a16="http://schemas.microsoft.com/office/drawing/2014/main" id="{654F5B41-2232-264E-9313-E861B4E0244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5A281CE-80A9-5A4C-848E-6F247FDCD863}"/>
              </a:ext>
            </a:extLst>
          </p:cNvPr>
          <p:cNvSpPr txBox="1">
            <a:spLocks/>
          </p:cNvSpPr>
          <p:nvPr/>
        </p:nvSpPr>
        <p:spPr>
          <a:xfrm>
            <a:off x="393759" y="1230352"/>
            <a:ext cx="10379748" cy="354152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250">
                <a:solidFill>
                  <a:srgbClr val="FF0000"/>
                </a:solidFill>
                <a:latin typeface="Public Sans" pitchFamily="2" charset="77"/>
                <a:hlinkClick r:id="rId3"/>
              </a:rPr>
              <a:t>Download these products</a:t>
            </a:r>
            <a:r>
              <a:rPr lang="en-AU" sz="1250">
                <a:solidFill>
                  <a:srgbClr val="22272B"/>
                </a:solidFill>
                <a:latin typeface="Public Sans" pitchFamily="2" charset="77"/>
              </a:rPr>
              <a:t> and use them in your newsletters, publications and websites. Print them out and hand them to clients and people in your community. Everyone has a part to play. You might also like to use the key messages on pages 17-21 to develop your own news items for your mob about </a:t>
            </a:r>
            <a:r>
              <a:rPr lang="en-AU" sz="1250" b="1">
                <a:solidFill>
                  <a:srgbClr val="22272B"/>
                </a:solidFill>
                <a:latin typeface="Public Sans" pitchFamily="2" charset="77"/>
              </a:rPr>
              <a:t>My Future, My Culture, My Way.</a:t>
            </a:r>
          </a:p>
        </p:txBody>
      </p:sp>
      <p:pic>
        <p:nvPicPr>
          <p:cNvPr id="15" name="Picture 14">
            <a:extLst>
              <a:ext uri="{FF2B5EF4-FFF2-40B4-BE49-F238E27FC236}">
                <a16:creationId xmlns:a16="http://schemas.microsoft.com/office/drawing/2014/main" id="{24E55D08-C366-B648-8704-ADC4F6E5D94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347980" y="2355492"/>
            <a:ext cx="2102799" cy="2974387"/>
          </a:xfrm>
          <a:prstGeom prst="rect">
            <a:avLst/>
          </a:prstGeom>
          <a:effectLst>
            <a:outerShdw blurRad="50800" dist="38100" dir="2700000" algn="tl" rotWithShape="0">
              <a:prstClr val="black">
                <a:alpha val="20000"/>
              </a:prstClr>
            </a:outerShdw>
          </a:effectLst>
        </p:spPr>
      </p:pic>
      <p:sp>
        <p:nvSpPr>
          <p:cNvPr id="17" name="TextBox 16">
            <a:extLst>
              <a:ext uri="{FF2B5EF4-FFF2-40B4-BE49-F238E27FC236}">
                <a16:creationId xmlns:a16="http://schemas.microsoft.com/office/drawing/2014/main" id="{767A3722-24F8-3145-B009-7D9EF7460C86}"/>
              </a:ext>
            </a:extLst>
          </p:cNvPr>
          <p:cNvSpPr txBox="1"/>
          <p:nvPr/>
        </p:nvSpPr>
        <p:spPr>
          <a:xfrm>
            <a:off x="7338544" y="5456816"/>
            <a:ext cx="2101854" cy="523220"/>
          </a:xfrm>
          <a:prstGeom prst="rect">
            <a:avLst/>
          </a:prstGeom>
          <a:noFill/>
        </p:spPr>
        <p:txBody>
          <a:bodyPr wrap="square">
            <a:spAutoFit/>
          </a:bodyPr>
          <a:lstStyle/>
          <a:p>
            <a:pPr algn="ctr"/>
            <a:r>
              <a:rPr lang="en-AU" sz="1000"/>
              <a:t>A3 infographic</a:t>
            </a:r>
          </a:p>
          <a:p>
            <a:pPr marL="0" indent="0" algn="ctr">
              <a:buNone/>
            </a:pPr>
            <a:endParaRPr lang="en-AU" sz="1800">
              <a:latin typeface="Public Sans" pitchFamily="2" charset="77"/>
            </a:endParaRPr>
          </a:p>
        </p:txBody>
      </p:sp>
      <p:pic>
        <p:nvPicPr>
          <p:cNvPr id="12" name="Picture 11">
            <a:extLst>
              <a:ext uri="{FF2B5EF4-FFF2-40B4-BE49-F238E27FC236}">
                <a16:creationId xmlns:a16="http://schemas.microsoft.com/office/drawing/2014/main" id="{C4F46794-C19B-CE44-BB43-969EA0356D2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397316" y="2355492"/>
            <a:ext cx="2101854" cy="2974390"/>
          </a:xfrm>
          <a:prstGeom prst="rect">
            <a:avLst/>
          </a:prstGeom>
          <a:effectLst>
            <a:outerShdw blurRad="50800" dist="38100" dir="2700000" algn="tl" rotWithShape="0">
              <a:prstClr val="black">
                <a:alpha val="20000"/>
              </a:prstClr>
            </a:outerShdw>
          </a:effectLst>
        </p:spPr>
      </p:pic>
      <p:pic>
        <p:nvPicPr>
          <p:cNvPr id="13" name="Picture 12">
            <a:extLst>
              <a:ext uri="{FF2B5EF4-FFF2-40B4-BE49-F238E27FC236}">
                <a16:creationId xmlns:a16="http://schemas.microsoft.com/office/drawing/2014/main" id="{5D7B1A3B-37E0-7045-B0E9-44186DC083F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857706" y="2355492"/>
            <a:ext cx="2101854" cy="2974390"/>
          </a:xfrm>
          <a:prstGeom prst="rect">
            <a:avLst/>
          </a:prstGeom>
          <a:effectLst>
            <a:outerShdw blurRad="50800" dist="38100" dir="2700000" algn="tl" rotWithShape="0">
              <a:prstClr val="black">
                <a:alpha val="20000"/>
              </a:prstClr>
            </a:outerShdw>
          </a:effectLst>
        </p:spPr>
      </p:pic>
      <p:sp>
        <p:nvSpPr>
          <p:cNvPr id="19" name="TextBox 18">
            <a:extLst>
              <a:ext uri="{FF2B5EF4-FFF2-40B4-BE49-F238E27FC236}">
                <a16:creationId xmlns:a16="http://schemas.microsoft.com/office/drawing/2014/main" id="{90470695-DB55-BD43-94BD-6D08BF44C6BA}"/>
              </a:ext>
            </a:extLst>
          </p:cNvPr>
          <p:cNvSpPr txBox="1"/>
          <p:nvPr/>
        </p:nvSpPr>
        <p:spPr>
          <a:xfrm>
            <a:off x="2613661" y="5448446"/>
            <a:ext cx="1669117" cy="523220"/>
          </a:xfrm>
          <a:prstGeom prst="rect">
            <a:avLst/>
          </a:prstGeom>
          <a:noFill/>
        </p:spPr>
        <p:txBody>
          <a:bodyPr wrap="square">
            <a:spAutoFit/>
          </a:bodyPr>
          <a:lstStyle/>
          <a:p>
            <a:pPr algn="ctr"/>
            <a:r>
              <a:rPr lang="en-AU" sz="1000"/>
              <a:t>Student factsheet</a:t>
            </a:r>
          </a:p>
          <a:p>
            <a:pPr marL="0" indent="0" algn="ctr">
              <a:buNone/>
            </a:pPr>
            <a:endParaRPr lang="en-AU" sz="1800">
              <a:latin typeface="Public Sans" pitchFamily="2" charset="77"/>
            </a:endParaRPr>
          </a:p>
        </p:txBody>
      </p:sp>
      <p:sp>
        <p:nvSpPr>
          <p:cNvPr id="21" name="TextBox 20">
            <a:extLst>
              <a:ext uri="{FF2B5EF4-FFF2-40B4-BE49-F238E27FC236}">
                <a16:creationId xmlns:a16="http://schemas.microsoft.com/office/drawing/2014/main" id="{361806BD-1282-314D-86A9-DB99FEC66694}"/>
              </a:ext>
            </a:extLst>
          </p:cNvPr>
          <p:cNvSpPr txBox="1"/>
          <p:nvPr/>
        </p:nvSpPr>
        <p:spPr>
          <a:xfrm>
            <a:off x="5105052" y="5448446"/>
            <a:ext cx="1669117" cy="523220"/>
          </a:xfrm>
          <a:prstGeom prst="rect">
            <a:avLst/>
          </a:prstGeom>
          <a:noFill/>
        </p:spPr>
        <p:txBody>
          <a:bodyPr wrap="square">
            <a:spAutoFit/>
          </a:bodyPr>
          <a:lstStyle/>
          <a:p>
            <a:pPr algn="ctr"/>
            <a:r>
              <a:rPr lang="en-AU" sz="1000"/>
              <a:t>Parents and carers factsheet</a:t>
            </a:r>
          </a:p>
          <a:p>
            <a:pPr marL="0" indent="0" algn="ctr">
              <a:buNone/>
            </a:pPr>
            <a:endParaRPr lang="en-AU" sz="1800">
              <a:latin typeface="Public Sans" pitchFamily="2" charset="77"/>
            </a:endParaRPr>
          </a:p>
        </p:txBody>
      </p:sp>
      <p:sp>
        <p:nvSpPr>
          <p:cNvPr id="5" name="Footer Placeholder 4">
            <a:extLst>
              <a:ext uri="{FF2B5EF4-FFF2-40B4-BE49-F238E27FC236}">
                <a16:creationId xmlns:a16="http://schemas.microsoft.com/office/drawing/2014/main" id="{80181B84-BE23-C241-9FCC-FFACCF2C3B43}"/>
              </a:ext>
            </a:extLst>
          </p:cNvPr>
          <p:cNvSpPr>
            <a:spLocks noGrp="1"/>
          </p:cNvSpPr>
          <p:nvPr>
            <p:ph type="ftr" sz="quarter" idx="11"/>
          </p:nvPr>
        </p:nvSpPr>
        <p:spPr/>
        <p:txBody>
          <a:bodyPr/>
          <a:lstStyle/>
          <a:p>
            <a:r>
              <a:rPr lang="en-US">
                <a:solidFill>
                  <a:srgbClr val="22272B"/>
                </a:solidFill>
              </a:rPr>
              <a:t>23</a:t>
            </a:r>
          </a:p>
        </p:txBody>
      </p:sp>
    </p:spTree>
    <p:extLst>
      <p:ext uri="{BB962C8B-B14F-4D97-AF65-F5344CB8AC3E}">
        <p14:creationId xmlns:p14="http://schemas.microsoft.com/office/powerpoint/2010/main" val="1525447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C8B36AA-09B0-F545-881F-D266585A4D1A}"/>
              </a:ext>
            </a:extLst>
          </p:cNvPr>
          <p:cNvSpPr txBox="1">
            <a:spLocks/>
          </p:cNvSpPr>
          <p:nvPr/>
        </p:nvSpPr>
        <p:spPr>
          <a:xfrm>
            <a:off x="394112" y="600806"/>
            <a:ext cx="9167331" cy="541816"/>
          </a:xfrm>
          <a:prstGeom prst="rect">
            <a:avLst/>
          </a:prstGeom>
          <a:noFill/>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Public Sans"/>
              </a:rPr>
              <a:t>Resources - Back to school social media posts</a:t>
            </a:r>
          </a:p>
        </p:txBody>
      </p:sp>
      <p:cxnSp>
        <p:nvCxnSpPr>
          <p:cNvPr id="10" name="Straight Connector 9">
            <a:extLst>
              <a:ext uri="{FF2B5EF4-FFF2-40B4-BE49-F238E27FC236}">
                <a16:creationId xmlns:a16="http://schemas.microsoft.com/office/drawing/2014/main" id="{654F5B41-2232-264E-9313-E861B4E0244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80181B84-BE23-C241-9FCC-FFACCF2C3B43}"/>
              </a:ext>
            </a:extLst>
          </p:cNvPr>
          <p:cNvSpPr>
            <a:spLocks noGrp="1"/>
          </p:cNvSpPr>
          <p:nvPr>
            <p:ph type="ftr" sz="quarter" idx="11"/>
          </p:nvPr>
        </p:nvSpPr>
        <p:spPr/>
        <p:txBody>
          <a:bodyPr/>
          <a:lstStyle/>
          <a:p>
            <a:r>
              <a:rPr lang="en-US">
                <a:solidFill>
                  <a:srgbClr val="22272B"/>
                </a:solidFill>
              </a:rPr>
              <a:t>23</a:t>
            </a:r>
          </a:p>
        </p:txBody>
      </p:sp>
      <p:sp>
        <p:nvSpPr>
          <p:cNvPr id="2" name="TextBox 1">
            <a:extLst>
              <a:ext uri="{FF2B5EF4-FFF2-40B4-BE49-F238E27FC236}">
                <a16:creationId xmlns:a16="http://schemas.microsoft.com/office/drawing/2014/main" id="{775042F5-F62B-EFBE-CB29-5436429FF12F}"/>
              </a:ext>
            </a:extLst>
          </p:cNvPr>
          <p:cNvSpPr txBox="1"/>
          <p:nvPr/>
        </p:nvSpPr>
        <p:spPr>
          <a:xfrm>
            <a:off x="3988930" y="1839340"/>
            <a:ext cx="3023252"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b="1" dirty="0">
                <a:latin typeface="Public Sans"/>
                <a:ea typeface="+mn-lt"/>
                <a:cs typeface="+mn-lt"/>
              </a:rPr>
              <a:t>Social Post 2:</a:t>
            </a:r>
          </a:p>
          <a:p>
            <a:r>
              <a:rPr lang="en-US" sz="1250" dirty="0">
                <a:latin typeface="Public Sans"/>
                <a:ea typeface="+mn-lt"/>
                <a:cs typeface="+mn-lt"/>
              </a:rPr>
              <a:t>Set your child up for success this year with some healthy school habits. </a:t>
            </a:r>
          </a:p>
          <a:p>
            <a:r>
              <a:rPr lang="en-US" sz="1250" dirty="0">
                <a:latin typeface="Public Sans"/>
                <a:ea typeface="+mn-lt"/>
                <a:cs typeface="+mn-lt"/>
              </a:rPr>
              <a:t>Attendance is key in supporting children reach their potential. As a parent/carer you can support your child's attendance by helping them get up for the school day with enough time to get ready in the morning.</a:t>
            </a:r>
          </a:p>
          <a:p>
            <a:endParaRPr lang="en-US"/>
          </a:p>
          <a:p>
            <a:r>
              <a:rPr lang="en-US" sz="1250" dirty="0">
                <a:latin typeface="Public Sans"/>
                <a:ea typeface="+mn-lt"/>
                <a:cs typeface="+mn-lt"/>
              </a:rPr>
              <a:t>It is very important to make sure that children arrive on time at the start of the school day, so they are ready to participate in learning.</a:t>
            </a:r>
          </a:p>
          <a:p>
            <a:endParaRPr lang="en-US" sz="1250" dirty="0">
              <a:latin typeface="Public Sans"/>
              <a:ea typeface="+mn-lt"/>
              <a:cs typeface="+mn-lt"/>
            </a:endParaRPr>
          </a:p>
          <a:p>
            <a:r>
              <a:rPr lang="en-US" sz="1250" dirty="0">
                <a:latin typeface="Public Sans"/>
                <a:ea typeface="+mn-lt"/>
                <a:cs typeface="+mn-lt"/>
              </a:rPr>
              <a:t>Discover the </a:t>
            </a:r>
            <a:r>
              <a:rPr lang="en-US" sz="1250" u="sng" dirty="0">
                <a:latin typeface="Public Sans"/>
                <a:ea typeface="+mn-lt"/>
                <a:cs typeface="+mn-lt"/>
                <a:hlinkClick r:id="rId3"/>
              </a:rPr>
              <a:t>‘Every Day Matters’ campaign</a:t>
            </a:r>
            <a:r>
              <a:rPr lang="en-US" sz="1250" dirty="0">
                <a:latin typeface="Public Sans"/>
                <a:ea typeface="+mn-lt"/>
                <a:cs typeface="+mn-lt"/>
              </a:rPr>
              <a:t> to learn more about how consistent attendance improves student outcomes and career options.</a:t>
            </a:r>
          </a:p>
          <a:p>
            <a:r>
              <a:rPr lang="en-US" sz="1250" dirty="0">
                <a:latin typeface="Public Sans"/>
                <a:cs typeface="Segoe UI"/>
              </a:rPr>
              <a:t> </a:t>
            </a:r>
            <a:r>
              <a:rPr lang="en-GB" sz="1250" dirty="0">
                <a:latin typeface="Public Sans"/>
                <a:cs typeface="Times New Roman"/>
              </a:rPr>
              <a:t> </a:t>
            </a:r>
            <a:endParaRPr lang="en-GB" sz="1250">
              <a:latin typeface="Public Sans"/>
            </a:endParaRPr>
          </a:p>
        </p:txBody>
      </p:sp>
      <p:sp>
        <p:nvSpPr>
          <p:cNvPr id="3" name="TextBox 2">
            <a:extLst>
              <a:ext uri="{FF2B5EF4-FFF2-40B4-BE49-F238E27FC236}">
                <a16:creationId xmlns:a16="http://schemas.microsoft.com/office/drawing/2014/main" id="{9A086F79-A7E5-8E72-D1AF-D003D7DEB76E}"/>
              </a:ext>
            </a:extLst>
          </p:cNvPr>
          <p:cNvSpPr txBox="1"/>
          <p:nvPr/>
        </p:nvSpPr>
        <p:spPr>
          <a:xfrm>
            <a:off x="7771922" y="1841730"/>
            <a:ext cx="3283764" cy="45166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b="1" dirty="0">
                <a:latin typeface="Public Sans"/>
                <a:ea typeface="+mn-lt"/>
                <a:cs typeface="+mn-lt"/>
              </a:rPr>
              <a:t>Social Post 3:</a:t>
            </a:r>
            <a:endParaRPr lang="en-GB" sz="1250" b="1">
              <a:latin typeface="Public Sans"/>
              <a:ea typeface="+mn-lt"/>
              <a:cs typeface="+mn-lt"/>
            </a:endParaRPr>
          </a:p>
          <a:p>
            <a:r>
              <a:rPr lang="en-US" sz="1250" dirty="0">
                <a:latin typeface="Public Sans"/>
                <a:ea typeface="+mn-lt"/>
                <a:cs typeface="+mn-lt"/>
              </a:rPr>
              <a:t>Everyone’s ‘best’ looks different! It is important for students to know that they have the choice of multiple pathways when it comes to completing the HSC.</a:t>
            </a:r>
            <a:endParaRPr lang="en-GB" sz="1250">
              <a:latin typeface="Public Sans"/>
              <a:ea typeface="+mn-lt"/>
              <a:cs typeface="+mn-lt"/>
            </a:endParaRPr>
          </a:p>
          <a:p>
            <a:endParaRPr lang="en-US" sz="1250" dirty="0">
              <a:latin typeface="Public Sans"/>
              <a:ea typeface="+mn-lt"/>
              <a:cs typeface="+mn-lt"/>
            </a:endParaRPr>
          </a:p>
          <a:p>
            <a:r>
              <a:rPr lang="en-US" sz="1250" dirty="0">
                <a:latin typeface="Public Sans"/>
                <a:ea typeface="+mn-lt"/>
                <a:cs typeface="+mn-lt"/>
              </a:rPr>
              <a:t>One of these alternative pathways includes school-based apprenticeships and traineeships (SBATs), which suit students who are looking for real world, on the job experience in various industries. </a:t>
            </a:r>
          </a:p>
          <a:p>
            <a:endParaRPr lang="en-US" sz="1250" dirty="0">
              <a:latin typeface="Public Sans"/>
              <a:ea typeface="+mn-lt"/>
              <a:cs typeface="+mn-lt"/>
            </a:endParaRPr>
          </a:p>
          <a:p>
            <a:r>
              <a:rPr lang="en-US" sz="1250" dirty="0">
                <a:latin typeface="Public Sans"/>
                <a:ea typeface="+mn-lt"/>
                <a:cs typeface="+mn-lt"/>
              </a:rPr>
              <a:t>SBATs develop job ready skills for the student's chosen certificate, while building life skills including resilience and </a:t>
            </a:r>
            <a:r>
              <a:rPr lang="en-US" sz="1250" dirty="0" err="1">
                <a:latin typeface="Public Sans"/>
                <a:ea typeface="+mn-lt"/>
                <a:cs typeface="+mn-lt"/>
              </a:rPr>
              <a:t>organisation</a:t>
            </a:r>
            <a:r>
              <a:rPr lang="en-US" sz="1250" dirty="0">
                <a:latin typeface="Public Sans"/>
                <a:ea typeface="+mn-lt"/>
                <a:cs typeface="+mn-lt"/>
              </a:rPr>
              <a:t>. SBATs also get students straight into the workforce, creating future employment opportunities.</a:t>
            </a:r>
            <a:endParaRPr lang="en-GB" sz="1250">
              <a:latin typeface="Public Sans"/>
              <a:ea typeface="+mn-lt"/>
              <a:cs typeface="+mn-lt"/>
            </a:endParaRPr>
          </a:p>
          <a:p>
            <a:endParaRPr lang="en-US" sz="1250" dirty="0">
              <a:latin typeface="Public Sans"/>
              <a:ea typeface="+mn-lt"/>
              <a:cs typeface="+mn-lt"/>
            </a:endParaRPr>
          </a:p>
          <a:p>
            <a:r>
              <a:rPr lang="en-US" sz="1250" dirty="0">
                <a:latin typeface="Public Sans"/>
                <a:ea typeface="+mn-lt"/>
                <a:cs typeface="+mn-lt"/>
              </a:rPr>
              <a:t>If this sounds like something a student or your child would be interested in, read more on the </a:t>
            </a:r>
            <a:r>
              <a:rPr lang="en-US" sz="1250" u="sng" dirty="0">
                <a:latin typeface="Public Sans"/>
                <a:ea typeface="+mn-lt"/>
                <a:cs typeface="+mn-lt"/>
                <a:hlinkClick r:id="rId4"/>
              </a:rPr>
              <a:t>department’s website</a:t>
            </a:r>
            <a:r>
              <a:rPr lang="en-US" sz="1250" dirty="0">
                <a:latin typeface="Public Sans"/>
                <a:ea typeface="+mn-lt"/>
                <a:cs typeface="+mn-lt"/>
              </a:rPr>
              <a:t>.</a:t>
            </a:r>
            <a:endParaRPr lang="en-GB" sz="1250">
              <a:latin typeface="Public Sans"/>
              <a:ea typeface="+mn-lt"/>
              <a:cs typeface="+mn-lt"/>
            </a:endParaRPr>
          </a:p>
          <a:p>
            <a:endParaRPr lang="en-GB" sz="1250" dirty="0">
              <a:latin typeface="Public Sans"/>
              <a:ea typeface="+mn-lt"/>
              <a:cs typeface="Times New Roman"/>
            </a:endParaRPr>
          </a:p>
          <a:p>
            <a:endParaRPr lang="en-GB" sz="1250" dirty="0">
              <a:latin typeface="Public Sans"/>
              <a:cs typeface="Times New Roman"/>
            </a:endParaRPr>
          </a:p>
        </p:txBody>
      </p:sp>
      <p:sp>
        <p:nvSpPr>
          <p:cNvPr id="4" name="TextBox 3">
            <a:extLst>
              <a:ext uri="{FF2B5EF4-FFF2-40B4-BE49-F238E27FC236}">
                <a16:creationId xmlns:a16="http://schemas.microsoft.com/office/drawing/2014/main" id="{C625B42D-1A5A-39C7-9A3D-3473FB932367}"/>
              </a:ext>
            </a:extLst>
          </p:cNvPr>
          <p:cNvSpPr txBox="1"/>
          <p:nvPr/>
        </p:nvSpPr>
        <p:spPr>
          <a:xfrm>
            <a:off x="393374" y="1839340"/>
            <a:ext cx="2997201"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b="1" dirty="0">
                <a:latin typeface="Public Sans"/>
              </a:rPr>
              <a:t>Social Post 1:​</a:t>
            </a:r>
            <a:endParaRPr lang="en-US" sz="1250" b="1" dirty="0">
              <a:latin typeface="Public Sans"/>
              <a:cs typeface="Calibri"/>
            </a:endParaRPr>
          </a:p>
          <a:p>
            <a:r>
              <a:rPr lang="en-US" sz="1250" dirty="0">
                <a:latin typeface="Public Sans"/>
              </a:rPr>
              <a:t>Returning to school after the summer holidays can be a challenge, but it is an important time for students in their HSC years, setting routines for the year ahead.​</a:t>
            </a:r>
            <a:endParaRPr lang="en-US" sz="1250">
              <a:latin typeface="Public Sans"/>
              <a:cs typeface="Calibri"/>
            </a:endParaRPr>
          </a:p>
          <a:p>
            <a:endParaRPr lang="en-US" sz="1250" dirty="0">
              <a:latin typeface="Public Sans"/>
              <a:cs typeface="Calibri"/>
            </a:endParaRPr>
          </a:p>
          <a:p>
            <a:r>
              <a:rPr lang="en-US" sz="1250" dirty="0">
                <a:latin typeface="Public Sans"/>
              </a:rPr>
              <a:t>To help these students stay motivated at school, cultural safety is paramount.​</a:t>
            </a:r>
            <a:endParaRPr lang="en-US" sz="1250">
              <a:latin typeface="Public Sans"/>
              <a:cs typeface="Calibri"/>
            </a:endParaRPr>
          </a:p>
          <a:p>
            <a:endParaRPr lang="en-US" sz="1250" dirty="0">
              <a:latin typeface="Public Sans"/>
              <a:cs typeface="Calibri"/>
            </a:endParaRPr>
          </a:p>
          <a:p>
            <a:r>
              <a:rPr lang="en-US" sz="1250" dirty="0">
                <a:latin typeface="Public Sans"/>
              </a:rPr>
              <a:t>Cultural safety can help students achieve their potential by creating a sense of belonging; students who are more engaged at school have better academic outcomes. ​</a:t>
            </a:r>
            <a:endParaRPr lang="en-US" sz="1250">
              <a:latin typeface="Public Sans"/>
              <a:cs typeface="Calibri"/>
            </a:endParaRPr>
          </a:p>
          <a:p>
            <a:endParaRPr lang="en-US" sz="1250" dirty="0">
              <a:latin typeface="Public Sans"/>
              <a:cs typeface="Calibri"/>
            </a:endParaRPr>
          </a:p>
          <a:p>
            <a:r>
              <a:rPr lang="en-US" sz="1250" dirty="0">
                <a:latin typeface="Public Sans"/>
              </a:rPr>
              <a:t>Read a </a:t>
            </a:r>
            <a:r>
              <a:rPr lang="en-US" sz="1250" dirty="0">
                <a:latin typeface="Public Sans"/>
                <a:hlinkClick r:id="rId5"/>
              </a:rPr>
              <a:t>case study</a:t>
            </a:r>
            <a:r>
              <a:rPr lang="en-US" sz="1250" dirty="0">
                <a:latin typeface="Public Sans"/>
              </a:rPr>
              <a:t> about how cultural safety contributes to the success of Aboriginal and/or Torres Strait Islander students. </a:t>
            </a:r>
            <a:endParaRPr lang="en-US" sz="1250">
              <a:latin typeface="Public Sans"/>
              <a:cs typeface="Calibri"/>
            </a:endParaRPr>
          </a:p>
        </p:txBody>
      </p:sp>
      <p:sp>
        <p:nvSpPr>
          <p:cNvPr id="6" name="TextBox 5">
            <a:extLst>
              <a:ext uri="{FF2B5EF4-FFF2-40B4-BE49-F238E27FC236}">
                <a16:creationId xmlns:a16="http://schemas.microsoft.com/office/drawing/2014/main" id="{AA0F80BB-1501-DF58-F3FE-2CA79D2632EE}"/>
              </a:ext>
            </a:extLst>
          </p:cNvPr>
          <p:cNvSpPr txBox="1"/>
          <p:nvPr/>
        </p:nvSpPr>
        <p:spPr>
          <a:xfrm>
            <a:off x="397079" y="1235978"/>
            <a:ext cx="107826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dirty="0">
                <a:solidFill>
                  <a:srgbClr val="0563C1"/>
                </a:solidFill>
                <a:latin typeface="Public Sans"/>
                <a:cs typeface="Segoe UI"/>
              </a:rPr>
              <a:t>Share these social media posts with your community </a:t>
            </a:r>
          </a:p>
        </p:txBody>
      </p:sp>
    </p:spTree>
    <p:extLst>
      <p:ext uri="{BB962C8B-B14F-4D97-AF65-F5344CB8AC3E}">
        <p14:creationId xmlns:p14="http://schemas.microsoft.com/office/powerpoint/2010/main" val="78613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872FCA-2A88-9C46-B046-7622317FDC22}"/>
              </a:ext>
            </a:extLst>
          </p:cNvPr>
          <p:cNvSpPr/>
          <p:nvPr/>
        </p:nvSpPr>
        <p:spPr>
          <a:xfrm>
            <a:off x="12001499"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C8B36AA-09B0-F545-881F-D266585A4D1A}"/>
              </a:ext>
            </a:extLst>
          </p:cNvPr>
          <p:cNvSpPr txBox="1">
            <a:spLocks/>
          </p:cNvSpPr>
          <p:nvPr/>
        </p:nvSpPr>
        <p:spPr>
          <a:xfrm>
            <a:off x="394112" y="600806"/>
            <a:ext cx="9167331" cy="541816"/>
          </a:xfrm>
          <a:prstGeom prst="rect">
            <a:avLst/>
          </a:prstGeom>
          <a:noFill/>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22272B"/>
                </a:solidFill>
                <a:latin typeface="Public Sans"/>
              </a:rPr>
              <a:t>Resources</a:t>
            </a:r>
          </a:p>
        </p:txBody>
      </p:sp>
      <p:cxnSp>
        <p:nvCxnSpPr>
          <p:cNvPr id="10" name="Straight Connector 9">
            <a:extLst>
              <a:ext uri="{FF2B5EF4-FFF2-40B4-BE49-F238E27FC236}">
                <a16:creationId xmlns:a16="http://schemas.microsoft.com/office/drawing/2014/main" id="{654F5B41-2232-264E-9313-E861B4E02447}"/>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0EBA2C1-B1BC-5742-83BC-6F07AA90C5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76426" y="584216"/>
            <a:ext cx="1316992" cy="1316992"/>
          </a:xfrm>
          <a:prstGeom prst="rect">
            <a:avLst/>
          </a:prstGeom>
          <a:effectLst>
            <a:outerShdw blurRad="50800" dist="38100" dir="2700000" algn="tl" rotWithShape="0">
              <a:prstClr val="black">
                <a:alpha val="20000"/>
              </a:prstClr>
            </a:outerShdw>
          </a:effectLst>
        </p:spPr>
      </p:pic>
      <p:pic>
        <p:nvPicPr>
          <p:cNvPr id="19" name="Picture 18">
            <a:extLst>
              <a:ext uri="{FF2B5EF4-FFF2-40B4-BE49-F238E27FC236}">
                <a16:creationId xmlns:a16="http://schemas.microsoft.com/office/drawing/2014/main" id="{7138E286-E6BC-4945-AE5E-107B1557019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21970" y="584216"/>
            <a:ext cx="1316992" cy="1316992"/>
          </a:xfrm>
          <a:prstGeom prst="rect">
            <a:avLst/>
          </a:prstGeom>
          <a:effectLst>
            <a:outerShdw blurRad="50800" dist="38100" dir="2700000" algn="tl" rotWithShape="0">
              <a:prstClr val="black">
                <a:alpha val="20000"/>
              </a:prstClr>
            </a:outerShdw>
          </a:effectLst>
        </p:spPr>
      </p:pic>
      <p:pic>
        <p:nvPicPr>
          <p:cNvPr id="24" name="Picture 23">
            <a:extLst>
              <a:ext uri="{FF2B5EF4-FFF2-40B4-BE49-F238E27FC236}">
                <a16:creationId xmlns:a16="http://schemas.microsoft.com/office/drawing/2014/main" id="{DAD6CBE5-387B-3B47-9DB0-152D4D561BB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391366" y="584216"/>
            <a:ext cx="1316992" cy="1316992"/>
          </a:xfrm>
          <a:prstGeom prst="rect">
            <a:avLst/>
          </a:prstGeom>
          <a:effectLst>
            <a:outerShdw blurRad="50800" dist="38100" dir="2700000" algn="tl" rotWithShape="0">
              <a:prstClr val="black">
                <a:alpha val="20000"/>
              </a:prstClr>
            </a:outerShdw>
          </a:effectLst>
        </p:spPr>
      </p:pic>
      <p:pic>
        <p:nvPicPr>
          <p:cNvPr id="25" name="Picture 24">
            <a:extLst>
              <a:ext uri="{FF2B5EF4-FFF2-40B4-BE49-F238E27FC236}">
                <a16:creationId xmlns:a16="http://schemas.microsoft.com/office/drawing/2014/main" id="{E48EBF10-6098-464C-AEC7-6AEC0BCF93D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476426" y="2094608"/>
            <a:ext cx="1316992" cy="1316992"/>
          </a:xfrm>
          <a:prstGeom prst="rect">
            <a:avLst/>
          </a:prstGeom>
          <a:effectLst>
            <a:outerShdw blurRad="50800" dist="38100" dir="2700000" algn="tl" rotWithShape="0">
              <a:prstClr val="black">
                <a:alpha val="20000"/>
              </a:prstClr>
            </a:outerShdw>
          </a:effectLst>
        </p:spPr>
      </p:pic>
      <p:pic>
        <p:nvPicPr>
          <p:cNvPr id="26" name="Picture 25">
            <a:extLst>
              <a:ext uri="{FF2B5EF4-FFF2-40B4-BE49-F238E27FC236}">
                <a16:creationId xmlns:a16="http://schemas.microsoft.com/office/drawing/2014/main" id="{E4DD99D6-8CAA-5C40-B4D7-548EED2A5C5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932480" y="2094608"/>
            <a:ext cx="1316992" cy="1316992"/>
          </a:xfrm>
          <a:prstGeom prst="rect">
            <a:avLst/>
          </a:prstGeom>
          <a:effectLst>
            <a:outerShdw blurRad="50800" dist="38100" dir="2700000" algn="tl" rotWithShape="0">
              <a:prstClr val="black">
                <a:alpha val="20000"/>
              </a:prstClr>
            </a:outerShdw>
          </a:effectLst>
        </p:spPr>
      </p:pic>
      <p:pic>
        <p:nvPicPr>
          <p:cNvPr id="27" name="Picture 26">
            <a:extLst>
              <a:ext uri="{FF2B5EF4-FFF2-40B4-BE49-F238E27FC236}">
                <a16:creationId xmlns:a16="http://schemas.microsoft.com/office/drawing/2014/main" id="{A5C2F5F7-8341-4144-A56D-ED9528ED16A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396579" y="2094608"/>
            <a:ext cx="1316992" cy="1316992"/>
          </a:xfrm>
          <a:prstGeom prst="rect">
            <a:avLst/>
          </a:prstGeom>
          <a:effectLst>
            <a:outerShdw blurRad="50800" dist="38100" dir="2700000" algn="tl" rotWithShape="0">
              <a:prstClr val="black">
                <a:alpha val="20000"/>
              </a:prstClr>
            </a:outerShdw>
          </a:effectLst>
        </p:spPr>
      </p:pic>
      <p:pic>
        <p:nvPicPr>
          <p:cNvPr id="28" name="Picture 27">
            <a:extLst>
              <a:ext uri="{FF2B5EF4-FFF2-40B4-BE49-F238E27FC236}">
                <a16:creationId xmlns:a16="http://schemas.microsoft.com/office/drawing/2014/main" id="{9AE2EEFF-8879-3A48-9569-7ECE28AFCA0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476426" y="3609206"/>
            <a:ext cx="1316992" cy="1316992"/>
          </a:xfrm>
          <a:prstGeom prst="rect">
            <a:avLst/>
          </a:prstGeom>
          <a:effectLst>
            <a:outerShdw blurRad="50800" dist="38100" dir="2700000" algn="tl" rotWithShape="0">
              <a:prstClr val="black">
                <a:alpha val="20000"/>
              </a:prstClr>
            </a:outerShdw>
          </a:effectLst>
        </p:spPr>
      </p:pic>
      <p:pic>
        <p:nvPicPr>
          <p:cNvPr id="29" name="Picture 28">
            <a:extLst>
              <a:ext uri="{FF2B5EF4-FFF2-40B4-BE49-F238E27FC236}">
                <a16:creationId xmlns:a16="http://schemas.microsoft.com/office/drawing/2014/main" id="{758C66D1-CF40-634C-B466-8DC2AA7883F0}"/>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7932480" y="3609206"/>
            <a:ext cx="1316992" cy="1316992"/>
          </a:xfrm>
          <a:prstGeom prst="rect">
            <a:avLst/>
          </a:prstGeom>
          <a:effectLst>
            <a:outerShdw blurRad="50800" dist="38100" dir="2700000" algn="tl" rotWithShape="0">
              <a:prstClr val="black">
                <a:alpha val="20000"/>
              </a:prstClr>
            </a:outerShdw>
          </a:effectLst>
        </p:spPr>
      </p:pic>
      <p:pic>
        <p:nvPicPr>
          <p:cNvPr id="30" name="Picture 29">
            <a:extLst>
              <a:ext uri="{FF2B5EF4-FFF2-40B4-BE49-F238E27FC236}">
                <a16:creationId xmlns:a16="http://schemas.microsoft.com/office/drawing/2014/main" id="{2C48F32D-F33E-CB45-A0D7-BC5560E076C9}"/>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9408444" y="3603163"/>
            <a:ext cx="1316992" cy="1316992"/>
          </a:xfrm>
          <a:prstGeom prst="rect">
            <a:avLst/>
          </a:prstGeom>
          <a:effectLst>
            <a:outerShdw blurRad="50800" dist="38100" dir="2700000" algn="tl" rotWithShape="0">
              <a:prstClr val="black">
                <a:alpha val="20000"/>
              </a:prstClr>
            </a:outerShdw>
          </a:effectLst>
        </p:spPr>
      </p:pic>
      <p:sp>
        <p:nvSpPr>
          <p:cNvPr id="35" name="TextBox 34">
            <a:extLst>
              <a:ext uri="{FF2B5EF4-FFF2-40B4-BE49-F238E27FC236}">
                <a16:creationId xmlns:a16="http://schemas.microsoft.com/office/drawing/2014/main" id="{042A09B0-ADD4-2D4A-A514-4EF9E2D3BC45}"/>
              </a:ext>
            </a:extLst>
          </p:cNvPr>
          <p:cNvSpPr txBox="1"/>
          <p:nvPr/>
        </p:nvSpPr>
        <p:spPr>
          <a:xfrm>
            <a:off x="6476425" y="5085116"/>
            <a:ext cx="4249011" cy="523220"/>
          </a:xfrm>
          <a:prstGeom prst="rect">
            <a:avLst/>
          </a:prstGeom>
          <a:noFill/>
        </p:spPr>
        <p:txBody>
          <a:bodyPr wrap="square">
            <a:spAutoFit/>
          </a:bodyPr>
          <a:lstStyle/>
          <a:p>
            <a:pPr algn="ctr"/>
            <a:r>
              <a:rPr lang="en-AU" sz="1000"/>
              <a:t>Social Media Tiles 1000px x 1000px</a:t>
            </a:r>
          </a:p>
          <a:p>
            <a:pPr marL="0" indent="0" algn="ctr">
              <a:buNone/>
            </a:pPr>
            <a:endParaRPr lang="en-AU" sz="1800">
              <a:latin typeface="Public Sans" pitchFamily="2" charset="77"/>
            </a:endParaRPr>
          </a:p>
        </p:txBody>
      </p:sp>
      <p:pic>
        <p:nvPicPr>
          <p:cNvPr id="20" name="Picture 19">
            <a:extLst>
              <a:ext uri="{FF2B5EF4-FFF2-40B4-BE49-F238E27FC236}">
                <a16:creationId xmlns:a16="http://schemas.microsoft.com/office/drawing/2014/main" id="{1FAEDE6B-20D6-894B-9F70-E59B23CF91F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2102749" y="1398424"/>
            <a:ext cx="2634147" cy="3727648"/>
          </a:xfrm>
          <a:prstGeom prst="rect">
            <a:avLst/>
          </a:prstGeom>
          <a:effectLst>
            <a:outerShdw blurRad="50800" dist="38100" dir="2700000" algn="tl" rotWithShape="0">
              <a:prstClr val="black">
                <a:alpha val="20000"/>
              </a:prstClr>
            </a:outerShdw>
          </a:effectLst>
        </p:spPr>
      </p:pic>
      <p:sp>
        <p:nvSpPr>
          <p:cNvPr id="21" name="TextBox 20">
            <a:extLst>
              <a:ext uri="{FF2B5EF4-FFF2-40B4-BE49-F238E27FC236}">
                <a16:creationId xmlns:a16="http://schemas.microsoft.com/office/drawing/2014/main" id="{4CD3D772-5BC0-3446-BE31-F71F95118053}"/>
              </a:ext>
            </a:extLst>
          </p:cNvPr>
          <p:cNvSpPr txBox="1"/>
          <p:nvPr/>
        </p:nvSpPr>
        <p:spPr>
          <a:xfrm>
            <a:off x="2102750" y="5227946"/>
            <a:ext cx="2634146" cy="523220"/>
          </a:xfrm>
          <a:prstGeom prst="rect">
            <a:avLst/>
          </a:prstGeom>
          <a:noFill/>
        </p:spPr>
        <p:txBody>
          <a:bodyPr wrap="square">
            <a:spAutoFit/>
          </a:bodyPr>
          <a:lstStyle/>
          <a:p>
            <a:pPr algn="ctr"/>
            <a:r>
              <a:rPr lang="en-AU" sz="1000"/>
              <a:t>Poster (A4 and/or A3)</a:t>
            </a:r>
          </a:p>
          <a:p>
            <a:pPr marL="0" indent="0" algn="ctr">
              <a:buNone/>
            </a:pPr>
            <a:endParaRPr lang="en-AU" sz="1800">
              <a:latin typeface="Public Sans" pitchFamily="2" charset="77"/>
            </a:endParaRPr>
          </a:p>
        </p:txBody>
      </p:sp>
      <p:sp>
        <p:nvSpPr>
          <p:cNvPr id="31" name="TextBox 30">
            <a:extLst>
              <a:ext uri="{FF2B5EF4-FFF2-40B4-BE49-F238E27FC236}">
                <a16:creationId xmlns:a16="http://schemas.microsoft.com/office/drawing/2014/main" id="{EEA67C4C-A822-F040-A476-12D5809AF0BF}"/>
              </a:ext>
            </a:extLst>
          </p:cNvPr>
          <p:cNvSpPr txBox="1"/>
          <p:nvPr/>
        </p:nvSpPr>
        <p:spPr>
          <a:xfrm>
            <a:off x="6325264" y="5394963"/>
            <a:ext cx="4647536" cy="339580"/>
          </a:xfrm>
          <a:prstGeom prst="rect">
            <a:avLst/>
          </a:prstGeom>
          <a:noFill/>
        </p:spPr>
        <p:txBody>
          <a:bodyPr wrap="square">
            <a:spAutoFit/>
          </a:bodyPr>
          <a:lstStyle/>
          <a:p>
            <a:pPr>
              <a:lnSpc>
                <a:spcPct val="150000"/>
              </a:lnSpc>
            </a:pPr>
            <a:r>
              <a:rPr lang="en-AU" sz="1200">
                <a:solidFill>
                  <a:srgbClr val="22272B"/>
                </a:solidFill>
                <a:latin typeface="Public Sans" pitchFamily="2" charset="77"/>
              </a:rPr>
              <a:t>.</a:t>
            </a:r>
            <a:endParaRPr lang="en-US" sz="1200"/>
          </a:p>
        </p:txBody>
      </p:sp>
      <p:sp>
        <p:nvSpPr>
          <p:cNvPr id="7" name="Footer Placeholder 6">
            <a:extLst>
              <a:ext uri="{FF2B5EF4-FFF2-40B4-BE49-F238E27FC236}">
                <a16:creationId xmlns:a16="http://schemas.microsoft.com/office/drawing/2014/main" id="{66731280-F933-7545-B152-F0384A753B43}"/>
              </a:ext>
            </a:extLst>
          </p:cNvPr>
          <p:cNvSpPr>
            <a:spLocks noGrp="1"/>
          </p:cNvSpPr>
          <p:nvPr>
            <p:ph type="ftr" sz="quarter" idx="11"/>
          </p:nvPr>
        </p:nvSpPr>
        <p:spPr/>
        <p:txBody>
          <a:bodyPr/>
          <a:lstStyle/>
          <a:p>
            <a:r>
              <a:rPr lang="en-US">
                <a:solidFill>
                  <a:srgbClr val="22272B"/>
                </a:solidFill>
              </a:rPr>
              <a:t>24</a:t>
            </a:r>
          </a:p>
        </p:txBody>
      </p:sp>
    </p:spTree>
    <p:extLst>
      <p:ext uri="{BB962C8B-B14F-4D97-AF65-F5344CB8AC3E}">
        <p14:creationId xmlns:p14="http://schemas.microsoft.com/office/powerpoint/2010/main" val="383525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1E87585-B198-7A4F-9873-4E41E45EE70A}"/>
              </a:ext>
            </a:extLst>
          </p:cNvPr>
          <p:cNvSpPr txBox="1">
            <a:spLocks/>
          </p:cNvSpPr>
          <p:nvPr/>
        </p:nvSpPr>
        <p:spPr>
          <a:xfrm>
            <a:off x="4349648" y="5575300"/>
            <a:ext cx="4997552" cy="43560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AU" sz="1250">
              <a:latin typeface="Public Sans" pitchFamily="2" charset="77"/>
            </a:endParaRPr>
          </a:p>
        </p:txBody>
      </p:sp>
      <p:sp>
        <p:nvSpPr>
          <p:cNvPr id="15" name="Title 1">
            <a:extLst>
              <a:ext uri="{FF2B5EF4-FFF2-40B4-BE49-F238E27FC236}">
                <a16:creationId xmlns:a16="http://schemas.microsoft.com/office/drawing/2014/main" id="{4F09E4D1-5DD6-F843-A564-D6668508B43B}"/>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22272B"/>
                </a:solidFill>
                <a:latin typeface="Public Sans"/>
              </a:rPr>
              <a:t>Resources</a:t>
            </a:r>
          </a:p>
        </p:txBody>
      </p:sp>
      <p:cxnSp>
        <p:nvCxnSpPr>
          <p:cNvPr id="16" name="Straight Connector 15">
            <a:extLst>
              <a:ext uri="{FF2B5EF4-FFF2-40B4-BE49-F238E27FC236}">
                <a16:creationId xmlns:a16="http://schemas.microsoft.com/office/drawing/2014/main" id="{DF84CB92-567A-FD40-99EE-670C98C8FB5F}"/>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B0FCF69-2DFD-1442-BF45-38665B8AF84C}"/>
              </a:ext>
            </a:extLst>
          </p:cNvPr>
          <p:cNvSpPr txBox="1">
            <a:spLocks/>
          </p:cNvSpPr>
          <p:nvPr/>
        </p:nvSpPr>
        <p:spPr>
          <a:xfrm>
            <a:off x="409524" y="1078191"/>
            <a:ext cx="9483776" cy="4445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buNone/>
            </a:pPr>
            <a:r>
              <a:rPr lang="en-AU" sz="1600" b="1">
                <a:solidFill>
                  <a:srgbClr val="22272B"/>
                </a:solidFill>
                <a:latin typeface="Public Sans" pitchFamily="2" charset="77"/>
              </a:rPr>
              <a:t>Good news stories</a:t>
            </a:r>
          </a:p>
        </p:txBody>
      </p:sp>
      <p:pic>
        <p:nvPicPr>
          <p:cNvPr id="11" name="Picture 10">
            <a:extLst>
              <a:ext uri="{FF2B5EF4-FFF2-40B4-BE49-F238E27FC236}">
                <a16:creationId xmlns:a16="http://schemas.microsoft.com/office/drawing/2014/main" id="{A1450F8E-9FA8-A14E-8863-9DC4EDCFB7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5380489F-F811-674D-B696-B210965C66C0}"/>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B870A9-FE74-A740-855C-5BD679796DFD}"/>
              </a:ext>
            </a:extLst>
          </p:cNvPr>
          <p:cNvSpPr/>
          <p:nvPr/>
        </p:nvSpPr>
        <p:spPr>
          <a:xfrm>
            <a:off x="177800" y="5727700"/>
            <a:ext cx="3568700"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extLst>
              <a:ext uri="{FF2B5EF4-FFF2-40B4-BE49-F238E27FC236}">
                <a16:creationId xmlns:a16="http://schemas.microsoft.com/office/drawing/2014/main" id="{6D0245F4-103F-8F40-9432-6ECCBF1445A4}"/>
              </a:ext>
            </a:extLst>
          </p:cNvPr>
          <p:cNvSpPr/>
          <p:nvPr/>
        </p:nvSpPr>
        <p:spPr>
          <a:xfrm>
            <a:off x="512510" y="1525974"/>
            <a:ext cx="3061962" cy="5000959"/>
          </a:xfrm>
          <a:prstGeom prst="rect">
            <a:avLst/>
          </a:prstGeom>
          <a:solidFill>
            <a:srgbClr val="FDEDDF"/>
          </a:solidFill>
          <a:ln>
            <a:noFill/>
          </a:ln>
          <a:effectLst>
            <a:outerShdw blurRad="50800" dist="38100" dir="2700000" algn="tl" rotWithShape="0">
              <a:prstClr val="black">
                <a:alpha val="10465"/>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91C705-8D53-374F-B1C8-CA1F8D109BB6}"/>
              </a:ext>
            </a:extLst>
          </p:cNvPr>
          <p:cNvSpPr txBox="1"/>
          <p:nvPr/>
        </p:nvSpPr>
        <p:spPr>
          <a:xfrm>
            <a:off x="667239" y="4263853"/>
            <a:ext cx="2464287" cy="1316449"/>
          </a:xfrm>
          <a:prstGeom prst="rect">
            <a:avLst/>
          </a:prstGeom>
          <a:noFill/>
        </p:spPr>
        <p:txBody>
          <a:bodyPr wrap="square">
            <a:spAutoFit/>
          </a:bodyPr>
          <a:lstStyle/>
          <a:p>
            <a:pPr algn="l"/>
            <a:r>
              <a:rPr lang="en-AU" sz="1000" b="0" i="0">
                <a:solidFill>
                  <a:srgbClr val="333333"/>
                </a:solidFill>
                <a:effectLst/>
                <a:latin typeface="Public Sans" pitchFamily="2" charset="0"/>
              </a:rPr>
              <a:t>When Tamworth’s Peel High School asked its incoming HSC students if they wanted to have Aboriginal artwork on their Year 12 jerseys, every single one said yes.</a:t>
            </a:r>
          </a:p>
          <a:p>
            <a:pPr algn="l"/>
            <a:endParaRPr lang="en-AU" sz="1000" b="0" i="0">
              <a:solidFill>
                <a:srgbClr val="333333"/>
              </a:solidFill>
              <a:effectLst/>
              <a:latin typeface="Public Sans" pitchFamily="2" charset="0"/>
            </a:endParaRPr>
          </a:p>
          <a:p>
            <a:pPr algn="l"/>
            <a:r>
              <a:rPr lang="en-AU" sz="1000" b="0" i="0">
                <a:solidFill>
                  <a:srgbClr val="333333"/>
                </a:solidFill>
                <a:effectLst/>
                <a:latin typeface="Public Sans" pitchFamily="2" charset="0"/>
              </a:rPr>
              <a:t>One of those students was </a:t>
            </a:r>
            <a:r>
              <a:rPr lang="en-AU" sz="1000" b="0" i="0" err="1">
                <a:solidFill>
                  <a:srgbClr val="333333"/>
                </a:solidFill>
                <a:effectLst/>
                <a:latin typeface="Public Sans" pitchFamily="2" charset="0"/>
              </a:rPr>
              <a:t>Shakayla</a:t>
            </a:r>
            <a:r>
              <a:rPr lang="en-AU" sz="1000" b="0" i="0">
                <a:solidFill>
                  <a:srgbClr val="333333"/>
                </a:solidFill>
                <a:effectLst/>
                <a:latin typeface="Public Sans" pitchFamily="2" charset="0"/>
              </a:rPr>
              <a:t> </a:t>
            </a:r>
            <a:r>
              <a:rPr lang="en-AU" sz="1000" b="0" i="0" err="1">
                <a:solidFill>
                  <a:srgbClr val="333333"/>
                </a:solidFill>
                <a:effectLst/>
                <a:latin typeface="Public Sans" pitchFamily="2" charset="0"/>
              </a:rPr>
              <a:t>Spearim</a:t>
            </a:r>
            <a:r>
              <a:rPr lang="en-AU" sz="1000" b="0" i="0">
                <a:solidFill>
                  <a:srgbClr val="333333"/>
                </a:solidFill>
                <a:effectLst/>
                <a:latin typeface="Public Sans" pitchFamily="2" charset="0"/>
              </a:rPr>
              <a:t>, a </a:t>
            </a:r>
            <a:r>
              <a:rPr lang="en-AU" sz="1000" b="0" i="0" err="1">
                <a:solidFill>
                  <a:srgbClr val="333333"/>
                </a:solidFill>
                <a:effectLst/>
                <a:latin typeface="Public Sans" pitchFamily="2" charset="0"/>
              </a:rPr>
              <a:t>Gomeroi</a:t>
            </a:r>
            <a:r>
              <a:rPr lang="en-AU" sz="1000" b="0" i="0">
                <a:solidFill>
                  <a:srgbClr val="333333"/>
                </a:solidFill>
                <a:effectLst/>
                <a:latin typeface="Public Sans" pitchFamily="2" charset="0"/>
              </a:rPr>
              <a:t> and </a:t>
            </a:r>
            <a:r>
              <a:rPr lang="en-AU" sz="1000" b="0" i="0" err="1">
                <a:solidFill>
                  <a:srgbClr val="333333"/>
                </a:solidFill>
                <a:effectLst/>
                <a:latin typeface="Public Sans" pitchFamily="2" charset="0"/>
              </a:rPr>
              <a:t>Dunghutti</a:t>
            </a:r>
            <a:r>
              <a:rPr lang="en-AU" sz="1000" b="0" i="0">
                <a:solidFill>
                  <a:srgbClr val="333333"/>
                </a:solidFill>
                <a:effectLst/>
                <a:latin typeface="Public Sans" pitchFamily="2" charset="0"/>
              </a:rPr>
              <a:t> woman, who is considered an emerging artist.</a:t>
            </a:r>
          </a:p>
        </p:txBody>
      </p:sp>
      <p:sp>
        <p:nvSpPr>
          <p:cNvPr id="17" name="TextBox 16">
            <a:extLst>
              <a:ext uri="{FF2B5EF4-FFF2-40B4-BE49-F238E27FC236}">
                <a16:creationId xmlns:a16="http://schemas.microsoft.com/office/drawing/2014/main" id="{4B963DAA-141D-434A-8048-2281AFCA932D}"/>
              </a:ext>
            </a:extLst>
          </p:cNvPr>
          <p:cNvSpPr txBox="1"/>
          <p:nvPr/>
        </p:nvSpPr>
        <p:spPr>
          <a:xfrm>
            <a:off x="669663" y="3641913"/>
            <a:ext cx="2597213" cy="461665"/>
          </a:xfrm>
          <a:prstGeom prst="rect">
            <a:avLst/>
          </a:prstGeom>
          <a:noFill/>
        </p:spPr>
        <p:txBody>
          <a:bodyPr wrap="square">
            <a:spAutoFit/>
          </a:bodyPr>
          <a:lstStyle/>
          <a:p>
            <a:pPr algn="l"/>
            <a:r>
              <a:rPr lang="en-AU" sz="1200" b="1" i="0">
                <a:solidFill>
                  <a:srgbClr val="002664"/>
                </a:solidFill>
                <a:effectLst/>
                <a:latin typeface="Public Sans" pitchFamily="2" charset="0"/>
                <a:hlinkClick r:id="rId5"/>
              </a:rPr>
              <a:t>The school that wears its culture on its sleeve</a:t>
            </a:r>
            <a:endParaRPr lang="en-AU" sz="1200" b="1" i="0">
              <a:solidFill>
                <a:srgbClr val="002664"/>
              </a:solidFill>
              <a:effectLst/>
              <a:latin typeface="Public Sans" pitchFamily="2" charset="0"/>
            </a:endParaRPr>
          </a:p>
        </p:txBody>
      </p:sp>
      <p:sp>
        <p:nvSpPr>
          <p:cNvPr id="18" name="Rectangle 17">
            <a:hlinkClick r:id="rId6"/>
            <a:extLst>
              <a:ext uri="{FF2B5EF4-FFF2-40B4-BE49-F238E27FC236}">
                <a16:creationId xmlns:a16="http://schemas.microsoft.com/office/drawing/2014/main" id="{C71194DA-D056-C74C-A152-2403274BCD0E}"/>
              </a:ext>
            </a:extLst>
          </p:cNvPr>
          <p:cNvSpPr/>
          <p:nvPr/>
        </p:nvSpPr>
        <p:spPr>
          <a:xfrm>
            <a:off x="4091033" y="1635744"/>
            <a:ext cx="3061962" cy="4891187"/>
          </a:xfrm>
          <a:prstGeom prst="rect">
            <a:avLst/>
          </a:prstGeom>
          <a:solidFill>
            <a:srgbClr val="FDEDDF"/>
          </a:solidFill>
          <a:ln>
            <a:noFill/>
          </a:ln>
          <a:effectLst>
            <a:outerShdw blurRad="50800" dist="38100" dir="2700000" algn="tl" rotWithShape="0">
              <a:prstClr val="black">
                <a:alpha val="995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A0FCBB-5963-834B-84D2-BECD701E0DF2}"/>
              </a:ext>
            </a:extLst>
          </p:cNvPr>
          <p:cNvSpPr txBox="1"/>
          <p:nvPr/>
        </p:nvSpPr>
        <p:spPr>
          <a:xfrm>
            <a:off x="4293754" y="4123776"/>
            <a:ext cx="2320758" cy="1631216"/>
          </a:xfrm>
          <a:prstGeom prst="rect">
            <a:avLst/>
          </a:prstGeom>
          <a:noFill/>
        </p:spPr>
        <p:txBody>
          <a:bodyPr wrap="square">
            <a:spAutoFit/>
          </a:bodyPr>
          <a:lstStyle/>
          <a:p>
            <a:pPr algn="l"/>
            <a:r>
              <a:rPr lang="en-AU" sz="1000" b="0" i="0">
                <a:solidFill>
                  <a:srgbClr val="333333"/>
                </a:solidFill>
                <a:effectLst/>
                <a:latin typeface="Public Sans" pitchFamily="2" charset="0"/>
              </a:rPr>
              <a:t>Willmot Public School has demonstrated how a focus on wellbeing and Aboriginal knowledge and cultural safety can significantly lift attendance.</a:t>
            </a:r>
          </a:p>
          <a:p>
            <a:pPr algn="l"/>
            <a:endParaRPr lang="en-AU" sz="1000" b="0" i="0">
              <a:solidFill>
                <a:srgbClr val="333333"/>
              </a:solidFill>
              <a:effectLst/>
              <a:latin typeface="Public Sans" pitchFamily="2" charset="0"/>
            </a:endParaRPr>
          </a:p>
          <a:p>
            <a:pPr algn="l"/>
            <a:r>
              <a:rPr lang="en-AU" sz="1000" b="0" i="0">
                <a:solidFill>
                  <a:srgbClr val="333333"/>
                </a:solidFill>
                <a:effectLst/>
                <a:latin typeface="Public Sans" pitchFamily="2" charset="0"/>
              </a:rPr>
              <a:t>The small school of around 165 students has been supporting families and students to attend school and in Term 2 this year managed to lift attendance rates by 20 per cent.</a:t>
            </a:r>
          </a:p>
        </p:txBody>
      </p:sp>
      <p:sp>
        <p:nvSpPr>
          <p:cNvPr id="21" name="TextBox 20">
            <a:extLst>
              <a:ext uri="{FF2B5EF4-FFF2-40B4-BE49-F238E27FC236}">
                <a16:creationId xmlns:a16="http://schemas.microsoft.com/office/drawing/2014/main" id="{B241BB2E-1AAA-9642-895E-AFC3C4B85667}"/>
              </a:ext>
            </a:extLst>
          </p:cNvPr>
          <p:cNvSpPr txBox="1"/>
          <p:nvPr/>
        </p:nvSpPr>
        <p:spPr>
          <a:xfrm>
            <a:off x="4253822" y="3641325"/>
            <a:ext cx="2457397" cy="461665"/>
          </a:xfrm>
          <a:prstGeom prst="rect">
            <a:avLst/>
          </a:prstGeom>
          <a:noFill/>
        </p:spPr>
        <p:txBody>
          <a:bodyPr wrap="square">
            <a:spAutoFit/>
          </a:bodyPr>
          <a:lstStyle/>
          <a:p>
            <a:pPr algn="l"/>
            <a:r>
              <a:rPr lang="en-AU" sz="1200" b="1" i="0">
                <a:solidFill>
                  <a:srgbClr val="002664"/>
                </a:solidFill>
                <a:effectLst/>
                <a:latin typeface="Public Sans" pitchFamily="2" charset="0"/>
                <a:hlinkClick r:id="rId7"/>
              </a:rPr>
              <a:t>How one school changed the conversation on attendance</a:t>
            </a:r>
            <a:endParaRPr lang="en-AU" sz="1200" b="1" i="0">
              <a:solidFill>
                <a:srgbClr val="002664"/>
              </a:solidFill>
              <a:effectLst/>
              <a:latin typeface="Public Sans" pitchFamily="2" charset="0"/>
            </a:endParaRPr>
          </a:p>
        </p:txBody>
      </p:sp>
      <p:sp>
        <p:nvSpPr>
          <p:cNvPr id="25" name="Rectangle 24">
            <a:hlinkClick r:id="rId6"/>
            <a:extLst>
              <a:ext uri="{FF2B5EF4-FFF2-40B4-BE49-F238E27FC236}">
                <a16:creationId xmlns:a16="http://schemas.microsoft.com/office/drawing/2014/main" id="{BCAE8BDB-F93A-3E48-BAAB-5BBE99206C2A}"/>
              </a:ext>
            </a:extLst>
          </p:cNvPr>
          <p:cNvSpPr/>
          <p:nvPr/>
        </p:nvSpPr>
        <p:spPr>
          <a:xfrm>
            <a:off x="7644845" y="1528475"/>
            <a:ext cx="3061962" cy="4998457"/>
          </a:xfrm>
          <a:prstGeom prst="rect">
            <a:avLst/>
          </a:prstGeom>
          <a:solidFill>
            <a:srgbClr val="FDEDDF"/>
          </a:solidFill>
          <a:ln>
            <a:noFill/>
          </a:ln>
          <a:effectLst>
            <a:outerShdw blurRad="50800" dist="38100" dir="2700000" algn="tl" rotWithShape="0">
              <a:prstClr val="black">
                <a:alpha val="995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58F6450-00C2-454A-AB4C-766E0A3E11B4}"/>
              </a:ext>
            </a:extLst>
          </p:cNvPr>
          <p:cNvSpPr txBox="1"/>
          <p:nvPr/>
        </p:nvSpPr>
        <p:spPr>
          <a:xfrm>
            <a:off x="7848920" y="4126276"/>
            <a:ext cx="2546911" cy="2400657"/>
          </a:xfrm>
          <a:prstGeom prst="rect">
            <a:avLst/>
          </a:prstGeom>
          <a:noFill/>
        </p:spPr>
        <p:txBody>
          <a:bodyPr wrap="square" lIns="91440" tIns="45720" rIns="91440" bIns="45720" anchor="t">
            <a:spAutoFit/>
          </a:bodyPr>
          <a:lstStyle/>
          <a:p>
            <a:r>
              <a:rPr lang="en-AU" sz="1000" b="0" i="0" dirty="0">
                <a:solidFill>
                  <a:srgbClr val="333333"/>
                </a:solidFill>
                <a:effectLst/>
                <a:latin typeface="Public Sans"/>
              </a:rPr>
              <a:t>It’s well known that schools are central to the success of Aboriginal and</a:t>
            </a:r>
            <a:r>
              <a:rPr lang="en-AU" sz="1000" dirty="0">
                <a:solidFill>
                  <a:srgbClr val="333333"/>
                </a:solidFill>
                <a:latin typeface="Public Sans"/>
              </a:rPr>
              <a:t>/or</a:t>
            </a:r>
            <a:r>
              <a:rPr lang="en-AU" sz="1000" b="0" i="0" dirty="0">
                <a:solidFill>
                  <a:srgbClr val="333333"/>
                </a:solidFill>
                <a:effectLst/>
                <a:latin typeface="Public Sans"/>
              </a:rPr>
              <a:t> Torres Strait Islander </a:t>
            </a:r>
            <a:r>
              <a:rPr lang="en-AU" sz="1000" dirty="0">
                <a:solidFill>
                  <a:srgbClr val="333333"/>
                </a:solidFill>
                <a:latin typeface="Public Sans"/>
              </a:rPr>
              <a:t>students</a:t>
            </a:r>
            <a:r>
              <a:rPr lang="en-AU" sz="1000" b="0" i="0" dirty="0">
                <a:solidFill>
                  <a:srgbClr val="333333"/>
                </a:solidFill>
                <a:effectLst/>
                <a:latin typeface="Public Sans"/>
              </a:rPr>
              <a:t>, and a new report by the Centre for Education Statistics and Evaluation has revealed how schools can</a:t>
            </a:r>
            <a:r>
              <a:rPr lang="en-AU" sz="1000" dirty="0">
                <a:solidFill>
                  <a:srgbClr val="333333"/>
                </a:solidFill>
                <a:latin typeface="Public Sans"/>
              </a:rPr>
              <a:t> </a:t>
            </a:r>
            <a:r>
              <a:rPr lang="en-AU" sz="1000" b="0" i="0" dirty="0">
                <a:solidFill>
                  <a:srgbClr val="333333"/>
                </a:solidFill>
                <a:effectLst/>
                <a:latin typeface="Public Sans"/>
              </a:rPr>
              <a:t>make this happen.</a:t>
            </a:r>
            <a:br>
              <a:rPr lang="en-AU" sz="1000" dirty="0">
                <a:solidFill>
                  <a:srgbClr val="333333"/>
                </a:solidFill>
                <a:latin typeface="Public Sans"/>
              </a:rPr>
            </a:br>
            <a:endParaRPr lang="en-AU" sz="1000" b="0" i="0" dirty="0">
              <a:solidFill>
                <a:srgbClr val="333333"/>
              </a:solidFill>
              <a:effectLst/>
              <a:latin typeface="Public Sans"/>
            </a:endParaRPr>
          </a:p>
          <a:p>
            <a:r>
              <a:rPr lang="en-AU" sz="1000" b="0" i="0" dirty="0">
                <a:solidFill>
                  <a:srgbClr val="333333"/>
                </a:solidFill>
                <a:effectLst/>
                <a:latin typeface="Public Sans"/>
              </a:rPr>
              <a:t>Bringing together evidence on ways that schools can contribute to the educational success of Aboriginal</a:t>
            </a:r>
            <a:r>
              <a:rPr lang="en-AU" sz="1000" dirty="0">
                <a:solidFill>
                  <a:srgbClr val="333333"/>
                </a:solidFill>
                <a:latin typeface="Public Sans"/>
              </a:rPr>
              <a:t> and/or Torres Strait Islander </a:t>
            </a:r>
            <a:r>
              <a:rPr lang="en-AU" sz="1000" b="0" i="0" dirty="0">
                <a:solidFill>
                  <a:srgbClr val="333333"/>
                </a:solidFill>
                <a:effectLst/>
                <a:latin typeface="Public Sans"/>
              </a:rPr>
              <a:t>students, the report, </a:t>
            </a:r>
            <a:r>
              <a:rPr lang="en-AU" sz="1000" b="0" i="1" dirty="0">
                <a:solidFill>
                  <a:srgbClr val="333333"/>
                </a:solidFill>
                <a:effectLst/>
                <a:latin typeface="Public Sans"/>
              </a:rPr>
              <a:t>Strong strides together</a:t>
            </a:r>
            <a:r>
              <a:rPr lang="en-AU" sz="1000" b="0" i="0" dirty="0">
                <a:solidFill>
                  <a:srgbClr val="333333"/>
                </a:solidFill>
                <a:effectLst/>
                <a:latin typeface="Public Sans"/>
              </a:rPr>
              <a:t>, aims to support teachers and school leaders by identifying four evidence-based themes to create high-quality learning environments</a:t>
            </a:r>
            <a:r>
              <a:rPr lang="en-AU" sz="1000" dirty="0">
                <a:solidFill>
                  <a:srgbClr val="333333"/>
                </a:solidFill>
                <a:latin typeface="Public Sans"/>
              </a:rPr>
              <a:t>.</a:t>
            </a:r>
            <a:endParaRPr lang="en-AU" sz="1000" b="0" i="0" dirty="0">
              <a:solidFill>
                <a:srgbClr val="333333"/>
              </a:solidFill>
              <a:effectLst/>
              <a:latin typeface="Public Sans"/>
            </a:endParaRPr>
          </a:p>
        </p:txBody>
      </p:sp>
      <p:sp>
        <p:nvSpPr>
          <p:cNvPr id="28" name="TextBox 27">
            <a:extLst>
              <a:ext uri="{FF2B5EF4-FFF2-40B4-BE49-F238E27FC236}">
                <a16:creationId xmlns:a16="http://schemas.microsoft.com/office/drawing/2014/main" id="{C149E9A2-1576-914A-9ECB-BBE8E79E4FF2}"/>
              </a:ext>
            </a:extLst>
          </p:cNvPr>
          <p:cNvSpPr txBox="1"/>
          <p:nvPr/>
        </p:nvSpPr>
        <p:spPr>
          <a:xfrm>
            <a:off x="7809309" y="3643825"/>
            <a:ext cx="2583232" cy="461665"/>
          </a:xfrm>
          <a:prstGeom prst="rect">
            <a:avLst/>
          </a:prstGeom>
          <a:noFill/>
        </p:spPr>
        <p:txBody>
          <a:bodyPr wrap="square">
            <a:spAutoFit/>
          </a:bodyPr>
          <a:lstStyle/>
          <a:p>
            <a:pPr algn="l"/>
            <a:r>
              <a:rPr lang="en-AU" sz="1200" b="1" i="0">
                <a:solidFill>
                  <a:srgbClr val="002664"/>
                </a:solidFill>
                <a:effectLst/>
                <a:latin typeface="Public Sans" pitchFamily="2" charset="0"/>
                <a:hlinkClick r:id="rId8"/>
              </a:rPr>
              <a:t>Cultural safety helps exceptional students shine</a:t>
            </a:r>
            <a:endParaRPr lang="en-AU" sz="1200" b="1" i="0">
              <a:solidFill>
                <a:srgbClr val="002664"/>
              </a:solidFill>
              <a:effectLst/>
              <a:latin typeface="Public Sans" pitchFamily="2" charset="0"/>
            </a:endParaRPr>
          </a:p>
        </p:txBody>
      </p:sp>
      <p:pic>
        <p:nvPicPr>
          <p:cNvPr id="1028" name="Picture 4" descr="Three girls with a man on either side of them in a row looking at the camera">
            <a:extLst>
              <a:ext uri="{FF2B5EF4-FFF2-40B4-BE49-F238E27FC236}">
                <a16:creationId xmlns:a16="http://schemas.microsoft.com/office/drawing/2014/main" id="{7266E7BF-0650-981A-8663-AF1BCA5DB3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326" y="1519557"/>
            <a:ext cx="3102020" cy="1745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roup of Aboriginal students kneeling in the sand">
            <a:extLst>
              <a:ext uri="{FF2B5EF4-FFF2-40B4-BE49-F238E27FC236}">
                <a16:creationId xmlns:a16="http://schemas.microsoft.com/office/drawing/2014/main" id="{5E2D88C4-BCAC-5B36-E251-1FD6DFBBDE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1033" y="1505016"/>
            <a:ext cx="3041019" cy="17116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riar Road students perform at the schools annual NAIDOC awards ceremony">
            <a:extLst>
              <a:ext uri="{FF2B5EF4-FFF2-40B4-BE49-F238E27FC236}">
                <a16:creationId xmlns:a16="http://schemas.microsoft.com/office/drawing/2014/main" id="{52023E95-0615-2A74-CF76-CBC7B184DD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0974" y="1532457"/>
            <a:ext cx="3066154" cy="1725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2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F767519-CCBF-9240-8FC6-BFB928E5DE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E7359A9E-4DDF-9442-A1B8-934E06BF5B09}"/>
              </a:ext>
            </a:extLst>
          </p:cNvPr>
          <p:cNvSpPr txBox="1">
            <a:spLocks/>
          </p:cNvSpPr>
          <p:nvPr/>
        </p:nvSpPr>
        <p:spPr>
          <a:xfrm>
            <a:off x="440737" y="1156906"/>
            <a:ext cx="9206478" cy="19870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600" b="1" dirty="0">
                <a:latin typeface="Public Sans"/>
              </a:rPr>
              <a:t>My Future, My Culture, My Way is a campaign to help Aboriginal and/or Torres Strait Islander students through the journey to attaining the </a:t>
            </a:r>
            <a:r>
              <a:rPr lang="en-AU" sz="1600" b="1" u="sng" dirty="0">
                <a:latin typeface="Public Sans"/>
                <a:hlinkClick r:id="rId3"/>
              </a:rPr>
              <a:t>Higher School Certificate</a:t>
            </a:r>
            <a:r>
              <a:rPr lang="en-AU" sz="1600" b="1" dirty="0">
                <a:latin typeface="Public Sans"/>
              </a:rPr>
              <a:t> (HSC) by supporting them, their parents and carers, and communities.</a:t>
            </a:r>
          </a:p>
          <a:p>
            <a:pPr marL="0" indent="0">
              <a:lnSpc>
                <a:spcPct val="150000"/>
              </a:lnSpc>
              <a:buNone/>
            </a:pPr>
            <a:r>
              <a:rPr lang="en-AU" sz="1600" b="1" dirty="0">
                <a:latin typeface="Public Sans"/>
              </a:rPr>
              <a:t>About this presentation</a:t>
            </a:r>
            <a:endParaRPr lang="en-AU" sz="1600" dirty="0">
              <a:latin typeface="Public Sans"/>
            </a:endParaRPr>
          </a:p>
          <a:p>
            <a:pPr marL="0" indent="0">
              <a:buNone/>
            </a:pPr>
            <a:r>
              <a:rPr lang="en-AU" sz="1600" dirty="0">
                <a:latin typeface="Public Sans"/>
              </a:rPr>
              <a:t>Returning to school after the summer holidays is a critical time for students. The patterns set in Term 1 provide a foundation for the year ahead.</a:t>
            </a:r>
          </a:p>
          <a:p>
            <a:pPr marL="0" indent="0">
              <a:buNone/>
            </a:pPr>
            <a:r>
              <a:rPr lang="en-AU" sz="1600" dirty="0">
                <a:latin typeface="Public Sans"/>
              </a:rPr>
              <a:t>This presentation provides school based staff with information about how to support students when they are returning to school.</a:t>
            </a:r>
          </a:p>
          <a:p>
            <a:pPr marL="0" indent="0">
              <a:buNone/>
            </a:pPr>
            <a:r>
              <a:rPr lang="en-AU" sz="1600" b="0" i="0" dirty="0">
                <a:solidFill>
                  <a:srgbClr val="000000"/>
                </a:solidFill>
                <a:effectLst/>
                <a:latin typeface="Public Sans"/>
              </a:rPr>
              <a:t>At this time, many students will be feeling anxious about changes to their routine and class structure from last year. We want to support you w</a:t>
            </a:r>
            <a:r>
              <a:rPr lang="en-AU" sz="1600" b="0" i="0" dirty="0">
                <a:solidFill>
                  <a:srgbClr val="000000"/>
                </a:solidFill>
                <a:effectLst/>
                <a:latin typeface="Public Sans"/>
                <a:cs typeface="Calibri"/>
              </a:rPr>
              <a:t>ith key messages and resources to help guide conversations about heading back to school in 2023.  </a:t>
            </a:r>
            <a:endParaRPr lang="en-AU" sz="1050" b="0" i="0" dirty="0">
              <a:solidFill>
                <a:srgbClr val="000000"/>
              </a:solidFill>
              <a:effectLst/>
              <a:latin typeface="Public Sans"/>
              <a:cs typeface="Calibri"/>
            </a:endParaRPr>
          </a:p>
          <a:p>
            <a:pPr marL="0" indent="0">
              <a:buNone/>
            </a:pPr>
            <a:endParaRPr lang="en-AU" sz="1600"/>
          </a:p>
          <a:p>
            <a:pPr marL="0" indent="0">
              <a:buNone/>
            </a:pPr>
            <a:endParaRPr lang="en-AU" sz="1600"/>
          </a:p>
        </p:txBody>
      </p:sp>
      <p:sp>
        <p:nvSpPr>
          <p:cNvPr id="18" name="Title 1">
            <a:extLst>
              <a:ext uri="{FF2B5EF4-FFF2-40B4-BE49-F238E27FC236}">
                <a16:creationId xmlns:a16="http://schemas.microsoft.com/office/drawing/2014/main" id="{C8CE6BBF-13A8-A340-817F-6B06303097A0}"/>
              </a:ext>
            </a:extLst>
          </p:cNvPr>
          <p:cNvSpPr txBox="1">
            <a:spLocks/>
          </p:cNvSpPr>
          <p:nvPr/>
        </p:nvSpPr>
        <p:spPr>
          <a:xfrm>
            <a:off x="440738" y="536156"/>
            <a:ext cx="4417013"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a:solidFill>
                  <a:srgbClr val="22272B"/>
                </a:solidFill>
                <a:latin typeface="Public Sans" pitchFamily="2" charset="77"/>
              </a:rPr>
              <a:t>Introduction</a:t>
            </a:r>
          </a:p>
        </p:txBody>
      </p:sp>
      <p:pic>
        <p:nvPicPr>
          <p:cNvPr id="6" name="Picture 5">
            <a:extLst>
              <a:ext uri="{FF2B5EF4-FFF2-40B4-BE49-F238E27FC236}">
                <a16:creationId xmlns:a16="http://schemas.microsoft.com/office/drawing/2014/main" id="{AB06356D-CF4D-254C-A410-28CFD2C6F6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7" name="Rectangle 6">
            <a:extLst>
              <a:ext uri="{FF2B5EF4-FFF2-40B4-BE49-F238E27FC236}">
                <a16:creationId xmlns:a16="http://schemas.microsoft.com/office/drawing/2014/main" id="{00478E78-FCA7-9241-BF76-F03DFF373508}"/>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E5ADFD9-AEB0-0F48-A5FE-5B6D76261796}"/>
              </a:ext>
            </a:extLst>
          </p:cNvPr>
          <p:cNvSpPr>
            <a:spLocks noGrp="1"/>
          </p:cNvSpPr>
          <p:nvPr>
            <p:ph type="ftr" sz="quarter" idx="11"/>
          </p:nvPr>
        </p:nvSpPr>
        <p:spPr/>
        <p:txBody>
          <a:bodyPr/>
          <a:lstStyle/>
          <a:p>
            <a:r>
              <a:rPr lang="en-US">
                <a:solidFill>
                  <a:srgbClr val="22272B"/>
                </a:solidFill>
              </a:rPr>
              <a:t>5</a:t>
            </a:r>
          </a:p>
        </p:txBody>
      </p:sp>
    </p:spTree>
    <p:extLst>
      <p:ext uri="{BB962C8B-B14F-4D97-AF65-F5344CB8AC3E}">
        <p14:creationId xmlns:p14="http://schemas.microsoft.com/office/powerpoint/2010/main" val="350442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a:solidFill>
                  <a:srgbClr val="22272B"/>
                </a:solidFill>
                <a:latin typeface="Public Sans" pitchFamily="2" charset="0"/>
              </a:rPr>
              <a:t>My Future, My Culture, My Way.</a:t>
            </a:r>
          </a:p>
        </p:txBody>
      </p:sp>
      <p:cxnSp>
        <p:nvCxnSpPr>
          <p:cNvPr id="9" name="Straight Connector 8">
            <a:extLst>
              <a:ext uri="{FF2B5EF4-FFF2-40B4-BE49-F238E27FC236}">
                <a16:creationId xmlns:a16="http://schemas.microsoft.com/office/drawing/2014/main" id="{C529842D-234D-9A47-AAC5-7A27E5C7AAA0}"/>
              </a:ext>
            </a:extLst>
          </p:cNvPr>
          <p:cNvCxnSpPr>
            <a:cxnSpLocks/>
          </p:cNvCxnSpPr>
          <p:nvPr/>
        </p:nvCxnSpPr>
        <p:spPr>
          <a:xfrm>
            <a:off x="526234" y="472001"/>
            <a:ext cx="33853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A4919E-6AF6-AB4E-90DC-B30BE4662F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4" name="Rectangle 13">
            <a:extLst>
              <a:ext uri="{FF2B5EF4-FFF2-40B4-BE49-F238E27FC236}">
                <a16:creationId xmlns:a16="http://schemas.microsoft.com/office/drawing/2014/main" id="{8C3FFA71-E316-5447-9FB8-35802EA79DD1}"/>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C466892-0862-A849-9C63-99756E3D52E8}"/>
              </a:ext>
            </a:extLst>
          </p:cNvPr>
          <p:cNvSpPr txBox="1">
            <a:spLocks/>
          </p:cNvSpPr>
          <p:nvPr/>
        </p:nvSpPr>
        <p:spPr>
          <a:xfrm>
            <a:off x="440738" y="1595776"/>
            <a:ext cx="8860917" cy="33359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3300">
                <a:solidFill>
                  <a:srgbClr val="22272B"/>
                </a:solidFill>
                <a:latin typeface="Public Sans" pitchFamily="2" charset="77"/>
              </a:rPr>
              <a:t>Want to know more?</a:t>
            </a:r>
          </a:p>
          <a:p>
            <a:pPr>
              <a:lnSpc>
                <a:spcPct val="100000"/>
              </a:lnSpc>
            </a:pPr>
            <a:endParaRPr lang="en-AU" sz="1100">
              <a:latin typeface="Public Sans" pitchFamily="2" charset="77"/>
            </a:endParaRPr>
          </a:p>
          <a:p>
            <a:pPr>
              <a:lnSpc>
                <a:spcPct val="150000"/>
              </a:lnSpc>
            </a:pPr>
            <a:r>
              <a:rPr lang="en-AU" sz="1600">
                <a:latin typeface="Public Sans" pitchFamily="2" charset="77"/>
              </a:rPr>
              <a:t>Visit </a:t>
            </a:r>
            <a:r>
              <a:rPr lang="en-AU" sz="1600">
                <a:solidFill>
                  <a:srgbClr val="FF0000"/>
                </a:solidFill>
                <a:latin typeface="Public Sans" pitchFamily="2" charset="77"/>
                <a:hlinkClick r:id="rId4"/>
              </a:rPr>
              <a:t>My Future, My Culture, My Way</a:t>
            </a:r>
            <a:r>
              <a:rPr lang="en-AU" sz="1600">
                <a:solidFill>
                  <a:srgbClr val="22272B"/>
                </a:solidFill>
                <a:latin typeface="Public Sans" pitchFamily="2" charset="77"/>
              </a:rPr>
              <a:t>,</a:t>
            </a:r>
            <a:r>
              <a:rPr lang="en-AU" sz="1600">
                <a:solidFill>
                  <a:srgbClr val="FF0000"/>
                </a:solidFill>
                <a:latin typeface="Public Sans" pitchFamily="2" charset="77"/>
              </a:rPr>
              <a:t> </a:t>
            </a:r>
            <a:r>
              <a:rPr lang="en-AU" sz="1600">
                <a:latin typeface="Public Sans" pitchFamily="2" charset="77"/>
              </a:rPr>
              <a:t>follow the Department of Education on </a:t>
            </a:r>
            <a:r>
              <a:rPr lang="en-AU" sz="1600">
                <a:latin typeface="Public Sans" pitchFamily="2" charset="77"/>
                <a:hlinkClick r:id="rId5"/>
              </a:rPr>
              <a:t>social media</a:t>
            </a:r>
            <a:r>
              <a:rPr lang="en-AU" sz="1600">
                <a:latin typeface="Public Sans" pitchFamily="2" charset="77"/>
              </a:rPr>
              <a:t>, talk to your school, or contact your local AECG.</a:t>
            </a:r>
          </a:p>
        </p:txBody>
      </p:sp>
      <p:sp>
        <p:nvSpPr>
          <p:cNvPr id="6" name="Footer Placeholder 5">
            <a:extLst>
              <a:ext uri="{FF2B5EF4-FFF2-40B4-BE49-F238E27FC236}">
                <a16:creationId xmlns:a16="http://schemas.microsoft.com/office/drawing/2014/main" id="{11F8F57C-79C3-1744-B315-A2194A248A56}"/>
              </a:ext>
            </a:extLst>
          </p:cNvPr>
          <p:cNvSpPr>
            <a:spLocks noGrp="1"/>
          </p:cNvSpPr>
          <p:nvPr>
            <p:ph type="ftr" sz="quarter" idx="11"/>
          </p:nvPr>
        </p:nvSpPr>
        <p:spPr/>
        <p:txBody>
          <a:bodyPr/>
          <a:lstStyle/>
          <a:p>
            <a:r>
              <a:rPr lang="en-US">
                <a:solidFill>
                  <a:srgbClr val="22272B"/>
                </a:solidFill>
              </a:rPr>
              <a:t>29</a:t>
            </a:r>
          </a:p>
        </p:txBody>
      </p:sp>
    </p:spTree>
    <p:extLst>
      <p:ext uri="{BB962C8B-B14F-4D97-AF65-F5344CB8AC3E}">
        <p14:creationId xmlns:p14="http://schemas.microsoft.com/office/powerpoint/2010/main" val="3681380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7EE333-904D-B24E-A615-3AFEEADB4A45}"/>
              </a:ext>
            </a:extLst>
          </p:cNvPr>
          <p:cNvSpPr/>
          <p:nvPr/>
        </p:nvSpPr>
        <p:spPr>
          <a:xfrm>
            <a:off x="6081712" y="0"/>
            <a:ext cx="6096000" cy="6858000"/>
          </a:xfrm>
          <a:prstGeom prst="rect">
            <a:avLst/>
          </a:prstGeom>
          <a:solidFill>
            <a:srgbClr val="FDED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C6A5F43-EDE6-4395-8127-D0651F6CAF04}"/>
              </a:ext>
            </a:extLst>
          </p:cNvPr>
          <p:cNvSpPr txBox="1">
            <a:spLocks/>
          </p:cNvSpPr>
          <p:nvPr/>
        </p:nvSpPr>
        <p:spPr>
          <a:xfrm>
            <a:off x="440738" y="536156"/>
            <a:ext cx="5655262" cy="5742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a:solidFill>
                  <a:srgbClr val="CBEDFD"/>
                </a:solidFill>
                <a:latin typeface="Public Sans"/>
              </a:rPr>
              <a:t>My Future, My Culture, My Way.</a:t>
            </a:r>
          </a:p>
        </p:txBody>
      </p:sp>
      <p:cxnSp>
        <p:nvCxnSpPr>
          <p:cNvPr id="4" name="Straight Connector 3">
            <a:extLst>
              <a:ext uri="{FF2B5EF4-FFF2-40B4-BE49-F238E27FC236}">
                <a16:creationId xmlns:a16="http://schemas.microsoft.com/office/drawing/2014/main" id="{B94C4245-20AA-49B7-8CE8-C4CDF992F22E}"/>
              </a:ext>
            </a:extLst>
          </p:cNvPr>
          <p:cNvCxnSpPr>
            <a:cxnSpLocks/>
          </p:cNvCxnSpPr>
          <p:nvPr/>
        </p:nvCxnSpPr>
        <p:spPr>
          <a:xfrm>
            <a:off x="526234" y="472001"/>
            <a:ext cx="3461566" cy="0"/>
          </a:xfrm>
          <a:prstGeom prst="line">
            <a:avLst/>
          </a:prstGeom>
          <a:ln w="34925">
            <a:solidFill>
              <a:srgbClr val="CBEDFD"/>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3B49040-3D65-3D4E-BE8D-A05EB03994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1" name="Rectangle 10">
            <a:extLst>
              <a:ext uri="{FF2B5EF4-FFF2-40B4-BE49-F238E27FC236}">
                <a16:creationId xmlns:a16="http://schemas.microsoft.com/office/drawing/2014/main" id="{A76FF3C4-BBC6-4B47-9572-2CA547D05DE3}"/>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22500D1A-ED27-FF4F-A42C-A534E12CEC87}"/>
              </a:ext>
            </a:extLst>
          </p:cNvPr>
          <p:cNvSpPr txBox="1">
            <a:spLocks/>
          </p:cNvSpPr>
          <p:nvPr/>
        </p:nvSpPr>
        <p:spPr>
          <a:xfrm>
            <a:off x="524055" y="1298581"/>
            <a:ext cx="4580292" cy="42608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AU" sz="1250">
                <a:solidFill>
                  <a:srgbClr val="CBEDFD"/>
                </a:solidFill>
                <a:latin typeface="Public Sans"/>
              </a:rPr>
              <a:t>In this Back to School kit, you'll find some tools to help you engage members of your communities, including:</a:t>
            </a:r>
          </a:p>
          <a:p>
            <a:r>
              <a:rPr lang="en-AU" sz="1250">
                <a:solidFill>
                  <a:srgbClr val="CBEDFD"/>
                </a:solidFill>
                <a:latin typeface="Public Sans" pitchFamily="2" charset="77"/>
              </a:rPr>
              <a:t>links to resources</a:t>
            </a:r>
          </a:p>
          <a:p>
            <a:r>
              <a:rPr lang="en-AU" sz="1250">
                <a:solidFill>
                  <a:srgbClr val="CBEDFD"/>
                </a:solidFill>
                <a:latin typeface="Public Sans" pitchFamily="2" charset="77"/>
              </a:rPr>
              <a:t>content that could be used in newsletters</a:t>
            </a:r>
          </a:p>
          <a:p>
            <a:r>
              <a:rPr lang="en-AU" sz="1250">
                <a:solidFill>
                  <a:srgbClr val="CBEDFD"/>
                </a:solidFill>
                <a:latin typeface="Public Sans" pitchFamily="2" charset="77"/>
              </a:rPr>
              <a:t>social media posts</a:t>
            </a:r>
          </a:p>
          <a:p>
            <a:r>
              <a:rPr lang="en-AU" sz="1250">
                <a:solidFill>
                  <a:srgbClr val="CBEDFD"/>
                </a:solidFill>
                <a:latin typeface="Public Sans" pitchFamily="2" charset="77"/>
              </a:rPr>
              <a:t>case studies profiling Aboriginal and/or Torres Strait Islander HSC graduates</a:t>
            </a:r>
          </a:p>
          <a:p>
            <a:endParaRPr lang="en-AU" sz="1250">
              <a:solidFill>
                <a:srgbClr val="CBEDFD"/>
              </a:solidFill>
              <a:latin typeface="Public Sans" pitchFamily="2" charset="77"/>
            </a:endParaRPr>
          </a:p>
          <a:p>
            <a:pPr marL="0" indent="0">
              <a:lnSpc>
                <a:spcPct val="150000"/>
              </a:lnSpc>
              <a:buNone/>
            </a:pPr>
            <a:r>
              <a:rPr lang="en-AU" sz="1250">
                <a:solidFill>
                  <a:srgbClr val="CBEDFD"/>
                </a:solidFill>
                <a:latin typeface="Public Sans"/>
              </a:rPr>
              <a:t>Maintaining a connection to culture while lifting literacy and numeracy standards across NSW public schools will give students the opportunity to reach their potential. It will improve overall academic outcomes and increase the likelihood of students moving into tertiary studies, further education and training and into better jobs.</a:t>
            </a:r>
          </a:p>
          <a:p>
            <a:pPr marL="0" indent="0">
              <a:lnSpc>
                <a:spcPct val="150000"/>
              </a:lnSpc>
              <a:buNone/>
            </a:pPr>
            <a:r>
              <a:rPr lang="en-AU" sz="1250">
                <a:solidFill>
                  <a:srgbClr val="CBEDFD"/>
                </a:solidFill>
                <a:latin typeface="Public Sans" pitchFamily="2" charset="77"/>
              </a:rPr>
              <a:t>Your support will connect students with culture, encourage pride in their identity, and help them to achieve academically, setting them up for a bright future.</a:t>
            </a:r>
          </a:p>
          <a:p>
            <a:endParaRPr lang="en-AU" sz="1200"/>
          </a:p>
          <a:p>
            <a:pPr marL="0" indent="0">
              <a:buNone/>
            </a:pPr>
            <a:endParaRPr lang="en-AU" sz="1200"/>
          </a:p>
        </p:txBody>
      </p:sp>
      <p:sp>
        <p:nvSpPr>
          <p:cNvPr id="2" name="Footer Placeholder 1">
            <a:extLst>
              <a:ext uri="{FF2B5EF4-FFF2-40B4-BE49-F238E27FC236}">
                <a16:creationId xmlns:a16="http://schemas.microsoft.com/office/drawing/2014/main" id="{953EB6D4-436D-E049-B726-F90B27E7EA46}"/>
              </a:ext>
            </a:extLst>
          </p:cNvPr>
          <p:cNvSpPr>
            <a:spLocks noGrp="1"/>
          </p:cNvSpPr>
          <p:nvPr>
            <p:ph type="ftr" sz="quarter" idx="11"/>
          </p:nvPr>
        </p:nvSpPr>
        <p:spPr>
          <a:xfrm>
            <a:off x="4196377" y="6398929"/>
            <a:ext cx="4114800" cy="365125"/>
          </a:xfrm>
        </p:spPr>
        <p:txBody>
          <a:bodyPr/>
          <a:lstStyle/>
          <a:p>
            <a:r>
              <a:rPr lang="en-US">
                <a:solidFill>
                  <a:srgbClr val="22272B"/>
                </a:solidFill>
              </a:rPr>
              <a:t>6</a:t>
            </a:r>
          </a:p>
        </p:txBody>
      </p:sp>
      <p:pic>
        <p:nvPicPr>
          <p:cNvPr id="6" name="Picture 5">
            <a:extLst>
              <a:ext uri="{FF2B5EF4-FFF2-40B4-BE49-F238E27FC236}">
                <a16:creationId xmlns:a16="http://schemas.microsoft.com/office/drawing/2014/main" id="{DF2E584A-1ADB-A41D-D521-AD7F06AF90B9}"/>
              </a:ext>
            </a:extLst>
          </p:cNvPr>
          <p:cNvPicPr>
            <a:picLocks noChangeAspect="1"/>
          </p:cNvPicPr>
          <p:nvPr/>
        </p:nvPicPr>
        <p:blipFill>
          <a:blip r:embed="rId4"/>
          <a:stretch>
            <a:fillRect/>
          </a:stretch>
        </p:blipFill>
        <p:spPr>
          <a:xfrm>
            <a:off x="6269530" y="1177334"/>
            <a:ext cx="4498659" cy="4503330"/>
          </a:xfrm>
          <a:prstGeom prst="rect">
            <a:avLst/>
          </a:prstGeom>
        </p:spPr>
      </p:pic>
    </p:spTree>
    <p:extLst>
      <p:ext uri="{BB962C8B-B14F-4D97-AF65-F5344CB8AC3E}">
        <p14:creationId xmlns:p14="http://schemas.microsoft.com/office/powerpoint/2010/main" val="258401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664"/>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389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CBEDFD"/>
                </a:solidFill>
                <a:latin typeface="Public Sans"/>
              </a:rPr>
              <a:t>About the campaign</a:t>
            </a:r>
          </a:p>
        </p:txBody>
      </p:sp>
      <p:sp>
        <p:nvSpPr>
          <p:cNvPr id="14" name="Content Placeholder 2">
            <a:extLst>
              <a:ext uri="{FF2B5EF4-FFF2-40B4-BE49-F238E27FC236}">
                <a16:creationId xmlns:a16="http://schemas.microsoft.com/office/drawing/2014/main" id="{8B370D6E-7D9C-9747-A2BC-D70FC9BF9FE0}"/>
              </a:ext>
            </a:extLst>
          </p:cNvPr>
          <p:cNvSpPr txBox="1">
            <a:spLocks/>
          </p:cNvSpPr>
          <p:nvPr/>
        </p:nvSpPr>
        <p:spPr>
          <a:xfrm>
            <a:off x="393760" y="1230352"/>
            <a:ext cx="9136125" cy="3541525"/>
          </a:xfrm>
          <a:prstGeom prst="rect">
            <a:avLst/>
          </a:prstGeom>
        </p:spPr>
        <p:txBody>
          <a:bodyPr lIns="91440" tIns="45720" rIns="91440" bIns="4572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AU" sz="5000">
                <a:solidFill>
                  <a:srgbClr val="CBEDFD"/>
                </a:solidFill>
                <a:latin typeface="Public Sans"/>
              </a:rPr>
              <a:t>Recent studies show a clear link between completion of Year 12/HSC and positive future employment, health and higher educational outcomes. Achieving the HSC at the same rate as non-Aboriginal students gives Aboriginal and/or Torres Strait Islander students equality in opportunity now and later in life.</a:t>
            </a:r>
          </a:p>
          <a:p>
            <a:pPr marL="0" indent="0">
              <a:lnSpc>
                <a:spcPct val="170000"/>
              </a:lnSpc>
              <a:buNone/>
            </a:pPr>
            <a:r>
              <a:rPr lang="en-AU" sz="5000" b="1">
                <a:solidFill>
                  <a:srgbClr val="CBEDFD"/>
                </a:solidFill>
                <a:latin typeface="Public Sans"/>
              </a:rPr>
              <a:t>My Future, My Culture, My Way is a campaign to achieve the Aboriginal Education and Culture Premier’s Priority, which aims to increase the proportion of Aboriginal students attaining a HSC by 50% by 2023, while maintaining their cultural identity.</a:t>
            </a:r>
          </a:p>
          <a:p>
            <a:pPr marL="0" indent="0">
              <a:lnSpc>
                <a:spcPct val="170000"/>
              </a:lnSpc>
              <a:buNone/>
            </a:pPr>
            <a:r>
              <a:rPr lang="en-AU" sz="5000">
                <a:solidFill>
                  <a:srgbClr val="CBEDFD"/>
                </a:solidFill>
                <a:latin typeface="Public Sans" pitchFamily="2" charset="77"/>
              </a:rPr>
              <a:t>This is one of 14 Premier’s Priorities which represent the Government’s commitment to greatly enhancing quality of life for people in NSW.</a:t>
            </a:r>
          </a:p>
          <a:p>
            <a:pPr marL="0" indent="0">
              <a:lnSpc>
                <a:spcPct val="170000"/>
              </a:lnSpc>
              <a:buNone/>
            </a:pPr>
            <a:r>
              <a:rPr lang="en-AU" sz="5000">
                <a:solidFill>
                  <a:srgbClr val="CBEDFD"/>
                </a:solidFill>
                <a:latin typeface="Public Sans" pitchFamily="2" charset="77"/>
              </a:rPr>
              <a:t>The goals of the campaign are focussed on what we can do to support your community. Together we’ll:</a:t>
            </a:r>
          </a:p>
          <a:p>
            <a:pPr>
              <a:lnSpc>
                <a:spcPct val="170000"/>
              </a:lnSpc>
            </a:pPr>
            <a:r>
              <a:rPr lang="en-AU" sz="5000" b="1">
                <a:solidFill>
                  <a:srgbClr val="CBEDFD"/>
                </a:solidFill>
                <a:latin typeface="Public Sans" pitchFamily="2" charset="77"/>
              </a:rPr>
              <a:t>Engage </a:t>
            </a:r>
            <a:r>
              <a:rPr lang="en-AU" sz="5000">
                <a:solidFill>
                  <a:srgbClr val="CBEDFD"/>
                </a:solidFill>
                <a:latin typeface="Public Sans" pitchFamily="2" charset="77"/>
              </a:rPr>
              <a:t>students in the benefits of HSC completion, to support attitudinal change and continued motivation.</a:t>
            </a:r>
          </a:p>
          <a:p>
            <a:pPr>
              <a:lnSpc>
                <a:spcPct val="170000"/>
              </a:lnSpc>
            </a:pPr>
            <a:r>
              <a:rPr lang="en-AU" sz="5000" b="1">
                <a:solidFill>
                  <a:srgbClr val="CBEDFD"/>
                </a:solidFill>
                <a:latin typeface="Public Sans" pitchFamily="2" charset="77"/>
              </a:rPr>
              <a:t>Empower </a:t>
            </a:r>
            <a:r>
              <a:rPr lang="en-AU" sz="5000">
                <a:solidFill>
                  <a:srgbClr val="CBEDFD"/>
                </a:solidFill>
                <a:latin typeface="Public Sans" pitchFamily="2" charset="77"/>
              </a:rPr>
              <a:t>parents, carers, families and community with information and resources to enhance awareness of the importance of HSC </a:t>
            </a:r>
            <a:r>
              <a:rPr lang="en-AU" sz="5200">
                <a:solidFill>
                  <a:srgbClr val="CBEDFD"/>
                </a:solidFill>
                <a:latin typeface="Public Sans" pitchFamily="2" charset="77"/>
              </a:rPr>
              <a:t>attainment; and how we can work together to support students through school.</a:t>
            </a:r>
          </a:p>
          <a:p>
            <a:pPr>
              <a:lnSpc>
                <a:spcPct val="170000"/>
              </a:lnSpc>
            </a:pPr>
            <a:r>
              <a:rPr lang="en-AU" sz="5000" b="1">
                <a:solidFill>
                  <a:srgbClr val="CBEDFD"/>
                </a:solidFill>
                <a:latin typeface="Public Sans" pitchFamily="2" charset="77"/>
              </a:rPr>
              <a:t>Enable </a:t>
            </a:r>
            <a:r>
              <a:rPr lang="en-AU" sz="5000">
                <a:solidFill>
                  <a:srgbClr val="CBEDFD"/>
                </a:solidFill>
                <a:latin typeface="Public Sans" pitchFamily="2" charset="77"/>
              </a:rPr>
              <a:t>education sector staff to support students and families in culturally safe ways. </a:t>
            </a:r>
          </a:p>
          <a:p>
            <a:pPr marL="0" indent="0">
              <a:lnSpc>
                <a:spcPct val="170000"/>
              </a:lnSpc>
              <a:buNone/>
            </a:pPr>
            <a:endParaRPr lang="en-US">
              <a:solidFill>
                <a:srgbClr val="C3EBFD"/>
              </a:solidFill>
              <a:latin typeface="Public Sans"/>
            </a:endParaRPr>
          </a:p>
          <a:p>
            <a:pPr marL="0" indent="0">
              <a:buFont typeface="Arial" panose="020B0604020202020204" pitchFamily="34" charset="0"/>
              <a:buNone/>
            </a:pPr>
            <a:endParaRPr lang="en-US">
              <a:solidFill>
                <a:srgbClr val="C3EBFD"/>
              </a:solidFill>
              <a:latin typeface="Public Sans"/>
            </a:endParaRPr>
          </a:p>
        </p:txBody>
      </p:sp>
      <p:pic>
        <p:nvPicPr>
          <p:cNvPr id="17" name="Picture 16">
            <a:extLst>
              <a:ext uri="{FF2B5EF4-FFF2-40B4-BE49-F238E27FC236}">
                <a16:creationId xmlns:a16="http://schemas.microsoft.com/office/drawing/2014/main" id="{FBCB2AD6-F2BE-C449-B359-CF18AC512C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9AFCD153-BD33-6E43-968C-E22A06540DBB}"/>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FCE1CBD-8860-DA45-A473-95C26828562B}"/>
              </a:ext>
            </a:extLst>
          </p:cNvPr>
          <p:cNvCxnSpPr>
            <a:cxnSpLocks/>
          </p:cNvCxnSpPr>
          <p:nvPr/>
        </p:nvCxnSpPr>
        <p:spPr>
          <a:xfrm>
            <a:off x="526234" y="472001"/>
            <a:ext cx="3461566" cy="0"/>
          </a:xfrm>
          <a:prstGeom prst="line">
            <a:avLst/>
          </a:prstGeom>
          <a:ln w="34925">
            <a:solidFill>
              <a:srgbClr val="CBEDFD"/>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AC776CC-D99E-194C-BC36-6747A5E913D1}"/>
              </a:ext>
            </a:extLst>
          </p:cNvPr>
          <p:cNvSpPr>
            <a:spLocks noGrp="1"/>
          </p:cNvSpPr>
          <p:nvPr>
            <p:ph type="ftr" sz="quarter" idx="11"/>
          </p:nvPr>
        </p:nvSpPr>
        <p:spPr/>
        <p:txBody>
          <a:bodyPr/>
          <a:lstStyle/>
          <a:p>
            <a:r>
              <a:rPr lang="en-US">
                <a:solidFill>
                  <a:srgbClr val="CBEDFD"/>
                </a:solidFill>
              </a:rPr>
              <a:t>8</a:t>
            </a:r>
          </a:p>
        </p:txBody>
      </p:sp>
    </p:spTree>
    <p:extLst>
      <p:ext uri="{BB962C8B-B14F-4D97-AF65-F5344CB8AC3E}">
        <p14:creationId xmlns:p14="http://schemas.microsoft.com/office/powerpoint/2010/main" val="828458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a:solidFill>
                  <a:srgbClr val="22272B"/>
                </a:solidFill>
                <a:latin typeface="Public Sans"/>
              </a:rPr>
              <a:t>My Future, My Culture, My Way.</a:t>
            </a:r>
          </a:p>
        </p:txBody>
      </p:sp>
      <p:cxnSp>
        <p:nvCxnSpPr>
          <p:cNvPr id="11" name="Straight Connector 10">
            <a:extLst>
              <a:ext uri="{FF2B5EF4-FFF2-40B4-BE49-F238E27FC236}">
                <a16:creationId xmlns:a16="http://schemas.microsoft.com/office/drawing/2014/main" id="{AADD0BB5-E038-BB48-962F-9BD465BAF4B3}"/>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5FF7D43-80C9-421F-BF10-AA9AE40501E2}"/>
              </a:ext>
            </a:extLst>
          </p:cNvPr>
          <p:cNvSpPr txBox="1">
            <a:spLocks/>
          </p:cNvSpPr>
          <p:nvPr/>
        </p:nvSpPr>
        <p:spPr>
          <a:xfrm>
            <a:off x="440738" y="1942618"/>
            <a:ext cx="7118538" cy="541816"/>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a:solidFill>
                  <a:srgbClr val="22272B"/>
                </a:solidFill>
                <a:latin typeface="Public Sans"/>
                <a:cs typeface="Calibri Light" panose="020F0302020204030204"/>
              </a:rPr>
              <a:t>Back to school</a:t>
            </a:r>
            <a:endParaRPr lang="en-US">
              <a:solidFill>
                <a:srgbClr val="22272B"/>
              </a:solidFill>
              <a:cs typeface="Calibri Light" panose="020F0302020204030204"/>
            </a:endParaRPr>
          </a:p>
          <a:p>
            <a:endParaRPr lang="en-US" sz="3700">
              <a:solidFill>
                <a:srgbClr val="002664"/>
              </a:solidFill>
              <a:latin typeface="Public Sans" pitchFamily="2" charset="0"/>
            </a:endParaRPr>
          </a:p>
        </p:txBody>
      </p:sp>
      <p:pic>
        <p:nvPicPr>
          <p:cNvPr id="9" name="Picture 8">
            <a:extLst>
              <a:ext uri="{FF2B5EF4-FFF2-40B4-BE49-F238E27FC236}">
                <a16:creationId xmlns:a16="http://schemas.microsoft.com/office/drawing/2014/main" id="{7593DB08-2A1E-B14B-B259-E5A520E3ED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B16300AD-CB24-5A49-950D-D6B597D3B485}"/>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3377D0C7-6E67-1F4F-A3D1-15CF8CAEF495}"/>
              </a:ext>
            </a:extLst>
          </p:cNvPr>
          <p:cNvSpPr>
            <a:spLocks noGrp="1"/>
          </p:cNvSpPr>
          <p:nvPr>
            <p:ph type="ftr" sz="quarter" idx="11"/>
          </p:nvPr>
        </p:nvSpPr>
        <p:spPr>
          <a:xfrm>
            <a:off x="4007070" y="6356350"/>
            <a:ext cx="4114800" cy="365125"/>
          </a:xfrm>
        </p:spPr>
        <p:txBody>
          <a:bodyPr/>
          <a:lstStyle/>
          <a:p>
            <a:r>
              <a:rPr lang="en-US">
                <a:solidFill>
                  <a:srgbClr val="22272B"/>
                </a:solidFill>
              </a:rPr>
              <a:t>10</a:t>
            </a:r>
          </a:p>
        </p:txBody>
      </p:sp>
      <p:pic>
        <p:nvPicPr>
          <p:cNvPr id="2" name="Picture 1">
            <a:extLst>
              <a:ext uri="{FF2B5EF4-FFF2-40B4-BE49-F238E27FC236}">
                <a16:creationId xmlns:a16="http://schemas.microsoft.com/office/drawing/2014/main" id="{F31E1E0B-AC98-C978-5C6C-2DE3C3CBCC38}"/>
              </a:ext>
            </a:extLst>
          </p:cNvPr>
          <p:cNvPicPr>
            <a:picLocks noChangeAspect="1"/>
          </p:cNvPicPr>
          <p:nvPr/>
        </p:nvPicPr>
        <p:blipFill>
          <a:blip r:embed="rId4"/>
          <a:srcRect/>
          <a:stretch/>
        </p:blipFill>
        <p:spPr>
          <a:xfrm rot="192427">
            <a:off x="5734534" y="1069198"/>
            <a:ext cx="4628994" cy="5218424"/>
          </a:xfrm>
          <a:prstGeom prst="rect">
            <a:avLst/>
          </a:prstGeom>
        </p:spPr>
      </p:pic>
    </p:spTree>
    <p:extLst>
      <p:ext uri="{BB962C8B-B14F-4D97-AF65-F5344CB8AC3E}">
        <p14:creationId xmlns:p14="http://schemas.microsoft.com/office/powerpoint/2010/main" val="231401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rgbClr val="22272B"/>
                </a:solidFill>
                <a:latin typeface="Public Sans"/>
              </a:rPr>
              <a:t>Starting strong</a:t>
            </a: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93759" y="1192252"/>
            <a:ext cx="8739056"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800" b="0" i="0">
                <a:solidFill>
                  <a:srgbClr val="000000"/>
                </a:solidFill>
                <a:effectLst/>
                <a:latin typeface="Public Sans"/>
              </a:rPr>
              <a:t>With the move to high school, Year 7 students are expected to be more independent and </a:t>
            </a:r>
            <a:r>
              <a:rPr lang="en-AU" sz="1800">
                <a:solidFill>
                  <a:srgbClr val="000000"/>
                </a:solidFill>
                <a:latin typeface="Public Sans"/>
              </a:rPr>
              <a:t>responsible</a:t>
            </a:r>
            <a:r>
              <a:rPr lang="en-AU" sz="1800" b="0" i="0">
                <a:solidFill>
                  <a:srgbClr val="000000"/>
                </a:solidFill>
                <a:effectLst/>
                <a:latin typeface="Public Sans"/>
              </a:rPr>
              <a:t> for their own learning. Students also need to navigate changes in friendships as they move from being the big fish in a little pond to little fish in a big pond.  </a:t>
            </a:r>
            <a:endParaRPr lang="en-AU" sz="1100" b="0" i="0">
              <a:solidFill>
                <a:srgbClr val="000000"/>
              </a:solidFill>
              <a:effectLst/>
              <a:latin typeface="Public Sans"/>
            </a:endParaRPr>
          </a:p>
          <a:p>
            <a:pPr marL="0" indent="0" algn="l" rtl="0" fontAlgn="base">
              <a:buNone/>
            </a:pPr>
            <a:r>
              <a:rPr lang="en-AU" sz="1800" b="0" i="0">
                <a:solidFill>
                  <a:srgbClr val="000000"/>
                </a:solidFill>
                <a:effectLst/>
                <a:latin typeface="Public Sans" pitchFamily="2" charset="0"/>
              </a:rPr>
              <a:t>There are many resources available to support students, parents and stakeholders through this transition, including:</a:t>
            </a:r>
          </a:p>
          <a:p>
            <a:pPr fontAlgn="base"/>
            <a:r>
              <a:rPr lang="en-AU" sz="1800" b="0" i="0" u="sng" strike="noStrike">
                <a:solidFill>
                  <a:srgbClr val="0563C1"/>
                </a:solidFill>
                <a:effectLst/>
                <a:latin typeface="Public Sans" pitchFamily="2" charset="0"/>
                <a:hlinkClick r:id="rId4"/>
              </a:rPr>
              <a:t>10 tips for starting a new high school</a:t>
            </a:r>
            <a:endParaRPr lang="en-AU" sz="1800" u="sng" strike="noStrike">
              <a:solidFill>
                <a:srgbClr val="000000"/>
              </a:solidFill>
              <a:latin typeface="Public Sans" pitchFamily="2" charset="0"/>
              <a:hlinkClick r:id="rId4"/>
            </a:endParaRPr>
          </a:p>
          <a:p>
            <a:pPr fontAlgn="base"/>
            <a:r>
              <a:rPr lang="en-AU" sz="1800" b="0" i="0" u="sng" strike="noStrike">
                <a:solidFill>
                  <a:srgbClr val="0563C1"/>
                </a:solidFill>
                <a:effectLst/>
                <a:latin typeface="Public Sans" pitchFamily="2" charset="0"/>
                <a:hlinkClick r:id="rId4"/>
              </a:rPr>
              <a:t>What to expect in Year 7</a:t>
            </a:r>
            <a:endParaRPr lang="en-AU" sz="1800" b="0" i="0" u="sng" strike="noStrike">
              <a:solidFill>
                <a:srgbClr val="0563C1"/>
              </a:solidFill>
              <a:effectLst/>
              <a:latin typeface="Public Sans" pitchFamily="2" charset="0"/>
            </a:endParaRPr>
          </a:p>
          <a:p>
            <a:pPr fontAlgn="base"/>
            <a:r>
              <a:rPr lang="en-AU" sz="1800" u="sng">
                <a:solidFill>
                  <a:srgbClr val="0563C1"/>
                </a:solidFill>
                <a:latin typeface="Public Sans" pitchFamily="2" charset="0"/>
                <a:hlinkClick r:id="rId5"/>
              </a:rPr>
              <a:t>Helping your teen feel more confident on their first day</a:t>
            </a:r>
            <a:endParaRPr lang="en-AU" sz="1800" u="sng">
              <a:solidFill>
                <a:srgbClr val="0563C1"/>
              </a:solidFill>
              <a:latin typeface="Public Sans" pitchFamily="2" charset="0"/>
            </a:endParaRPr>
          </a:p>
          <a:p>
            <a:pPr fontAlgn="base"/>
            <a:endParaRPr lang="en-AU" sz="1100" b="0" i="0">
              <a:solidFill>
                <a:srgbClr val="000000"/>
              </a:solidFill>
              <a:effectLst/>
              <a:latin typeface="Public Sans" pitchFamily="2" charset="0"/>
            </a:endParaRPr>
          </a:p>
          <a:p>
            <a:pPr marL="0" indent="0" algn="l" rtl="0" fontAlgn="base">
              <a:buNone/>
            </a:pPr>
            <a:r>
              <a:rPr lang="en-AU" sz="1800" b="1" i="0">
                <a:solidFill>
                  <a:srgbClr val="F3631B"/>
                </a:solidFill>
                <a:effectLst/>
                <a:latin typeface="Public Sans" pitchFamily="2" charset="0"/>
              </a:rPr>
              <a:t>What you can do: </a:t>
            </a:r>
            <a:r>
              <a:rPr lang="en-AU" sz="1800" b="0" i="0">
                <a:solidFill>
                  <a:srgbClr val="F3631B"/>
                </a:solidFill>
                <a:effectLst/>
                <a:latin typeface="Public Sans" pitchFamily="2" charset="0"/>
              </a:rPr>
              <a:t>share the resources above via your channels such as newsletters and social media.</a:t>
            </a:r>
          </a:p>
          <a:p>
            <a:pPr marL="0" indent="0" algn="l" rtl="0" fontAlgn="base">
              <a:buNone/>
            </a:pPr>
            <a:endParaRPr lang="en-US" sz="1600">
              <a:solidFill>
                <a:srgbClr val="000000"/>
              </a:solidFill>
              <a:latin typeface="Public Sans" pitchFamily="2" charset="0"/>
            </a:endParaRPr>
          </a:p>
        </p:txBody>
      </p:sp>
      <p:cxnSp>
        <p:nvCxnSpPr>
          <p:cNvPr id="10" name="Straight Connector 9">
            <a:extLst>
              <a:ext uri="{FF2B5EF4-FFF2-40B4-BE49-F238E27FC236}">
                <a16:creationId xmlns:a16="http://schemas.microsoft.com/office/drawing/2014/main" id="{E6FDB095-80A4-7042-B781-D5E08C9CE094}"/>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3AD218-7564-354A-AB62-A24C72819D16}"/>
              </a:ext>
            </a:extLst>
          </p:cNvPr>
          <p:cNvSpPr>
            <a:spLocks noGrp="1"/>
          </p:cNvSpPr>
          <p:nvPr>
            <p:ph type="ftr" sz="quarter" idx="11"/>
          </p:nvPr>
        </p:nvSpPr>
        <p:spPr/>
        <p:txBody>
          <a:bodyPr/>
          <a:lstStyle/>
          <a:p>
            <a:r>
              <a:rPr lang="en-US">
                <a:solidFill>
                  <a:srgbClr val="22272B"/>
                </a:solidFill>
              </a:rPr>
              <a:t>12</a:t>
            </a:r>
          </a:p>
        </p:txBody>
      </p:sp>
    </p:spTree>
    <p:extLst>
      <p:ext uri="{BB962C8B-B14F-4D97-AF65-F5344CB8AC3E}">
        <p14:creationId xmlns:p14="http://schemas.microsoft.com/office/powerpoint/2010/main" val="313541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3DE434-811E-A640-A60A-A64A1193358F}"/>
              </a:ext>
            </a:extLst>
          </p:cNvPr>
          <p:cNvSpPr txBox="1">
            <a:spLocks/>
          </p:cNvSpPr>
          <p:nvPr/>
        </p:nvSpPr>
        <p:spPr>
          <a:xfrm>
            <a:off x="394112" y="600806"/>
            <a:ext cx="9167331" cy="541816"/>
          </a:xfrm>
          <a:prstGeom prst="rect">
            <a:avLst/>
          </a:prstGeom>
        </p:spPr>
        <p:txBody>
          <a:bodyPr lIns="91440" tIns="45720" rIns="91440" bIns="4572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r>
              <a:rPr lang="en-AU" sz="3600" i="0">
                <a:solidFill>
                  <a:srgbClr val="000000"/>
                </a:solidFill>
                <a:effectLst/>
                <a:latin typeface="Calibri" panose="020F0502020204030204" pitchFamily="34" charset="0"/>
              </a:rPr>
              <a:t>Returning to school for Years 11 and 12 </a:t>
            </a:r>
            <a:endParaRPr lang="en-AU" sz="2400" i="0">
              <a:solidFill>
                <a:srgbClr val="000000"/>
              </a:solidFill>
              <a:effectLst/>
              <a:latin typeface="Segoe UI" panose="020B0502040204020203" pitchFamily="34" charset="0"/>
            </a:endParaRPr>
          </a:p>
        </p:txBody>
      </p:sp>
      <p:pic>
        <p:nvPicPr>
          <p:cNvPr id="17" name="Picture 16">
            <a:extLst>
              <a:ext uri="{FF2B5EF4-FFF2-40B4-BE49-F238E27FC236}">
                <a16:creationId xmlns:a16="http://schemas.microsoft.com/office/drawing/2014/main" id="{C6216738-775B-6849-96D5-039B9C3AFF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8" name="Rectangle 17">
            <a:extLst>
              <a:ext uri="{FF2B5EF4-FFF2-40B4-BE49-F238E27FC236}">
                <a16:creationId xmlns:a16="http://schemas.microsoft.com/office/drawing/2014/main" id="{C8BE9F65-7FEA-984A-828D-436AA8C1B457}"/>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FF81B16-7426-BC40-8388-ED65B7FCA67D}"/>
              </a:ext>
            </a:extLst>
          </p:cNvPr>
          <p:cNvSpPr txBox="1">
            <a:spLocks/>
          </p:cNvSpPr>
          <p:nvPr/>
        </p:nvSpPr>
        <p:spPr>
          <a:xfrm>
            <a:off x="393759" y="1192252"/>
            <a:ext cx="8739056" cy="35415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AU" sz="1600" b="0" i="0">
                <a:solidFill>
                  <a:srgbClr val="000000"/>
                </a:solidFill>
                <a:effectLst/>
                <a:latin typeface="Public Sans" pitchFamily="2" charset="0"/>
              </a:rPr>
              <a:t>It is essential that Aboriginal and/Torres Strait Islander students feel supported and connected to their culture when returning to school, especially in Years 11 and 12. </a:t>
            </a:r>
          </a:p>
          <a:p>
            <a:pPr marL="0" indent="0" algn="l" rtl="0" fontAlgn="base">
              <a:buNone/>
            </a:pPr>
            <a:r>
              <a:rPr lang="en-AU" sz="1600" b="0" i="0">
                <a:solidFill>
                  <a:srgbClr val="000000"/>
                </a:solidFill>
                <a:effectLst/>
                <a:latin typeface="Public Sans" pitchFamily="2" charset="0"/>
              </a:rPr>
              <a:t>For senior high school students, returning to school after summer holidays can be a shock, with lazy summer days replaced by the structured routine of school. The early excitement of seeing friends can soon be lost when the reality of assessments hits later in the term.  </a:t>
            </a:r>
          </a:p>
          <a:p>
            <a:pPr marL="0" indent="0" algn="l" rtl="0" fontAlgn="base">
              <a:buNone/>
            </a:pPr>
            <a:r>
              <a:rPr lang="en-AU" sz="1600" b="0" i="0">
                <a:solidFill>
                  <a:srgbClr val="000000"/>
                </a:solidFill>
                <a:effectLst/>
                <a:latin typeface="Public Sans" pitchFamily="2" charset="0"/>
              </a:rPr>
              <a:t>To help prepare Years 11 and 12 students, the department has created a </a:t>
            </a:r>
            <a:r>
              <a:rPr lang="en-AU" sz="1600" b="0" i="0" u="sng" strike="noStrike">
                <a:solidFill>
                  <a:srgbClr val="0563C1"/>
                </a:solidFill>
                <a:effectLst/>
                <a:latin typeface="Public Sans" pitchFamily="2" charset="0"/>
                <a:hlinkClick r:id="rId4"/>
              </a:rPr>
              <a:t>guide</a:t>
            </a:r>
            <a:r>
              <a:rPr lang="en-AU" sz="1600" b="0" i="0">
                <a:solidFill>
                  <a:srgbClr val="000000"/>
                </a:solidFill>
                <a:effectLst/>
                <a:latin typeface="Public Sans" pitchFamily="2" charset="0"/>
              </a:rPr>
              <a:t> which includes study tips from former Year 12 students, advice on educational pathways and information on Connection to Country in schools.  </a:t>
            </a:r>
          </a:p>
          <a:p>
            <a:pPr marL="0" indent="0" algn="l" rtl="0" fontAlgn="base">
              <a:buNone/>
            </a:pPr>
            <a:r>
              <a:rPr lang="en-AU" sz="1600" b="0" i="0">
                <a:solidFill>
                  <a:srgbClr val="000000"/>
                </a:solidFill>
                <a:effectLst/>
                <a:latin typeface="Public Sans" pitchFamily="2" charset="0"/>
              </a:rPr>
              <a:t>No matter what your role, by supporting Aboriginal and/or Torres Strait Islander students to stay at school and complete their HSC, you are making a difference to improve equity. </a:t>
            </a:r>
          </a:p>
          <a:p>
            <a:pPr marL="0" indent="0" algn="l" rtl="0" fontAlgn="base">
              <a:buNone/>
            </a:pPr>
            <a:endParaRPr lang="en-AU" sz="1600">
              <a:solidFill>
                <a:srgbClr val="000000"/>
              </a:solidFill>
              <a:latin typeface="Public Sans" pitchFamily="2" charset="0"/>
            </a:endParaRPr>
          </a:p>
          <a:p>
            <a:pPr marL="0" indent="0" fontAlgn="base">
              <a:buNone/>
            </a:pPr>
            <a:r>
              <a:rPr lang="en-AU" sz="1600" b="1" i="0">
                <a:solidFill>
                  <a:srgbClr val="F3631B"/>
                </a:solidFill>
                <a:effectLst/>
                <a:latin typeface="Public Sans" pitchFamily="2" charset="0"/>
              </a:rPr>
              <a:t>What you can do: </a:t>
            </a:r>
            <a:r>
              <a:rPr lang="en-AU" sz="1600" b="0" i="0">
                <a:solidFill>
                  <a:srgbClr val="F3631B"/>
                </a:solidFill>
                <a:effectLst/>
                <a:latin typeface="Public Sans" pitchFamily="2" charset="0"/>
              </a:rPr>
              <a:t>speak to your Aboriginal and/or Torres Strait Islander students about how they are finding returning to school. </a:t>
            </a:r>
            <a:r>
              <a:rPr lang="en-AU" sz="1600">
                <a:solidFill>
                  <a:srgbClr val="F3631B"/>
                </a:solidFill>
                <a:latin typeface="Public Sans" pitchFamily="2" charset="0"/>
              </a:rPr>
              <a:t>Share the ‘Getting ready for Year 11 and 12’ Guide and discuss plans for the HSC and educational pathways. </a:t>
            </a:r>
            <a:endParaRPr lang="en-AU" sz="1600" b="0" i="0">
              <a:solidFill>
                <a:srgbClr val="F3631B"/>
              </a:solidFill>
              <a:effectLst/>
              <a:latin typeface="Public Sans" pitchFamily="2" charset="0"/>
            </a:endParaRPr>
          </a:p>
          <a:p>
            <a:pPr marL="0" indent="0" algn="l" rtl="0" fontAlgn="base">
              <a:buNone/>
            </a:pPr>
            <a:endParaRPr lang="en-AU" sz="1600" b="0" i="0">
              <a:solidFill>
                <a:srgbClr val="000000"/>
              </a:solidFill>
              <a:effectLst/>
              <a:latin typeface="Public Sans" pitchFamily="2" charset="0"/>
            </a:endParaRPr>
          </a:p>
          <a:p>
            <a:pPr marL="0" indent="0" algn="l" rtl="0" fontAlgn="base">
              <a:buNone/>
            </a:pPr>
            <a:endParaRPr lang="en-US" sz="1600">
              <a:solidFill>
                <a:srgbClr val="000000"/>
              </a:solidFill>
              <a:latin typeface="Public Sans" pitchFamily="2" charset="0"/>
            </a:endParaRPr>
          </a:p>
        </p:txBody>
      </p:sp>
      <p:cxnSp>
        <p:nvCxnSpPr>
          <p:cNvPr id="10" name="Straight Connector 9">
            <a:extLst>
              <a:ext uri="{FF2B5EF4-FFF2-40B4-BE49-F238E27FC236}">
                <a16:creationId xmlns:a16="http://schemas.microsoft.com/office/drawing/2014/main" id="{E6FDB095-80A4-7042-B781-D5E08C9CE094}"/>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43AD218-7564-354A-AB62-A24C72819D16}"/>
              </a:ext>
            </a:extLst>
          </p:cNvPr>
          <p:cNvSpPr>
            <a:spLocks noGrp="1"/>
          </p:cNvSpPr>
          <p:nvPr>
            <p:ph type="ftr" sz="quarter" idx="11"/>
          </p:nvPr>
        </p:nvSpPr>
        <p:spPr/>
        <p:txBody>
          <a:bodyPr/>
          <a:lstStyle/>
          <a:p>
            <a:r>
              <a:rPr lang="en-US">
                <a:solidFill>
                  <a:srgbClr val="22272B"/>
                </a:solidFill>
              </a:rPr>
              <a:t>12</a:t>
            </a:r>
          </a:p>
        </p:txBody>
      </p:sp>
    </p:spTree>
    <p:extLst>
      <p:ext uri="{BB962C8B-B14F-4D97-AF65-F5344CB8AC3E}">
        <p14:creationId xmlns:p14="http://schemas.microsoft.com/office/powerpoint/2010/main" val="1130572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DD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11B4C4-5A02-284B-8A62-92543637FA2E}"/>
              </a:ext>
            </a:extLst>
          </p:cNvPr>
          <p:cNvSpPr>
            <a:spLocks noGrp="1"/>
          </p:cNvSpPr>
          <p:nvPr>
            <p:ph type="title" idx="4294967295"/>
          </p:nvPr>
        </p:nvSpPr>
        <p:spPr>
          <a:xfrm>
            <a:off x="440738" y="536156"/>
            <a:ext cx="5655262" cy="574269"/>
          </a:xfrm>
        </p:spPr>
        <p:txBody>
          <a:bodyPr>
            <a:noAutofit/>
          </a:bodyPr>
          <a:lstStyle/>
          <a:p>
            <a:pPr>
              <a:lnSpc>
                <a:spcPct val="100000"/>
              </a:lnSpc>
            </a:pPr>
            <a:r>
              <a:rPr lang="en-US" sz="1800">
                <a:solidFill>
                  <a:srgbClr val="22272B"/>
                </a:solidFill>
                <a:latin typeface="Public Sans"/>
              </a:rPr>
              <a:t>My Future, My Culture, My Way.</a:t>
            </a:r>
          </a:p>
        </p:txBody>
      </p:sp>
      <p:cxnSp>
        <p:nvCxnSpPr>
          <p:cNvPr id="11" name="Straight Connector 10">
            <a:extLst>
              <a:ext uri="{FF2B5EF4-FFF2-40B4-BE49-F238E27FC236}">
                <a16:creationId xmlns:a16="http://schemas.microsoft.com/office/drawing/2014/main" id="{AADD0BB5-E038-BB48-962F-9BD465BAF4B3}"/>
              </a:ext>
            </a:extLst>
          </p:cNvPr>
          <p:cNvCxnSpPr>
            <a:cxnSpLocks/>
          </p:cNvCxnSpPr>
          <p:nvPr/>
        </p:nvCxnSpPr>
        <p:spPr>
          <a:xfrm>
            <a:off x="526234" y="472001"/>
            <a:ext cx="3461566" cy="0"/>
          </a:xfrm>
          <a:prstGeom prst="line">
            <a:avLst/>
          </a:prstGeom>
          <a:ln w="34925">
            <a:solidFill>
              <a:srgbClr val="F3631B"/>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5FF7D43-80C9-421F-BF10-AA9AE40501E2}"/>
              </a:ext>
            </a:extLst>
          </p:cNvPr>
          <p:cNvSpPr txBox="1">
            <a:spLocks/>
          </p:cNvSpPr>
          <p:nvPr/>
        </p:nvSpPr>
        <p:spPr>
          <a:xfrm>
            <a:off x="440738" y="1942618"/>
            <a:ext cx="7118538" cy="541816"/>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a:solidFill>
                  <a:srgbClr val="22272B"/>
                </a:solidFill>
                <a:latin typeface="Public Sans"/>
                <a:cs typeface="Calibri Light" panose="020F0302020204030204"/>
              </a:rPr>
              <a:t>Attendance</a:t>
            </a:r>
            <a:endParaRPr lang="en-US">
              <a:solidFill>
                <a:srgbClr val="22272B"/>
              </a:solidFill>
              <a:cs typeface="Calibri Light" panose="020F0302020204030204"/>
            </a:endParaRPr>
          </a:p>
          <a:p>
            <a:endParaRPr lang="en-US" sz="3700">
              <a:solidFill>
                <a:srgbClr val="002664"/>
              </a:solidFill>
              <a:latin typeface="Public Sans" pitchFamily="2" charset="0"/>
            </a:endParaRPr>
          </a:p>
        </p:txBody>
      </p:sp>
      <p:pic>
        <p:nvPicPr>
          <p:cNvPr id="13" name="Picture 12">
            <a:extLst>
              <a:ext uri="{FF2B5EF4-FFF2-40B4-BE49-F238E27FC236}">
                <a16:creationId xmlns:a16="http://schemas.microsoft.com/office/drawing/2014/main" id="{AF0D48C8-23EB-A647-9363-1182C4974E7D}"/>
              </a:ext>
            </a:extLst>
          </p:cNvPr>
          <p:cNvPicPr>
            <a:picLocks noChangeAspect="1"/>
          </p:cNvPicPr>
          <p:nvPr/>
        </p:nvPicPr>
        <p:blipFill>
          <a:blip r:embed="rId3"/>
          <a:srcRect/>
          <a:stretch/>
        </p:blipFill>
        <p:spPr>
          <a:xfrm rot="155069">
            <a:off x="5443435" y="931684"/>
            <a:ext cx="4660000" cy="5253378"/>
          </a:xfrm>
          <a:prstGeom prst="rect">
            <a:avLst/>
          </a:prstGeom>
        </p:spPr>
      </p:pic>
      <p:pic>
        <p:nvPicPr>
          <p:cNvPr id="9" name="Picture 8">
            <a:extLst>
              <a:ext uri="{FF2B5EF4-FFF2-40B4-BE49-F238E27FC236}">
                <a16:creationId xmlns:a16="http://schemas.microsoft.com/office/drawing/2014/main" id="{7593DB08-2A1E-B14B-B259-E5A520E3ED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255318" y="2921317"/>
            <a:ext cx="6857999" cy="1015366"/>
          </a:xfrm>
          <a:prstGeom prst="rect">
            <a:avLst/>
          </a:prstGeom>
        </p:spPr>
      </p:pic>
      <p:sp>
        <p:nvSpPr>
          <p:cNvPr id="12" name="Rectangle 11">
            <a:extLst>
              <a:ext uri="{FF2B5EF4-FFF2-40B4-BE49-F238E27FC236}">
                <a16:creationId xmlns:a16="http://schemas.microsoft.com/office/drawing/2014/main" id="{B16300AD-CB24-5A49-950D-D6B597D3B485}"/>
              </a:ext>
            </a:extLst>
          </p:cNvPr>
          <p:cNvSpPr/>
          <p:nvPr/>
        </p:nvSpPr>
        <p:spPr>
          <a:xfrm>
            <a:off x="11021991" y="0"/>
            <a:ext cx="190501" cy="6858000"/>
          </a:xfrm>
          <a:prstGeom prst="rect">
            <a:avLst/>
          </a:prstGeom>
          <a:solidFill>
            <a:srgbClr val="F36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3377D0C7-6E67-1F4F-A3D1-15CF8CAEF495}"/>
              </a:ext>
            </a:extLst>
          </p:cNvPr>
          <p:cNvSpPr>
            <a:spLocks noGrp="1"/>
          </p:cNvSpPr>
          <p:nvPr>
            <p:ph type="ftr" sz="quarter" idx="11"/>
          </p:nvPr>
        </p:nvSpPr>
        <p:spPr>
          <a:xfrm>
            <a:off x="4007070" y="6356350"/>
            <a:ext cx="4114800" cy="365125"/>
          </a:xfrm>
        </p:spPr>
        <p:txBody>
          <a:bodyPr/>
          <a:lstStyle/>
          <a:p>
            <a:r>
              <a:rPr lang="en-US">
                <a:solidFill>
                  <a:srgbClr val="22272B"/>
                </a:solidFill>
              </a:rPr>
              <a:t>10</a:t>
            </a:r>
          </a:p>
        </p:txBody>
      </p:sp>
    </p:spTree>
    <p:extLst>
      <p:ext uri="{BB962C8B-B14F-4D97-AF65-F5344CB8AC3E}">
        <p14:creationId xmlns:p14="http://schemas.microsoft.com/office/powerpoint/2010/main" val="1199954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200d61c-fce8-43a0-a231-0f7732ea37cd">
      <UserInfo>
        <DisplayName>Ryan Bunker</DisplayName>
        <AccountId>1526</AccountId>
        <AccountType/>
      </UserInfo>
    </SharedWithUsers>
    <lcf76f155ced4ddcb4097134ff3c332f xmlns="7a1e1843-b4fa-4395-adbe-674f5dfadf81">
      <Terms xmlns="http://schemas.microsoft.com/office/infopath/2007/PartnerControls"/>
    </lcf76f155ced4ddcb4097134ff3c332f>
    <TaxCatchAll xmlns="2200d61c-fce8-43a0-a231-0f7732ea37cd" xsi:nil="true"/>
    <_Flow_SignoffStatus xmlns="7a1e1843-b4fa-4395-adbe-674f5dfadf8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35B669E39F7B4092EC922813ACEDD3" ma:contentTypeVersion="17" ma:contentTypeDescription="Create a new document." ma:contentTypeScope="" ma:versionID="fa9b39852c66cae38696d4f7786ca854">
  <xsd:schema xmlns:xsd="http://www.w3.org/2001/XMLSchema" xmlns:xs="http://www.w3.org/2001/XMLSchema" xmlns:p="http://schemas.microsoft.com/office/2006/metadata/properties" xmlns:ns2="7a1e1843-b4fa-4395-adbe-674f5dfadf81" xmlns:ns3="2200d61c-fce8-43a0-a231-0f7732ea37cd" targetNamespace="http://schemas.microsoft.com/office/2006/metadata/properties" ma:root="true" ma:fieldsID="235cce31d391a0bc604b21d34731c741" ns2:_="" ns3:_="">
    <xsd:import namespace="7a1e1843-b4fa-4395-adbe-674f5dfadf81"/>
    <xsd:import namespace="2200d61c-fce8-43a0-a231-0f7732ea37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1e1843-b4fa-4395-adbe-674f5dfadf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00d61c-fce8-43a0-a231-0f7732ea37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8d0b5e-f490-4e29-9e58-2bc5f2e3dc31}" ma:internalName="TaxCatchAll" ma:showField="CatchAllData" ma:web="2200d61c-fce8-43a0-a231-0f7732ea37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etadata xmlns="http://www.objective.com/ecm/document/metadata/4E3871FEBC3EDC3EE0531950520A6160" version="1.0.0">
  <systemFields>
    <field name="Objective-Id">
      <value order="0">A5295605</value>
    </field>
    <field name="Objective-Title">
      <value order="0">AEC_Stakeholder_Toolkit_UPDATED 9 Feb 2022</value>
    </field>
    <field name="Objective-Description">
      <value order="0"/>
    </field>
    <field name="Objective-CreationStamp">
      <value order="0">2022-02-03T00:37:06Z</value>
    </field>
    <field name="Objective-IsApproved">
      <value order="0">false</value>
    </field>
    <field name="Objective-IsPublished">
      <value order="0">false</value>
    </field>
    <field name="Objective-DatePublished">
      <value order="0"/>
    </field>
    <field name="Objective-ModificationStamp">
      <value order="0">2022-02-08T23:08:01Z</value>
    </field>
    <field name="Objective-Owner">
      <value order="0">Jenny Yeung</value>
    </field>
    <field name="Objective-Path">
      <value order="0">Objective Global Folder:DPC:Transformation Group:- Premier's Implementation Unit:Operations 2019-2023:Priority 002 - Increase the number of Aboriginal young people reaching their learning potential whilst maintaining their cultural identity:Communications:08 PHASE 3 - Implementation _ Social Web Activate</value>
    </field>
    <field name="Objective-Parent">
      <value order="0">08 PHASE 3 - Implementation _ Social Web Activate</value>
    </field>
    <field name="Objective-State">
      <value order="0">Being Drafted</value>
    </field>
    <field name="Objective-VersionId">
      <value order="0">vA9386222</value>
    </field>
    <field name="Objective-Version">
      <value order="0">0.6</value>
    </field>
    <field name="Objective-VersionNumber">
      <value order="0">6</value>
    </field>
    <field name="Objective-VersionComment">
      <value order="0"/>
    </field>
    <field name="Objective-FileNumber">
      <value order="0">DPC19/04125</value>
    </field>
    <field name="Objective-Classification">
      <value order="0"/>
    </field>
    <field name="Objective-Caveats">
      <value order="0"/>
    </field>
  </systemFields>
  <catalogues>
    <catalogue name="Document Type Catalogue" type="type" ori="id:cA17">
      <field name="Objective-Sensitivity Label">
        <value order="0">OFFICIAL: Sensitive - NSW Government</value>
      </field>
      <field name="Objective-Document Type">
        <value order="0">Guideline / Guide (GDE)</value>
      </field>
      <field name="Objective-Approval Status">
        <value order="0">Never Submitted</value>
      </field>
      <field name="Objective-Approval Due">
        <value order="0"/>
      </field>
      <field name="Objective-Approval Date">
        <value order="0"/>
      </field>
      <field name="Objective-Submitted By">
        <value order="0"/>
      </field>
      <field name="Objective-Current Approver">
        <value order="0"/>
      </field>
      <field name="Objective-Approval History">
        <value order="0"/>
      </field>
      <field name="Objective-Print and Dispatch Approach">
        <value order="0"/>
      </field>
      <field name="Objective-Print and Dispatch Instructions">
        <value order="0"/>
      </field>
      <field name="Objective-Document Tag(s)">
        <value order="0"/>
      </field>
      <field name="Objective-Shared By">
        <value order="0"/>
      </field>
      <field name="Objective-Connect Creator">
        <value order="0"/>
      </field>
    </catalogue>
  </catalogues>
</metadata>
</file>

<file path=customXml/itemProps1.xml><?xml version="1.0" encoding="utf-8"?>
<ds:datastoreItem xmlns:ds="http://schemas.openxmlformats.org/officeDocument/2006/customXml" ds:itemID="{62A6F9AD-BA37-4790-9378-E3456AA5F852}">
  <ds:schemaRefs>
    <ds:schemaRef ds:uri="http://schemas.microsoft.com/sharepoint/v3/contenttype/forms"/>
  </ds:schemaRefs>
</ds:datastoreItem>
</file>

<file path=customXml/itemProps2.xml><?xml version="1.0" encoding="utf-8"?>
<ds:datastoreItem xmlns:ds="http://schemas.openxmlformats.org/officeDocument/2006/customXml" ds:itemID="{E6ADEF52-2230-4EC6-8C1F-1F6F155DC113}">
  <ds:schemaRefs>
    <ds:schemaRef ds:uri="0e5ca2ac-52ac-4627-b7a1-c043944a681f"/>
    <ds:schemaRef ds:uri="2200d61c-fce8-43a0-a231-0f7732ea37cd"/>
    <ds:schemaRef ds:uri="7a1e1843-b4fa-4395-adbe-674f5dfadf81"/>
    <ds:schemaRef ds:uri="f48e437f-a151-4cc1-ac07-3f336c158a8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3EF955C-9357-4FB4-9CD7-6A12BB6AA7F6}">
  <ds:schemaRefs>
    <ds:schemaRef ds:uri="2200d61c-fce8-43a0-a231-0f7732ea37cd"/>
    <ds:schemaRef ds:uri="7a1e1843-b4fa-4395-adbe-674f5dfadf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745109E-2DDF-40CB-AC2B-FF9B10C90820}">
  <ds:schemaRefs>
    <ds:schemaRef ds:uri="http://www.objective.com/ecm/document/metadata/4E3871FEBC3EDC3EE0531950520A6160"/>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30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My Future, My Culture, My Way.</vt:lpstr>
      <vt:lpstr>PowerPoint Presentation</vt:lpstr>
      <vt:lpstr>PowerPoint Presentation</vt:lpstr>
      <vt:lpstr>PowerPoint Presentation</vt:lpstr>
      <vt:lpstr>PowerPoint Presentation</vt:lpstr>
      <vt:lpstr>My Future, My Culture, My Way.</vt:lpstr>
      <vt:lpstr>PowerPoint Presentation</vt:lpstr>
      <vt:lpstr>PowerPoint Presentation</vt:lpstr>
      <vt:lpstr>My Future, My Culture, My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Future, My Culture, My Way.</vt:lpstr>
      <vt:lpstr>PowerPoint Presentation</vt:lpstr>
      <vt:lpstr>PowerPoint Presentation</vt:lpstr>
      <vt:lpstr>PowerPoint Presentation</vt:lpstr>
      <vt:lpstr>My Future, My Culture, My Way.</vt:lpstr>
      <vt:lpstr>PowerPoint Presentation</vt:lpstr>
      <vt:lpstr>PowerPoint Presentation</vt:lpstr>
      <vt:lpstr>PowerPoint Presentation</vt:lpstr>
      <vt:lpstr>PowerPoint Presentation</vt:lpstr>
      <vt:lpstr>My Future, My Culture, My 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La Rosa</dc:creator>
  <cp:revision>179</cp:revision>
  <dcterms:created xsi:type="dcterms:W3CDTF">2021-07-12T23:44:55Z</dcterms:created>
  <dcterms:modified xsi:type="dcterms:W3CDTF">2023-01-17T00:41:53Z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A5295605</vt:lpwstr>
  </property>
  <property fmtid="{D5CDD505-2E9C-101B-9397-08002B2CF9AE}" pid="4" name="Objective-Title">
    <vt:lpwstr>AEC_Stakeholder_Toolkit_UPDATED 9 Feb 2022</vt:lpwstr>
  </property>
  <property fmtid="{D5CDD505-2E9C-101B-9397-08002B2CF9AE}" pid="5" name="Objective-Description">
    <vt:lpwstr/>
  </property>
  <property fmtid="{D5CDD505-2E9C-101B-9397-08002B2CF9AE}" pid="6" name="Objective-CreationStamp">
    <vt:filetime>2022-02-03T00:37:06Z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2022-02-08T23:08:01Z</vt:filetime>
  </property>
  <property fmtid="{D5CDD505-2E9C-101B-9397-08002B2CF9AE}" pid="11" name="Objective-Owner">
    <vt:lpwstr>Jenny Yeung</vt:lpwstr>
  </property>
  <property fmtid="{D5CDD505-2E9C-101B-9397-08002B2CF9AE}" pid="12" name="Objective-Path">
    <vt:lpwstr>Objective Global Folder:DPC:Transformation Group:- Premier's Implementation Unit:Operations 2019-2023:Priority 002 - Increase the number of Aboriginal young people reaching their learning potential whilst maintaining their cultural identity:Communications:08 PHASE 3 - Implementation _ Social Web Activate</vt:lpwstr>
  </property>
  <property fmtid="{D5CDD505-2E9C-101B-9397-08002B2CF9AE}" pid="13" name="Objective-Parent">
    <vt:lpwstr>08 PHASE 3 - Implementation _ Social Web Activate</vt:lpwstr>
  </property>
  <property fmtid="{D5CDD505-2E9C-101B-9397-08002B2CF9AE}" pid="14" name="Objective-State">
    <vt:lpwstr>Being Drafted</vt:lpwstr>
  </property>
  <property fmtid="{D5CDD505-2E9C-101B-9397-08002B2CF9AE}" pid="15" name="Objective-VersionId">
    <vt:lpwstr>vA9386222</vt:lpwstr>
  </property>
  <property fmtid="{D5CDD505-2E9C-101B-9397-08002B2CF9AE}" pid="16" name="Objective-Version">
    <vt:lpwstr>0.6</vt:lpwstr>
  </property>
  <property fmtid="{D5CDD505-2E9C-101B-9397-08002B2CF9AE}" pid="17" name="Objective-VersionNumber">
    <vt:r8>6</vt:r8>
  </property>
  <property fmtid="{D5CDD505-2E9C-101B-9397-08002B2CF9AE}" pid="18" name="Objective-VersionComment">
    <vt:lpwstr/>
  </property>
  <property fmtid="{D5CDD505-2E9C-101B-9397-08002B2CF9AE}" pid="19" name="Objective-FileNumber">
    <vt:lpwstr>DPC19/04125</vt:lpwstr>
  </property>
  <property fmtid="{D5CDD505-2E9C-101B-9397-08002B2CF9AE}" pid="20" name="Objective-Classification">
    <vt:lpwstr/>
  </property>
  <property fmtid="{D5CDD505-2E9C-101B-9397-08002B2CF9AE}" pid="21" name="Objective-Caveats">
    <vt:lpwstr/>
  </property>
  <property fmtid="{D5CDD505-2E9C-101B-9397-08002B2CF9AE}" pid="22" name="Objective-Sensitivity Label">
    <vt:lpwstr>OFFICIAL: Sensitive - NSW Government</vt:lpwstr>
  </property>
  <property fmtid="{D5CDD505-2E9C-101B-9397-08002B2CF9AE}" pid="23" name="Objective-Document Type">
    <vt:lpwstr>Guideline / Guide (GDE)</vt:lpwstr>
  </property>
  <property fmtid="{D5CDD505-2E9C-101B-9397-08002B2CF9AE}" pid="24" name="Objective-Approval Status">
    <vt:lpwstr>Never Submitted</vt:lpwstr>
  </property>
  <property fmtid="{D5CDD505-2E9C-101B-9397-08002B2CF9AE}" pid="25" name="Objective-Approval Due">
    <vt:lpwstr/>
  </property>
  <property fmtid="{D5CDD505-2E9C-101B-9397-08002B2CF9AE}" pid="26" name="Objective-Approval Date">
    <vt:lpwstr/>
  </property>
  <property fmtid="{D5CDD505-2E9C-101B-9397-08002B2CF9AE}" pid="27" name="Objective-Submitted By">
    <vt:lpwstr/>
  </property>
  <property fmtid="{D5CDD505-2E9C-101B-9397-08002B2CF9AE}" pid="28" name="Objective-Current Approver">
    <vt:lpwstr/>
  </property>
  <property fmtid="{D5CDD505-2E9C-101B-9397-08002B2CF9AE}" pid="29" name="Objective-Approval History">
    <vt:lpwstr/>
  </property>
  <property fmtid="{D5CDD505-2E9C-101B-9397-08002B2CF9AE}" pid="30" name="Objective-Print and Dispatch Approach">
    <vt:lpwstr/>
  </property>
  <property fmtid="{D5CDD505-2E9C-101B-9397-08002B2CF9AE}" pid="31" name="Objective-Print and Dispatch Instructions">
    <vt:lpwstr/>
  </property>
  <property fmtid="{D5CDD505-2E9C-101B-9397-08002B2CF9AE}" pid="32" name="Objective-Document Tag(s)">
    <vt:lpwstr/>
  </property>
  <property fmtid="{D5CDD505-2E9C-101B-9397-08002B2CF9AE}" pid="33" name="Objective-Shared By">
    <vt:lpwstr/>
  </property>
  <property fmtid="{D5CDD505-2E9C-101B-9397-08002B2CF9AE}" pid="34" name="Objective-Connect Creator">
    <vt:lpwstr/>
  </property>
  <property fmtid="{D5CDD505-2E9C-101B-9397-08002B2CF9AE}" pid="35" name="ContentTypeId">
    <vt:lpwstr>0x010100950BE5B70DEDA6408497620D52615BE1</vt:lpwstr>
  </property>
  <property fmtid="{D5CDD505-2E9C-101B-9397-08002B2CF9AE}" pid="36" name="MediaServiceImageTags">
    <vt:lpwstr/>
  </property>
</Properties>
</file>