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5"/>
  </p:notesMasterIdLst>
  <p:sldIdLst>
    <p:sldId id="264" r:id="rId6"/>
    <p:sldId id="271" r:id="rId7"/>
    <p:sldId id="302" r:id="rId8"/>
    <p:sldId id="320" r:id="rId9"/>
    <p:sldId id="323" r:id="rId10"/>
    <p:sldId id="321" r:id="rId11"/>
    <p:sldId id="318" r:id="rId12"/>
    <p:sldId id="322" r:id="rId13"/>
    <p:sldId id="324" r:id="rId14"/>
    <p:sldId id="305" r:id="rId15"/>
    <p:sldId id="301" r:id="rId16"/>
    <p:sldId id="327" r:id="rId17"/>
    <p:sldId id="328" r:id="rId18"/>
    <p:sldId id="329" r:id="rId19"/>
    <p:sldId id="330" r:id="rId20"/>
    <p:sldId id="331" r:id="rId21"/>
    <p:sldId id="332" r:id="rId22"/>
    <p:sldId id="336" r:id="rId23"/>
    <p:sldId id="337" r:id="rId24"/>
    <p:sldId id="338" r:id="rId25"/>
    <p:sldId id="339" r:id="rId26"/>
    <p:sldId id="333" r:id="rId27"/>
    <p:sldId id="334" r:id="rId28"/>
    <p:sldId id="335" r:id="rId29"/>
    <p:sldId id="340" r:id="rId30"/>
    <p:sldId id="341" r:id="rId31"/>
    <p:sldId id="342" r:id="rId32"/>
    <p:sldId id="343" r:id="rId33"/>
    <p:sldId id="34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La Rosa" initials="LLR" lastIdx="3" clrIdx="0">
    <p:extLst>
      <p:ext uri="{19B8F6BF-5375-455C-9EA6-DF929625EA0E}">
        <p15:presenceInfo xmlns:p15="http://schemas.microsoft.com/office/powerpoint/2012/main" userId="e5ca64269267d88c" providerId="Windows Live"/>
      </p:ext>
    </p:extLst>
  </p:cmAuthor>
  <p:cmAuthor id="2" name="Christine Mercieca" initials="CM" lastIdx="13" clrIdx="1">
    <p:extLst>
      <p:ext uri="{19B8F6BF-5375-455C-9EA6-DF929625EA0E}">
        <p15:presenceInfo xmlns:p15="http://schemas.microsoft.com/office/powerpoint/2012/main" userId="S::Christine.Mercieca@customerservice.nsw.gov.au::aa6bb125-1bce-4d97-a16b-f7afa8ff86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272B"/>
    <a:srgbClr val="CBEDFD"/>
    <a:srgbClr val="002664"/>
    <a:srgbClr val="FDEDDF"/>
    <a:srgbClr val="941B00"/>
    <a:srgbClr val="F3631B"/>
    <a:srgbClr val="D96427"/>
    <a:srgbClr val="C3EBFD"/>
    <a:srgbClr val="FDD6EF"/>
    <a:srgbClr val="580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7"/>
    <p:restoredTop sz="94150"/>
  </p:normalViewPr>
  <p:slideViewPr>
    <p:cSldViewPr snapToGrid="0" snapToObjects="1">
      <p:cViewPr varScale="1">
        <p:scale>
          <a:sx n="103" d="100"/>
          <a:sy n="103" d="100"/>
        </p:scale>
        <p:origin x="1260" y="72"/>
      </p:cViewPr>
      <p:guideLst/>
    </p:cSldViewPr>
  </p:slideViewPr>
  <p:notesTextViewPr>
    <p:cViewPr>
      <p:scale>
        <a:sx n="70" d="100"/>
        <a:sy n="70" d="100"/>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openxmlformats.org/officeDocument/2006/relationships/theme" Target="theme/theme1.xml" Id="rId39" /><Relationship Type="http://schemas.openxmlformats.org/officeDocument/2006/relationships/slide" Target="slides/slide16.xml" Id="rId21" /><Relationship Type="http://schemas.openxmlformats.org/officeDocument/2006/relationships/slide" Target="slides/slide29.xml" Id="rId34"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slide" Target="slides/slide28.xml" Id="rId33" /><Relationship Type="http://schemas.openxmlformats.org/officeDocument/2006/relationships/viewProps" Target="viewProps.xml" Id="rId38"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openxmlformats.org/officeDocument/2006/relationships/slide" Target="slides/slide24.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slide" Target="slides/slide27.xml" Id="rId32" /><Relationship Type="http://schemas.openxmlformats.org/officeDocument/2006/relationships/presProps" Target="presProps.xml" Id="rId37" /><Relationship Type="http://schemas.openxmlformats.org/officeDocument/2006/relationships/tableStyles" Target="tableStyles.xml" Id="rId40" /><Relationship Type="http://schemas.openxmlformats.org/officeDocument/2006/relationships/slideMaster" Target="slideMasters/slideMaster1.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commentAuthors" Target="commentAuthors.xml" Id="rId36"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 Target="slides/slide26.xml" Id="rId31"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notesMaster" Target="notesMasters/notesMaster1.xml" Id="rId35" /><Relationship Type="http://schemas.openxmlformats.org/officeDocument/2006/relationships/slide" Target="slides/slide3.xml" Id="rId8" /><Relationship Type="http://schemas.openxmlformats.org/officeDocument/2006/relationships/customXml" Target="../customXml/item3.xml" Id="rId3" /><Relationship Type="http://schemas.openxmlformats.org/officeDocument/2006/relationships/customXml" Target="/customXML/item5.xml" Id="Rbc53e46203d24d8e"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7606-A1C6-6F4E-891E-742F41736088}"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63BBD-BF15-874F-8819-C6ED0FC02730}" type="slidenum">
              <a:rPr lang="en-US" smtClean="0"/>
              <a:t>‹#›</a:t>
            </a:fld>
            <a:endParaRPr lang="en-US"/>
          </a:p>
        </p:txBody>
      </p:sp>
    </p:spTree>
    <p:extLst>
      <p:ext uri="{BB962C8B-B14F-4D97-AF65-F5344CB8AC3E}">
        <p14:creationId xmlns:p14="http://schemas.microsoft.com/office/powerpoint/2010/main" val="209601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a:t>
            </a:fld>
            <a:endParaRPr lang="en-US"/>
          </a:p>
        </p:txBody>
      </p:sp>
    </p:spTree>
    <p:extLst>
      <p:ext uri="{BB962C8B-B14F-4D97-AF65-F5344CB8AC3E}">
        <p14:creationId xmlns:p14="http://schemas.microsoft.com/office/powerpoint/2010/main" val="270038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10</a:t>
            </a:fld>
            <a:endParaRPr lang="en-US"/>
          </a:p>
        </p:txBody>
      </p:sp>
    </p:spTree>
    <p:extLst>
      <p:ext uri="{BB962C8B-B14F-4D97-AF65-F5344CB8AC3E}">
        <p14:creationId xmlns:p14="http://schemas.microsoft.com/office/powerpoint/2010/main" val="280761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11</a:t>
            </a:fld>
            <a:endParaRPr lang="en-US"/>
          </a:p>
        </p:txBody>
      </p:sp>
    </p:spTree>
    <p:extLst>
      <p:ext uri="{BB962C8B-B14F-4D97-AF65-F5344CB8AC3E}">
        <p14:creationId xmlns:p14="http://schemas.microsoft.com/office/powerpoint/2010/main" val="25119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12</a:t>
            </a:fld>
            <a:endParaRPr lang="en-US"/>
          </a:p>
        </p:txBody>
      </p:sp>
    </p:spTree>
    <p:extLst>
      <p:ext uri="{BB962C8B-B14F-4D97-AF65-F5344CB8AC3E}">
        <p14:creationId xmlns:p14="http://schemas.microsoft.com/office/powerpoint/2010/main" val="64626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13</a:t>
            </a:fld>
            <a:endParaRPr lang="en-US"/>
          </a:p>
        </p:txBody>
      </p:sp>
    </p:spTree>
    <p:extLst>
      <p:ext uri="{BB962C8B-B14F-4D97-AF65-F5344CB8AC3E}">
        <p14:creationId xmlns:p14="http://schemas.microsoft.com/office/powerpoint/2010/main" val="312056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14</a:t>
            </a:fld>
            <a:endParaRPr lang="en-US"/>
          </a:p>
        </p:txBody>
      </p:sp>
    </p:spTree>
    <p:extLst>
      <p:ext uri="{BB962C8B-B14F-4D97-AF65-F5344CB8AC3E}">
        <p14:creationId xmlns:p14="http://schemas.microsoft.com/office/powerpoint/2010/main" val="304065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15</a:t>
            </a:fld>
            <a:endParaRPr lang="en-US"/>
          </a:p>
        </p:txBody>
      </p:sp>
    </p:spTree>
    <p:extLst>
      <p:ext uri="{BB962C8B-B14F-4D97-AF65-F5344CB8AC3E}">
        <p14:creationId xmlns:p14="http://schemas.microsoft.com/office/powerpoint/2010/main" val="373258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16</a:t>
            </a:fld>
            <a:endParaRPr lang="en-US"/>
          </a:p>
        </p:txBody>
      </p:sp>
    </p:spTree>
    <p:extLst>
      <p:ext uri="{BB962C8B-B14F-4D97-AF65-F5344CB8AC3E}">
        <p14:creationId xmlns:p14="http://schemas.microsoft.com/office/powerpoint/2010/main" val="301129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17</a:t>
            </a:fld>
            <a:endParaRPr lang="en-US"/>
          </a:p>
        </p:txBody>
      </p:sp>
    </p:spTree>
    <p:extLst>
      <p:ext uri="{BB962C8B-B14F-4D97-AF65-F5344CB8AC3E}">
        <p14:creationId xmlns:p14="http://schemas.microsoft.com/office/powerpoint/2010/main" val="2003117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18</a:t>
            </a:fld>
            <a:endParaRPr lang="en-US"/>
          </a:p>
        </p:txBody>
      </p:sp>
    </p:spTree>
    <p:extLst>
      <p:ext uri="{BB962C8B-B14F-4D97-AF65-F5344CB8AC3E}">
        <p14:creationId xmlns:p14="http://schemas.microsoft.com/office/powerpoint/2010/main" val="382492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19</a:t>
            </a:fld>
            <a:endParaRPr lang="en-US"/>
          </a:p>
        </p:txBody>
      </p:sp>
    </p:spTree>
    <p:extLst>
      <p:ext uri="{BB962C8B-B14F-4D97-AF65-F5344CB8AC3E}">
        <p14:creationId xmlns:p14="http://schemas.microsoft.com/office/powerpoint/2010/main" val="89999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a:t>
            </a:fld>
            <a:endParaRPr lang="en-US"/>
          </a:p>
        </p:txBody>
      </p:sp>
    </p:spTree>
    <p:extLst>
      <p:ext uri="{BB962C8B-B14F-4D97-AF65-F5344CB8AC3E}">
        <p14:creationId xmlns:p14="http://schemas.microsoft.com/office/powerpoint/2010/main" val="1460903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20</a:t>
            </a:fld>
            <a:endParaRPr lang="en-US"/>
          </a:p>
        </p:txBody>
      </p:sp>
    </p:spTree>
    <p:extLst>
      <p:ext uri="{BB962C8B-B14F-4D97-AF65-F5344CB8AC3E}">
        <p14:creationId xmlns:p14="http://schemas.microsoft.com/office/powerpoint/2010/main" val="3324607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21</a:t>
            </a:fld>
            <a:endParaRPr lang="en-US"/>
          </a:p>
        </p:txBody>
      </p:sp>
    </p:spTree>
    <p:extLst>
      <p:ext uri="{BB962C8B-B14F-4D97-AF65-F5344CB8AC3E}">
        <p14:creationId xmlns:p14="http://schemas.microsoft.com/office/powerpoint/2010/main" val="38432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22</a:t>
            </a:fld>
            <a:endParaRPr lang="en-US"/>
          </a:p>
        </p:txBody>
      </p:sp>
    </p:spTree>
    <p:extLst>
      <p:ext uri="{BB962C8B-B14F-4D97-AF65-F5344CB8AC3E}">
        <p14:creationId xmlns:p14="http://schemas.microsoft.com/office/powerpoint/2010/main" val="228564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23</a:t>
            </a:fld>
            <a:endParaRPr lang="en-US"/>
          </a:p>
        </p:txBody>
      </p:sp>
    </p:spTree>
    <p:extLst>
      <p:ext uri="{BB962C8B-B14F-4D97-AF65-F5344CB8AC3E}">
        <p14:creationId xmlns:p14="http://schemas.microsoft.com/office/powerpoint/2010/main" val="2586022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24</a:t>
            </a:fld>
            <a:endParaRPr lang="en-US"/>
          </a:p>
        </p:txBody>
      </p:sp>
    </p:spTree>
    <p:extLst>
      <p:ext uri="{BB962C8B-B14F-4D97-AF65-F5344CB8AC3E}">
        <p14:creationId xmlns:p14="http://schemas.microsoft.com/office/powerpoint/2010/main" val="1423853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25</a:t>
            </a:fld>
            <a:endParaRPr lang="en-US"/>
          </a:p>
        </p:txBody>
      </p:sp>
    </p:spTree>
    <p:extLst>
      <p:ext uri="{BB962C8B-B14F-4D97-AF65-F5344CB8AC3E}">
        <p14:creationId xmlns:p14="http://schemas.microsoft.com/office/powerpoint/2010/main" val="346315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26</a:t>
            </a:fld>
            <a:endParaRPr lang="en-US"/>
          </a:p>
        </p:txBody>
      </p:sp>
    </p:spTree>
    <p:extLst>
      <p:ext uri="{BB962C8B-B14F-4D97-AF65-F5344CB8AC3E}">
        <p14:creationId xmlns:p14="http://schemas.microsoft.com/office/powerpoint/2010/main" val="1477041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27</a:t>
            </a:fld>
            <a:endParaRPr lang="en-US"/>
          </a:p>
        </p:txBody>
      </p:sp>
    </p:spTree>
    <p:extLst>
      <p:ext uri="{BB962C8B-B14F-4D97-AF65-F5344CB8AC3E}">
        <p14:creationId xmlns:p14="http://schemas.microsoft.com/office/powerpoint/2010/main" val="1806217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28</a:t>
            </a:fld>
            <a:endParaRPr lang="en-US"/>
          </a:p>
        </p:txBody>
      </p:sp>
    </p:spTree>
    <p:extLst>
      <p:ext uri="{BB962C8B-B14F-4D97-AF65-F5344CB8AC3E}">
        <p14:creationId xmlns:p14="http://schemas.microsoft.com/office/powerpoint/2010/main" val="334001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29</a:t>
            </a:fld>
            <a:endParaRPr lang="en-US"/>
          </a:p>
        </p:txBody>
      </p:sp>
    </p:spTree>
    <p:extLst>
      <p:ext uri="{BB962C8B-B14F-4D97-AF65-F5344CB8AC3E}">
        <p14:creationId xmlns:p14="http://schemas.microsoft.com/office/powerpoint/2010/main" val="36499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3</a:t>
            </a:fld>
            <a:endParaRPr lang="en-US"/>
          </a:p>
        </p:txBody>
      </p:sp>
    </p:spTree>
    <p:extLst>
      <p:ext uri="{BB962C8B-B14F-4D97-AF65-F5344CB8AC3E}">
        <p14:creationId xmlns:p14="http://schemas.microsoft.com/office/powerpoint/2010/main" val="407639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4</a:t>
            </a:fld>
            <a:endParaRPr lang="en-US"/>
          </a:p>
        </p:txBody>
      </p:sp>
    </p:spTree>
    <p:extLst>
      <p:ext uri="{BB962C8B-B14F-4D97-AF65-F5344CB8AC3E}">
        <p14:creationId xmlns:p14="http://schemas.microsoft.com/office/powerpoint/2010/main" val="315070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5</a:t>
            </a:fld>
            <a:endParaRPr lang="en-US"/>
          </a:p>
        </p:txBody>
      </p:sp>
    </p:spTree>
    <p:extLst>
      <p:ext uri="{BB962C8B-B14F-4D97-AF65-F5344CB8AC3E}">
        <p14:creationId xmlns:p14="http://schemas.microsoft.com/office/powerpoint/2010/main" val="273346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6</a:t>
            </a:fld>
            <a:endParaRPr lang="en-US"/>
          </a:p>
        </p:txBody>
      </p:sp>
    </p:spTree>
    <p:extLst>
      <p:ext uri="{BB962C8B-B14F-4D97-AF65-F5344CB8AC3E}">
        <p14:creationId xmlns:p14="http://schemas.microsoft.com/office/powerpoint/2010/main" val="298869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7</a:t>
            </a:fld>
            <a:endParaRPr lang="en-US"/>
          </a:p>
        </p:txBody>
      </p:sp>
    </p:spTree>
    <p:extLst>
      <p:ext uri="{BB962C8B-B14F-4D97-AF65-F5344CB8AC3E}">
        <p14:creationId xmlns:p14="http://schemas.microsoft.com/office/powerpoint/2010/main" val="79602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8</a:t>
            </a:fld>
            <a:endParaRPr lang="en-US"/>
          </a:p>
        </p:txBody>
      </p:sp>
    </p:spTree>
    <p:extLst>
      <p:ext uri="{BB962C8B-B14F-4D97-AF65-F5344CB8AC3E}">
        <p14:creationId xmlns:p14="http://schemas.microsoft.com/office/powerpoint/2010/main" val="151664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63BBD-BF15-874F-8819-C6ED0FC02730}" type="slidenum">
              <a:rPr lang="en-US" smtClean="0"/>
              <a:t>9</a:t>
            </a:fld>
            <a:endParaRPr lang="en-US"/>
          </a:p>
        </p:txBody>
      </p:sp>
    </p:spTree>
    <p:extLst>
      <p:ext uri="{BB962C8B-B14F-4D97-AF65-F5344CB8AC3E}">
        <p14:creationId xmlns:p14="http://schemas.microsoft.com/office/powerpoint/2010/main" val="415331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EA5C469-E1DD-424D-A535-D822284FA4C4}"/>
              </a:ext>
            </a:extLst>
          </p:cNvPr>
          <p:cNvSpPr>
            <a:spLocks noGrp="1"/>
          </p:cNvSpPr>
          <p:nvPr>
            <p:ph type="ftr" sz="quarter" idx="11"/>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93420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9AD8-9BFB-1F42-980F-5A4D6B03EAB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72172A-078A-CC4B-9CD7-D8D8C2FB58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84A056-2F00-5C4C-B6D7-8EF80416E4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3FB888-D78B-F946-B816-E90CE94CF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70DB-EA81-4548-8902-5310964D0F22}"/>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2346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BA126-6545-7B46-8D23-7CD69DF9BD1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741D95-6182-4E40-A576-BA3E97A162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52F7C7-297D-FD4E-8539-DDF4848C5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93019A0-2389-114E-975B-BBE6EBC8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C66F1-A96E-1447-84B6-AD1DD04FBF7C}"/>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52267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D9499D-7445-8140-82AF-41A259578A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E733DCE-220F-5143-8BB1-9BDF70659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BB09D-DF36-DD48-9668-04D8A7A8C491}"/>
              </a:ext>
            </a:extLst>
          </p:cNvPr>
          <p:cNvSpPr>
            <a:spLocks noGrp="1"/>
          </p:cNvSpPr>
          <p:nvPr>
            <p:ph type="sldNum" sz="quarter" idx="12"/>
          </p:nvPr>
        </p:nvSpPr>
        <p:spPr/>
        <p:txBody>
          <a:bodyPr/>
          <a:lstStyle/>
          <a:p>
            <a:fld id="{8AD9089C-5598-5C44-BD76-76C89BA5EE27}" type="slidenum">
              <a:rPr lang="en-US" smtClean="0"/>
              <a:t>‹#›</a:t>
            </a:fld>
            <a:endParaRPr lang="en-US"/>
          </a:p>
        </p:txBody>
      </p:sp>
      <p:sp>
        <p:nvSpPr>
          <p:cNvPr id="10" name="TextBox 9">
            <a:extLst>
              <a:ext uri="{FF2B5EF4-FFF2-40B4-BE49-F238E27FC236}">
                <a16:creationId xmlns:a16="http://schemas.microsoft.com/office/drawing/2014/main" id="{984BB65E-F8F8-AB49-BACB-0E73F1469AEC}"/>
              </a:ext>
            </a:extLst>
          </p:cNvPr>
          <p:cNvSpPr txBox="1"/>
          <p:nvPr userDrawn="1"/>
        </p:nvSpPr>
        <p:spPr>
          <a:xfrm>
            <a:off x="-1843088" y="985838"/>
            <a:ext cx="184731" cy="369332"/>
          </a:xfrm>
          <a:prstGeom prst="rect">
            <a:avLst/>
          </a:prstGeom>
          <a:noFill/>
        </p:spPr>
        <p:txBody>
          <a:bodyPr wrap="none" rtlCol="0">
            <a:spAutoFit/>
          </a:bodyPr>
          <a:lstStyle/>
          <a:p>
            <a:endParaRPr lang="en-US" dirty="0"/>
          </a:p>
        </p:txBody>
      </p:sp>
      <p:pic>
        <p:nvPicPr>
          <p:cNvPr id="9" name="Picture 8" descr="A picture containing text, clipart&#10;&#10;Description automatically generated">
            <a:extLst>
              <a:ext uri="{FF2B5EF4-FFF2-40B4-BE49-F238E27FC236}">
                <a16:creationId xmlns:a16="http://schemas.microsoft.com/office/drawing/2014/main" id="{1B38B408-AA53-144A-A4AD-5201A13207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1594" y="5884912"/>
            <a:ext cx="2983531" cy="777984"/>
          </a:xfrm>
          <a:prstGeom prst="rect">
            <a:avLst/>
          </a:prstGeom>
        </p:spPr>
      </p:pic>
    </p:spTree>
    <p:extLst>
      <p:ext uri="{BB962C8B-B14F-4D97-AF65-F5344CB8AC3E}">
        <p14:creationId xmlns:p14="http://schemas.microsoft.com/office/powerpoint/2010/main" val="350885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8F96-08AF-C245-A255-A8EE98EB96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5AC7AC-F9BF-8242-80F6-466655AF7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0EB195-6B33-CE41-B5F5-371364D95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CB96D8-D37D-4346-AB42-6B1D5F408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F51C1-38FA-0B4B-8540-57179A25F4C9}"/>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45980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60AD-9C53-484A-BA3D-4F0AEEA4B9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3091AA-76FD-AE4A-A2FA-1C0C9F48A71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81386F-F90B-F64E-8C2F-DD7D800A76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9D37FE-7277-0A4E-BB5F-96FDE85AF29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A9CEE0C-50CC-0546-9A8E-C24EF0018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82209-FBAE-7148-8C77-F7E5F9D53C30}"/>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26345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2409-E9DA-0540-8E89-483853B500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B243F8-F0C4-8D42-9FD4-0D2537248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809B62-11FA-1945-AE61-12080A8AAB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2D4009-98BE-B344-A432-4F3810916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D9EE81-0DF4-BD47-8E22-3166EA3968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9DD9C82-86F3-6D4A-A147-6113328F16A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A88F0A6-AF9E-8B4A-BFCE-9B4E555CED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21FB7-3D6E-F441-BF44-61BD4EAEFCEB}"/>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71462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EBD5-D3BB-0943-B5B0-02BBE3B163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4DE5AE-8435-874F-87A6-570A31D373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D77967F-B1F4-B24F-A273-DA4852C6F0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6A68EC-3BB2-FC4D-931D-D5C691165EED}"/>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87012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A8413-FC40-494F-8545-A1EABEA33E5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3B2A3D2-28F2-B342-A746-FA56CC04E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DFD96-0386-6E4C-B1AB-C6ED18A8266C}"/>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345916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A3FD-E3A1-3242-890C-7FA8594BE6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D2E60CD-8B1B-E848-9B02-F63EAB314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AE10909-C514-8743-9FBD-889423F4D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284F68-0001-B143-AA33-470E259DA76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93DB654-96F5-814C-AD39-58EAFD5E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697D0-4E2E-7645-BE1A-4BBF79B3F59A}"/>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10076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5DD9-9562-954C-BC65-680993BF4A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7FDA6-40C7-644B-9348-96143E079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D9FB0-A2CB-C747-8669-9EABFE085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AB1073-E4FD-3C48-94DD-32F4A54D7AE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466B966-C038-B74D-B542-BFF2CDE52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C3B7C-54C5-A944-A67D-6237CE28C536}"/>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32096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011E3-E47F-3945-A01A-B4EF88215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7B3204-F044-4143-B9CC-2C6FF9B80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85358A-64ED-554D-B752-21E84DE34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ACDEC5-E097-5A47-A47C-D012934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71F843-5493-7C40-A7F4-0357CEE38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9089C-5598-5C44-BD76-76C89BA5EE27}" type="slidenum">
              <a:rPr lang="en-US" smtClean="0"/>
              <a:t>‹#›</a:t>
            </a:fld>
            <a:endParaRPr lang="en-US"/>
          </a:p>
        </p:txBody>
      </p:sp>
    </p:spTree>
    <p:extLst>
      <p:ext uri="{BB962C8B-B14F-4D97-AF65-F5344CB8AC3E}">
        <p14:creationId xmlns:p14="http://schemas.microsoft.com/office/powerpoint/2010/main" val="185308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ducation.nsw.gov.au/teaching-and-learning/aec/premier-s-prior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nsw.gov.au/teaching-and-learning/aec/premier-s-priorities/resource-links/stakeholder-resources.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NSWDepartmentofEduc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hyperlink" Target="mailto:premiersprioritycorro@det.nsw.edu.au?subject=My%20Future,%20My%20Culture,%20My%20Way%20-%20Share%20Your%20Sto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hyperlink" Target="https://education.nsw.gov.au/teaching-and-learning/aec/premier-s-priorities/resource-links/stakeholder-resource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ducation.nsw.gov.au/news/latest-news/connection-to-culture-supports-aboriginal-students" TargetMode="External"/><Relationship Id="rId5" Type="http://schemas.openxmlformats.org/officeDocument/2006/relationships/image" Target="../media/image33.jpeg"/><Relationship Id="rId4" Type="http://schemas.openxmlformats.org/officeDocument/2006/relationships/hyperlink" Target="https://www.smh.com.au/national/nsw/very-proud-dubbo-college-breaks-record-for-most-aboriginal-hsc-graduates-20211209-p59gcb.html" TargetMode="External"/><Relationship Id="rId9" Type="http://schemas.openxmlformats.org/officeDocument/2006/relationships/hyperlink" Target="https://alc.org.au/wp-content/uploads/2022/02/220209_Koori_Mail_Tamworth_Community_Connector.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NSWDepartmentofEducat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education.nsw.gov.au/teaching-and-learning/aec/premier-s-priorities" TargetMode="External"/><Relationship Id="rId4" Type="http://schemas.openxmlformats.org/officeDocument/2006/relationships/hyperlink" Target="mailto:premiersprioritycorro@det.nsw.edu.au"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nsw.gov.au/teaching-and-learning/aec/premier-s-priorities/resource-links/stakeholder-resource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facebook.com/NSWDepartmentofEducation" TargetMode="External"/><Relationship Id="rId4" Type="http://schemas.openxmlformats.org/officeDocument/2006/relationships/hyperlink" Target="https://education.nsw.gov.au/teaching-and-learning/aec/premier-s-priorit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s://educationstandards.nsw.edu.au/wps/portal/nesa/11-12/hsc/about-HS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education.nsw.gov.au/teaching-and-learning/aec/premier-s-priorit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nsw.gov.au/teaching-and-learning/aec/premier-s-prioritie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education.nsw.gov.au/teaching-and-learning/aec/premier-s-priorities/parents--carers-and-community-#sidenavigation_auto" TargetMode="External"/><Relationship Id="rId4" Type="http://schemas.openxmlformats.org/officeDocument/2006/relationships/hyperlink" Target="https://education.nsw.gov.au/teaching-and-learning/aec/premier-s-priorities/students#sidenavigation_aut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36740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cxnSp>
        <p:nvCxnSpPr>
          <p:cNvPr id="11" name="Straight Connector 10">
            <a:extLst>
              <a:ext uri="{FF2B5EF4-FFF2-40B4-BE49-F238E27FC236}">
                <a16:creationId xmlns:a16="http://schemas.microsoft.com/office/drawing/2014/main" id="{AADD0BB5-E038-BB48-962F-9BD465BAF4B3}"/>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17EB0E0-97FD-6D4C-974D-7C7761273C0E}"/>
              </a:ext>
            </a:extLst>
          </p:cNvPr>
          <p:cNvSpPr/>
          <p:nvPr/>
        </p:nvSpPr>
        <p:spPr>
          <a:xfrm>
            <a:off x="9664700" y="0"/>
            <a:ext cx="221129"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EDDF"/>
              </a:solidFill>
            </a:endParaRPr>
          </a:p>
        </p:txBody>
      </p:sp>
      <p:pic>
        <p:nvPicPr>
          <p:cNvPr id="13" name="Picture 12">
            <a:extLst>
              <a:ext uri="{FF2B5EF4-FFF2-40B4-BE49-F238E27FC236}">
                <a16:creationId xmlns:a16="http://schemas.microsoft.com/office/drawing/2014/main" id="{B42861A5-1F28-45E7-B4AB-2656BB6E70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67900" y="0"/>
            <a:ext cx="2324100" cy="6858000"/>
          </a:xfrm>
          <a:prstGeom prst="rect">
            <a:avLst/>
          </a:prstGeom>
        </p:spPr>
      </p:pic>
      <p:sp>
        <p:nvSpPr>
          <p:cNvPr id="12" name="Title 1">
            <a:extLst>
              <a:ext uri="{FF2B5EF4-FFF2-40B4-BE49-F238E27FC236}">
                <a16:creationId xmlns:a16="http://schemas.microsoft.com/office/drawing/2014/main" id="{5C6A919F-84D3-A946-B0FC-918C4EC974FF}"/>
              </a:ext>
            </a:extLst>
          </p:cNvPr>
          <p:cNvSpPr txBox="1">
            <a:spLocks/>
          </p:cNvSpPr>
          <p:nvPr/>
        </p:nvSpPr>
        <p:spPr>
          <a:xfrm>
            <a:off x="440738" y="1595776"/>
            <a:ext cx="8860917"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300" dirty="0">
                <a:solidFill>
                  <a:srgbClr val="22272B"/>
                </a:solidFill>
                <a:latin typeface="Public Sans" pitchFamily="2" charset="77"/>
              </a:rPr>
              <a:t>Supporting Students on the HSC Journey</a:t>
            </a:r>
          </a:p>
          <a:p>
            <a:pPr>
              <a:lnSpc>
                <a:spcPct val="100000"/>
              </a:lnSpc>
            </a:pPr>
            <a:endParaRPr lang="en-AU" sz="1100" dirty="0">
              <a:latin typeface="Public Sans" pitchFamily="2" charset="77"/>
            </a:endParaRPr>
          </a:p>
          <a:p>
            <a:pPr>
              <a:lnSpc>
                <a:spcPct val="150000"/>
              </a:lnSpc>
            </a:pPr>
            <a:r>
              <a:rPr lang="en-AU" sz="2000" dirty="0">
                <a:latin typeface="Public Sans" pitchFamily="2" charset="77"/>
              </a:rPr>
              <a:t>Toolkit for stakeholders supporting the </a:t>
            </a:r>
            <a:r>
              <a:rPr lang="en-AU" sz="2000" b="1" dirty="0">
                <a:latin typeface="Public Sans" pitchFamily="2" charset="77"/>
                <a:hlinkClick r:id="rId4"/>
              </a:rPr>
              <a:t>My Future, My Culture, May Way</a:t>
            </a:r>
            <a:r>
              <a:rPr lang="en-AU" sz="2000" b="1" dirty="0">
                <a:latin typeface="Public Sans" pitchFamily="2" charset="77"/>
              </a:rPr>
              <a:t> </a:t>
            </a:r>
            <a:r>
              <a:rPr lang="en-AU" sz="2000" dirty="0">
                <a:latin typeface="Public Sans" pitchFamily="2" charset="77"/>
              </a:rPr>
              <a:t>campaign</a:t>
            </a:r>
          </a:p>
          <a:p>
            <a:pPr>
              <a:lnSpc>
                <a:spcPct val="150000"/>
              </a:lnSpc>
            </a:pPr>
            <a:endParaRPr lang="en-US" sz="1100" dirty="0">
              <a:solidFill>
                <a:srgbClr val="22272B"/>
              </a:solidFill>
              <a:latin typeface="Public Sans" pitchFamily="2" charset="0"/>
            </a:endParaRPr>
          </a:p>
        </p:txBody>
      </p:sp>
      <p:sp>
        <p:nvSpPr>
          <p:cNvPr id="2" name="TextBox 1">
            <a:extLst>
              <a:ext uri="{FF2B5EF4-FFF2-40B4-BE49-F238E27FC236}">
                <a16:creationId xmlns:a16="http://schemas.microsoft.com/office/drawing/2014/main" id="{8821B4FA-2CAD-DC4B-9348-26E15FD9A916}"/>
              </a:ext>
            </a:extLst>
          </p:cNvPr>
          <p:cNvSpPr txBox="1"/>
          <p:nvPr/>
        </p:nvSpPr>
        <p:spPr>
          <a:xfrm>
            <a:off x="440737" y="3631922"/>
            <a:ext cx="6578129" cy="954107"/>
          </a:xfrm>
          <a:prstGeom prst="rect">
            <a:avLst/>
          </a:prstGeom>
          <a:noFill/>
        </p:spPr>
        <p:txBody>
          <a:bodyPr wrap="square" rtlCol="0">
            <a:spAutoFit/>
          </a:bodyPr>
          <a:lstStyle/>
          <a:p>
            <a:r>
              <a:rPr lang="en-AU" sz="1400" i="1" dirty="0"/>
              <a:t>We acknowledge the Traditional Custodians of the land, waterways and mountains on which we learn, grow and share. We acknowledge Elders past and present for their tireless effort in paving the way for our future young people. We extend that respect to our future leaders and youth of today.</a:t>
            </a:r>
            <a:endParaRPr lang="en-AU" sz="1400" dirty="0"/>
          </a:p>
        </p:txBody>
      </p:sp>
    </p:spTree>
    <p:extLst>
      <p:ext uri="{BB962C8B-B14F-4D97-AF65-F5344CB8AC3E}">
        <p14:creationId xmlns:p14="http://schemas.microsoft.com/office/powerpoint/2010/main" val="308924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a:rPr>
              <a:t>My Future, My Culture, My Way.</a:t>
            </a:r>
          </a:p>
        </p:txBody>
      </p:sp>
      <p:cxnSp>
        <p:nvCxnSpPr>
          <p:cNvPr id="11" name="Straight Connector 10">
            <a:extLst>
              <a:ext uri="{FF2B5EF4-FFF2-40B4-BE49-F238E27FC236}">
                <a16:creationId xmlns:a16="http://schemas.microsoft.com/office/drawing/2014/main" id="{AADD0BB5-E038-BB48-962F-9BD465BAF4B3}"/>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5FF7D43-80C9-421F-BF10-AA9AE40501E2}"/>
              </a:ext>
            </a:extLst>
          </p:cNvPr>
          <p:cNvSpPr txBox="1">
            <a:spLocks/>
          </p:cNvSpPr>
          <p:nvPr/>
        </p:nvSpPr>
        <p:spPr>
          <a:xfrm>
            <a:off x="440738" y="1942618"/>
            <a:ext cx="7118538" cy="54181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22272B"/>
                </a:solidFill>
                <a:latin typeface="Public Sans"/>
              </a:rPr>
              <a:t>How we can </a:t>
            </a:r>
          </a:p>
          <a:p>
            <a:pPr>
              <a:spcAft>
                <a:spcPts val="600"/>
              </a:spcAft>
            </a:pPr>
            <a:r>
              <a:rPr lang="en-US" sz="3600" dirty="0">
                <a:solidFill>
                  <a:srgbClr val="22272B"/>
                </a:solidFill>
                <a:latin typeface="Public Sans"/>
              </a:rPr>
              <a:t>work together</a:t>
            </a:r>
            <a:endParaRPr lang="en-US" dirty="0">
              <a:solidFill>
                <a:srgbClr val="22272B"/>
              </a:solidFill>
              <a:cs typeface="Calibri Light" panose="020F0302020204030204"/>
            </a:endParaRPr>
          </a:p>
          <a:p>
            <a:endParaRPr lang="en-US" sz="3700" dirty="0">
              <a:solidFill>
                <a:srgbClr val="002664"/>
              </a:solidFill>
              <a:latin typeface="Public Sans" pitchFamily="2" charset="0"/>
            </a:endParaRPr>
          </a:p>
        </p:txBody>
      </p:sp>
      <p:pic>
        <p:nvPicPr>
          <p:cNvPr id="13" name="Picture 12">
            <a:extLst>
              <a:ext uri="{FF2B5EF4-FFF2-40B4-BE49-F238E27FC236}">
                <a16:creationId xmlns:a16="http://schemas.microsoft.com/office/drawing/2014/main" id="{AF0D48C8-23EB-A647-9363-1182C4974E7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798135">
            <a:off x="5347028" y="830886"/>
            <a:ext cx="5275267" cy="5253378"/>
          </a:xfrm>
          <a:prstGeom prst="rect">
            <a:avLst/>
          </a:prstGeom>
        </p:spPr>
      </p:pic>
      <p:pic>
        <p:nvPicPr>
          <p:cNvPr id="9" name="Picture 8">
            <a:extLst>
              <a:ext uri="{FF2B5EF4-FFF2-40B4-BE49-F238E27FC236}">
                <a16:creationId xmlns:a16="http://schemas.microsoft.com/office/drawing/2014/main" id="{7593DB08-2A1E-B14B-B259-E5A520E3ED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B16300AD-CB24-5A49-950D-D6B597D3B485}"/>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377D0C7-6E67-1F4F-A3D1-15CF8CAEF495}"/>
              </a:ext>
            </a:extLst>
          </p:cNvPr>
          <p:cNvSpPr>
            <a:spLocks noGrp="1"/>
          </p:cNvSpPr>
          <p:nvPr>
            <p:ph type="ftr" sz="quarter" idx="11"/>
          </p:nvPr>
        </p:nvSpPr>
        <p:spPr>
          <a:xfrm>
            <a:off x="4007070" y="6356350"/>
            <a:ext cx="4114800" cy="365125"/>
          </a:xfrm>
        </p:spPr>
        <p:txBody>
          <a:bodyPr/>
          <a:lstStyle/>
          <a:p>
            <a:r>
              <a:rPr lang="en-US" dirty="0">
                <a:solidFill>
                  <a:srgbClr val="22272B"/>
                </a:solidFill>
              </a:rPr>
              <a:t>10</a:t>
            </a:r>
          </a:p>
        </p:txBody>
      </p:sp>
    </p:spTree>
    <p:extLst>
      <p:ext uri="{BB962C8B-B14F-4D97-AF65-F5344CB8AC3E}">
        <p14:creationId xmlns:p14="http://schemas.microsoft.com/office/powerpoint/2010/main" val="231401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87248" y="1288602"/>
            <a:ext cx="8540852"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a:p>
            <a:pPr marL="0" indent="0">
              <a:lnSpc>
                <a:spcPct val="150000"/>
              </a:lnSpc>
              <a:buNone/>
            </a:pPr>
            <a:endParaRPr lang="en-AU" sz="1250" dirty="0">
              <a:latin typeface="Public Sans" pitchFamily="2" charset="77"/>
            </a:endParaRPr>
          </a:p>
          <a:p>
            <a:pPr marL="0" indent="0">
              <a:lnSpc>
                <a:spcPct val="150000"/>
              </a:lnSpc>
              <a:buNone/>
            </a:pPr>
            <a:endParaRPr lang="en-AU" sz="1600" b="1" dirty="0">
              <a:latin typeface="Public Sans" pitchFamily="2" charset="77"/>
            </a:endParaRPr>
          </a:p>
          <a:p>
            <a:pPr marL="0" indent="0">
              <a:lnSpc>
                <a:spcPct val="150000"/>
              </a:lnSpc>
              <a:buNone/>
            </a:pPr>
            <a:r>
              <a:rPr lang="en-AU" sz="1600" b="1" dirty="0">
                <a:solidFill>
                  <a:srgbClr val="22272B"/>
                </a:solidFill>
                <a:latin typeface="Public Sans" pitchFamily="2" charset="77"/>
              </a:rPr>
              <a:t>Print and share the messages and material  </a:t>
            </a:r>
          </a:p>
          <a:p>
            <a:pPr>
              <a:lnSpc>
                <a:spcPct val="150000"/>
              </a:lnSpc>
            </a:pPr>
            <a:r>
              <a:rPr lang="en-AU" sz="1200" dirty="0">
                <a:solidFill>
                  <a:srgbClr val="22272B"/>
                </a:solidFill>
                <a:latin typeface="Public Sans" pitchFamily="2" charset="77"/>
              </a:rPr>
              <a:t>Put up the poster, print advertisement and infographic from the resources  at your local school, your local youth hostel, at the entrance to your community sports hall, at the community store and on local noticeboards.</a:t>
            </a:r>
          </a:p>
          <a:p>
            <a:pPr>
              <a:lnSpc>
                <a:spcPct val="150000"/>
              </a:lnSpc>
            </a:pPr>
            <a:r>
              <a:rPr lang="en-AU" sz="1200" dirty="0">
                <a:solidFill>
                  <a:srgbClr val="22272B"/>
                </a:solidFill>
                <a:latin typeface="Public Sans" pitchFamily="2" charset="77"/>
              </a:rPr>
              <a:t>Share copies of the fact sheets with information for students and parents and carers about completing the HSC.</a:t>
            </a:r>
          </a:p>
          <a:p>
            <a:pPr>
              <a:lnSpc>
                <a:spcPct val="150000"/>
              </a:lnSpc>
            </a:pPr>
            <a:r>
              <a:rPr lang="en-AU" sz="1200" dirty="0">
                <a:solidFill>
                  <a:srgbClr val="22272B"/>
                </a:solidFill>
                <a:latin typeface="Public Sans" pitchFamily="2" charset="77"/>
              </a:rPr>
              <a:t>Ask your local school if they have local print materials to display in your organisation.</a:t>
            </a:r>
          </a:p>
          <a:p>
            <a:pPr>
              <a:lnSpc>
                <a:spcPct val="150000"/>
              </a:lnSpc>
            </a:pPr>
            <a:r>
              <a:rPr lang="en-AU" sz="1200" dirty="0">
                <a:solidFill>
                  <a:srgbClr val="22272B"/>
                </a:solidFill>
                <a:latin typeface="Public Sans" pitchFamily="2" charset="77"/>
              </a:rPr>
              <a:t>Print this toolkit and have copies at the front counter of your organisation or community centre.</a:t>
            </a:r>
          </a:p>
          <a:p>
            <a:pPr>
              <a:lnSpc>
                <a:spcPct val="150000"/>
              </a:lnSpc>
            </a:pPr>
            <a:r>
              <a:rPr lang="en-AU" sz="1200" dirty="0">
                <a:solidFill>
                  <a:srgbClr val="22272B"/>
                </a:solidFill>
                <a:latin typeface="Public Sans" pitchFamily="2" charset="77"/>
              </a:rPr>
              <a:t>Train staff on using the key messages and toolkit to start conversations. </a:t>
            </a:r>
          </a:p>
          <a:p>
            <a:pPr>
              <a:lnSpc>
                <a:spcPct val="150000"/>
              </a:lnSpc>
            </a:pPr>
            <a:r>
              <a:rPr lang="en-AU" sz="1200" dirty="0">
                <a:solidFill>
                  <a:srgbClr val="22272B"/>
                </a:solidFill>
                <a:latin typeface="Public Sans" pitchFamily="2" charset="77"/>
              </a:rPr>
              <a:t>Hand a printed copy of the key messages to community members and clients to remind them about your conversation.  </a:t>
            </a:r>
          </a:p>
          <a:p>
            <a:pPr>
              <a:lnSpc>
                <a:spcPct val="150000"/>
              </a:lnSpc>
            </a:pPr>
            <a:r>
              <a:rPr lang="en-AU" sz="1200" dirty="0">
                <a:solidFill>
                  <a:srgbClr val="22272B"/>
                </a:solidFill>
                <a:latin typeface="Public Sans" pitchFamily="2" charset="77"/>
              </a:rPr>
              <a:t>Email a link to the toolkit to local community leaders, organisations and service providers</a:t>
            </a:r>
            <a:r>
              <a:rPr lang="en-AU" sz="1200" dirty="0">
                <a:latin typeface="Public Sans" pitchFamily="2" charset="77"/>
              </a:rPr>
              <a:t>.</a:t>
            </a:r>
          </a:p>
        </p:txBody>
      </p:sp>
      <p:sp>
        <p:nvSpPr>
          <p:cNvPr id="18" name="Rectangle 17">
            <a:extLst>
              <a:ext uri="{FF2B5EF4-FFF2-40B4-BE49-F238E27FC236}">
                <a16:creationId xmlns:a16="http://schemas.microsoft.com/office/drawing/2014/main" id="{C8BE9F65-7FEA-984A-828D-436AA8C1B457}"/>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DD0CA7-30D5-FE47-B20A-415DEF2AD125}"/>
              </a:ext>
            </a:extLst>
          </p:cNvPr>
          <p:cNvSpPr txBox="1"/>
          <p:nvPr/>
        </p:nvSpPr>
        <p:spPr>
          <a:xfrm>
            <a:off x="387246" y="1139091"/>
            <a:ext cx="10928453" cy="632096"/>
          </a:xfrm>
          <a:prstGeom prst="rect">
            <a:avLst/>
          </a:prstGeom>
          <a:noFill/>
        </p:spPr>
        <p:txBody>
          <a:bodyPr wrap="square">
            <a:spAutoFit/>
          </a:bodyPr>
          <a:lstStyle/>
          <a:p>
            <a:pPr marL="0" indent="0">
              <a:lnSpc>
                <a:spcPct val="150000"/>
              </a:lnSpc>
              <a:buNone/>
            </a:pPr>
            <a:r>
              <a:rPr lang="en-AU" sz="1200" dirty="0">
                <a:solidFill>
                  <a:srgbClr val="22272B"/>
                </a:solidFill>
                <a:latin typeface="Public Sans" pitchFamily="2" charset="77"/>
              </a:rPr>
              <a:t>Whatever your role in the community, everything you do to support Aboriginal Year 11 and 12 students will help achieve equality in opportunity. </a:t>
            </a:r>
          </a:p>
          <a:p>
            <a:pPr marL="0" indent="0">
              <a:lnSpc>
                <a:spcPct val="150000"/>
              </a:lnSpc>
              <a:buNone/>
            </a:pPr>
            <a:r>
              <a:rPr lang="en-AU" sz="1200" dirty="0">
                <a:solidFill>
                  <a:srgbClr val="22272B"/>
                </a:solidFill>
                <a:latin typeface="Public Sans" pitchFamily="2" charset="77"/>
              </a:rPr>
              <a:t>With your help, we can secure the futures of your children and families.</a:t>
            </a:r>
          </a:p>
        </p:txBody>
      </p:sp>
      <p:sp>
        <p:nvSpPr>
          <p:cNvPr id="31" name="Title 1">
            <a:extLst>
              <a:ext uri="{FF2B5EF4-FFF2-40B4-BE49-F238E27FC236}">
                <a16:creationId xmlns:a16="http://schemas.microsoft.com/office/drawing/2014/main" id="{7D0C660E-F766-6C40-BC33-5DBACFB2FC84}"/>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How we can work together</a:t>
            </a:r>
          </a:p>
        </p:txBody>
      </p:sp>
      <p:cxnSp>
        <p:nvCxnSpPr>
          <p:cNvPr id="32" name="Straight Connector 31">
            <a:extLst>
              <a:ext uri="{FF2B5EF4-FFF2-40B4-BE49-F238E27FC236}">
                <a16:creationId xmlns:a16="http://schemas.microsoft.com/office/drawing/2014/main" id="{5278532C-7CB8-264E-8E45-664CBAA3EC46}"/>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F1D81BB-1B2D-EE40-8F2C-7814B7874A98}"/>
              </a:ext>
            </a:extLst>
          </p:cNvPr>
          <p:cNvGrpSpPr/>
          <p:nvPr/>
        </p:nvGrpSpPr>
        <p:grpSpPr>
          <a:xfrm>
            <a:off x="1414463" y="1670336"/>
            <a:ext cx="7817968" cy="1166877"/>
            <a:chOff x="1480070" y="1832081"/>
            <a:chExt cx="7916577" cy="1181595"/>
          </a:xfrm>
        </p:grpSpPr>
        <p:sp>
          <p:nvSpPr>
            <p:cNvPr id="2" name="Rectangle 1">
              <a:extLst>
                <a:ext uri="{FF2B5EF4-FFF2-40B4-BE49-F238E27FC236}">
                  <a16:creationId xmlns:a16="http://schemas.microsoft.com/office/drawing/2014/main" id="{E4BE014E-286F-6741-8734-75CBD96A1A97}"/>
                </a:ext>
              </a:extLst>
            </p:cNvPr>
            <p:cNvSpPr/>
            <p:nvPr/>
          </p:nvSpPr>
          <p:spPr>
            <a:xfrm>
              <a:off x="1480070" y="2070100"/>
              <a:ext cx="726016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5C7693C-B2E9-4D45-8791-2B8C9C1088AB}"/>
                </a:ext>
              </a:extLst>
            </p:cNvPr>
            <p:cNvSpPr txBox="1"/>
            <p:nvPr/>
          </p:nvSpPr>
          <p:spPr>
            <a:xfrm>
              <a:off x="1621734" y="2119132"/>
              <a:ext cx="6662057" cy="468397"/>
            </a:xfrm>
            <a:prstGeom prst="rect">
              <a:avLst/>
            </a:prstGeom>
            <a:noFill/>
          </p:spPr>
          <p:txBody>
            <a:bodyPr wrap="square">
              <a:spAutoFit/>
            </a:bodyPr>
            <a:lstStyle/>
            <a:p>
              <a:pPr marL="0" indent="0" algn="ctr">
                <a:lnSpc>
                  <a:spcPct val="150000"/>
                </a:lnSpc>
                <a:buNone/>
              </a:pPr>
              <a:r>
                <a:rPr lang="en-AU" b="1" dirty="0">
                  <a:solidFill>
                    <a:srgbClr val="22272B"/>
                  </a:solidFill>
                  <a:latin typeface="Public Sans" pitchFamily="2" charset="77"/>
                  <a:hlinkClick r:id="rId3"/>
                </a:rPr>
                <a:t>Download resources</a:t>
              </a:r>
              <a:r>
                <a:rPr lang="en-AU" dirty="0">
                  <a:solidFill>
                    <a:srgbClr val="22272B"/>
                  </a:solidFill>
                </a:rPr>
                <a:t> from the NSW Department of Education </a:t>
              </a:r>
            </a:p>
          </p:txBody>
        </p:sp>
        <p:pic>
          <p:nvPicPr>
            <p:cNvPr id="4" name="Picture 3">
              <a:extLst>
                <a:ext uri="{FF2B5EF4-FFF2-40B4-BE49-F238E27FC236}">
                  <a16:creationId xmlns:a16="http://schemas.microsoft.com/office/drawing/2014/main" id="{5DF087B8-C703-D94E-855B-95D02EE2237D}"/>
                </a:ext>
              </a:extLst>
            </p:cNvPr>
            <p:cNvPicPr>
              <a:picLocks noChangeAspect="1"/>
            </p:cNvPicPr>
            <p:nvPr/>
          </p:nvPicPr>
          <p:blipFill>
            <a:blip r:embed="rId4"/>
            <a:srcRect/>
            <a:stretch/>
          </p:blipFill>
          <p:spPr>
            <a:xfrm>
              <a:off x="8215052" y="1832081"/>
              <a:ext cx="1181595" cy="1181595"/>
            </a:xfrm>
            <a:prstGeom prst="rect">
              <a:avLst/>
            </a:prstGeom>
          </p:spPr>
        </p:pic>
      </p:grpSp>
      <p:pic>
        <p:nvPicPr>
          <p:cNvPr id="6" name="Picture 5" descr="Graphical user interface&#10;&#10;Description automatically generated">
            <a:extLst>
              <a:ext uri="{FF2B5EF4-FFF2-40B4-BE49-F238E27FC236}">
                <a16:creationId xmlns:a16="http://schemas.microsoft.com/office/drawing/2014/main" id="{50F1F76F-6154-114D-8D0C-810A4BB47B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3979" y="3068861"/>
            <a:ext cx="5207510" cy="3905633"/>
          </a:xfrm>
          <a:prstGeom prst="rect">
            <a:avLst/>
          </a:prstGeom>
        </p:spPr>
      </p:pic>
      <p:sp>
        <p:nvSpPr>
          <p:cNvPr id="7" name="Footer Placeholder 6">
            <a:extLst>
              <a:ext uri="{FF2B5EF4-FFF2-40B4-BE49-F238E27FC236}">
                <a16:creationId xmlns:a16="http://schemas.microsoft.com/office/drawing/2014/main" id="{67E129E1-044E-A747-8AAF-AE99C3A75D3A}"/>
              </a:ext>
            </a:extLst>
          </p:cNvPr>
          <p:cNvSpPr>
            <a:spLocks noGrp="1"/>
          </p:cNvSpPr>
          <p:nvPr>
            <p:ph type="ftr" sz="quarter" idx="11"/>
          </p:nvPr>
        </p:nvSpPr>
        <p:spPr/>
        <p:txBody>
          <a:bodyPr/>
          <a:lstStyle/>
          <a:p>
            <a:r>
              <a:rPr lang="en-US" dirty="0">
                <a:solidFill>
                  <a:srgbClr val="22272B"/>
                </a:solidFill>
              </a:rPr>
              <a:t>11</a:t>
            </a:r>
          </a:p>
        </p:txBody>
      </p:sp>
    </p:spTree>
    <p:extLst>
      <p:ext uri="{BB962C8B-B14F-4D97-AF65-F5344CB8AC3E}">
        <p14:creationId xmlns:p14="http://schemas.microsoft.com/office/powerpoint/2010/main" val="1208460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How we can work together</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87247" y="1192252"/>
            <a:ext cx="6028373"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pitchFamily="2" charset="77"/>
              </a:rPr>
              <a:t>Start a conversation about the campaign</a:t>
            </a:r>
          </a:p>
          <a:p>
            <a:pPr lvl="0">
              <a:lnSpc>
                <a:spcPct val="150000"/>
              </a:lnSpc>
            </a:pPr>
            <a:r>
              <a:rPr lang="en-AU" sz="1250" dirty="0">
                <a:solidFill>
                  <a:srgbClr val="22272B"/>
                </a:solidFill>
                <a:latin typeface="Public Sans" pitchFamily="2" charset="77"/>
              </a:rPr>
              <a:t>Yarn with mob about the campaign, the HSC, the benefits of attaining it, and how a strong connection to culture can support HSC attainment. The key messages (see pages 17-21) can guide your conversation. You could:</a:t>
            </a:r>
          </a:p>
          <a:p>
            <a:pPr lvl="1">
              <a:lnSpc>
                <a:spcPct val="150000"/>
              </a:lnSpc>
            </a:pPr>
            <a:r>
              <a:rPr lang="en-AU" sz="1250" dirty="0">
                <a:solidFill>
                  <a:srgbClr val="22272B"/>
                </a:solidFill>
                <a:latin typeface="Public Sans" pitchFamily="2" charset="77"/>
              </a:rPr>
              <a:t>ask what they know about the HSC and build on their understanding.</a:t>
            </a:r>
          </a:p>
          <a:p>
            <a:pPr lvl="1">
              <a:lnSpc>
                <a:spcPct val="150000"/>
              </a:lnSpc>
            </a:pPr>
            <a:r>
              <a:rPr lang="en-AU" sz="1250" dirty="0">
                <a:solidFill>
                  <a:srgbClr val="22272B"/>
                </a:solidFill>
                <a:latin typeface="Public Sans" pitchFamily="2" charset="77"/>
              </a:rPr>
              <a:t>find out what their own experience was.</a:t>
            </a:r>
          </a:p>
          <a:p>
            <a:pPr lvl="1">
              <a:lnSpc>
                <a:spcPct val="150000"/>
              </a:lnSpc>
            </a:pPr>
            <a:r>
              <a:rPr lang="en-AU" sz="1250" dirty="0">
                <a:solidFill>
                  <a:srgbClr val="22272B"/>
                </a:solidFill>
                <a:latin typeface="Public Sans" pitchFamily="2" charset="77"/>
              </a:rPr>
              <a:t>talk about goals for their kids and how the HSC can help them get there.</a:t>
            </a:r>
          </a:p>
          <a:p>
            <a:pPr lvl="1">
              <a:lnSpc>
                <a:spcPct val="150000"/>
              </a:lnSpc>
            </a:pPr>
            <a:r>
              <a:rPr lang="en-AU" sz="1250" dirty="0">
                <a:solidFill>
                  <a:srgbClr val="22272B"/>
                </a:solidFill>
                <a:latin typeface="Public Sans" pitchFamily="2" charset="77"/>
              </a:rPr>
              <a:t>mention the good news stories from the resources section</a:t>
            </a:r>
            <a:r>
              <a:rPr lang="en-AU" sz="1250" dirty="0">
                <a:solidFill>
                  <a:srgbClr val="FF0000"/>
                </a:solidFill>
                <a:latin typeface="Public Sans" pitchFamily="2" charset="77"/>
              </a:rPr>
              <a:t> </a:t>
            </a:r>
            <a:r>
              <a:rPr lang="en-AU" sz="1250" dirty="0">
                <a:solidFill>
                  <a:srgbClr val="22272B"/>
                </a:solidFill>
                <a:latin typeface="Public Sans" pitchFamily="2" charset="77"/>
              </a:rPr>
              <a:t>(see page 25)</a:t>
            </a:r>
            <a:r>
              <a:rPr lang="en-AU" sz="1250" dirty="0">
                <a:solidFill>
                  <a:srgbClr val="FF0000"/>
                </a:solidFill>
                <a:latin typeface="Public Sans" pitchFamily="2" charset="77"/>
              </a:rPr>
              <a:t> </a:t>
            </a:r>
            <a:r>
              <a:rPr lang="en-AU" sz="1250" dirty="0">
                <a:solidFill>
                  <a:srgbClr val="22272B"/>
                </a:solidFill>
                <a:latin typeface="Public Sans" pitchFamily="2" charset="77"/>
              </a:rPr>
              <a:t>or from your local community as a starting point.</a:t>
            </a:r>
          </a:p>
          <a:p>
            <a:pPr lvl="0">
              <a:lnSpc>
                <a:spcPct val="150000"/>
              </a:lnSpc>
            </a:pPr>
            <a:r>
              <a:rPr lang="en-AU" sz="1250" dirty="0">
                <a:solidFill>
                  <a:srgbClr val="22272B"/>
                </a:solidFill>
                <a:latin typeface="Public Sans" pitchFamily="2" charset="77"/>
              </a:rPr>
              <a:t>Make it an agenda item to talk about the campaign at staff meetings and/or community meetings using the key messages. You can also:</a:t>
            </a:r>
          </a:p>
          <a:p>
            <a:pPr lvl="1">
              <a:lnSpc>
                <a:spcPct val="150000"/>
              </a:lnSpc>
            </a:pPr>
            <a:r>
              <a:rPr lang="en-AU" sz="1250" dirty="0">
                <a:solidFill>
                  <a:srgbClr val="22272B"/>
                </a:solidFill>
                <a:latin typeface="Public Sans" pitchFamily="2" charset="77"/>
              </a:rPr>
              <a:t>print and distribute the poster, fact sheets and infographic </a:t>
            </a:r>
          </a:p>
          <a:p>
            <a:pPr lvl="1">
              <a:lnSpc>
                <a:spcPct val="150000"/>
              </a:lnSpc>
            </a:pPr>
            <a:r>
              <a:rPr lang="en-AU" sz="1250" dirty="0">
                <a:solidFill>
                  <a:srgbClr val="22272B"/>
                </a:solidFill>
                <a:latin typeface="Public Sans" pitchFamily="2" charset="77"/>
              </a:rPr>
              <a:t>brainstorm how to help connect kids with culture and strengthen their identity while on the HSC journey</a:t>
            </a:r>
            <a:r>
              <a:rPr lang="en-AU" sz="1250" dirty="0">
                <a:latin typeface="Public Sans" pitchFamily="2" charset="77"/>
              </a:rPr>
              <a:t>.</a:t>
            </a:r>
          </a:p>
        </p:txBody>
      </p:sp>
      <p:pic>
        <p:nvPicPr>
          <p:cNvPr id="8" name="Picture 7">
            <a:extLst>
              <a:ext uri="{FF2B5EF4-FFF2-40B4-BE49-F238E27FC236}">
                <a16:creationId xmlns:a16="http://schemas.microsoft.com/office/drawing/2014/main" id="{D2375457-11EE-8740-ACEC-112F39FE37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798135">
            <a:off x="6748369" y="606449"/>
            <a:ext cx="3289596" cy="3275946"/>
          </a:xfrm>
          <a:prstGeom prst="rect">
            <a:avLst/>
          </a:prstGeom>
        </p:spPr>
      </p:pic>
      <p:pic>
        <p:nvPicPr>
          <p:cNvPr id="9" name="Picture 8">
            <a:extLst>
              <a:ext uri="{FF2B5EF4-FFF2-40B4-BE49-F238E27FC236}">
                <a16:creationId xmlns:a16="http://schemas.microsoft.com/office/drawing/2014/main" id="{76E04F33-E542-464B-ABE4-E70AD075CAB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798135">
            <a:off x="7307169" y="3070249"/>
            <a:ext cx="3289596" cy="3275946"/>
          </a:xfrm>
          <a:prstGeom prst="rect">
            <a:avLst/>
          </a:prstGeom>
        </p:spPr>
      </p:pic>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dirty="0">
                <a:solidFill>
                  <a:srgbClr val="22272B"/>
                </a:solidFill>
              </a:rPr>
              <a:t>12</a:t>
            </a:r>
          </a:p>
        </p:txBody>
      </p:sp>
    </p:spTree>
    <p:extLst>
      <p:ext uri="{BB962C8B-B14F-4D97-AF65-F5344CB8AC3E}">
        <p14:creationId xmlns:p14="http://schemas.microsoft.com/office/powerpoint/2010/main" val="313659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How we can work together</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87248" y="1192252"/>
            <a:ext cx="5935894"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latin typeface="Public Sans" pitchFamily="2" charset="77"/>
              </a:rPr>
              <a:t>Start a conversation with service providers, students, parents and your wider community. You could:</a:t>
            </a:r>
          </a:p>
          <a:p>
            <a:pPr lvl="1">
              <a:lnSpc>
                <a:spcPct val="150000"/>
              </a:lnSpc>
            </a:pPr>
            <a:r>
              <a:rPr lang="en-AU" sz="1250" dirty="0">
                <a:latin typeface="Public Sans" pitchFamily="2" charset="77"/>
              </a:rPr>
              <a:t>ask if they know about the HSC.</a:t>
            </a:r>
          </a:p>
          <a:p>
            <a:pPr lvl="1">
              <a:lnSpc>
                <a:spcPct val="150000"/>
              </a:lnSpc>
            </a:pPr>
            <a:r>
              <a:rPr lang="en-AU" sz="1250" dirty="0">
                <a:latin typeface="Public Sans" pitchFamily="2" charset="77"/>
              </a:rPr>
              <a:t>ask what their, or their child’s, plans are after school.</a:t>
            </a:r>
          </a:p>
          <a:p>
            <a:pPr lvl="1">
              <a:lnSpc>
                <a:spcPct val="150000"/>
              </a:lnSpc>
            </a:pPr>
            <a:r>
              <a:rPr lang="en-AU" sz="1250" dirty="0">
                <a:latin typeface="Public Sans" pitchFamily="2" charset="77"/>
              </a:rPr>
              <a:t>explain the importance of the HSC.</a:t>
            </a:r>
          </a:p>
          <a:p>
            <a:pPr lvl="1">
              <a:lnSpc>
                <a:spcPct val="150000"/>
              </a:lnSpc>
            </a:pPr>
            <a:r>
              <a:rPr lang="en-AU" sz="1250" dirty="0">
                <a:latin typeface="Public Sans" pitchFamily="2" charset="77"/>
              </a:rPr>
              <a:t>discuss connection to culture, language and identity, and how these things can help with HSC attainment.</a:t>
            </a:r>
          </a:p>
          <a:p>
            <a:pPr lvl="1">
              <a:lnSpc>
                <a:spcPct val="150000"/>
              </a:lnSpc>
            </a:pPr>
            <a:r>
              <a:rPr lang="en-AU" sz="1250" dirty="0">
                <a:latin typeface="Public Sans" pitchFamily="2" charset="77"/>
              </a:rPr>
              <a:t>link HSC attainment back to the benefits for community and for children’s life outcomes.</a:t>
            </a:r>
          </a:p>
          <a:p>
            <a:pPr lvl="0">
              <a:lnSpc>
                <a:spcPct val="150000"/>
              </a:lnSpc>
            </a:pPr>
            <a:r>
              <a:rPr lang="en-AU" sz="1250" dirty="0">
                <a:latin typeface="Public Sans" pitchFamily="2" charset="77"/>
              </a:rPr>
              <a:t>Use the infographic to show the HSC journey in a simple way to others.</a:t>
            </a:r>
          </a:p>
          <a:p>
            <a:pPr lvl="0">
              <a:lnSpc>
                <a:spcPct val="150000"/>
              </a:lnSpc>
            </a:pPr>
            <a:r>
              <a:rPr lang="en-AU" sz="1250" dirty="0">
                <a:latin typeface="Public Sans" pitchFamily="2" charset="77"/>
              </a:rPr>
              <a:t>Encourage people you work with to share the campaign’s messages and materials with their own networks.</a:t>
            </a:r>
          </a:p>
          <a:p>
            <a:pPr lvl="0">
              <a:lnSpc>
                <a:spcPct val="150000"/>
              </a:lnSpc>
            </a:pPr>
            <a:r>
              <a:rPr lang="en-AU" sz="1250" dirty="0">
                <a:latin typeface="Public Sans" pitchFamily="2" charset="77"/>
              </a:rPr>
              <a:t>Ask people who have completed the HSC to share their stories about finishing school, the rewards that come with it, and how culture, language or identity helped them on their journey.</a:t>
            </a:r>
          </a:p>
        </p:txBody>
      </p:sp>
      <p:pic>
        <p:nvPicPr>
          <p:cNvPr id="10" name="Picture 9">
            <a:extLst>
              <a:ext uri="{FF2B5EF4-FFF2-40B4-BE49-F238E27FC236}">
                <a16:creationId xmlns:a16="http://schemas.microsoft.com/office/drawing/2014/main" id="{0D9A3C4D-1450-7642-B365-A8419512937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798135">
            <a:off x="6748369" y="606449"/>
            <a:ext cx="3289595" cy="3275946"/>
          </a:xfrm>
          <a:prstGeom prst="rect">
            <a:avLst/>
          </a:prstGeom>
        </p:spPr>
      </p:pic>
      <p:pic>
        <p:nvPicPr>
          <p:cNvPr id="12" name="Picture 11">
            <a:extLst>
              <a:ext uri="{FF2B5EF4-FFF2-40B4-BE49-F238E27FC236}">
                <a16:creationId xmlns:a16="http://schemas.microsoft.com/office/drawing/2014/main" id="{469B3756-CA58-3A49-A306-1D7288F22A9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798135">
            <a:off x="7307169" y="3070249"/>
            <a:ext cx="3289595" cy="3275946"/>
          </a:xfrm>
          <a:prstGeom prst="rect">
            <a:avLst/>
          </a:prstGeom>
        </p:spPr>
      </p:pic>
      <p:cxnSp>
        <p:nvCxnSpPr>
          <p:cNvPr id="14" name="Straight Connector 13">
            <a:extLst>
              <a:ext uri="{FF2B5EF4-FFF2-40B4-BE49-F238E27FC236}">
                <a16:creationId xmlns:a16="http://schemas.microsoft.com/office/drawing/2014/main" id="{D5E1EC35-F28A-DA42-B204-6A22E53A8791}"/>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BD62217-86A7-E946-BA33-C280FAFC1799}"/>
              </a:ext>
            </a:extLst>
          </p:cNvPr>
          <p:cNvSpPr>
            <a:spLocks noGrp="1"/>
          </p:cNvSpPr>
          <p:nvPr>
            <p:ph type="ftr" sz="quarter" idx="11"/>
          </p:nvPr>
        </p:nvSpPr>
        <p:spPr>
          <a:xfrm>
            <a:off x="4059620" y="6356350"/>
            <a:ext cx="4114800" cy="365125"/>
          </a:xfrm>
        </p:spPr>
        <p:txBody>
          <a:bodyPr/>
          <a:lstStyle/>
          <a:p>
            <a:r>
              <a:rPr lang="en-US" dirty="0">
                <a:solidFill>
                  <a:srgbClr val="22272B"/>
                </a:solidFill>
              </a:rPr>
              <a:t>13</a:t>
            </a:r>
          </a:p>
        </p:txBody>
      </p:sp>
    </p:spTree>
    <p:extLst>
      <p:ext uri="{BB962C8B-B14F-4D97-AF65-F5344CB8AC3E}">
        <p14:creationId xmlns:p14="http://schemas.microsoft.com/office/powerpoint/2010/main" val="99537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87247" y="1295400"/>
            <a:ext cx="1023071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pitchFamily="2" charset="77"/>
              </a:rPr>
              <a:t>Put information on your website</a:t>
            </a:r>
          </a:p>
          <a:p>
            <a:pPr lvl="0">
              <a:lnSpc>
                <a:spcPct val="150000"/>
              </a:lnSpc>
            </a:pPr>
            <a:r>
              <a:rPr lang="en-AU" sz="1250" dirty="0">
                <a:solidFill>
                  <a:srgbClr val="22272B"/>
                </a:solidFill>
                <a:latin typeface="Public Sans" pitchFamily="2" charset="77"/>
              </a:rPr>
              <a:t>Use information from this toolkit to write a description about the campaign on your organisation’s homepage, a news item, case study or blog. Include an image icon that clicks through to the NSW Department of Education’s website.   </a:t>
            </a:r>
          </a:p>
          <a:p>
            <a:pPr lvl="0">
              <a:lnSpc>
                <a:spcPct val="150000"/>
              </a:lnSpc>
            </a:pPr>
            <a:r>
              <a:rPr lang="en-AU" sz="1250" dirty="0">
                <a:solidFill>
                  <a:srgbClr val="22272B"/>
                </a:solidFill>
                <a:latin typeface="Public Sans" pitchFamily="2" charset="77"/>
              </a:rPr>
              <a:t>Look for ways to post the campaign’s key messages on your website.  For example:</a:t>
            </a:r>
          </a:p>
          <a:p>
            <a:pPr lvl="1">
              <a:lnSpc>
                <a:spcPct val="150000"/>
              </a:lnSpc>
            </a:pPr>
            <a:r>
              <a:rPr lang="en-AU" sz="1250" dirty="0">
                <a:solidFill>
                  <a:srgbClr val="22272B"/>
                </a:solidFill>
                <a:latin typeface="Public Sans" pitchFamily="2" charset="77"/>
              </a:rPr>
              <a:t>if your main audience is parents and carers, let them know how they can support their children to complete the HSC.</a:t>
            </a:r>
          </a:p>
          <a:p>
            <a:pPr lvl="1">
              <a:lnSpc>
                <a:spcPct val="150000"/>
              </a:lnSpc>
            </a:pPr>
            <a:r>
              <a:rPr lang="en-AU" sz="1250" dirty="0">
                <a:solidFill>
                  <a:srgbClr val="22272B"/>
                </a:solidFill>
                <a:latin typeface="Public Sans" pitchFamily="2" charset="77"/>
              </a:rPr>
              <a:t>talk about the benefits of completing the HSC if you have a page for teenagers on your website.</a:t>
            </a:r>
          </a:p>
          <a:p>
            <a:pPr marL="0" lvl="0" indent="0">
              <a:lnSpc>
                <a:spcPct val="150000"/>
              </a:lnSpc>
              <a:buNone/>
            </a:pPr>
            <a:r>
              <a:rPr lang="en-AU" sz="1600" b="1" dirty="0">
                <a:solidFill>
                  <a:srgbClr val="22272B"/>
                </a:solidFill>
                <a:latin typeface="Public Sans" pitchFamily="2" charset="77"/>
              </a:rPr>
              <a:t>Add information into your newsletter</a:t>
            </a:r>
          </a:p>
          <a:p>
            <a:pPr lvl="0">
              <a:lnSpc>
                <a:spcPct val="150000"/>
              </a:lnSpc>
            </a:pPr>
            <a:r>
              <a:rPr lang="en-AU" sz="1200" dirty="0">
                <a:solidFill>
                  <a:srgbClr val="22272B"/>
                </a:solidFill>
                <a:latin typeface="Public Sans" pitchFamily="2" charset="77"/>
              </a:rPr>
              <a:t>Put the poster, print advertisement or infographic into local newsletters to community organisations, service providers and local leaders.  </a:t>
            </a:r>
          </a:p>
          <a:p>
            <a:pPr lvl="0">
              <a:lnSpc>
                <a:spcPct val="150000"/>
              </a:lnSpc>
            </a:pPr>
            <a:r>
              <a:rPr lang="en-AU" sz="1200" dirty="0">
                <a:solidFill>
                  <a:srgbClr val="22272B"/>
                </a:solidFill>
                <a:latin typeface="Public Sans" pitchFamily="2" charset="77"/>
              </a:rPr>
              <a:t>Share the good news stories (see page 25) from the resources section or from your local community. Insert the summary we’ve provided and link to the full article.</a:t>
            </a:r>
          </a:p>
          <a:p>
            <a:pPr lvl="0">
              <a:lnSpc>
                <a:spcPct val="150000"/>
              </a:lnSpc>
            </a:pPr>
            <a:r>
              <a:rPr lang="en-AU" sz="1200" dirty="0">
                <a:solidFill>
                  <a:srgbClr val="22272B"/>
                </a:solidFill>
                <a:latin typeface="Public Sans" pitchFamily="2" charset="77"/>
              </a:rPr>
              <a:t>Include parts of our key messages (see pages 17-21) in your own newsletters and publications.</a:t>
            </a:r>
          </a:p>
          <a:p>
            <a:pPr lvl="1">
              <a:lnSpc>
                <a:spcPct val="150000"/>
              </a:lnSpc>
            </a:pPr>
            <a:endParaRPr lang="en-AU" sz="1250" dirty="0">
              <a:solidFill>
                <a:srgbClr val="22272B"/>
              </a:solidFill>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How we can work together</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F65E9BE-3CFF-0F4D-BFC7-CFFA0E23AE86}"/>
              </a:ext>
            </a:extLst>
          </p:cNvPr>
          <p:cNvSpPr>
            <a:spLocks noGrp="1"/>
          </p:cNvSpPr>
          <p:nvPr>
            <p:ph type="ftr" sz="quarter" idx="11"/>
          </p:nvPr>
        </p:nvSpPr>
        <p:spPr>
          <a:xfrm>
            <a:off x="4017580" y="6356350"/>
            <a:ext cx="4114800" cy="365125"/>
          </a:xfrm>
        </p:spPr>
        <p:txBody>
          <a:bodyPr/>
          <a:lstStyle/>
          <a:p>
            <a:r>
              <a:rPr lang="en-US" dirty="0">
                <a:solidFill>
                  <a:srgbClr val="22272B"/>
                </a:solidFill>
              </a:rPr>
              <a:t>14</a:t>
            </a:r>
          </a:p>
        </p:txBody>
      </p:sp>
      <p:pic>
        <p:nvPicPr>
          <p:cNvPr id="11" name="Picture 10">
            <a:extLst>
              <a:ext uri="{FF2B5EF4-FFF2-40B4-BE49-F238E27FC236}">
                <a16:creationId xmlns:a16="http://schemas.microsoft.com/office/drawing/2014/main" id="{8B239A66-30D8-3C4F-871E-83295C8412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F9CB2A80-7E47-D84D-84B6-CB3B31DDC59A}"/>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63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87248" y="1295400"/>
            <a:ext cx="9934623"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pitchFamily="2" charset="77"/>
              </a:rPr>
              <a:t>Post about the campaign on social media</a:t>
            </a:r>
          </a:p>
          <a:p>
            <a:pPr lvl="0">
              <a:lnSpc>
                <a:spcPct val="150000"/>
              </a:lnSpc>
            </a:pPr>
            <a:r>
              <a:rPr lang="en-AU" sz="1250" dirty="0">
                <a:solidFill>
                  <a:srgbClr val="22272B"/>
                </a:solidFill>
                <a:latin typeface="Public Sans" pitchFamily="2" charset="77"/>
              </a:rPr>
              <a:t>Use your social media platform to share messages about the campaign. See pages 17-28 for:</a:t>
            </a:r>
          </a:p>
          <a:p>
            <a:pPr lvl="1">
              <a:lnSpc>
                <a:spcPct val="150000"/>
              </a:lnSpc>
            </a:pPr>
            <a:r>
              <a:rPr lang="en-AU" sz="1250" dirty="0">
                <a:solidFill>
                  <a:srgbClr val="22272B"/>
                </a:solidFill>
                <a:latin typeface="Public Sans" pitchFamily="2" charset="77"/>
              </a:rPr>
              <a:t>key messages you could use to start a conversation on Facebook about the HSC.</a:t>
            </a:r>
          </a:p>
          <a:p>
            <a:pPr lvl="1">
              <a:lnSpc>
                <a:spcPct val="150000"/>
              </a:lnSpc>
            </a:pPr>
            <a:r>
              <a:rPr lang="en-AU" sz="1250" dirty="0">
                <a:solidFill>
                  <a:srgbClr val="22272B"/>
                </a:solidFill>
                <a:latin typeface="Public Sans" pitchFamily="2" charset="77"/>
              </a:rPr>
              <a:t>social media tiles and videos you can share on your Instagram, Facebook or LinkedIn pages.</a:t>
            </a:r>
          </a:p>
          <a:p>
            <a:pPr lvl="0">
              <a:lnSpc>
                <a:spcPct val="150000"/>
              </a:lnSpc>
            </a:pPr>
            <a:r>
              <a:rPr lang="en-AU" sz="1250" dirty="0">
                <a:solidFill>
                  <a:srgbClr val="22272B"/>
                </a:solidFill>
                <a:latin typeface="Public Sans" pitchFamily="2" charset="77"/>
              </a:rPr>
              <a:t>Add the hashtags to posts about the campaign: </a:t>
            </a:r>
            <a:r>
              <a:rPr lang="en-AU" sz="1250" b="1" dirty="0">
                <a:solidFill>
                  <a:srgbClr val="22272B"/>
                </a:solidFill>
                <a:latin typeface="Public Sans" pitchFamily="2" charset="77"/>
              </a:rPr>
              <a:t>#</a:t>
            </a:r>
            <a:r>
              <a:rPr lang="en-AU" sz="1250" b="1" dirty="0" err="1">
                <a:solidFill>
                  <a:srgbClr val="22272B"/>
                </a:solidFill>
                <a:latin typeface="Public Sans" pitchFamily="2" charset="77"/>
              </a:rPr>
              <a:t>MyFutureMyCultureMyWay</a:t>
            </a:r>
            <a:r>
              <a:rPr lang="en-AU" sz="1250" b="1" dirty="0">
                <a:solidFill>
                  <a:srgbClr val="22272B"/>
                </a:solidFill>
                <a:latin typeface="Public Sans" pitchFamily="2" charset="77"/>
              </a:rPr>
              <a:t> #</a:t>
            </a:r>
            <a:r>
              <a:rPr lang="en-AU" sz="1250" b="1" dirty="0" err="1">
                <a:solidFill>
                  <a:srgbClr val="22272B"/>
                </a:solidFill>
                <a:latin typeface="Public Sans" pitchFamily="2" charset="77"/>
              </a:rPr>
              <a:t>stayhealthyHSC</a:t>
            </a:r>
            <a:r>
              <a:rPr lang="en-AU" sz="1250" b="1" dirty="0">
                <a:solidFill>
                  <a:srgbClr val="22272B"/>
                </a:solidFill>
                <a:latin typeface="Public Sans" pitchFamily="2" charset="77"/>
              </a:rPr>
              <a:t> </a:t>
            </a:r>
            <a:r>
              <a:rPr lang="en-AU" sz="1250" dirty="0">
                <a:solidFill>
                  <a:srgbClr val="22272B"/>
                </a:solidFill>
                <a:latin typeface="Public Sans" pitchFamily="2" charset="77"/>
              </a:rPr>
              <a:t>  </a:t>
            </a:r>
          </a:p>
          <a:p>
            <a:pPr lvl="0">
              <a:lnSpc>
                <a:spcPct val="150000"/>
              </a:lnSpc>
            </a:pPr>
            <a:r>
              <a:rPr lang="en-AU" sz="1250" dirty="0">
                <a:solidFill>
                  <a:srgbClr val="22272B"/>
                </a:solidFill>
                <a:latin typeface="Public Sans" pitchFamily="2" charset="77"/>
              </a:rPr>
              <a:t>Share the social media tiles and messages on your community’s local Facebook page for news or residents. </a:t>
            </a:r>
          </a:p>
          <a:p>
            <a:pPr lvl="0">
              <a:lnSpc>
                <a:spcPct val="150000"/>
              </a:lnSpc>
            </a:pPr>
            <a:r>
              <a:rPr lang="en-AU" sz="1250" dirty="0">
                <a:solidFill>
                  <a:srgbClr val="22272B"/>
                </a:solidFill>
                <a:latin typeface="Public Sans" pitchFamily="2" charset="77"/>
              </a:rPr>
              <a:t>Post good news stories about HSC completion from your community, or links to the good news stories from the resources section and congratulate the people involved.</a:t>
            </a:r>
          </a:p>
          <a:p>
            <a:pPr lvl="0">
              <a:lnSpc>
                <a:spcPct val="150000"/>
              </a:lnSpc>
            </a:pPr>
            <a:r>
              <a:rPr lang="en-AU" sz="1250" dirty="0">
                <a:solidFill>
                  <a:srgbClr val="22272B"/>
                </a:solidFill>
                <a:latin typeface="Public Sans" pitchFamily="2" charset="77"/>
              </a:rPr>
              <a:t>Follow the </a:t>
            </a:r>
            <a:r>
              <a:rPr lang="en-AU" sz="1200" dirty="0">
                <a:solidFill>
                  <a:srgbClr val="0563C1"/>
                </a:solidFill>
                <a:latin typeface="Public Sans" pitchFamily="2" charset="77"/>
                <a:hlinkClick r:id="rId3">
                  <a:extLst>
                    <a:ext uri="{A12FA001-AC4F-418D-AE19-62706E023703}">
                      <ahyp:hlinkClr xmlns:ahyp="http://schemas.microsoft.com/office/drawing/2018/hyperlinkcolor" val="tx"/>
                    </a:ext>
                  </a:extLst>
                </a:hlinkClick>
              </a:rPr>
              <a:t>NSW Department of Education</a:t>
            </a:r>
            <a:r>
              <a:rPr lang="en-AU" sz="1200" dirty="0">
                <a:solidFill>
                  <a:srgbClr val="0563C1"/>
                </a:solidFill>
                <a:latin typeface="Public Sans" pitchFamily="2" charset="77"/>
              </a:rPr>
              <a:t> </a:t>
            </a:r>
            <a:r>
              <a:rPr lang="en-AU" sz="1250" dirty="0">
                <a:solidFill>
                  <a:srgbClr val="22272B"/>
                </a:solidFill>
                <a:latin typeface="Public Sans" pitchFamily="2" charset="77"/>
              </a:rPr>
              <a:t>on Facebook to read and share the stories that are posted. </a:t>
            </a: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How we can work together</a:t>
            </a:r>
          </a:p>
        </p:txBody>
      </p:sp>
      <p:cxnSp>
        <p:nvCxnSpPr>
          <p:cNvPr id="5" name="Straight Connector 4">
            <a:extLst>
              <a:ext uri="{FF2B5EF4-FFF2-40B4-BE49-F238E27FC236}">
                <a16:creationId xmlns:a16="http://schemas.microsoft.com/office/drawing/2014/main" id="{C17E58FF-9F7F-1C47-BD06-9C5142D44AB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2434F6C-77D1-5C42-A984-211849C109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7" name="Rectangle 6">
            <a:extLst>
              <a:ext uri="{FF2B5EF4-FFF2-40B4-BE49-F238E27FC236}">
                <a16:creationId xmlns:a16="http://schemas.microsoft.com/office/drawing/2014/main" id="{569F5750-0ECE-7346-81B1-D9F2FA37AF13}"/>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2ED7A4D-5655-5F46-9C84-EFA7F9107BDE}"/>
              </a:ext>
            </a:extLst>
          </p:cNvPr>
          <p:cNvSpPr>
            <a:spLocks noGrp="1"/>
          </p:cNvSpPr>
          <p:nvPr>
            <p:ph type="ftr" sz="quarter" idx="11"/>
          </p:nvPr>
        </p:nvSpPr>
        <p:spPr/>
        <p:txBody>
          <a:bodyPr/>
          <a:lstStyle/>
          <a:p>
            <a:r>
              <a:rPr lang="en-US" dirty="0">
                <a:solidFill>
                  <a:srgbClr val="22272B"/>
                </a:solidFill>
              </a:rPr>
              <a:t>15</a:t>
            </a:r>
          </a:p>
        </p:txBody>
      </p:sp>
    </p:spTree>
    <p:extLst>
      <p:ext uri="{BB962C8B-B14F-4D97-AF65-F5344CB8AC3E}">
        <p14:creationId xmlns:p14="http://schemas.microsoft.com/office/powerpoint/2010/main" val="337333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376E4C-059D-AF45-A016-20BCB4666544}"/>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87248" y="1271426"/>
            <a:ext cx="4733618" cy="44689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pitchFamily="2" charset="77"/>
              </a:rPr>
              <a:t>Share your story </a:t>
            </a:r>
          </a:p>
          <a:p>
            <a:pPr marL="0" indent="0">
              <a:lnSpc>
                <a:spcPct val="150000"/>
              </a:lnSpc>
              <a:buNone/>
            </a:pPr>
            <a:r>
              <a:rPr lang="en-AU" sz="1200" dirty="0">
                <a:solidFill>
                  <a:srgbClr val="22272B"/>
                </a:solidFill>
                <a:latin typeface="Public Sans" pitchFamily="2" charset="77"/>
              </a:rPr>
              <a:t>Let your community know how the HSC can benefit the mob. Personal experiences can help show young people, parents and carers what’s possible. You could write your own story or make a short video (under 2 minutes) to share on your website or social media. Explain, again, how the HSC can benefit mob – or explicitly state that people should use their voice and ideas to share a personal explanation with their feed.</a:t>
            </a:r>
          </a:p>
          <a:p>
            <a:pPr marL="0" indent="0">
              <a:lnSpc>
                <a:spcPct val="150000"/>
              </a:lnSpc>
              <a:buNone/>
            </a:pPr>
            <a:r>
              <a:rPr lang="en-AU" sz="1200" dirty="0">
                <a:solidFill>
                  <a:srgbClr val="22272B"/>
                </a:solidFill>
                <a:latin typeface="Public Sans" pitchFamily="2" charset="77"/>
              </a:rPr>
              <a:t>Examples of what makes a good story or what is likely to resonate most would help. If you can send these stories to us at </a:t>
            </a:r>
            <a:r>
              <a:rPr lang="en-AU" sz="1200" dirty="0" err="1">
                <a:solidFill>
                  <a:srgbClr val="22272B"/>
                </a:solidFill>
                <a:latin typeface="Public Sans" pitchFamily="2" charset="77"/>
                <a:hlinkClick r:id="rId3"/>
              </a:rPr>
              <a:t>premiersprioritycorro@det.nsw.edu.au</a:t>
            </a:r>
            <a:r>
              <a:rPr lang="en-AU" sz="1200" dirty="0">
                <a:solidFill>
                  <a:srgbClr val="22272B"/>
                </a:solidFill>
                <a:latin typeface="Public Sans" pitchFamily="2" charset="77"/>
              </a:rPr>
              <a:t>, we'd be delighted to share them via our state-wide networks too. </a:t>
            </a:r>
          </a:p>
          <a:p>
            <a:pPr marL="0" lvl="0" indent="0">
              <a:lnSpc>
                <a:spcPct val="150000"/>
              </a:lnSpc>
              <a:buNone/>
            </a:pPr>
            <a:endParaRPr lang="en-AU" sz="1600" b="1" dirty="0">
              <a:solidFill>
                <a:srgbClr val="22272B"/>
              </a:solidFill>
              <a:latin typeface="Public Sans" pitchFamily="2" charset="77"/>
            </a:endParaRPr>
          </a:p>
          <a:p>
            <a:pPr marL="0" lvl="0" indent="0">
              <a:lnSpc>
                <a:spcPct val="150000"/>
              </a:lnSpc>
              <a:buNone/>
            </a:pPr>
            <a:endParaRPr lang="en-AU" sz="1600" b="1" dirty="0">
              <a:solidFill>
                <a:srgbClr val="22272B"/>
              </a:solidFill>
              <a:latin typeface="Public Sans" pitchFamily="2" charset="77"/>
            </a:endParaRPr>
          </a:p>
        </p:txBody>
      </p:sp>
      <p:sp>
        <p:nvSpPr>
          <p:cNvPr id="5" name="Content Placeholder 2">
            <a:extLst>
              <a:ext uri="{FF2B5EF4-FFF2-40B4-BE49-F238E27FC236}">
                <a16:creationId xmlns:a16="http://schemas.microsoft.com/office/drawing/2014/main" id="{F7B5C385-BBFE-AC4E-9976-FDC4F5732830}"/>
              </a:ext>
            </a:extLst>
          </p:cNvPr>
          <p:cNvSpPr txBox="1">
            <a:spLocks/>
          </p:cNvSpPr>
          <p:nvPr/>
        </p:nvSpPr>
        <p:spPr>
          <a:xfrm>
            <a:off x="5839577" y="1271426"/>
            <a:ext cx="4896090" cy="5923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22272B"/>
                </a:solidFill>
                <a:latin typeface="Public Sans" pitchFamily="2" charset="77"/>
              </a:rPr>
              <a:t>Things you could share include:</a:t>
            </a:r>
          </a:p>
          <a:p>
            <a:pPr lvl="0">
              <a:lnSpc>
                <a:spcPct val="150000"/>
              </a:lnSpc>
            </a:pPr>
            <a:r>
              <a:rPr lang="en-AU" sz="1200" dirty="0">
                <a:solidFill>
                  <a:srgbClr val="22272B"/>
                </a:solidFill>
                <a:latin typeface="Public Sans" pitchFamily="2" charset="77"/>
              </a:rPr>
              <a:t>How your family, community and culture helped you through your final years of school.</a:t>
            </a:r>
          </a:p>
          <a:p>
            <a:pPr lvl="0">
              <a:lnSpc>
                <a:spcPct val="150000"/>
              </a:lnSpc>
            </a:pPr>
            <a:r>
              <a:rPr lang="en-AU" sz="1200" dirty="0">
                <a:solidFill>
                  <a:srgbClr val="22272B"/>
                </a:solidFill>
                <a:latin typeface="Public Sans" pitchFamily="2" charset="77"/>
              </a:rPr>
              <a:t>What you did during Year 12 to deal with stress.</a:t>
            </a:r>
          </a:p>
          <a:p>
            <a:pPr lvl="0">
              <a:lnSpc>
                <a:spcPct val="150000"/>
              </a:lnSpc>
            </a:pPr>
            <a:r>
              <a:rPr lang="en-AU" sz="1200" dirty="0">
                <a:solidFill>
                  <a:srgbClr val="22272B"/>
                </a:solidFill>
                <a:latin typeface="Public Sans" pitchFamily="2" charset="77"/>
              </a:rPr>
              <a:t>How you connected with culture along your journey.</a:t>
            </a:r>
          </a:p>
          <a:p>
            <a:pPr lvl="0">
              <a:lnSpc>
                <a:spcPct val="150000"/>
              </a:lnSpc>
            </a:pPr>
            <a:r>
              <a:rPr lang="en-AU" sz="1200" dirty="0">
                <a:solidFill>
                  <a:srgbClr val="22272B"/>
                </a:solidFill>
                <a:latin typeface="Public Sans" pitchFamily="2" charset="77"/>
              </a:rPr>
              <a:t>How you built or maintained a strong identity through Years 11 and 12.</a:t>
            </a:r>
          </a:p>
          <a:p>
            <a:pPr lvl="0">
              <a:lnSpc>
                <a:spcPct val="150000"/>
              </a:lnSpc>
            </a:pPr>
            <a:r>
              <a:rPr lang="en-AU" sz="1200" dirty="0">
                <a:solidFill>
                  <a:srgbClr val="22272B"/>
                </a:solidFill>
                <a:latin typeface="Public Sans" pitchFamily="2" charset="77"/>
              </a:rPr>
              <a:t>How the HSC helped you achieve your goals.</a:t>
            </a:r>
            <a:endParaRPr lang="en-AU" sz="1200" b="1" dirty="0">
              <a:solidFill>
                <a:srgbClr val="22272B"/>
              </a:solidFill>
              <a:latin typeface="Public Sans" pitchFamily="2" charset="77"/>
            </a:endParaRPr>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22272B"/>
                </a:solidFill>
                <a:latin typeface="Public Sans"/>
              </a:rPr>
              <a:t>How we can work together</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35676A8-A81F-394A-B727-AAD07D3E2A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23E2E735-093C-A54D-A33A-79B87EA88BD9}"/>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5EA42F2-E182-F948-AF82-F28FFCE60FA6}"/>
              </a:ext>
            </a:extLst>
          </p:cNvPr>
          <p:cNvSpPr>
            <a:spLocks noGrp="1"/>
          </p:cNvSpPr>
          <p:nvPr>
            <p:ph type="ftr" sz="quarter" idx="11"/>
          </p:nvPr>
        </p:nvSpPr>
        <p:spPr/>
        <p:txBody>
          <a:bodyPr/>
          <a:lstStyle/>
          <a:p>
            <a:r>
              <a:rPr lang="en-US" dirty="0">
                <a:solidFill>
                  <a:srgbClr val="22272B"/>
                </a:solidFill>
              </a:rPr>
              <a:t>16</a:t>
            </a:r>
          </a:p>
        </p:txBody>
      </p:sp>
    </p:spTree>
    <p:extLst>
      <p:ext uri="{BB962C8B-B14F-4D97-AF65-F5344CB8AC3E}">
        <p14:creationId xmlns:p14="http://schemas.microsoft.com/office/powerpoint/2010/main" val="2562738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22272B"/>
                </a:solidFill>
                <a:latin typeface="Public Sans" pitchFamily="2" charset="0"/>
              </a:rPr>
              <a:t>Key messages</a:t>
            </a:r>
          </a:p>
          <a:p>
            <a:endParaRPr lang="en-US" sz="3700" dirty="0">
              <a:solidFill>
                <a:srgbClr val="F4A9E4"/>
              </a:solidFill>
              <a:latin typeface="Public Sans" pitchFamily="2" charset="0"/>
            </a:endParaRPr>
          </a:p>
        </p:txBody>
      </p:sp>
      <p:pic>
        <p:nvPicPr>
          <p:cNvPr id="5" name="Picture 4">
            <a:extLst>
              <a:ext uri="{FF2B5EF4-FFF2-40B4-BE49-F238E27FC236}">
                <a16:creationId xmlns:a16="http://schemas.microsoft.com/office/drawing/2014/main" id="{6D330C90-9988-5244-8AB7-860751D281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47028" y="830886"/>
            <a:ext cx="5275268" cy="5253378"/>
          </a:xfrm>
          <a:prstGeom prst="rect">
            <a:avLst/>
          </a:prstGeom>
        </p:spPr>
      </p:pic>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CFEF0-405B-8D4A-ABFD-A543027DEB5B}"/>
              </a:ext>
            </a:extLst>
          </p:cNvPr>
          <p:cNvSpPr txBox="1"/>
          <p:nvPr/>
        </p:nvSpPr>
        <p:spPr>
          <a:xfrm>
            <a:off x="4622800" y="4597400"/>
            <a:ext cx="184731" cy="369332"/>
          </a:xfrm>
          <a:prstGeom prst="rect">
            <a:avLst/>
          </a:prstGeom>
          <a:noFill/>
        </p:spPr>
        <p:txBody>
          <a:bodyPr wrap="none" rtlCol="0">
            <a:spAutoFit/>
          </a:bodyPr>
          <a:lstStyle/>
          <a:p>
            <a:endParaRPr lang="en-US" dirty="0"/>
          </a:p>
        </p:txBody>
      </p:sp>
      <p:sp>
        <p:nvSpPr>
          <p:cNvPr id="7" name="Footer Placeholder 6">
            <a:extLst>
              <a:ext uri="{FF2B5EF4-FFF2-40B4-BE49-F238E27FC236}">
                <a16:creationId xmlns:a16="http://schemas.microsoft.com/office/drawing/2014/main" id="{06049D6D-60DF-ED42-93DC-1027B3956041}"/>
              </a:ext>
            </a:extLst>
          </p:cNvPr>
          <p:cNvSpPr>
            <a:spLocks noGrp="1"/>
          </p:cNvSpPr>
          <p:nvPr>
            <p:ph type="ftr" sz="quarter" idx="11"/>
          </p:nvPr>
        </p:nvSpPr>
        <p:spPr/>
        <p:txBody>
          <a:bodyPr/>
          <a:lstStyle/>
          <a:p>
            <a:r>
              <a:rPr lang="en-US" dirty="0">
                <a:solidFill>
                  <a:srgbClr val="22272B"/>
                </a:solidFill>
              </a:rPr>
              <a:t>17</a:t>
            </a:r>
          </a:p>
        </p:txBody>
      </p:sp>
    </p:spTree>
    <p:extLst>
      <p:ext uri="{BB962C8B-B14F-4D97-AF65-F5344CB8AC3E}">
        <p14:creationId xmlns:p14="http://schemas.microsoft.com/office/powerpoint/2010/main" val="4096753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B3F9A1-6C79-0C41-A84D-9297215FCB33}"/>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7CC2CC-25BC-794A-8EF1-69715BBF74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F7A75EEC-DEC5-B848-ADD8-9EF7580A6042}"/>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1F383E3-F7D9-4D4B-95D3-C845B0FE1E05}"/>
              </a:ext>
            </a:extLst>
          </p:cNvPr>
          <p:cNvSpPr txBox="1">
            <a:spLocks/>
          </p:cNvSpPr>
          <p:nvPr/>
        </p:nvSpPr>
        <p:spPr>
          <a:xfrm>
            <a:off x="387247" y="1359929"/>
            <a:ext cx="4723655"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dirty="0">
                <a:solidFill>
                  <a:srgbClr val="22272B"/>
                </a:solidFill>
                <a:latin typeface="Public Sans" pitchFamily="2" charset="77"/>
              </a:rPr>
              <a:t>These key messages are important points about the              </a:t>
            </a:r>
            <a:r>
              <a:rPr lang="en-AU" sz="1250" b="1" dirty="0">
                <a:solidFill>
                  <a:srgbClr val="22272B"/>
                </a:solidFill>
                <a:latin typeface="Public Sans" pitchFamily="2" charset="77"/>
              </a:rPr>
              <a:t>My Future, My Culture, My Way </a:t>
            </a:r>
            <a:r>
              <a:rPr lang="en-AU" sz="1250" dirty="0">
                <a:solidFill>
                  <a:srgbClr val="22272B"/>
                </a:solidFill>
                <a:latin typeface="Public Sans" pitchFamily="2" charset="77"/>
              </a:rPr>
              <a:t>campaign and the HSC. </a:t>
            </a:r>
          </a:p>
          <a:p>
            <a:pPr marL="0" indent="0">
              <a:lnSpc>
                <a:spcPct val="150000"/>
              </a:lnSpc>
              <a:buNone/>
            </a:pPr>
            <a:r>
              <a:rPr lang="en-AU" sz="1250" b="1" dirty="0">
                <a:solidFill>
                  <a:srgbClr val="22272B"/>
                </a:solidFill>
                <a:latin typeface="Public Sans" pitchFamily="2" charset="77"/>
              </a:rPr>
              <a:t>You can use them:</a:t>
            </a:r>
          </a:p>
          <a:p>
            <a:pPr lvl="0">
              <a:lnSpc>
                <a:spcPct val="150000"/>
              </a:lnSpc>
            </a:pPr>
            <a:r>
              <a:rPr lang="en-AU" sz="1250" dirty="0">
                <a:solidFill>
                  <a:srgbClr val="22272B"/>
                </a:solidFill>
                <a:latin typeface="Public Sans" pitchFamily="2" charset="77"/>
              </a:rPr>
              <a:t>to start conversations with families, students and the education sector.</a:t>
            </a:r>
          </a:p>
          <a:p>
            <a:pPr lvl="0">
              <a:lnSpc>
                <a:spcPct val="150000"/>
              </a:lnSpc>
            </a:pPr>
            <a:r>
              <a:rPr lang="en-AU" sz="1250" dirty="0">
                <a:solidFill>
                  <a:srgbClr val="22272B"/>
                </a:solidFill>
                <a:latin typeface="Public Sans" pitchFamily="2" charset="77"/>
              </a:rPr>
              <a:t>as talking points in meetings or presentations.</a:t>
            </a:r>
          </a:p>
          <a:p>
            <a:pPr lvl="0">
              <a:lnSpc>
                <a:spcPct val="150000"/>
              </a:lnSpc>
            </a:pPr>
            <a:r>
              <a:rPr lang="en-AU" sz="1250" dirty="0">
                <a:solidFill>
                  <a:srgbClr val="22272B"/>
                </a:solidFill>
                <a:latin typeface="Public Sans" pitchFamily="2" charset="77"/>
              </a:rPr>
              <a:t>as a base for content for your own communications, like newsletters, social media and your website.</a:t>
            </a:r>
          </a:p>
          <a:p>
            <a:pPr marL="0" indent="0">
              <a:lnSpc>
                <a:spcPct val="150000"/>
              </a:lnSpc>
              <a:buNone/>
            </a:pPr>
            <a:r>
              <a:rPr lang="en-AU" sz="1250" dirty="0">
                <a:solidFill>
                  <a:srgbClr val="22272B"/>
                </a:solidFill>
                <a:latin typeface="Public Sans" pitchFamily="2" charset="77"/>
              </a:rPr>
              <a:t>You can also use the information from the Introduction and About the Campaign sections of this toolkit to supplement these messages.</a:t>
            </a:r>
          </a:p>
        </p:txBody>
      </p:sp>
      <p:sp>
        <p:nvSpPr>
          <p:cNvPr id="8" name="Content Placeholder 2">
            <a:extLst>
              <a:ext uri="{FF2B5EF4-FFF2-40B4-BE49-F238E27FC236}">
                <a16:creationId xmlns:a16="http://schemas.microsoft.com/office/drawing/2014/main" id="{04D95AC5-932F-9147-A6CA-DC8884326013}"/>
              </a:ext>
            </a:extLst>
          </p:cNvPr>
          <p:cNvSpPr txBox="1">
            <a:spLocks/>
          </p:cNvSpPr>
          <p:nvPr/>
        </p:nvSpPr>
        <p:spPr>
          <a:xfrm>
            <a:off x="6063740" y="1323544"/>
            <a:ext cx="445183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22272B"/>
                </a:solidFill>
                <a:latin typeface="Public Sans" pitchFamily="2" charset="77"/>
              </a:rPr>
              <a:t>Students</a:t>
            </a:r>
          </a:p>
          <a:p>
            <a:pPr>
              <a:lnSpc>
                <a:spcPct val="150000"/>
              </a:lnSpc>
            </a:pPr>
            <a:r>
              <a:rPr lang="en-AU" sz="1250" dirty="0">
                <a:solidFill>
                  <a:srgbClr val="22272B"/>
                </a:solidFill>
                <a:latin typeface="Public Sans" pitchFamily="2" charset="77"/>
              </a:rPr>
              <a:t>Completing your HSC gives you great opportunities for your future and to be the best you can be. There are different ways to complete your HSC, to best suit your individual needs. </a:t>
            </a:r>
          </a:p>
          <a:p>
            <a:pPr>
              <a:lnSpc>
                <a:spcPct val="150000"/>
              </a:lnSpc>
            </a:pPr>
            <a:r>
              <a:rPr lang="en-AU" sz="1250" dirty="0">
                <a:solidFill>
                  <a:srgbClr val="22272B"/>
                </a:solidFill>
                <a:latin typeface="Public Sans" pitchFamily="2" charset="77"/>
              </a:rPr>
              <a:t>Your HSC is your journey. Talk to your family, school or mentors about the options available.</a:t>
            </a:r>
          </a:p>
          <a:p>
            <a:pPr>
              <a:lnSpc>
                <a:spcPct val="150000"/>
              </a:lnSpc>
            </a:pPr>
            <a:r>
              <a:rPr lang="en-AU" sz="1250" dirty="0">
                <a:solidFill>
                  <a:srgbClr val="22272B"/>
                </a:solidFill>
                <a:latin typeface="Public Sans" pitchFamily="2" charset="77"/>
              </a:rPr>
              <a:t>Staying connected to culture is important throughout your studies. It helps you to stay strong, in mind, body and spirit, and to be the best you can be and reach your full potential.  </a:t>
            </a:r>
          </a:p>
          <a:p>
            <a:pPr>
              <a:lnSpc>
                <a:spcPct val="150000"/>
              </a:lnSpc>
            </a:pPr>
            <a:r>
              <a:rPr lang="en-AU" sz="1250" dirty="0">
                <a:solidFill>
                  <a:srgbClr val="22272B"/>
                </a:solidFill>
                <a:latin typeface="Public Sans" pitchFamily="2" charset="77"/>
              </a:rPr>
              <a:t>Your education is the key to your future, to helping you discover and achieve your own goals and dreams.</a:t>
            </a:r>
          </a:p>
        </p:txBody>
      </p:sp>
      <p:sp>
        <p:nvSpPr>
          <p:cNvPr id="4" name="Footer Placeholder 3">
            <a:extLst>
              <a:ext uri="{FF2B5EF4-FFF2-40B4-BE49-F238E27FC236}">
                <a16:creationId xmlns:a16="http://schemas.microsoft.com/office/drawing/2014/main" id="{A77755C8-F0B1-C846-9360-78393E0B95EE}"/>
              </a:ext>
            </a:extLst>
          </p:cNvPr>
          <p:cNvSpPr>
            <a:spLocks noGrp="1"/>
          </p:cNvSpPr>
          <p:nvPr>
            <p:ph type="ftr" sz="quarter" idx="11"/>
          </p:nvPr>
        </p:nvSpPr>
        <p:spPr/>
        <p:txBody>
          <a:bodyPr/>
          <a:lstStyle/>
          <a:p>
            <a:r>
              <a:rPr lang="en-US" dirty="0">
                <a:solidFill>
                  <a:srgbClr val="22272B"/>
                </a:solidFill>
              </a:rPr>
              <a:t>18</a:t>
            </a:r>
          </a:p>
        </p:txBody>
      </p:sp>
    </p:spTree>
    <p:extLst>
      <p:ext uri="{BB962C8B-B14F-4D97-AF65-F5344CB8AC3E}">
        <p14:creationId xmlns:p14="http://schemas.microsoft.com/office/powerpoint/2010/main" val="355675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2C5CBD-BDB7-6046-B908-399948B0BA22}"/>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CBEDFD"/>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4D95AC5-932F-9147-A6CA-DC8884326013}"/>
              </a:ext>
            </a:extLst>
          </p:cNvPr>
          <p:cNvSpPr txBox="1">
            <a:spLocks/>
          </p:cNvSpPr>
          <p:nvPr/>
        </p:nvSpPr>
        <p:spPr>
          <a:xfrm>
            <a:off x="6247945" y="1384300"/>
            <a:ext cx="51626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22272B"/>
                </a:solidFill>
                <a:latin typeface="Public Sans" pitchFamily="2" charset="77"/>
              </a:rPr>
              <a:t>Community</a:t>
            </a:r>
          </a:p>
          <a:p>
            <a:pPr lvl="0">
              <a:lnSpc>
                <a:spcPct val="150000"/>
              </a:lnSpc>
            </a:pPr>
            <a:r>
              <a:rPr lang="en-AU" sz="1250" dirty="0">
                <a:solidFill>
                  <a:srgbClr val="22272B"/>
                </a:solidFill>
                <a:latin typeface="Public Sans" pitchFamily="2" charset="77"/>
              </a:rPr>
              <a:t>The HSC stands for the Higher School Certificate. The Higher School Certificate (HSC) is the culmination of your child’s school career and the highest educational award that can be achieved at secondary school in New South Wales.</a:t>
            </a:r>
          </a:p>
          <a:p>
            <a:pPr lvl="0">
              <a:lnSpc>
                <a:spcPct val="150000"/>
              </a:lnSpc>
            </a:pPr>
            <a:r>
              <a:rPr lang="en-AU" sz="1250" dirty="0">
                <a:solidFill>
                  <a:srgbClr val="22272B"/>
                </a:solidFill>
                <a:latin typeface="Public Sans" pitchFamily="2" charset="77"/>
              </a:rPr>
              <a:t>When our kids complete the HSC, we all benefit. Our whole community is filled with pride, and we can celebrate the achievements and success of completing school. It is an important step for their future.</a:t>
            </a:r>
          </a:p>
          <a:p>
            <a:pPr lvl="0">
              <a:lnSpc>
                <a:spcPct val="150000"/>
              </a:lnSpc>
            </a:pPr>
            <a:r>
              <a:rPr lang="en-AU" sz="1250" dirty="0">
                <a:solidFill>
                  <a:srgbClr val="22272B"/>
                </a:solidFill>
                <a:latin typeface="Public Sans" pitchFamily="2" charset="77"/>
              </a:rPr>
              <a:t>Getting our kids to complete the HSC is important for their future and in developing life skills. It helps them to get a good job or progress further studies and get the best opportunities in life. When our kids get their HSC, it shows other kids in our community they can do it too. Success grows success and shows what our people and culture are capable of.</a:t>
            </a:r>
          </a:p>
        </p:txBody>
      </p:sp>
      <p:sp>
        <p:nvSpPr>
          <p:cNvPr id="11" name="Rectangle 10">
            <a:extLst>
              <a:ext uri="{FF2B5EF4-FFF2-40B4-BE49-F238E27FC236}">
                <a16:creationId xmlns:a16="http://schemas.microsoft.com/office/drawing/2014/main" id="{5C5BFD05-2CEC-5E42-B948-25FED2B13195}"/>
              </a:ext>
            </a:extLst>
          </p:cNvPr>
          <p:cNvSpPr/>
          <p:nvPr/>
        </p:nvSpPr>
        <p:spPr>
          <a:xfrm>
            <a:off x="177800" y="57277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384300"/>
            <a:ext cx="4721929" cy="48728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CBEDFD"/>
                </a:solidFill>
                <a:latin typeface="Public Sans" pitchFamily="2" charset="77"/>
              </a:rPr>
              <a:t>Parents, carers and families</a:t>
            </a:r>
          </a:p>
          <a:p>
            <a:pPr lvl="0">
              <a:lnSpc>
                <a:spcPct val="150000"/>
              </a:lnSpc>
            </a:pPr>
            <a:r>
              <a:rPr lang="en-AU" sz="1250" dirty="0">
                <a:solidFill>
                  <a:srgbClr val="CBEDFD"/>
                </a:solidFill>
                <a:latin typeface="Public Sans" pitchFamily="2" charset="77"/>
              </a:rPr>
              <a:t>HSC completion is an important step for a child’s future success.  It gives them the tools for life and helps them to give back to community.</a:t>
            </a:r>
          </a:p>
          <a:p>
            <a:pPr lvl="0">
              <a:lnSpc>
                <a:spcPct val="150000"/>
              </a:lnSpc>
            </a:pPr>
            <a:r>
              <a:rPr lang="en-AU" sz="1250" dirty="0">
                <a:solidFill>
                  <a:srgbClr val="CBEDFD"/>
                </a:solidFill>
                <a:latin typeface="Public Sans" pitchFamily="2" charset="77"/>
              </a:rPr>
              <a:t>HSC is a big milestone and is the final step in a child’s school learning journey. It opens up opportunities for their future and helps them transition from school to further study or employment and achieve their goals in life. There are ways we can help students through their HSC on a shared journey with families and the school community.</a:t>
            </a:r>
          </a:p>
          <a:p>
            <a:pPr lvl="0">
              <a:lnSpc>
                <a:spcPct val="150000"/>
              </a:lnSpc>
            </a:pPr>
            <a:r>
              <a:rPr lang="en-AU" sz="1250" dirty="0">
                <a:solidFill>
                  <a:srgbClr val="CBEDFD"/>
                </a:solidFill>
                <a:latin typeface="Public Sans" pitchFamily="2" charset="77"/>
              </a:rPr>
              <a:t>We know that staying connected to culture is integral to student wellbeing and educational success. We all play a role in supporting our kids to complete their HSC journey. By learning more about the HSC we can talk to our kids and help them through </a:t>
            </a:r>
            <a:r>
              <a:rPr lang="en-AU" sz="1200" dirty="0">
                <a:solidFill>
                  <a:srgbClr val="CBEDFD"/>
                </a:solidFill>
                <a:latin typeface="Public Sans" pitchFamily="2" charset="77"/>
              </a:rPr>
              <a:t>when they need support.</a:t>
            </a:r>
          </a:p>
        </p:txBody>
      </p:sp>
      <p:sp>
        <p:nvSpPr>
          <p:cNvPr id="4" name="Footer Placeholder 3">
            <a:extLst>
              <a:ext uri="{FF2B5EF4-FFF2-40B4-BE49-F238E27FC236}">
                <a16:creationId xmlns:a16="http://schemas.microsoft.com/office/drawing/2014/main" id="{AE0D1689-A772-F541-9675-985B6F520111}"/>
              </a:ext>
            </a:extLst>
          </p:cNvPr>
          <p:cNvSpPr>
            <a:spLocks noGrp="1"/>
          </p:cNvSpPr>
          <p:nvPr>
            <p:ph type="ftr" sz="quarter" idx="11"/>
          </p:nvPr>
        </p:nvSpPr>
        <p:spPr/>
        <p:txBody>
          <a:bodyPr/>
          <a:lstStyle/>
          <a:p>
            <a:r>
              <a:rPr lang="en-US" dirty="0">
                <a:solidFill>
                  <a:srgbClr val="22272B"/>
                </a:solidFill>
              </a:rPr>
              <a:t>19</a:t>
            </a:r>
          </a:p>
        </p:txBody>
      </p:sp>
    </p:spTree>
    <p:extLst>
      <p:ext uri="{BB962C8B-B14F-4D97-AF65-F5344CB8AC3E}">
        <p14:creationId xmlns:p14="http://schemas.microsoft.com/office/powerpoint/2010/main" val="1782191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773C41-4701-2145-B3F9-2B066D005395}"/>
              </a:ext>
            </a:extLst>
          </p:cNvPr>
          <p:cNvSpPr txBox="1">
            <a:spLocks/>
          </p:cNvSpPr>
          <p:nvPr/>
        </p:nvSpPr>
        <p:spPr>
          <a:xfrm>
            <a:off x="440738" y="536156"/>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CBEDFD"/>
                </a:solidFill>
                <a:latin typeface="Public Sans" pitchFamily="2" charset="77"/>
              </a:rPr>
              <a:t>Table of Contents</a:t>
            </a:r>
          </a:p>
        </p:txBody>
      </p:sp>
      <p:graphicFrame>
        <p:nvGraphicFramePr>
          <p:cNvPr id="12" name="Table 4">
            <a:extLst>
              <a:ext uri="{FF2B5EF4-FFF2-40B4-BE49-F238E27FC236}">
                <a16:creationId xmlns:a16="http://schemas.microsoft.com/office/drawing/2014/main" id="{61BE0473-36C7-6241-B39D-CA1BB8B32930}"/>
              </a:ext>
            </a:extLst>
          </p:cNvPr>
          <p:cNvGraphicFramePr>
            <a:graphicFrameLocks noGrp="1"/>
          </p:cNvGraphicFramePr>
          <p:nvPr>
            <p:extLst>
              <p:ext uri="{D42A27DB-BD31-4B8C-83A1-F6EECF244321}">
                <p14:modId xmlns:p14="http://schemas.microsoft.com/office/powerpoint/2010/main" val="3824217063"/>
              </p:ext>
            </p:extLst>
          </p:nvPr>
        </p:nvGraphicFramePr>
        <p:xfrm>
          <a:off x="526234" y="1475076"/>
          <a:ext cx="5022159" cy="4328160"/>
        </p:xfrm>
        <a:graphic>
          <a:graphicData uri="http://schemas.openxmlformats.org/drawingml/2006/table">
            <a:tbl>
              <a:tblPr firstRow="1" bandRow="1">
                <a:tableStyleId>{2D5ABB26-0587-4C30-8999-92F81FD0307C}</a:tableStyleId>
              </a:tblPr>
              <a:tblGrid>
                <a:gridCol w="4433224">
                  <a:extLst>
                    <a:ext uri="{9D8B030D-6E8A-4147-A177-3AD203B41FA5}">
                      <a16:colId xmlns:a16="http://schemas.microsoft.com/office/drawing/2014/main" val="3784566334"/>
                    </a:ext>
                  </a:extLst>
                </a:gridCol>
                <a:gridCol w="588935">
                  <a:extLst>
                    <a:ext uri="{9D8B030D-6E8A-4147-A177-3AD203B41FA5}">
                      <a16:colId xmlns:a16="http://schemas.microsoft.com/office/drawing/2014/main" val="3012799041"/>
                    </a:ext>
                  </a:extLst>
                </a:gridCol>
              </a:tblGrid>
              <a:tr h="226440">
                <a:tc>
                  <a:txBody>
                    <a:bodyPr/>
                    <a:lstStyle/>
                    <a:p>
                      <a:r>
                        <a:rPr lang="en-AU" sz="1500" b="1" i="0" dirty="0">
                          <a:solidFill>
                            <a:srgbClr val="CBEDFD"/>
                          </a:solidFill>
                          <a:effectLst/>
                          <a:latin typeface="Public Sans" pitchFamily="2" charset="77"/>
                        </a:rPr>
                        <a:t>Artwork by Felicity Adams</a:t>
                      </a:r>
                    </a:p>
                    <a:p>
                      <a:endParaRPr lang="en-US" sz="600" b="1" i="0" dirty="0">
                        <a:solidFill>
                          <a:srgbClr val="CBEDFD"/>
                        </a:solidFill>
                        <a:latin typeface="Public Sans" pitchFamily="2" charset="77"/>
                      </a:endParaRPr>
                    </a:p>
                  </a:txBody>
                  <a:tcPr/>
                </a:tc>
                <a:tc>
                  <a:txBody>
                    <a:bodyPr/>
                    <a:lstStyle/>
                    <a:p>
                      <a:r>
                        <a:rPr lang="en-US" dirty="0">
                          <a:solidFill>
                            <a:srgbClr val="CBEDFD"/>
                          </a:solidFill>
                        </a:rPr>
                        <a:t>3</a:t>
                      </a:r>
                    </a:p>
                  </a:txBody>
                  <a:tcPr/>
                </a:tc>
                <a:extLst>
                  <a:ext uri="{0D108BD9-81ED-4DB2-BD59-A6C34878D82A}">
                    <a16:rowId xmlns:a16="http://schemas.microsoft.com/office/drawing/2014/main" val="2645420131"/>
                  </a:ext>
                </a:extLst>
              </a:tr>
              <a:tr h="226440">
                <a:tc>
                  <a:txBody>
                    <a:bodyPr/>
                    <a:lstStyle/>
                    <a:p>
                      <a:pPr marL="0" indent="0">
                        <a:tabLst>
                          <a:tab pos="309563" algn="l"/>
                        </a:tabLst>
                      </a:pPr>
                      <a:r>
                        <a:rPr lang="en-US" sz="1500" b="1" i="0" kern="1200" dirty="0">
                          <a:solidFill>
                            <a:srgbClr val="CBEDFD"/>
                          </a:solidFill>
                          <a:effectLst/>
                          <a:latin typeface="Public Sans" pitchFamily="2" charset="77"/>
                          <a:ea typeface="+mn-ea"/>
                          <a:cs typeface="+mn-cs"/>
                        </a:rPr>
                        <a:t>Toolkit introduction</a:t>
                      </a:r>
                    </a:p>
                    <a:p>
                      <a:pPr marL="0" indent="0">
                        <a:tabLst>
                          <a:tab pos="309563" algn="l"/>
                        </a:tabLst>
                      </a:pPr>
                      <a:endParaRPr lang="en-US" sz="600" b="1" i="0" kern="1200" dirty="0">
                        <a:solidFill>
                          <a:srgbClr val="CBEDFD"/>
                        </a:solidFill>
                        <a:effectLst/>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4</a:t>
                      </a:r>
                    </a:p>
                  </a:txBody>
                  <a:tcPr/>
                </a:tc>
                <a:extLst>
                  <a:ext uri="{0D108BD9-81ED-4DB2-BD59-A6C34878D82A}">
                    <a16:rowId xmlns:a16="http://schemas.microsoft.com/office/drawing/2014/main" val="1246312746"/>
                  </a:ext>
                </a:extLst>
              </a:tr>
              <a:tr h="226440">
                <a:tc>
                  <a:txBody>
                    <a:bodyPr/>
                    <a:lstStyle/>
                    <a:p>
                      <a:pPr marL="0" indent="0" algn="l" defTabSz="914400" rtl="0" eaLnBrk="1" latinLnBrk="0" hangingPunct="1">
                        <a:tabLst>
                          <a:tab pos="309563" algn="l"/>
                        </a:tabLst>
                      </a:pPr>
                      <a:r>
                        <a:rPr lang="en-US" sz="1500" b="1" i="0" kern="1200" dirty="0">
                          <a:solidFill>
                            <a:srgbClr val="CBEDFD"/>
                          </a:solidFill>
                          <a:effectLst/>
                          <a:latin typeface="Public Sans" pitchFamily="2" charset="77"/>
                          <a:ea typeface="+mn-ea"/>
                          <a:cs typeface="+mn-cs"/>
                        </a:rPr>
                        <a:t>About the campaign</a:t>
                      </a:r>
                    </a:p>
                    <a:p>
                      <a:pPr marL="0" indent="0" algn="l" defTabSz="914400" rtl="0" eaLnBrk="1" latinLnBrk="0" hangingPunct="1">
                        <a:tabLst>
                          <a:tab pos="309563" algn="l"/>
                        </a:tabLst>
                      </a:pPr>
                      <a:endParaRPr lang="en-US" sz="600" b="1" i="0" kern="1200" dirty="0">
                        <a:solidFill>
                          <a:srgbClr val="CBEDFD"/>
                        </a:solidFill>
                        <a:effectLst/>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7</a:t>
                      </a:r>
                    </a:p>
                  </a:txBody>
                  <a:tcPr/>
                </a:tc>
                <a:extLst>
                  <a:ext uri="{0D108BD9-81ED-4DB2-BD59-A6C34878D82A}">
                    <a16:rowId xmlns:a16="http://schemas.microsoft.com/office/drawing/2014/main" val="3446083407"/>
                  </a:ext>
                </a:extLst>
              </a:tr>
              <a:tr h="226440">
                <a:tc>
                  <a:txBody>
                    <a:bodyPr/>
                    <a:lstStyle/>
                    <a:p>
                      <a:pPr marL="0" indent="0" algn="l" defTabSz="914400" rtl="0" eaLnBrk="1" latinLnBrk="0" hangingPunct="1">
                        <a:tabLst>
                          <a:tab pos="309563" algn="l"/>
                        </a:tabLst>
                      </a:pPr>
                      <a:r>
                        <a:rPr lang="en-US" sz="1500" b="1" i="0" kern="1200" dirty="0">
                          <a:solidFill>
                            <a:srgbClr val="CBEDFD"/>
                          </a:solidFill>
                          <a:effectLst/>
                          <a:latin typeface="Public Sans" pitchFamily="2" charset="77"/>
                          <a:ea typeface="+mn-ea"/>
                          <a:cs typeface="+mn-cs"/>
                        </a:rPr>
                        <a:t>How  we can work together</a:t>
                      </a:r>
                    </a:p>
                    <a:p>
                      <a:pPr marL="0" indent="0" algn="l" defTabSz="914400" rtl="0" eaLnBrk="1" latinLnBrk="0" hangingPunct="1">
                        <a:tabLst>
                          <a:tab pos="309563" algn="l"/>
                        </a:tabLst>
                      </a:pPr>
                      <a:endParaRPr lang="en-US" sz="600" b="1" i="0" kern="1200" dirty="0">
                        <a:solidFill>
                          <a:srgbClr val="CBEDFD"/>
                        </a:solidFill>
                        <a:effectLst/>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10</a:t>
                      </a:r>
                    </a:p>
                  </a:txBody>
                  <a:tcPr/>
                </a:tc>
                <a:extLst>
                  <a:ext uri="{0D108BD9-81ED-4DB2-BD59-A6C34878D82A}">
                    <a16:rowId xmlns:a16="http://schemas.microsoft.com/office/drawing/2014/main" val="2540234999"/>
                  </a:ext>
                </a:extLst>
              </a:tr>
              <a:tr h="226440">
                <a:tc>
                  <a:txBody>
                    <a:bodyPr/>
                    <a:lstStyle/>
                    <a:p>
                      <a:pPr marL="323850" indent="0">
                        <a:tabLst/>
                      </a:pPr>
                      <a:r>
                        <a:rPr lang="en-AU" sz="1300" kern="1200" dirty="0">
                          <a:solidFill>
                            <a:srgbClr val="CBEDFD"/>
                          </a:solidFill>
                          <a:latin typeface="Public Sans" pitchFamily="2" charset="77"/>
                          <a:ea typeface="+mn-ea"/>
                          <a:cs typeface="+mn-cs"/>
                        </a:rPr>
                        <a:t>Print and share the messages and material</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11</a:t>
                      </a:r>
                    </a:p>
                  </a:txBody>
                  <a:tcPr/>
                </a:tc>
                <a:extLst>
                  <a:ext uri="{0D108BD9-81ED-4DB2-BD59-A6C34878D82A}">
                    <a16:rowId xmlns:a16="http://schemas.microsoft.com/office/drawing/2014/main" val="569516914"/>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rgbClr val="CBEDFD"/>
                          </a:solidFill>
                          <a:latin typeface="Public Sans" pitchFamily="2" charset="77"/>
                          <a:ea typeface="+mn-ea"/>
                          <a:cs typeface="+mn-cs"/>
                        </a:rPr>
                        <a:t>        </a:t>
                      </a:r>
                      <a:r>
                        <a:rPr lang="en-AU" sz="1300" kern="1200" dirty="0">
                          <a:solidFill>
                            <a:srgbClr val="CBEDFD"/>
                          </a:solidFill>
                          <a:latin typeface="Public Sans" pitchFamily="2" charset="77"/>
                          <a:ea typeface="+mn-ea"/>
                          <a:cs typeface="+mn-cs"/>
                        </a:rPr>
                        <a:t>Start a conversation about the campaign</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12</a:t>
                      </a:r>
                    </a:p>
                  </a:txBody>
                  <a:tcPr/>
                </a:tc>
                <a:extLst>
                  <a:ext uri="{0D108BD9-81ED-4DB2-BD59-A6C34878D82A}">
                    <a16:rowId xmlns:a16="http://schemas.microsoft.com/office/drawing/2014/main" val="3483119073"/>
                  </a:ext>
                </a:extLst>
              </a:tr>
              <a:tr h="226440">
                <a:tc>
                  <a:txBody>
                    <a:bodyPr/>
                    <a:lstStyle/>
                    <a:p>
                      <a:pPr marL="323850" marR="0" lvl="0" indent="0" algn="l" defTabSz="914400" rtl="0" eaLnBrk="1" fontAlgn="auto" latinLnBrk="0" hangingPunct="1">
                        <a:lnSpc>
                          <a:spcPct val="100000"/>
                        </a:lnSpc>
                        <a:spcBef>
                          <a:spcPts val="0"/>
                        </a:spcBef>
                        <a:spcAft>
                          <a:spcPts val="0"/>
                        </a:spcAft>
                        <a:buClrTx/>
                        <a:buSzTx/>
                        <a:buFontTx/>
                        <a:buNone/>
                        <a:tabLst/>
                        <a:defRPr/>
                      </a:pPr>
                      <a:r>
                        <a:rPr lang="en-AU" sz="1300" kern="1200" dirty="0">
                          <a:solidFill>
                            <a:srgbClr val="CBEDFD"/>
                          </a:solidFill>
                          <a:latin typeface="Public Sans" pitchFamily="2" charset="77"/>
                          <a:ea typeface="+mn-ea"/>
                          <a:cs typeface="+mn-cs"/>
                        </a:rPr>
                        <a:t>Start a conversation with service providers, students, parents and your wider community</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CBEDFD"/>
                          </a:solidFill>
                          <a:latin typeface="+mn-lt"/>
                          <a:ea typeface="+mn-ea"/>
                          <a:cs typeface="+mn-cs"/>
                        </a:rPr>
                        <a:t>13</a:t>
                      </a:r>
                    </a:p>
                  </a:txBody>
                  <a:tcPr/>
                </a:tc>
                <a:extLst>
                  <a:ext uri="{0D108BD9-81ED-4DB2-BD59-A6C34878D82A}">
                    <a16:rowId xmlns:a16="http://schemas.microsoft.com/office/drawing/2014/main" val="2393234628"/>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39725" algn="l"/>
                        </a:tabLst>
                        <a:defRPr/>
                      </a:pPr>
                      <a:r>
                        <a:rPr lang="en-US" sz="1300" kern="1200" dirty="0">
                          <a:solidFill>
                            <a:srgbClr val="CBEDFD"/>
                          </a:solidFill>
                          <a:latin typeface="Public Sans" pitchFamily="2" charset="77"/>
                          <a:ea typeface="+mn-ea"/>
                          <a:cs typeface="+mn-cs"/>
                        </a:rPr>
                        <a:t>        </a:t>
                      </a:r>
                      <a:r>
                        <a:rPr lang="en-AU" sz="1300" kern="1200" dirty="0">
                          <a:solidFill>
                            <a:srgbClr val="CBEDFD"/>
                          </a:solidFill>
                          <a:latin typeface="Public Sans" pitchFamily="2" charset="77"/>
                          <a:ea typeface="+mn-ea"/>
                          <a:cs typeface="+mn-cs"/>
                        </a:rPr>
                        <a:t>Put information on your website</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14</a:t>
                      </a:r>
                    </a:p>
                  </a:txBody>
                  <a:tcPr/>
                </a:tc>
                <a:extLst>
                  <a:ext uri="{0D108BD9-81ED-4DB2-BD59-A6C34878D82A}">
                    <a16:rowId xmlns:a16="http://schemas.microsoft.com/office/drawing/2014/main" val="284881069"/>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rgbClr val="CBEDFD"/>
                          </a:solidFill>
                          <a:latin typeface="Public Sans" pitchFamily="2" charset="77"/>
                          <a:ea typeface="+mn-ea"/>
                          <a:cs typeface="+mn-cs"/>
                        </a:rPr>
                        <a:t>        </a:t>
                      </a:r>
                      <a:r>
                        <a:rPr lang="en-AU" sz="1300" kern="1200" dirty="0">
                          <a:solidFill>
                            <a:srgbClr val="CBEDFD"/>
                          </a:solidFill>
                          <a:latin typeface="Public Sans" pitchFamily="2" charset="77"/>
                          <a:ea typeface="+mn-ea"/>
                          <a:cs typeface="+mn-cs"/>
                        </a:rPr>
                        <a:t>Post about the campaign on social media </a:t>
                      </a:r>
                      <a:r>
                        <a:rPr lang="en-AU" sz="1300" dirty="0">
                          <a:solidFill>
                            <a:srgbClr val="CBEDFD"/>
                          </a:solidFill>
                          <a:latin typeface="Helvetica" pitchFamily="2" charset="0"/>
                        </a:rPr>
                        <a:t>	 </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15</a:t>
                      </a:r>
                    </a:p>
                  </a:txBody>
                  <a:tcPr/>
                </a:tc>
                <a:extLst>
                  <a:ext uri="{0D108BD9-81ED-4DB2-BD59-A6C34878D82A}">
                    <a16:rowId xmlns:a16="http://schemas.microsoft.com/office/drawing/2014/main" val="644993537"/>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rgbClr val="CBEDFD"/>
                          </a:solidFill>
                          <a:latin typeface="Public Sans" pitchFamily="2" charset="77"/>
                          <a:ea typeface="+mn-ea"/>
                          <a:cs typeface="+mn-cs"/>
                        </a:rPr>
                        <a:t>        </a:t>
                      </a:r>
                      <a:r>
                        <a:rPr lang="en-AU" sz="1300" kern="1200" dirty="0">
                          <a:solidFill>
                            <a:srgbClr val="CBEDFD"/>
                          </a:solidFill>
                          <a:latin typeface="Public Sans" pitchFamily="2" charset="77"/>
                          <a:ea typeface="+mn-ea"/>
                          <a:cs typeface="+mn-cs"/>
                        </a:rPr>
                        <a:t>Share your story </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16</a:t>
                      </a:r>
                    </a:p>
                  </a:txBody>
                  <a:tcPr/>
                </a:tc>
                <a:extLst>
                  <a:ext uri="{0D108BD9-81ED-4DB2-BD59-A6C34878D82A}">
                    <a16:rowId xmlns:a16="http://schemas.microsoft.com/office/drawing/2014/main" val="2011649055"/>
                  </a:ext>
                </a:extLst>
              </a:tr>
              <a:tr h="237999">
                <a:tc>
                  <a:txBody>
                    <a:bodyPr/>
                    <a:lstStyle/>
                    <a:p>
                      <a:pPr marL="0" indent="0">
                        <a:tabLst>
                          <a:tab pos="339725" algn="l"/>
                        </a:tabLst>
                      </a:pPr>
                      <a:r>
                        <a:rPr lang="en-US" dirty="0">
                          <a:solidFill>
                            <a:srgbClr val="CBEDFD"/>
                          </a:solidFill>
                        </a:rPr>
                        <a:t>      </a:t>
                      </a:r>
                      <a:r>
                        <a:rPr lang="en-AU" sz="1300" kern="1200" dirty="0">
                          <a:solidFill>
                            <a:srgbClr val="CBEDFD"/>
                          </a:solidFill>
                          <a:latin typeface="Public Sans" pitchFamily="2" charset="77"/>
                          <a:ea typeface="+mn-ea"/>
                          <a:cs typeface="+mn-cs"/>
                        </a:rPr>
                        <a:t>Add information into your newsletter </a:t>
                      </a:r>
                      <a:endParaRPr lang="en-US" sz="1300" kern="1200" dirty="0">
                        <a:solidFill>
                          <a:srgbClr val="CBEDFD"/>
                        </a:solidFill>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16</a:t>
                      </a:r>
                    </a:p>
                  </a:txBody>
                  <a:tcPr/>
                </a:tc>
                <a:extLst>
                  <a:ext uri="{0D108BD9-81ED-4DB2-BD59-A6C34878D82A}">
                    <a16:rowId xmlns:a16="http://schemas.microsoft.com/office/drawing/2014/main" val="3806661764"/>
                  </a:ext>
                </a:extLst>
              </a:tr>
            </a:tbl>
          </a:graphicData>
        </a:graphic>
      </p:graphicFrame>
      <p:graphicFrame>
        <p:nvGraphicFramePr>
          <p:cNvPr id="16" name="Table 15">
            <a:extLst>
              <a:ext uri="{FF2B5EF4-FFF2-40B4-BE49-F238E27FC236}">
                <a16:creationId xmlns:a16="http://schemas.microsoft.com/office/drawing/2014/main" id="{8AF167CD-6319-B943-81DA-C3D2D7EEBFA9}"/>
              </a:ext>
            </a:extLst>
          </p:cNvPr>
          <p:cNvGraphicFramePr>
            <a:graphicFrameLocks noGrp="1"/>
          </p:cNvGraphicFramePr>
          <p:nvPr>
            <p:extLst>
              <p:ext uri="{D42A27DB-BD31-4B8C-83A1-F6EECF244321}">
                <p14:modId xmlns:p14="http://schemas.microsoft.com/office/powerpoint/2010/main" val="806717026"/>
              </p:ext>
            </p:extLst>
          </p:nvPr>
        </p:nvGraphicFramePr>
        <p:xfrm>
          <a:off x="5808571" y="1472496"/>
          <a:ext cx="5022159" cy="4434840"/>
        </p:xfrm>
        <a:graphic>
          <a:graphicData uri="http://schemas.openxmlformats.org/drawingml/2006/table">
            <a:tbl>
              <a:tblPr firstRow="1" bandRow="1">
                <a:tableStyleId>{2D5ABB26-0587-4C30-8999-92F81FD0307C}</a:tableStyleId>
              </a:tblPr>
              <a:tblGrid>
                <a:gridCol w="4433224">
                  <a:extLst>
                    <a:ext uri="{9D8B030D-6E8A-4147-A177-3AD203B41FA5}">
                      <a16:colId xmlns:a16="http://schemas.microsoft.com/office/drawing/2014/main" val="3784566334"/>
                    </a:ext>
                  </a:extLst>
                </a:gridCol>
                <a:gridCol w="588935">
                  <a:extLst>
                    <a:ext uri="{9D8B030D-6E8A-4147-A177-3AD203B41FA5}">
                      <a16:colId xmlns:a16="http://schemas.microsoft.com/office/drawing/2014/main" val="3012799041"/>
                    </a:ext>
                  </a:extLst>
                </a:gridCol>
              </a:tblGrid>
              <a:tr h="226440">
                <a:tc>
                  <a:txBody>
                    <a:bodyPr/>
                    <a:lstStyle/>
                    <a:p>
                      <a:r>
                        <a:rPr lang="en-AU" sz="1500" b="1" i="0" dirty="0">
                          <a:solidFill>
                            <a:srgbClr val="CBEDFD"/>
                          </a:solidFill>
                          <a:effectLst/>
                          <a:latin typeface="Public Sans" pitchFamily="2" charset="77"/>
                        </a:rPr>
                        <a:t>Key messages</a:t>
                      </a:r>
                    </a:p>
                    <a:p>
                      <a:endParaRPr lang="en-US" sz="600" b="1" i="0" dirty="0">
                        <a:solidFill>
                          <a:srgbClr val="CBEDFD"/>
                        </a:solidFill>
                        <a:latin typeface="Public Sans" pitchFamily="2" charset="77"/>
                      </a:endParaRPr>
                    </a:p>
                  </a:txBody>
                  <a:tcPr/>
                </a:tc>
                <a:tc>
                  <a:txBody>
                    <a:bodyPr/>
                    <a:lstStyle/>
                    <a:p>
                      <a:r>
                        <a:rPr lang="en-US" dirty="0">
                          <a:solidFill>
                            <a:srgbClr val="CBEDFD"/>
                          </a:solidFill>
                        </a:rPr>
                        <a:t>17</a:t>
                      </a:r>
                    </a:p>
                  </a:txBody>
                  <a:tcPr/>
                </a:tc>
                <a:extLst>
                  <a:ext uri="{0D108BD9-81ED-4DB2-BD59-A6C34878D82A}">
                    <a16:rowId xmlns:a16="http://schemas.microsoft.com/office/drawing/2014/main" val="2645420131"/>
                  </a:ext>
                </a:extLst>
              </a:tr>
              <a:tr h="226440">
                <a:tc>
                  <a:txBody>
                    <a:bodyPr/>
                    <a:lstStyle/>
                    <a:p>
                      <a:pPr marL="0" indent="0">
                        <a:tabLst>
                          <a:tab pos="309563" algn="l"/>
                        </a:tabLst>
                      </a:pPr>
                      <a:r>
                        <a:rPr lang="en-US" sz="1300" dirty="0">
                          <a:solidFill>
                            <a:srgbClr val="CBEDFD"/>
                          </a:solidFill>
                          <a:latin typeface="Public Sans" pitchFamily="2" charset="77"/>
                        </a:rPr>
                        <a:t>        Students</a:t>
                      </a:r>
                    </a:p>
                  </a:txBody>
                  <a:tcPr/>
                </a:tc>
                <a:tc>
                  <a:txBody>
                    <a:bodyPr/>
                    <a:lstStyle/>
                    <a:p>
                      <a:r>
                        <a:rPr lang="en-US" dirty="0">
                          <a:solidFill>
                            <a:srgbClr val="CBEDFD"/>
                          </a:solidFill>
                        </a:rPr>
                        <a:t>18</a:t>
                      </a:r>
                    </a:p>
                  </a:txBody>
                  <a:tcPr/>
                </a:tc>
                <a:extLst>
                  <a:ext uri="{0D108BD9-81ED-4DB2-BD59-A6C34878D82A}">
                    <a16:rowId xmlns:a16="http://schemas.microsoft.com/office/drawing/2014/main" val="1417372283"/>
                  </a:ext>
                </a:extLst>
              </a:tr>
              <a:tr h="226440">
                <a:tc>
                  <a:txBody>
                    <a:bodyPr/>
                    <a:lstStyle/>
                    <a:p>
                      <a:pPr marL="0" indent="0">
                        <a:tabLst>
                          <a:tab pos="479425" algn="l"/>
                        </a:tabLst>
                      </a:pPr>
                      <a:r>
                        <a:rPr lang="en-US" sz="1300" dirty="0">
                          <a:solidFill>
                            <a:srgbClr val="CBEDFD"/>
                          </a:solidFill>
                          <a:latin typeface="Public Sans" pitchFamily="2" charset="77"/>
                        </a:rPr>
                        <a:t>        Parents, </a:t>
                      </a:r>
                      <a:r>
                        <a:rPr lang="en-US" sz="1300" dirty="0" err="1">
                          <a:solidFill>
                            <a:srgbClr val="CBEDFD"/>
                          </a:solidFill>
                          <a:latin typeface="Public Sans" pitchFamily="2" charset="77"/>
                        </a:rPr>
                        <a:t>carers</a:t>
                      </a:r>
                      <a:r>
                        <a:rPr lang="en-US" sz="1300" dirty="0">
                          <a:solidFill>
                            <a:srgbClr val="CBEDFD"/>
                          </a:solidFill>
                          <a:latin typeface="Public Sans" pitchFamily="2" charset="77"/>
                        </a:rPr>
                        <a:t> and families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19</a:t>
                      </a:r>
                    </a:p>
                  </a:txBody>
                  <a:tcPr/>
                </a:tc>
                <a:extLst>
                  <a:ext uri="{0D108BD9-81ED-4DB2-BD59-A6C34878D82A}">
                    <a16:rowId xmlns:a16="http://schemas.microsoft.com/office/drawing/2014/main" val="1375547206"/>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39725" algn="l"/>
                        </a:tabLst>
                        <a:defRPr/>
                      </a:pPr>
                      <a:r>
                        <a:rPr lang="en-US" sz="1300" kern="1200" dirty="0">
                          <a:solidFill>
                            <a:srgbClr val="CBEDFD"/>
                          </a:solidFill>
                          <a:latin typeface="Public Sans" pitchFamily="2" charset="77"/>
                          <a:ea typeface="+mn-ea"/>
                          <a:cs typeface="+mn-cs"/>
                        </a:rPr>
                        <a:t>        Community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19 </a:t>
                      </a:r>
                    </a:p>
                  </a:txBody>
                  <a:tcPr/>
                </a:tc>
                <a:extLst>
                  <a:ext uri="{0D108BD9-81ED-4DB2-BD59-A6C34878D82A}">
                    <a16:rowId xmlns:a16="http://schemas.microsoft.com/office/drawing/2014/main" val="284881069"/>
                  </a:ext>
                </a:extLst>
              </a:tr>
              <a:tr h="226440">
                <a:tc>
                  <a:txBody>
                    <a:bodyPr/>
                    <a:lstStyle/>
                    <a:p>
                      <a:pPr marL="0" indent="0">
                        <a:tabLst>
                          <a:tab pos="309563" algn="l"/>
                        </a:tabLst>
                      </a:pPr>
                      <a:r>
                        <a:rPr lang="en-US" sz="1300" kern="1200" dirty="0">
                          <a:solidFill>
                            <a:srgbClr val="CBEDFD"/>
                          </a:solidFill>
                          <a:latin typeface="Public Sans" pitchFamily="2" charset="77"/>
                          <a:ea typeface="+mn-ea"/>
                          <a:cs typeface="+mn-cs"/>
                        </a:rPr>
                        <a:t>        Education sector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20</a:t>
                      </a:r>
                    </a:p>
                  </a:txBody>
                  <a:tcPr/>
                </a:tc>
                <a:extLst>
                  <a:ext uri="{0D108BD9-81ED-4DB2-BD59-A6C34878D82A}">
                    <a16:rowId xmlns:a16="http://schemas.microsoft.com/office/drawing/2014/main" val="2716781019"/>
                  </a:ext>
                </a:extLst>
              </a:tr>
              <a:tr h="226440">
                <a:tc>
                  <a:txBody>
                    <a:bodyPr/>
                    <a:lstStyle/>
                    <a:p>
                      <a:pPr marL="0" indent="0">
                        <a:tabLst>
                          <a:tab pos="309563" algn="l"/>
                        </a:tabLst>
                      </a:pPr>
                      <a:r>
                        <a:rPr lang="en-US" sz="1300" kern="1200" dirty="0">
                          <a:solidFill>
                            <a:srgbClr val="CBEDFD"/>
                          </a:solidFill>
                          <a:latin typeface="Public Sans" pitchFamily="2" charset="77"/>
                          <a:ea typeface="+mn-ea"/>
                          <a:cs typeface="+mn-cs"/>
                        </a:rPr>
                        <a:t>        Connection to culture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CBEDFD"/>
                          </a:solidFill>
                          <a:latin typeface="+mn-lt"/>
                          <a:ea typeface="+mn-ea"/>
                          <a:cs typeface="+mn-cs"/>
                        </a:rPr>
                        <a:t>21</a:t>
                      </a:r>
                    </a:p>
                  </a:txBody>
                  <a:tcPr/>
                </a:tc>
                <a:extLst>
                  <a:ext uri="{0D108BD9-81ED-4DB2-BD59-A6C34878D82A}">
                    <a16:rowId xmlns:a16="http://schemas.microsoft.com/office/drawing/2014/main" val="560895150"/>
                  </a:ext>
                </a:extLst>
              </a:tr>
              <a:tr h="226440">
                <a:tc>
                  <a:txBody>
                    <a:bodyPr/>
                    <a:lstStyle/>
                    <a:p>
                      <a:pPr marL="0" indent="0">
                        <a:tabLst>
                          <a:tab pos="309563" algn="l"/>
                        </a:tabLst>
                      </a:pPr>
                      <a:r>
                        <a:rPr lang="en-US" sz="1500" b="1" i="0" kern="1200" dirty="0">
                          <a:solidFill>
                            <a:srgbClr val="CBEDFD"/>
                          </a:solidFill>
                          <a:effectLst/>
                          <a:latin typeface="Public Sans" pitchFamily="2" charset="77"/>
                          <a:ea typeface="+mn-ea"/>
                          <a:cs typeface="+mn-cs"/>
                        </a:rPr>
                        <a:t>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22</a:t>
                      </a:r>
                    </a:p>
                  </a:txBody>
                  <a:tcPr/>
                </a:tc>
                <a:extLst>
                  <a:ext uri="{0D108BD9-81ED-4DB2-BD59-A6C34878D82A}">
                    <a16:rowId xmlns:a16="http://schemas.microsoft.com/office/drawing/2014/main" val="1414817678"/>
                  </a:ext>
                </a:extLst>
              </a:tr>
              <a:tr h="226440">
                <a:tc>
                  <a:txBody>
                    <a:bodyPr/>
                    <a:lstStyle/>
                    <a:p>
                      <a:pPr marL="0" indent="0">
                        <a:tabLst>
                          <a:tab pos="309563" algn="l"/>
                        </a:tabLst>
                      </a:pPr>
                      <a:r>
                        <a:rPr lang="en-US" sz="1600" dirty="0">
                          <a:solidFill>
                            <a:srgbClr val="CBEDFD"/>
                          </a:solidFill>
                          <a:latin typeface="Public Sans" pitchFamily="2" charset="77"/>
                        </a:rPr>
                        <a:t>       </a:t>
                      </a:r>
                      <a:r>
                        <a:rPr lang="en-US" sz="1300" dirty="0">
                          <a:solidFill>
                            <a:srgbClr val="CBEDFD"/>
                          </a:solidFill>
                          <a:latin typeface="Public Sans" pitchFamily="2" charset="77"/>
                        </a:rPr>
                        <a:t>Good news stories</a:t>
                      </a:r>
                      <a:endParaRPr lang="en-US" sz="1300" b="1" i="0" kern="1200" dirty="0">
                        <a:solidFill>
                          <a:srgbClr val="CBEDFD"/>
                        </a:solidFill>
                        <a:effectLst/>
                        <a:latin typeface="Public Sans"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25</a:t>
                      </a:r>
                    </a:p>
                  </a:txBody>
                  <a:tcPr/>
                </a:tc>
                <a:extLst>
                  <a:ext uri="{0D108BD9-81ED-4DB2-BD59-A6C34878D82A}">
                    <a16:rowId xmlns:a16="http://schemas.microsoft.com/office/drawing/2014/main" val="390730535"/>
                  </a:ext>
                </a:extLst>
              </a:tr>
              <a:tr h="226440">
                <a:tc>
                  <a:txBody>
                    <a:bodyPr/>
                    <a:lstStyle/>
                    <a:p>
                      <a:pPr marL="0" indent="0" algn="l" defTabSz="914400" rtl="0" eaLnBrk="1" latinLnBrk="0" hangingPunct="1">
                        <a:tabLst>
                          <a:tab pos="309563" algn="l"/>
                        </a:tabLst>
                      </a:pPr>
                      <a:r>
                        <a:rPr lang="en-US" sz="1500" b="1" i="0" kern="1200" dirty="0">
                          <a:solidFill>
                            <a:srgbClr val="CBEDFD"/>
                          </a:solidFill>
                          <a:effectLst/>
                          <a:latin typeface="Public Sans" pitchFamily="2" charset="77"/>
                          <a:ea typeface="+mn-ea"/>
                          <a:cs typeface="+mn-cs"/>
                        </a:rPr>
                        <a:t>Social media content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26</a:t>
                      </a:r>
                    </a:p>
                  </a:txBody>
                  <a:tcPr/>
                </a:tc>
                <a:extLst>
                  <a:ext uri="{0D108BD9-81ED-4DB2-BD59-A6C34878D82A}">
                    <a16:rowId xmlns:a16="http://schemas.microsoft.com/office/drawing/2014/main" val="2306663517"/>
                  </a:ext>
                </a:extLst>
              </a:tr>
              <a:tr h="226440">
                <a:tc>
                  <a:txBody>
                    <a:bodyPr/>
                    <a:lstStyle/>
                    <a:p>
                      <a:pPr marL="323850" indent="0">
                        <a:tabLst/>
                      </a:pPr>
                      <a:r>
                        <a:rPr lang="en-US" sz="1300" dirty="0">
                          <a:solidFill>
                            <a:srgbClr val="CBEDFD"/>
                          </a:solidFill>
                          <a:latin typeface="Public Sans" pitchFamily="2" charset="77"/>
                        </a:rPr>
                        <a:t>Join us on Facebook</a:t>
                      </a:r>
                      <a:endParaRPr lang="en-US" sz="1300" dirty="0">
                        <a:solidFill>
                          <a:srgbClr val="CBEDFD"/>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26</a:t>
                      </a:r>
                    </a:p>
                  </a:txBody>
                  <a:tcPr/>
                </a:tc>
                <a:extLst>
                  <a:ext uri="{0D108BD9-81ED-4DB2-BD59-A6C34878D82A}">
                    <a16:rowId xmlns:a16="http://schemas.microsoft.com/office/drawing/2014/main" val="3557488"/>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rgbClr val="CBEDFD"/>
                          </a:solidFill>
                          <a:latin typeface="Public Sans" pitchFamily="2" charset="77"/>
                          <a:ea typeface="+mn-ea"/>
                          <a:cs typeface="+mn-cs"/>
                        </a:rPr>
                        <a:t>        Publish your own posts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26</a:t>
                      </a:r>
                    </a:p>
                  </a:txBody>
                  <a:tcPr/>
                </a:tc>
                <a:extLst>
                  <a:ext uri="{0D108BD9-81ED-4DB2-BD59-A6C34878D82A}">
                    <a16:rowId xmlns:a16="http://schemas.microsoft.com/office/drawing/2014/main" val="1533807456"/>
                  </a:ext>
                </a:extLst>
              </a:tr>
              <a:tr h="22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rgbClr val="CBEDFD"/>
                          </a:solidFill>
                          <a:latin typeface="Public Sans" pitchFamily="2" charset="77"/>
                          <a:ea typeface="+mn-ea"/>
                          <a:cs typeface="+mn-cs"/>
                        </a:rPr>
                        <a:t>        Suggested social media copy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BEDFD"/>
                          </a:solidFill>
                        </a:rPr>
                        <a:t>27</a:t>
                      </a:r>
                    </a:p>
                  </a:txBody>
                  <a:tcPr/>
                </a:tc>
                <a:extLst>
                  <a:ext uri="{0D108BD9-81ED-4DB2-BD59-A6C34878D82A}">
                    <a16:rowId xmlns:a16="http://schemas.microsoft.com/office/drawing/2014/main" val="636012901"/>
                  </a:ext>
                </a:extLst>
              </a:tr>
            </a:tbl>
          </a:graphicData>
        </a:graphic>
      </p:graphicFrame>
      <p:sp>
        <p:nvSpPr>
          <p:cNvPr id="2" name="Rectangle 1">
            <a:extLst>
              <a:ext uri="{FF2B5EF4-FFF2-40B4-BE49-F238E27FC236}">
                <a16:creationId xmlns:a16="http://schemas.microsoft.com/office/drawing/2014/main" id="{1F9F2A3E-91A7-2149-B230-3070A491ED90}"/>
              </a:ext>
            </a:extLst>
          </p:cNvPr>
          <p:cNvSpPr/>
          <p:nvPr/>
        </p:nvSpPr>
        <p:spPr>
          <a:xfrm>
            <a:off x="177800" y="57277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6EAD1DB-443D-A542-BC32-CD6568A334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9" name="Rectangle 8">
            <a:extLst>
              <a:ext uri="{FF2B5EF4-FFF2-40B4-BE49-F238E27FC236}">
                <a16:creationId xmlns:a16="http://schemas.microsoft.com/office/drawing/2014/main" id="{5C78F9D4-A461-6F40-821E-E4ECD94F3A46}"/>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36C9229-2D0E-464A-A5E5-5D9EFEDFB7E7}"/>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2517B992-84CB-0A4C-876F-EA604BE6E7FD}"/>
              </a:ext>
            </a:extLst>
          </p:cNvPr>
          <p:cNvSpPr>
            <a:spLocks noGrp="1"/>
          </p:cNvSpPr>
          <p:nvPr>
            <p:ph type="ftr" sz="quarter" idx="11"/>
          </p:nvPr>
        </p:nvSpPr>
        <p:spPr/>
        <p:txBody>
          <a:bodyPr/>
          <a:lstStyle/>
          <a:p>
            <a:r>
              <a:rPr lang="en-US" dirty="0">
                <a:solidFill>
                  <a:srgbClr val="CBEDFD"/>
                </a:solidFill>
              </a:rPr>
              <a:t>2</a:t>
            </a:r>
          </a:p>
        </p:txBody>
      </p:sp>
    </p:spTree>
    <p:extLst>
      <p:ext uri="{BB962C8B-B14F-4D97-AF65-F5344CB8AC3E}">
        <p14:creationId xmlns:p14="http://schemas.microsoft.com/office/powerpoint/2010/main" val="884751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384300"/>
            <a:ext cx="9483776"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22272B"/>
                </a:solidFill>
                <a:latin typeface="Public Sans" pitchFamily="2" charset="77"/>
              </a:rPr>
              <a:t>Education sector</a:t>
            </a:r>
          </a:p>
          <a:p>
            <a:pPr lvl="0">
              <a:lnSpc>
                <a:spcPct val="150000"/>
              </a:lnSpc>
            </a:pPr>
            <a:r>
              <a:rPr lang="en-AU" sz="1250" dirty="0">
                <a:solidFill>
                  <a:srgbClr val="22272B"/>
                </a:solidFill>
                <a:latin typeface="Public Sans" pitchFamily="2" charset="77"/>
              </a:rPr>
              <a:t>We want all students to achieve their very best. For some students, their HSC journey can be challenging and different supports and connection to culture may help them through.</a:t>
            </a:r>
          </a:p>
          <a:p>
            <a:pPr lvl="0">
              <a:lnSpc>
                <a:spcPct val="150000"/>
              </a:lnSpc>
            </a:pPr>
            <a:r>
              <a:rPr lang="en-AU" sz="1250" dirty="0">
                <a:solidFill>
                  <a:srgbClr val="22272B"/>
                </a:solidFill>
                <a:latin typeface="Public Sans" pitchFamily="2" charset="77"/>
              </a:rPr>
              <a:t>For Aboriginal and Torres Strait Islander students, maintaining connection to culture and identity is critical to overall wellbeing and education success. Aboriginal students are known, valued and cared for through Personalised Learning Pathways, creating a generation of rising young Aboriginal students to reach their full potential.</a:t>
            </a:r>
          </a:p>
          <a:p>
            <a:pPr>
              <a:lnSpc>
                <a:spcPct val="150000"/>
              </a:lnSpc>
            </a:pPr>
            <a:r>
              <a:rPr lang="en-AU" sz="1250" dirty="0">
                <a:solidFill>
                  <a:srgbClr val="22272B"/>
                </a:solidFill>
                <a:latin typeface="Public Sans" pitchFamily="2" charset="77"/>
              </a:rPr>
              <a:t>We all play a role in supporting students to succeed by nurturing and providing a growth mindset to be their best, working closely in partnership with families and community. There are different ways we can support students in their HSC journey. There are resources to meet the learning and cultural needs of every Aboriginal student.</a:t>
            </a:r>
          </a:p>
        </p:txBody>
      </p:sp>
      <p:pic>
        <p:nvPicPr>
          <p:cNvPr id="11" name="Picture 10">
            <a:extLst>
              <a:ext uri="{FF2B5EF4-FFF2-40B4-BE49-F238E27FC236}">
                <a16:creationId xmlns:a16="http://schemas.microsoft.com/office/drawing/2014/main" id="{A1450F8E-9FA8-A14E-8863-9DC4EDCFB7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5380489F-F811-674D-B696-B210965C66C0}"/>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314CAEA-1991-4C4B-A192-371D6519BFCB}"/>
              </a:ext>
            </a:extLst>
          </p:cNvPr>
          <p:cNvSpPr>
            <a:spLocks noGrp="1"/>
          </p:cNvSpPr>
          <p:nvPr>
            <p:ph type="ftr" sz="quarter" idx="11"/>
          </p:nvPr>
        </p:nvSpPr>
        <p:spPr/>
        <p:txBody>
          <a:bodyPr/>
          <a:lstStyle/>
          <a:p>
            <a:r>
              <a:rPr lang="en-US" dirty="0">
                <a:solidFill>
                  <a:srgbClr val="22272B"/>
                </a:solidFill>
              </a:rPr>
              <a:t>20</a:t>
            </a:r>
          </a:p>
        </p:txBody>
      </p:sp>
    </p:spTree>
    <p:extLst>
      <p:ext uri="{BB962C8B-B14F-4D97-AF65-F5344CB8AC3E}">
        <p14:creationId xmlns:p14="http://schemas.microsoft.com/office/powerpoint/2010/main" val="399925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662135-BE56-E84F-A32F-B5EEA19756ED}"/>
              </a:ext>
            </a:extLst>
          </p:cNvPr>
          <p:cNvSpPr/>
          <p:nvPr/>
        </p:nvSpPr>
        <p:spPr>
          <a:xfrm>
            <a:off x="6081712" y="0"/>
            <a:ext cx="6096000"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CBEDFD"/>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384300"/>
            <a:ext cx="5368976"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CBEDFD"/>
                </a:solidFill>
                <a:latin typeface="Public Sans" pitchFamily="2" charset="77"/>
              </a:rPr>
              <a:t>Connection to culture</a:t>
            </a:r>
          </a:p>
          <a:p>
            <a:pPr lvl="0">
              <a:lnSpc>
                <a:spcPct val="150000"/>
              </a:lnSpc>
            </a:pPr>
            <a:r>
              <a:rPr lang="en-AU" sz="1250" dirty="0">
                <a:solidFill>
                  <a:srgbClr val="CBEDFD"/>
                </a:solidFill>
                <a:latin typeface="Public Sans" pitchFamily="2" charset="77"/>
              </a:rPr>
              <a:t>Research shows that a connection to culture, language and heritage is a key driver behind Aboriginal students attaining their HSC.</a:t>
            </a:r>
          </a:p>
          <a:p>
            <a:pPr lvl="0">
              <a:lnSpc>
                <a:spcPct val="150000"/>
              </a:lnSpc>
            </a:pPr>
            <a:r>
              <a:rPr lang="en-AU" sz="1250" dirty="0">
                <a:solidFill>
                  <a:srgbClr val="CBEDFD"/>
                </a:solidFill>
                <a:latin typeface="Public Sans" pitchFamily="2" charset="77"/>
              </a:rPr>
              <a:t>When Aboriginal students are supported to maintain a strong connection to culture during their schooling years, they’re more likely to complete Year 12.</a:t>
            </a:r>
          </a:p>
          <a:p>
            <a:pPr lvl="0">
              <a:lnSpc>
                <a:spcPct val="150000"/>
              </a:lnSpc>
            </a:pPr>
            <a:r>
              <a:rPr lang="en-AU" sz="1250" dirty="0">
                <a:solidFill>
                  <a:srgbClr val="CBEDFD"/>
                </a:solidFill>
                <a:latin typeface="Public Sans" pitchFamily="2" charset="77"/>
              </a:rPr>
              <a:t>It’s important for all schools to recognise and celebrate the cultures, histories and customs of all students and communities in order to foster classroom environments where students feel supported to achieve great things.</a:t>
            </a:r>
          </a:p>
          <a:p>
            <a:pPr lvl="0">
              <a:lnSpc>
                <a:spcPct val="150000"/>
              </a:lnSpc>
            </a:pPr>
            <a:r>
              <a:rPr lang="en-AU" sz="1250" dirty="0">
                <a:solidFill>
                  <a:srgbClr val="CBEDFD"/>
                </a:solidFill>
                <a:latin typeface="Public Sans" pitchFamily="2" charset="77"/>
              </a:rPr>
              <a:t>Recognising culture at school can be a reason Aboriginal students succeed in education.</a:t>
            </a:r>
          </a:p>
        </p:txBody>
      </p:sp>
      <p:sp>
        <p:nvSpPr>
          <p:cNvPr id="11" name="Rectangle 10">
            <a:extLst>
              <a:ext uri="{FF2B5EF4-FFF2-40B4-BE49-F238E27FC236}">
                <a16:creationId xmlns:a16="http://schemas.microsoft.com/office/drawing/2014/main" id="{5C5BFD05-2CEC-5E42-B948-25FED2B13195}"/>
              </a:ext>
            </a:extLst>
          </p:cNvPr>
          <p:cNvSpPr/>
          <p:nvPr/>
        </p:nvSpPr>
        <p:spPr>
          <a:xfrm>
            <a:off x="177800" y="57277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17FAA7-BD9E-7E42-A78D-5C3AE79E7A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86330" y="1052981"/>
            <a:ext cx="5096145" cy="5075000"/>
          </a:xfrm>
          <a:prstGeom prst="rect">
            <a:avLst/>
          </a:prstGeom>
        </p:spPr>
      </p:pic>
      <p:sp>
        <p:nvSpPr>
          <p:cNvPr id="4" name="Footer Placeholder 3">
            <a:extLst>
              <a:ext uri="{FF2B5EF4-FFF2-40B4-BE49-F238E27FC236}">
                <a16:creationId xmlns:a16="http://schemas.microsoft.com/office/drawing/2014/main" id="{2B320AEA-3E20-AB44-A683-94440031DB27}"/>
              </a:ext>
            </a:extLst>
          </p:cNvPr>
          <p:cNvSpPr>
            <a:spLocks noGrp="1"/>
          </p:cNvSpPr>
          <p:nvPr>
            <p:ph type="ftr" sz="quarter" idx="11"/>
          </p:nvPr>
        </p:nvSpPr>
        <p:spPr>
          <a:xfrm>
            <a:off x="4267642" y="6378575"/>
            <a:ext cx="4114800" cy="365125"/>
          </a:xfrm>
        </p:spPr>
        <p:txBody>
          <a:bodyPr/>
          <a:lstStyle/>
          <a:p>
            <a:r>
              <a:rPr lang="en-US" dirty="0">
                <a:solidFill>
                  <a:srgbClr val="22272B"/>
                </a:solidFill>
              </a:rPr>
              <a:t>21</a:t>
            </a:r>
          </a:p>
        </p:txBody>
      </p:sp>
    </p:spTree>
    <p:extLst>
      <p:ext uri="{BB962C8B-B14F-4D97-AF65-F5344CB8AC3E}">
        <p14:creationId xmlns:p14="http://schemas.microsoft.com/office/powerpoint/2010/main" val="120081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22272B"/>
                </a:solidFill>
                <a:latin typeface="Public Sans" pitchFamily="2" charset="0"/>
              </a:rPr>
              <a:t>Resources</a:t>
            </a:r>
          </a:p>
          <a:p>
            <a:endParaRPr lang="en-US" sz="3700" dirty="0">
              <a:solidFill>
                <a:srgbClr val="F4A9E4"/>
              </a:solidFill>
              <a:latin typeface="Public Sans" pitchFamily="2" charset="0"/>
            </a:endParaRPr>
          </a:p>
        </p:txBody>
      </p:sp>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CFEF0-405B-8D4A-ABFD-A543027DEB5B}"/>
              </a:ext>
            </a:extLst>
          </p:cNvPr>
          <p:cNvSpPr txBox="1"/>
          <p:nvPr/>
        </p:nvSpPr>
        <p:spPr>
          <a:xfrm>
            <a:off x="4622800" y="4597400"/>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3469E539-46A9-ED4C-ABDD-070B9F4AD5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21378773">
            <a:off x="4043978" y="2193643"/>
            <a:ext cx="2512031" cy="355484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C95944B-05BF-2B4E-A284-54171324D9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2911" y="772491"/>
            <a:ext cx="2513163" cy="355484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95A37672-8D9D-4543-B847-9554FFB1F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604280">
            <a:off x="7730963" y="2545347"/>
            <a:ext cx="2512031" cy="3554841"/>
          </a:xfrm>
          <a:prstGeom prst="rect">
            <a:avLst/>
          </a:prstGeom>
          <a:effectLst>
            <a:outerShdw blurRad="50800" dist="38100" dir="2700000" algn="tl" rotWithShape="0">
              <a:prstClr val="black">
                <a:alpha val="40000"/>
              </a:prstClr>
            </a:outerShdw>
          </a:effectLst>
        </p:spPr>
      </p:pic>
      <p:sp>
        <p:nvSpPr>
          <p:cNvPr id="7" name="Footer Placeholder 6">
            <a:extLst>
              <a:ext uri="{FF2B5EF4-FFF2-40B4-BE49-F238E27FC236}">
                <a16:creationId xmlns:a16="http://schemas.microsoft.com/office/drawing/2014/main" id="{EE99AC95-01BA-8C4E-9DEF-A3B147628809}"/>
              </a:ext>
            </a:extLst>
          </p:cNvPr>
          <p:cNvSpPr>
            <a:spLocks noGrp="1"/>
          </p:cNvSpPr>
          <p:nvPr>
            <p:ph type="ftr" sz="quarter" idx="11"/>
          </p:nvPr>
        </p:nvSpPr>
        <p:spPr/>
        <p:txBody>
          <a:bodyPr/>
          <a:lstStyle/>
          <a:p>
            <a:r>
              <a:rPr lang="en-US" dirty="0">
                <a:solidFill>
                  <a:srgbClr val="22272B"/>
                </a:solidFill>
              </a:rPr>
              <a:t>22</a:t>
            </a:r>
          </a:p>
        </p:txBody>
      </p:sp>
    </p:spTree>
    <p:extLst>
      <p:ext uri="{BB962C8B-B14F-4D97-AF65-F5344CB8AC3E}">
        <p14:creationId xmlns:p14="http://schemas.microsoft.com/office/powerpoint/2010/main" val="66448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a:noFill/>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Public Sans"/>
              </a:rPr>
              <a:t>Resources</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5A281CE-80A9-5A4C-848E-6F247FDCD863}"/>
              </a:ext>
            </a:extLst>
          </p:cNvPr>
          <p:cNvSpPr txBox="1">
            <a:spLocks/>
          </p:cNvSpPr>
          <p:nvPr/>
        </p:nvSpPr>
        <p:spPr>
          <a:xfrm>
            <a:off x="387247" y="1230352"/>
            <a:ext cx="11059685" cy="354152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dirty="0">
                <a:solidFill>
                  <a:srgbClr val="FF0000"/>
                </a:solidFill>
                <a:latin typeface="Public Sans" pitchFamily="2" charset="77"/>
                <a:hlinkClick r:id="rId3"/>
              </a:rPr>
              <a:t>Download these products</a:t>
            </a:r>
            <a:r>
              <a:rPr lang="en-AU" sz="1250" dirty="0">
                <a:solidFill>
                  <a:srgbClr val="22272B"/>
                </a:solidFill>
                <a:latin typeface="Public Sans" pitchFamily="2" charset="77"/>
              </a:rPr>
              <a:t> and use them in your newsletters, publications and websites. Print them out and hand them to clients and people in your community. Everyone has a part to play. You might also like to use the key messages on pages 17-21 to develop your own news items for your mob about </a:t>
            </a:r>
            <a:r>
              <a:rPr lang="en-AU" sz="1250" b="1" dirty="0">
                <a:solidFill>
                  <a:srgbClr val="22272B"/>
                </a:solidFill>
                <a:latin typeface="Public Sans" pitchFamily="2" charset="77"/>
              </a:rPr>
              <a:t>My Future, My Culture, My Way.</a:t>
            </a:r>
          </a:p>
        </p:txBody>
      </p:sp>
      <p:pic>
        <p:nvPicPr>
          <p:cNvPr id="15" name="Picture 14">
            <a:extLst>
              <a:ext uri="{FF2B5EF4-FFF2-40B4-BE49-F238E27FC236}">
                <a16:creationId xmlns:a16="http://schemas.microsoft.com/office/drawing/2014/main" id="{24E55D08-C366-B648-8704-ADC4F6E5D94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47980" y="2355492"/>
            <a:ext cx="2102799" cy="2974387"/>
          </a:xfrm>
          <a:prstGeom prst="rect">
            <a:avLst/>
          </a:prstGeom>
          <a:effectLst>
            <a:outerShdw blurRad="50800" dist="38100" dir="2700000" algn="tl" rotWithShape="0">
              <a:prstClr val="black">
                <a:alpha val="20000"/>
              </a:prstClr>
            </a:outerShdw>
          </a:effectLst>
        </p:spPr>
      </p:pic>
      <p:sp>
        <p:nvSpPr>
          <p:cNvPr id="17" name="TextBox 16">
            <a:extLst>
              <a:ext uri="{FF2B5EF4-FFF2-40B4-BE49-F238E27FC236}">
                <a16:creationId xmlns:a16="http://schemas.microsoft.com/office/drawing/2014/main" id="{767A3722-24F8-3145-B009-7D9EF7460C86}"/>
              </a:ext>
            </a:extLst>
          </p:cNvPr>
          <p:cNvSpPr txBox="1"/>
          <p:nvPr/>
        </p:nvSpPr>
        <p:spPr>
          <a:xfrm>
            <a:off x="7338544" y="5456816"/>
            <a:ext cx="2101854" cy="523220"/>
          </a:xfrm>
          <a:prstGeom prst="rect">
            <a:avLst/>
          </a:prstGeom>
          <a:noFill/>
        </p:spPr>
        <p:txBody>
          <a:bodyPr wrap="square">
            <a:spAutoFit/>
          </a:bodyPr>
          <a:lstStyle/>
          <a:p>
            <a:pPr algn="ctr"/>
            <a:r>
              <a:rPr lang="en-AU" sz="1000" dirty="0"/>
              <a:t>A3 infographic</a:t>
            </a:r>
          </a:p>
          <a:p>
            <a:pPr marL="0" indent="0" algn="ctr">
              <a:buNone/>
            </a:pPr>
            <a:endParaRPr lang="en-AU" sz="1800" dirty="0">
              <a:latin typeface="Public Sans" pitchFamily="2" charset="77"/>
            </a:endParaRPr>
          </a:p>
        </p:txBody>
      </p:sp>
      <p:pic>
        <p:nvPicPr>
          <p:cNvPr id="12" name="Picture 11">
            <a:extLst>
              <a:ext uri="{FF2B5EF4-FFF2-40B4-BE49-F238E27FC236}">
                <a16:creationId xmlns:a16="http://schemas.microsoft.com/office/drawing/2014/main" id="{C4F46794-C19B-CE44-BB43-969EA0356D2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397316" y="2355492"/>
            <a:ext cx="2101854" cy="2974390"/>
          </a:xfrm>
          <a:prstGeom prst="rect">
            <a:avLst/>
          </a:prstGeom>
          <a:effectLst>
            <a:outerShdw blurRad="50800" dist="38100" dir="2700000" algn="tl" rotWithShape="0">
              <a:prstClr val="black">
                <a:alpha val="20000"/>
              </a:prstClr>
            </a:outerShdw>
          </a:effectLst>
        </p:spPr>
      </p:pic>
      <p:pic>
        <p:nvPicPr>
          <p:cNvPr id="13" name="Picture 12">
            <a:extLst>
              <a:ext uri="{FF2B5EF4-FFF2-40B4-BE49-F238E27FC236}">
                <a16:creationId xmlns:a16="http://schemas.microsoft.com/office/drawing/2014/main" id="{5D7B1A3B-37E0-7045-B0E9-44186DC083F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857706" y="2355492"/>
            <a:ext cx="2101854" cy="2974390"/>
          </a:xfrm>
          <a:prstGeom prst="rect">
            <a:avLst/>
          </a:prstGeom>
          <a:effectLst>
            <a:outerShdw blurRad="50800" dist="38100" dir="2700000" algn="tl" rotWithShape="0">
              <a:prstClr val="black">
                <a:alpha val="20000"/>
              </a:prstClr>
            </a:outerShdw>
          </a:effectLst>
        </p:spPr>
      </p:pic>
      <p:sp>
        <p:nvSpPr>
          <p:cNvPr id="19" name="TextBox 18">
            <a:extLst>
              <a:ext uri="{FF2B5EF4-FFF2-40B4-BE49-F238E27FC236}">
                <a16:creationId xmlns:a16="http://schemas.microsoft.com/office/drawing/2014/main" id="{90470695-DB55-BD43-94BD-6D08BF44C6BA}"/>
              </a:ext>
            </a:extLst>
          </p:cNvPr>
          <p:cNvSpPr txBox="1"/>
          <p:nvPr/>
        </p:nvSpPr>
        <p:spPr>
          <a:xfrm>
            <a:off x="2613661" y="5448446"/>
            <a:ext cx="1669117" cy="523220"/>
          </a:xfrm>
          <a:prstGeom prst="rect">
            <a:avLst/>
          </a:prstGeom>
          <a:noFill/>
        </p:spPr>
        <p:txBody>
          <a:bodyPr wrap="square">
            <a:spAutoFit/>
          </a:bodyPr>
          <a:lstStyle/>
          <a:p>
            <a:pPr algn="ctr"/>
            <a:r>
              <a:rPr lang="en-AU" sz="1000" dirty="0"/>
              <a:t>Student factsheet</a:t>
            </a:r>
          </a:p>
          <a:p>
            <a:pPr marL="0" indent="0" algn="ctr">
              <a:buNone/>
            </a:pPr>
            <a:endParaRPr lang="en-AU" sz="1800" dirty="0">
              <a:latin typeface="Public Sans" pitchFamily="2" charset="77"/>
            </a:endParaRPr>
          </a:p>
        </p:txBody>
      </p:sp>
      <p:sp>
        <p:nvSpPr>
          <p:cNvPr id="21" name="TextBox 20">
            <a:extLst>
              <a:ext uri="{FF2B5EF4-FFF2-40B4-BE49-F238E27FC236}">
                <a16:creationId xmlns:a16="http://schemas.microsoft.com/office/drawing/2014/main" id="{361806BD-1282-314D-86A9-DB99FEC66694}"/>
              </a:ext>
            </a:extLst>
          </p:cNvPr>
          <p:cNvSpPr txBox="1"/>
          <p:nvPr/>
        </p:nvSpPr>
        <p:spPr>
          <a:xfrm>
            <a:off x="5105052" y="5448446"/>
            <a:ext cx="1669117" cy="523220"/>
          </a:xfrm>
          <a:prstGeom prst="rect">
            <a:avLst/>
          </a:prstGeom>
          <a:noFill/>
        </p:spPr>
        <p:txBody>
          <a:bodyPr wrap="square">
            <a:spAutoFit/>
          </a:bodyPr>
          <a:lstStyle/>
          <a:p>
            <a:pPr algn="ctr"/>
            <a:r>
              <a:rPr lang="en-AU" sz="1000" dirty="0"/>
              <a:t>Parents and carers factsheet</a:t>
            </a:r>
          </a:p>
          <a:p>
            <a:pPr marL="0" indent="0" algn="ctr">
              <a:buNone/>
            </a:pPr>
            <a:endParaRPr lang="en-AU" sz="1800" dirty="0">
              <a:latin typeface="Public Sans" pitchFamily="2" charset="77"/>
            </a:endParaRPr>
          </a:p>
        </p:txBody>
      </p:sp>
      <p:sp>
        <p:nvSpPr>
          <p:cNvPr id="5" name="Footer Placeholder 4">
            <a:extLst>
              <a:ext uri="{FF2B5EF4-FFF2-40B4-BE49-F238E27FC236}">
                <a16:creationId xmlns:a16="http://schemas.microsoft.com/office/drawing/2014/main" id="{80181B84-BE23-C241-9FCC-FFACCF2C3B43}"/>
              </a:ext>
            </a:extLst>
          </p:cNvPr>
          <p:cNvSpPr>
            <a:spLocks noGrp="1"/>
          </p:cNvSpPr>
          <p:nvPr>
            <p:ph type="ftr" sz="quarter" idx="11"/>
          </p:nvPr>
        </p:nvSpPr>
        <p:spPr/>
        <p:txBody>
          <a:bodyPr/>
          <a:lstStyle/>
          <a:p>
            <a:r>
              <a:rPr lang="en-US" dirty="0">
                <a:solidFill>
                  <a:srgbClr val="22272B"/>
                </a:solidFill>
              </a:rPr>
              <a:t>23</a:t>
            </a:r>
          </a:p>
        </p:txBody>
      </p:sp>
    </p:spTree>
    <p:extLst>
      <p:ext uri="{BB962C8B-B14F-4D97-AF65-F5344CB8AC3E}">
        <p14:creationId xmlns:p14="http://schemas.microsoft.com/office/powerpoint/2010/main" val="152544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a:noFill/>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Resources</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0EBA2C1-B1BC-5742-83BC-6F07AA90C5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76426" y="584216"/>
            <a:ext cx="1316992" cy="1316992"/>
          </a:xfrm>
          <a:prstGeom prst="rect">
            <a:avLst/>
          </a:prstGeom>
          <a:effectLst>
            <a:outerShdw blurRad="50800" dist="38100" dir="2700000" algn="tl" rotWithShape="0">
              <a:prstClr val="black">
                <a:alpha val="20000"/>
              </a:prstClr>
            </a:outerShdw>
          </a:effectLst>
        </p:spPr>
      </p:pic>
      <p:pic>
        <p:nvPicPr>
          <p:cNvPr id="19" name="Picture 18">
            <a:extLst>
              <a:ext uri="{FF2B5EF4-FFF2-40B4-BE49-F238E27FC236}">
                <a16:creationId xmlns:a16="http://schemas.microsoft.com/office/drawing/2014/main" id="{7138E286-E6BC-4945-AE5E-107B1557019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21970" y="584216"/>
            <a:ext cx="1316992" cy="1316992"/>
          </a:xfrm>
          <a:prstGeom prst="rect">
            <a:avLst/>
          </a:prstGeom>
          <a:effectLst>
            <a:outerShdw blurRad="50800" dist="38100" dir="2700000" algn="tl" rotWithShape="0">
              <a:prstClr val="black">
                <a:alpha val="20000"/>
              </a:prstClr>
            </a:outerShdw>
          </a:effectLst>
        </p:spPr>
      </p:pic>
      <p:pic>
        <p:nvPicPr>
          <p:cNvPr id="24" name="Picture 23">
            <a:extLst>
              <a:ext uri="{FF2B5EF4-FFF2-40B4-BE49-F238E27FC236}">
                <a16:creationId xmlns:a16="http://schemas.microsoft.com/office/drawing/2014/main" id="{DAD6CBE5-387B-3B47-9DB0-152D4D561BB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391366" y="584216"/>
            <a:ext cx="1316992" cy="1316992"/>
          </a:xfrm>
          <a:prstGeom prst="rect">
            <a:avLst/>
          </a:prstGeom>
          <a:effectLst>
            <a:outerShdw blurRad="50800" dist="38100" dir="2700000" algn="tl" rotWithShape="0">
              <a:prstClr val="black">
                <a:alpha val="20000"/>
              </a:prstClr>
            </a:outerShdw>
          </a:effectLst>
        </p:spPr>
      </p:pic>
      <p:pic>
        <p:nvPicPr>
          <p:cNvPr id="25" name="Picture 24">
            <a:extLst>
              <a:ext uri="{FF2B5EF4-FFF2-40B4-BE49-F238E27FC236}">
                <a16:creationId xmlns:a16="http://schemas.microsoft.com/office/drawing/2014/main" id="{E48EBF10-6098-464C-AEC7-6AEC0BCF93D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6426" y="2094608"/>
            <a:ext cx="1316992" cy="1316992"/>
          </a:xfrm>
          <a:prstGeom prst="rect">
            <a:avLst/>
          </a:prstGeom>
          <a:effectLst>
            <a:outerShdw blurRad="50800" dist="38100" dir="2700000" algn="tl" rotWithShape="0">
              <a:prstClr val="black">
                <a:alpha val="20000"/>
              </a:prstClr>
            </a:outerShdw>
          </a:effectLst>
        </p:spPr>
      </p:pic>
      <p:pic>
        <p:nvPicPr>
          <p:cNvPr id="26" name="Picture 25">
            <a:extLst>
              <a:ext uri="{FF2B5EF4-FFF2-40B4-BE49-F238E27FC236}">
                <a16:creationId xmlns:a16="http://schemas.microsoft.com/office/drawing/2014/main" id="{E4DD99D6-8CAA-5C40-B4D7-548EED2A5C5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932480" y="2094608"/>
            <a:ext cx="1316992" cy="1316992"/>
          </a:xfrm>
          <a:prstGeom prst="rect">
            <a:avLst/>
          </a:prstGeom>
          <a:effectLst>
            <a:outerShdw blurRad="50800" dist="38100" dir="2700000" algn="tl" rotWithShape="0">
              <a:prstClr val="black">
                <a:alpha val="20000"/>
              </a:prstClr>
            </a:outerShdw>
          </a:effectLst>
        </p:spPr>
      </p:pic>
      <p:pic>
        <p:nvPicPr>
          <p:cNvPr id="27" name="Picture 26">
            <a:extLst>
              <a:ext uri="{FF2B5EF4-FFF2-40B4-BE49-F238E27FC236}">
                <a16:creationId xmlns:a16="http://schemas.microsoft.com/office/drawing/2014/main" id="{A5C2F5F7-8341-4144-A56D-ED9528ED16A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396579" y="2094608"/>
            <a:ext cx="1316992" cy="1316992"/>
          </a:xfrm>
          <a:prstGeom prst="rect">
            <a:avLst/>
          </a:prstGeom>
          <a:effectLst>
            <a:outerShdw blurRad="50800" dist="38100" dir="2700000" algn="tl" rotWithShape="0">
              <a:prstClr val="black">
                <a:alpha val="20000"/>
              </a:prstClr>
            </a:outerShdw>
          </a:effectLst>
        </p:spPr>
      </p:pic>
      <p:pic>
        <p:nvPicPr>
          <p:cNvPr id="28" name="Picture 27">
            <a:extLst>
              <a:ext uri="{FF2B5EF4-FFF2-40B4-BE49-F238E27FC236}">
                <a16:creationId xmlns:a16="http://schemas.microsoft.com/office/drawing/2014/main" id="{9AE2EEFF-8879-3A48-9569-7ECE28AFCA0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476426" y="3609206"/>
            <a:ext cx="1316992" cy="1316992"/>
          </a:xfrm>
          <a:prstGeom prst="rect">
            <a:avLst/>
          </a:prstGeom>
          <a:effectLst>
            <a:outerShdw blurRad="50800" dist="38100" dir="2700000" algn="tl" rotWithShape="0">
              <a:prstClr val="black">
                <a:alpha val="20000"/>
              </a:prstClr>
            </a:outerShdw>
          </a:effectLst>
        </p:spPr>
      </p:pic>
      <p:pic>
        <p:nvPicPr>
          <p:cNvPr id="29" name="Picture 28">
            <a:extLst>
              <a:ext uri="{FF2B5EF4-FFF2-40B4-BE49-F238E27FC236}">
                <a16:creationId xmlns:a16="http://schemas.microsoft.com/office/drawing/2014/main" id="{758C66D1-CF40-634C-B466-8DC2AA7883F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932480" y="3609206"/>
            <a:ext cx="1316992" cy="1316992"/>
          </a:xfrm>
          <a:prstGeom prst="rect">
            <a:avLst/>
          </a:prstGeom>
          <a:effectLst>
            <a:outerShdw blurRad="50800" dist="38100" dir="2700000" algn="tl" rotWithShape="0">
              <a:prstClr val="black">
                <a:alpha val="20000"/>
              </a:prstClr>
            </a:outerShdw>
          </a:effectLst>
        </p:spPr>
      </p:pic>
      <p:pic>
        <p:nvPicPr>
          <p:cNvPr id="30" name="Picture 29">
            <a:extLst>
              <a:ext uri="{FF2B5EF4-FFF2-40B4-BE49-F238E27FC236}">
                <a16:creationId xmlns:a16="http://schemas.microsoft.com/office/drawing/2014/main" id="{2C48F32D-F33E-CB45-A0D7-BC5560E076C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408444" y="3603163"/>
            <a:ext cx="1316992" cy="1316992"/>
          </a:xfrm>
          <a:prstGeom prst="rect">
            <a:avLst/>
          </a:prstGeom>
          <a:effectLst>
            <a:outerShdw blurRad="50800" dist="38100" dir="2700000" algn="tl" rotWithShape="0">
              <a:prstClr val="black">
                <a:alpha val="20000"/>
              </a:prstClr>
            </a:outerShdw>
          </a:effectLst>
        </p:spPr>
      </p:pic>
      <p:sp>
        <p:nvSpPr>
          <p:cNvPr id="35" name="TextBox 34">
            <a:extLst>
              <a:ext uri="{FF2B5EF4-FFF2-40B4-BE49-F238E27FC236}">
                <a16:creationId xmlns:a16="http://schemas.microsoft.com/office/drawing/2014/main" id="{042A09B0-ADD4-2D4A-A514-4EF9E2D3BC45}"/>
              </a:ext>
            </a:extLst>
          </p:cNvPr>
          <p:cNvSpPr txBox="1"/>
          <p:nvPr/>
        </p:nvSpPr>
        <p:spPr>
          <a:xfrm>
            <a:off x="6476425" y="5085116"/>
            <a:ext cx="4249011" cy="523220"/>
          </a:xfrm>
          <a:prstGeom prst="rect">
            <a:avLst/>
          </a:prstGeom>
          <a:noFill/>
        </p:spPr>
        <p:txBody>
          <a:bodyPr wrap="square">
            <a:spAutoFit/>
          </a:bodyPr>
          <a:lstStyle/>
          <a:p>
            <a:pPr algn="ctr"/>
            <a:r>
              <a:rPr lang="en-AU" sz="1000" dirty="0"/>
              <a:t>Social Media Tiles 1000px x 1000px</a:t>
            </a:r>
          </a:p>
          <a:p>
            <a:pPr marL="0" indent="0" algn="ctr">
              <a:buNone/>
            </a:pPr>
            <a:endParaRPr lang="en-AU" sz="1800" dirty="0">
              <a:latin typeface="Public Sans" pitchFamily="2" charset="77"/>
            </a:endParaRPr>
          </a:p>
        </p:txBody>
      </p:sp>
      <p:pic>
        <p:nvPicPr>
          <p:cNvPr id="20" name="Picture 19">
            <a:extLst>
              <a:ext uri="{FF2B5EF4-FFF2-40B4-BE49-F238E27FC236}">
                <a16:creationId xmlns:a16="http://schemas.microsoft.com/office/drawing/2014/main" id="{1FAEDE6B-20D6-894B-9F70-E59B23CF91F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102749" y="1398424"/>
            <a:ext cx="2634147" cy="3727648"/>
          </a:xfrm>
          <a:prstGeom prst="rect">
            <a:avLst/>
          </a:prstGeom>
          <a:effectLst>
            <a:outerShdw blurRad="50800" dist="38100" dir="2700000" algn="tl" rotWithShape="0">
              <a:prstClr val="black">
                <a:alpha val="20000"/>
              </a:prstClr>
            </a:outerShdw>
          </a:effectLst>
        </p:spPr>
      </p:pic>
      <p:sp>
        <p:nvSpPr>
          <p:cNvPr id="21" name="TextBox 20">
            <a:extLst>
              <a:ext uri="{FF2B5EF4-FFF2-40B4-BE49-F238E27FC236}">
                <a16:creationId xmlns:a16="http://schemas.microsoft.com/office/drawing/2014/main" id="{4CD3D772-5BC0-3446-BE31-F71F95118053}"/>
              </a:ext>
            </a:extLst>
          </p:cNvPr>
          <p:cNvSpPr txBox="1"/>
          <p:nvPr/>
        </p:nvSpPr>
        <p:spPr>
          <a:xfrm>
            <a:off x="2102750" y="5227946"/>
            <a:ext cx="2634146" cy="523220"/>
          </a:xfrm>
          <a:prstGeom prst="rect">
            <a:avLst/>
          </a:prstGeom>
          <a:noFill/>
        </p:spPr>
        <p:txBody>
          <a:bodyPr wrap="square">
            <a:spAutoFit/>
          </a:bodyPr>
          <a:lstStyle/>
          <a:p>
            <a:pPr algn="ctr"/>
            <a:r>
              <a:rPr lang="en-AU" sz="1000" dirty="0"/>
              <a:t>Poster (A4 and/or A3)</a:t>
            </a:r>
          </a:p>
          <a:p>
            <a:pPr marL="0" indent="0" algn="ctr">
              <a:buNone/>
            </a:pPr>
            <a:endParaRPr lang="en-AU" sz="1800" dirty="0">
              <a:latin typeface="Public Sans" pitchFamily="2" charset="77"/>
            </a:endParaRPr>
          </a:p>
        </p:txBody>
      </p:sp>
      <p:sp>
        <p:nvSpPr>
          <p:cNvPr id="31" name="TextBox 30">
            <a:extLst>
              <a:ext uri="{FF2B5EF4-FFF2-40B4-BE49-F238E27FC236}">
                <a16:creationId xmlns:a16="http://schemas.microsoft.com/office/drawing/2014/main" id="{EEA67C4C-A822-F040-A476-12D5809AF0BF}"/>
              </a:ext>
            </a:extLst>
          </p:cNvPr>
          <p:cNvSpPr txBox="1"/>
          <p:nvPr/>
        </p:nvSpPr>
        <p:spPr>
          <a:xfrm>
            <a:off x="6325264" y="5394963"/>
            <a:ext cx="4647536" cy="926536"/>
          </a:xfrm>
          <a:prstGeom prst="rect">
            <a:avLst/>
          </a:prstGeom>
          <a:noFill/>
        </p:spPr>
        <p:txBody>
          <a:bodyPr wrap="square">
            <a:spAutoFit/>
          </a:bodyPr>
          <a:lstStyle/>
          <a:p>
            <a:pPr>
              <a:lnSpc>
                <a:spcPct val="150000"/>
              </a:lnSpc>
            </a:pPr>
            <a:r>
              <a:rPr lang="en-AU" sz="1200" dirty="0">
                <a:solidFill>
                  <a:srgbClr val="22272B"/>
                </a:solidFill>
                <a:latin typeface="Public Sans" pitchFamily="2" charset="77"/>
              </a:rPr>
              <a:t>See section, ‘Social media content’ (pages 26-28) for guidance on how to use the </a:t>
            </a:r>
            <a:r>
              <a:rPr lang="en-AU" sz="1200" b="1" dirty="0">
                <a:solidFill>
                  <a:srgbClr val="22272B"/>
                </a:solidFill>
                <a:latin typeface="Public Sans" pitchFamily="2" charset="77"/>
              </a:rPr>
              <a:t>My Future, My Culture, My Way</a:t>
            </a:r>
            <a:r>
              <a:rPr lang="en-AU" sz="1200" dirty="0">
                <a:solidFill>
                  <a:srgbClr val="22272B"/>
                </a:solidFill>
                <a:latin typeface="Public Sans" pitchFamily="2" charset="77"/>
              </a:rPr>
              <a:t> campaign social assets.</a:t>
            </a:r>
            <a:endParaRPr lang="en-US" sz="1200" dirty="0"/>
          </a:p>
        </p:txBody>
      </p:sp>
      <p:sp>
        <p:nvSpPr>
          <p:cNvPr id="7" name="Footer Placeholder 6">
            <a:extLst>
              <a:ext uri="{FF2B5EF4-FFF2-40B4-BE49-F238E27FC236}">
                <a16:creationId xmlns:a16="http://schemas.microsoft.com/office/drawing/2014/main" id="{66731280-F933-7545-B152-F0384A753B43}"/>
              </a:ext>
            </a:extLst>
          </p:cNvPr>
          <p:cNvSpPr>
            <a:spLocks noGrp="1"/>
          </p:cNvSpPr>
          <p:nvPr>
            <p:ph type="ftr" sz="quarter" idx="11"/>
          </p:nvPr>
        </p:nvSpPr>
        <p:spPr/>
        <p:txBody>
          <a:bodyPr/>
          <a:lstStyle/>
          <a:p>
            <a:r>
              <a:rPr lang="en-US" dirty="0">
                <a:solidFill>
                  <a:srgbClr val="22272B"/>
                </a:solidFill>
              </a:rPr>
              <a:t>24</a:t>
            </a:r>
          </a:p>
        </p:txBody>
      </p:sp>
    </p:spTree>
    <p:extLst>
      <p:ext uri="{BB962C8B-B14F-4D97-AF65-F5344CB8AC3E}">
        <p14:creationId xmlns:p14="http://schemas.microsoft.com/office/powerpoint/2010/main" val="3835252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Resources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078191"/>
            <a:ext cx="9483776" cy="4445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22272B"/>
                </a:solidFill>
                <a:latin typeface="Public Sans" pitchFamily="2" charset="77"/>
              </a:rPr>
              <a:t>Good news stories</a:t>
            </a:r>
          </a:p>
        </p:txBody>
      </p:sp>
      <p:pic>
        <p:nvPicPr>
          <p:cNvPr id="11" name="Picture 10">
            <a:extLst>
              <a:ext uri="{FF2B5EF4-FFF2-40B4-BE49-F238E27FC236}">
                <a16:creationId xmlns:a16="http://schemas.microsoft.com/office/drawing/2014/main" id="{A1450F8E-9FA8-A14E-8863-9DC4EDCFB7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5380489F-F811-674D-B696-B210965C66C0}"/>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B870A9-FE74-A740-855C-5BD679796DFD}"/>
              </a:ext>
            </a:extLst>
          </p:cNvPr>
          <p:cNvSpPr/>
          <p:nvPr/>
        </p:nvSpPr>
        <p:spPr>
          <a:xfrm>
            <a:off x="177800" y="5727700"/>
            <a:ext cx="35687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extLst>
              <a:ext uri="{FF2B5EF4-FFF2-40B4-BE49-F238E27FC236}">
                <a16:creationId xmlns:a16="http://schemas.microsoft.com/office/drawing/2014/main" id="{6D0245F4-103F-8F40-9432-6ECCBF1445A4}"/>
              </a:ext>
            </a:extLst>
          </p:cNvPr>
          <p:cNvSpPr/>
          <p:nvPr/>
        </p:nvSpPr>
        <p:spPr>
          <a:xfrm>
            <a:off x="512510" y="1525974"/>
            <a:ext cx="3061962" cy="4867317"/>
          </a:xfrm>
          <a:prstGeom prst="rect">
            <a:avLst/>
          </a:prstGeom>
          <a:solidFill>
            <a:srgbClr val="FDEDDF"/>
          </a:solidFill>
          <a:ln>
            <a:noFill/>
          </a:ln>
          <a:effectLst>
            <a:outerShdw blurRad="50800" dist="38100" dir="2700000" algn="tl" rotWithShape="0">
              <a:prstClr val="black">
                <a:alpha val="1046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91C705-8D53-374F-B1C8-CA1F8D109BB6}"/>
              </a:ext>
            </a:extLst>
          </p:cNvPr>
          <p:cNvSpPr txBox="1"/>
          <p:nvPr/>
        </p:nvSpPr>
        <p:spPr>
          <a:xfrm>
            <a:off x="667239" y="4263853"/>
            <a:ext cx="2667020" cy="1909177"/>
          </a:xfrm>
          <a:prstGeom prst="rect">
            <a:avLst/>
          </a:prstGeom>
          <a:noFill/>
        </p:spPr>
        <p:txBody>
          <a:bodyPr wrap="square">
            <a:spAutoFit/>
          </a:bodyPr>
          <a:lstStyle/>
          <a:p>
            <a:pPr>
              <a:lnSpc>
                <a:spcPct val="150000"/>
              </a:lnSpc>
            </a:pPr>
            <a:r>
              <a:rPr lang="en-AU" sz="1000" dirty="0">
                <a:latin typeface="Public Sans" pitchFamily="2" charset="77"/>
              </a:rPr>
              <a:t>Kamilaroi woman Isabella Fernando was among 71 Aboriginal students who graduated from Dubbo College Senior Campus, in a state and possibly national record for the largest Indigenous cohort to finish their final year. She’s the first person in her family to finish the HSC and go to university.</a:t>
            </a:r>
          </a:p>
        </p:txBody>
      </p:sp>
      <p:pic>
        <p:nvPicPr>
          <p:cNvPr id="5" name="Picture 4" descr="A picture containing sky, outdoor, person&#10;&#10;Description automatically generated">
            <a:hlinkClick r:id="rId4"/>
            <a:extLst>
              <a:ext uri="{FF2B5EF4-FFF2-40B4-BE49-F238E27FC236}">
                <a16:creationId xmlns:a16="http://schemas.microsoft.com/office/drawing/2014/main" id="{88561C3A-0755-BE44-AFA0-BDD30950B7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509" y="1520058"/>
            <a:ext cx="3061963" cy="2040032"/>
          </a:xfrm>
          <a:prstGeom prst="rect">
            <a:avLst/>
          </a:prstGeom>
        </p:spPr>
      </p:pic>
      <p:sp>
        <p:nvSpPr>
          <p:cNvPr id="17" name="TextBox 16">
            <a:extLst>
              <a:ext uri="{FF2B5EF4-FFF2-40B4-BE49-F238E27FC236}">
                <a16:creationId xmlns:a16="http://schemas.microsoft.com/office/drawing/2014/main" id="{4B963DAA-141D-434A-8048-2281AFCA932D}"/>
              </a:ext>
            </a:extLst>
          </p:cNvPr>
          <p:cNvSpPr txBox="1"/>
          <p:nvPr/>
        </p:nvSpPr>
        <p:spPr>
          <a:xfrm>
            <a:off x="676653" y="3648903"/>
            <a:ext cx="2897819" cy="646331"/>
          </a:xfrm>
          <a:prstGeom prst="rect">
            <a:avLst/>
          </a:prstGeom>
          <a:noFill/>
        </p:spPr>
        <p:txBody>
          <a:bodyPr wrap="square">
            <a:spAutoFit/>
          </a:bodyPr>
          <a:lstStyle/>
          <a:p>
            <a:pPr algn="l" fontAlgn="base"/>
            <a:r>
              <a:rPr lang="en-AU" sz="1200" b="1" i="0" u="none" strike="noStrike" dirty="0">
                <a:solidFill>
                  <a:srgbClr val="0A1633"/>
                </a:solidFill>
                <a:effectLst/>
                <a:latin typeface="Public Sans" pitchFamily="2" charset="77"/>
                <a:hlinkClick r:id="rId4"/>
              </a:rPr>
              <a:t>‘Very proud’: Dubbo College breaks record for most Aboriginal HSC graduates</a:t>
            </a:r>
            <a:endParaRPr lang="en-AU" sz="1200" b="1" i="0" u="none" strike="noStrike" dirty="0">
              <a:solidFill>
                <a:srgbClr val="0A1633"/>
              </a:solidFill>
              <a:effectLst/>
              <a:latin typeface="Public Sans" pitchFamily="2" charset="77"/>
            </a:endParaRPr>
          </a:p>
        </p:txBody>
      </p:sp>
      <p:sp>
        <p:nvSpPr>
          <p:cNvPr id="18" name="Rectangle 17">
            <a:hlinkClick r:id="rId6"/>
            <a:extLst>
              <a:ext uri="{FF2B5EF4-FFF2-40B4-BE49-F238E27FC236}">
                <a16:creationId xmlns:a16="http://schemas.microsoft.com/office/drawing/2014/main" id="{C71194DA-D056-C74C-A152-2403274BCD0E}"/>
              </a:ext>
            </a:extLst>
          </p:cNvPr>
          <p:cNvSpPr/>
          <p:nvPr/>
        </p:nvSpPr>
        <p:spPr>
          <a:xfrm>
            <a:off x="4089679" y="1525976"/>
            <a:ext cx="3061962" cy="4830374"/>
          </a:xfrm>
          <a:prstGeom prst="rect">
            <a:avLst/>
          </a:prstGeom>
          <a:solidFill>
            <a:srgbClr val="FDEDDF"/>
          </a:solidFill>
          <a:ln>
            <a:noFill/>
          </a:ln>
          <a:effectLst>
            <a:outerShdw blurRad="50800" dist="38100" dir="2700000" algn="tl" rotWithShape="0">
              <a:prstClr val="black">
                <a:alpha val="995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0A0FCBB-5963-834B-84D2-BECD701E0DF2}"/>
              </a:ext>
            </a:extLst>
          </p:cNvPr>
          <p:cNvSpPr txBox="1"/>
          <p:nvPr/>
        </p:nvSpPr>
        <p:spPr>
          <a:xfrm>
            <a:off x="4293754" y="4123776"/>
            <a:ext cx="2698262" cy="1678345"/>
          </a:xfrm>
          <a:prstGeom prst="rect">
            <a:avLst/>
          </a:prstGeom>
          <a:noFill/>
        </p:spPr>
        <p:txBody>
          <a:bodyPr wrap="square">
            <a:spAutoFit/>
          </a:bodyPr>
          <a:lstStyle/>
          <a:p>
            <a:pPr>
              <a:lnSpc>
                <a:spcPct val="150000"/>
              </a:lnSpc>
            </a:pPr>
            <a:r>
              <a:rPr lang="en-AU" sz="1000" dirty="0">
                <a:latin typeface="Public Sans" pitchFamily="2" charset="77"/>
              </a:rPr>
              <a:t>Warren Welham is the principal of Northlakes High School, on the NSW Central Coast, where around two in 10 students identify as Aboriginal. He talks about how his school has, and continues to celebrate and recognise Aboriginal culture over many years in different ways.</a:t>
            </a:r>
          </a:p>
        </p:txBody>
      </p:sp>
      <p:pic>
        <p:nvPicPr>
          <p:cNvPr id="20" name="Picture 19">
            <a:hlinkClick r:id="rId6"/>
            <a:extLst>
              <a:ext uri="{FF2B5EF4-FFF2-40B4-BE49-F238E27FC236}">
                <a16:creationId xmlns:a16="http://schemas.microsoft.com/office/drawing/2014/main" id="{12702AFE-EAB9-504D-9990-D62DB8DFB9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
          <a:stretch/>
        </p:blipFill>
        <p:spPr>
          <a:xfrm>
            <a:off x="4093637" y="1525975"/>
            <a:ext cx="3058646" cy="2049262"/>
          </a:xfrm>
          <a:prstGeom prst="rect">
            <a:avLst/>
          </a:prstGeom>
        </p:spPr>
      </p:pic>
      <p:sp>
        <p:nvSpPr>
          <p:cNvPr id="21" name="TextBox 20">
            <a:extLst>
              <a:ext uri="{FF2B5EF4-FFF2-40B4-BE49-F238E27FC236}">
                <a16:creationId xmlns:a16="http://schemas.microsoft.com/office/drawing/2014/main" id="{B241BB2E-1AAA-9642-895E-AFC3C4B85667}"/>
              </a:ext>
            </a:extLst>
          </p:cNvPr>
          <p:cNvSpPr txBox="1"/>
          <p:nvPr/>
        </p:nvSpPr>
        <p:spPr>
          <a:xfrm>
            <a:off x="4254143" y="3641325"/>
            <a:ext cx="2897819" cy="461665"/>
          </a:xfrm>
          <a:prstGeom prst="rect">
            <a:avLst/>
          </a:prstGeom>
          <a:noFill/>
        </p:spPr>
        <p:txBody>
          <a:bodyPr wrap="square">
            <a:spAutoFit/>
          </a:bodyPr>
          <a:lstStyle/>
          <a:p>
            <a:pPr algn="l" fontAlgn="base"/>
            <a:r>
              <a:rPr lang="en-AU" sz="1200" b="1" i="0" u="none" strike="noStrike" dirty="0">
                <a:solidFill>
                  <a:srgbClr val="0A1633"/>
                </a:solidFill>
                <a:effectLst/>
                <a:latin typeface="Public Sans" pitchFamily="2" charset="77"/>
                <a:hlinkClick r:id="rId6"/>
              </a:rPr>
              <a:t>Connecting to culture supports Aboriginal students</a:t>
            </a:r>
            <a:endParaRPr lang="en-AU" sz="1200" b="1" i="0" u="none" strike="noStrike" dirty="0">
              <a:solidFill>
                <a:srgbClr val="0A1633"/>
              </a:solidFill>
              <a:effectLst/>
              <a:latin typeface="Public Sans" pitchFamily="2" charset="77"/>
            </a:endParaRPr>
          </a:p>
        </p:txBody>
      </p:sp>
      <p:sp>
        <p:nvSpPr>
          <p:cNvPr id="25" name="Rectangle 24">
            <a:hlinkClick r:id="rId6"/>
            <a:extLst>
              <a:ext uri="{FF2B5EF4-FFF2-40B4-BE49-F238E27FC236}">
                <a16:creationId xmlns:a16="http://schemas.microsoft.com/office/drawing/2014/main" id="{BCAE8BDB-F93A-3E48-BAAB-5BBE99206C2A}"/>
              </a:ext>
            </a:extLst>
          </p:cNvPr>
          <p:cNvSpPr/>
          <p:nvPr/>
        </p:nvSpPr>
        <p:spPr>
          <a:xfrm>
            <a:off x="7644845" y="1528476"/>
            <a:ext cx="3061962" cy="4830374"/>
          </a:xfrm>
          <a:prstGeom prst="rect">
            <a:avLst/>
          </a:prstGeom>
          <a:solidFill>
            <a:srgbClr val="FDEDDF"/>
          </a:solidFill>
          <a:ln>
            <a:noFill/>
          </a:ln>
          <a:effectLst>
            <a:outerShdw blurRad="50800" dist="38100" dir="2700000" algn="tl" rotWithShape="0">
              <a:prstClr val="black">
                <a:alpha val="995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58F6450-00C2-454A-AB4C-766E0A3E11B4}"/>
              </a:ext>
            </a:extLst>
          </p:cNvPr>
          <p:cNvSpPr txBox="1"/>
          <p:nvPr/>
        </p:nvSpPr>
        <p:spPr>
          <a:xfrm>
            <a:off x="7848920" y="4126276"/>
            <a:ext cx="2698262" cy="1915140"/>
          </a:xfrm>
          <a:prstGeom prst="rect">
            <a:avLst/>
          </a:prstGeom>
          <a:noFill/>
        </p:spPr>
        <p:txBody>
          <a:bodyPr wrap="square">
            <a:spAutoFit/>
          </a:bodyPr>
          <a:lstStyle/>
          <a:p>
            <a:pPr>
              <a:lnSpc>
                <a:spcPct val="150000"/>
              </a:lnSpc>
            </a:pPr>
            <a:r>
              <a:rPr lang="en-AU" sz="1000" dirty="0">
                <a:latin typeface="Public Sans" pitchFamily="2" charset="77"/>
              </a:rPr>
              <a:t>Aboriginal Community Connectors are changing lives in regional NSW. Drawing on the strengths, resilience and resourcefulness in communities, Casey has supported a student to be the first in her family to finish the HSC, and built unique local relationships with organisations like the Tamworth Regional Astronomy Club to support student engagement and cultural exchange</a:t>
            </a:r>
            <a:r>
              <a:rPr lang="en-AU" sz="1000">
                <a:latin typeface="Public Sans" pitchFamily="2" charset="77"/>
              </a:rPr>
              <a:t>. </a:t>
            </a:r>
            <a:endParaRPr lang="en-AU" sz="1000" dirty="0">
              <a:latin typeface="Public Sans" pitchFamily="2" charset="77"/>
            </a:endParaRPr>
          </a:p>
        </p:txBody>
      </p:sp>
      <p:pic>
        <p:nvPicPr>
          <p:cNvPr id="27" name="Picture 26">
            <a:hlinkClick r:id="rId6"/>
            <a:extLst>
              <a:ext uri="{FF2B5EF4-FFF2-40B4-BE49-F238E27FC236}">
                <a16:creationId xmlns:a16="http://schemas.microsoft.com/office/drawing/2014/main" id="{625F865D-2A2F-BE44-8C2A-6896C3757A9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648803" y="1528475"/>
            <a:ext cx="3058646" cy="2049262"/>
          </a:xfrm>
          <a:prstGeom prst="rect">
            <a:avLst/>
          </a:prstGeom>
        </p:spPr>
      </p:pic>
      <p:sp>
        <p:nvSpPr>
          <p:cNvPr id="28" name="TextBox 27">
            <a:extLst>
              <a:ext uri="{FF2B5EF4-FFF2-40B4-BE49-F238E27FC236}">
                <a16:creationId xmlns:a16="http://schemas.microsoft.com/office/drawing/2014/main" id="{C149E9A2-1576-914A-9ECB-BBE8E79E4FF2}"/>
              </a:ext>
            </a:extLst>
          </p:cNvPr>
          <p:cNvSpPr txBox="1"/>
          <p:nvPr/>
        </p:nvSpPr>
        <p:spPr>
          <a:xfrm>
            <a:off x="7809309" y="3643825"/>
            <a:ext cx="2897819" cy="461665"/>
          </a:xfrm>
          <a:prstGeom prst="rect">
            <a:avLst/>
          </a:prstGeom>
          <a:noFill/>
        </p:spPr>
        <p:txBody>
          <a:bodyPr wrap="square">
            <a:spAutoFit/>
          </a:bodyPr>
          <a:lstStyle/>
          <a:p>
            <a:pPr algn="l" fontAlgn="base"/>
            <a:r>
              <a:rPr lang="en-AU" sz="1200" b="1" u="sng" dirty="0">
                <a:solidFill>
                  <a:srgbClr val="FF0000"/>
                </a:solidFill>
                <a:latin typeface="Public Sans" pitchFamily="2" charset="77"/>
                <a:hlinkClick r:id="rId9"/>
              </a:rPr>
              <a:t>S</a:t>
            </a:r>
            <a:r>
              <a:rPr lang="en-AU" sz="1200" b="1" i="0" u="sng" strike="noStrike" dirty="0">
                <a:solidFill>
                  <a:srgbClr val="FF0000"/>
                </a:solidFill>
                <a:effectLst/>
                <a:latin typeface="Public Sans" pitchFamily="2" charset="77"/>
                <a:hlinkClick r:id="rId9"/>
              </a:rPr>
              <a:t>tronger Communities with Aboriginal Community Connectors</a:t>
            </a:r>
            <a:endParaRPr lang="en-AU" sz="1200" b="1" i="0" u="sng" strike="noStrike" dirty="0">
              <a:solidFill>
                <a:srgbClr val="FF0000"/>
              </a:solidFill>
              <a:effectLst/>
              <a:latin typeface="Public Sans" pitchFamily="2" charset="77"/>
            </a:endParaRPr>
          </a:p>
        </p:txBody>
      </p:sp>
      <p:sp>
        <p:nvSpPr>
          <p:cNvPr id="8" name="Footer Placeholder 7">
            <a:extLst>
              <a:ext uri="{FF2B5EF4-FFF2-40B4-BE49-F238E27FC236}">
                <a16:creationId xmlns:a16="http://schemas.microsoft.com/office/drawing/2014/main" id="{EC4AB867-54E4-8D4E-AE1A-B7090A876793}"/>
              </a:ext>
            </a:extLst>
          </p:cNvPr>
          <p:cNvSpPr>
            <a:spLocks noGrp="1"/>
          </p:cNvSpPr>
          <p:nvPr>
            <p:ph type="ftr" sz="quarter" idx="11"/>
          </p:nvPr>
        </p:nvSpPr>
        <p:spPr/>
        <p:txBody>
          <a:bodyPr/>
          <a:lstStyle/>
          <a:p>
            <a:r>
              <a:rPr lang="en-US" dirty="0">
                <a:solidFill>
                  <a:srgbClr val="22272B"/>
                </a:solidFill>
              </a:rPr>
              <a:t>25</a:t>
            </a:r>
          </a:p>
        </p:txBody>
      </p:sp>
    </p:spTree>
    <p:extLst>
      <p:ext uri="{BB962C8B-B14F-4D97-AF65-F5344CB8AC3E}">
        <p14:creationId xmlns:p14="http://schemas.microsoft.com/office/powerpoint/2010/main" val="782823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87249" y="1127240"/>
            <a:ext cx="9905930"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pitchFamily="2" charset="77"/>
              </a:rPr>
              <a:t>Join us on Facebook</a:t>
            </a:r>
          </a:p>
          <a:p>
            <a:pPr marL="0" indent="0">
              <a:lnSpc>
                <a:spcPct val="150000"/>
              </a:lnSpc>
              <a:buNone/>
            </a:pPr>
            <a:r>
              <a:rPr lang="en-AU" sz="1200" dirty="0">
                <a:solidFill>
                  <a:srgbClr val="22272B"/>
                </a:solidFill>
                <a:latin typeface="Public Sans" pitchFamily="2" charset="77"/>
              </a:rPr>
              <a:t>The </a:t>
            </a:r>
            <a:r>
              <a:rPr lang="en-AU" sz="1200" dirty="0">
                <a:solidFill>
                  <a:srgbClr val="0563C1"/>
                </a:solidFill>
                <a:latin typeface="Public Sans" pitchFamily="2" charset="77"/>
                <a:hlinkClick r:id="rId3"/>
              </a:rPr>
              <a:t>NSW Department of Education Facebook page </a:t>
            </a:r>
            <a:r>
              <a:rPr lang="en-AU" sz="1200" dirty="0">
                <a:solidFill>
                  <a:srgbClr val="22272B"/>
                </a:solidFill>
                <a:latin typeface="Public Sans" pitchFamily="2" charset="77"/>
              </a:rPr>
              <a:t>is a place to have conversations about the HSC and get support with the process, whether you’re doing it or helping someone to do it.</a:t>
            </a:r>
          </a:p>
          <a:p>
            <a:pPr marL="0" indent="0">
              <a:lnSpc>
                <a:spcPct val="150000"/>
              </a:lnSpc>
              <a:buNone/>
            </a:pPr>
            <a:r>
              <a:rPr lang="en-AU" sz="1600" b="1" dirty="0">
                <a:solidFill>
                  <a:srgbClr val="22272B"/>
                </a:solidFill>
                <a:latin typeface="Public Sans" pitchFamily="2" charset="77"/>
              </a:rPr>
              <a:t>Publish your own posts</a:t>
            </a:r>
          </a:p>
          <a:p>
            <a:pPr marL="0" indent="0">
              <a:lnSpc>
                <a:spcPct val="150000"/>
              </a:lnSpc>
              <a:buNone/>
            </a:pPr>
            <a:r>
              <a:rPr lang="en-AU" sz="1200" dirty="0">
                <a:solidFill>
                  <a:srgbClr val="22272B"/>
                </a:solidFill>
                <a:latin typeface="Public Sans" pitchFamily="2" charset="77"/>
              </a:rPr>
              <a:t>Where possible, share stories of schooling success through your social media channels, particularly from people in your community. Local stories help others connect with the messages. You can also send these stories to us at </a:t>
            </a:r>
            <a:r>
              <a:rPr lang="en-AU" sz="1200" dirty="0">
                <a:solidFill>
                  <a:srgbClr val="22272B"/>
                </a:solidFill>
                <a:latin typeface="Public Sans" pitchFamily="2" charset="77"/>
                <a:hlinkClick r:id="rId4"/>
              </a:rPr>
              <a:t>premiersprioritycorro@det.nsw.edu.au</a:t>
            </a:r>
            <a:r>
              <a:rPr lang="en-AU" sz="1200" dirty="0">
                <a:solidFill>
                  <a:srgbClr val="22272B"/>
                </a:solidFill>
                <a:latin typeface="Public Sans" pitchFamily="2" charset="77"/>
              </a:rPr>
              <a:t>, and we'd be delighted to share them via our state-wide networks.</a:t>
            </a:r>
          </a:p>
          <a:p>
            <a:pPr marL="0" indent="0">
              <a:lnSpc>
                <a:spcPct val="150000"/>
              </a:lnSpc>
              <a:buNone/>
            </a:pPr>
            <a:r>
              <a:rPr lang="en-AU" sz="1200" dirty="0">
                <a:solidFill>
                  <a:srgbClr val="22272B"/>
                </a:solidFill>
                <a:latin typeface="Public Sans" pitchFamily="2" charset="77"/>
              </a:rPr>
              <a:t>In addition to the key messages above (see pages 17-21), here is some suggested copy to help you post on platforms like Facebook, Twitter and LinkedIn. You can use this copy as a starting point and change them to suit your own audiences and channels.</a:t>
            </a:r>
          </a:p>
          <a:p>
            <a:pPr marL="0" indent="0">
              <a:lnSpc>
                <a:spcPct val="150000"/>
              </a:lnSpc>
              <a:buNone/>
            </a:pPr>
            <a:r>
              <a:rPr lang="en-AU" sz="1200" b="1" dirty="0">
                <a:solidFill>
                  <a:srgbClr val="22272B"/>
                </a:solidFill>
                <a:latin typeface="Public Sans" pitchFamily="2" charset="77"/>
              </a:rPr>
              <a:t>Where possible, add:</a:t>
            </a:r>
          </a:p>
          <a:p>
            <a:pPr lvl="0">
              <a:lnSpc>
                <a:spcPct val="100000"/>
              </a:lnSpc>
            </a:pPr>
            <a:r>
              <a:rPr lang="en-AU" sz="1200" dirty="0">
                <a:solidFill>
                  <a:srgbClr val="22272B"/>
                </a:solidFill>
                <a:latin typeface="Public Sans" pitchFamily="2" charset="77"/>
              </a:rPr>
              <a:t>a link to more information, like the </a:t>
            </a:r>
            <a:r>
              <a:rPr lang="en-AU" sz="1200" dirty="0">
                <a:solidFill>
                  <a:srgbClr val="0563C1"/>
                </a:solidFill>
                <a:latin typeface="Public Sans" pitchFamily="2" charset="77"/>
                <a:hlinkClick r:id="rId5"/>
              </a:rPr>
              <a:t>My Culture, My Future, My Way page</a:t>
            </a:r>
            <a:endParaRPr lang="en-AU" sz="1200" dirty="0">
              <a:solidFill>
                <a:srgbClr val="0563C1"/>
              </a:solidFill>
              <a:latin typeface="Public Sans" pitchFamily="2" charset="77"/>
            </a:endParaRPr>
          </a:p>
          <a:p>
            <a:pPr lvl="0">
              <a:lnSpc>
                <a:spcPct val="100000"/>
              </a:lnSpc>
            </a:pPr>
            <a:r>
              <a:rPr lang="en-AU" sz="1200" dirty="0">
                <a:solidFill>
                  <a:srgbClr val="22272B"/>
                </a:solidFill>
                <a:latin typeface="Public Sans" pitchFamily="2" charset="77"/>
              </a:rPr>
              <a:t>an image or a video</a:t>
            </a:r>
          </a:p>
          <a:p>
            <a:pPr lvl="0">
              <a:lnSpc>
                <a:spcPct val="100000"/>
              </a:lnSpc>
            </a:pPr>
            <a:r>
              <a:rPr lang="en-AU" sz="1200" dirty="0">
                <a:solidFill>
                  <a:srgbClr val="22272B"/>
                </a:solidFill>
                <a:latin typeface="Public Sans" pitchFamily="2" charset="77"/>
              </a:rPr>
              <a:t>appropriate hashtags, including </a:t>
            </a:r>
            <a:r>
              <a:rPr lang="en-AU" sz="1200" b="1" dirty="0">
                <a:solidFill>
                  <a:srgbClr val="22272B"/>
                </a:solidFill>
                <a:latin typeface="Public Sans" pitchFamily="2" charset="77"/>
              </a:rPr>
              <a:t>#</a:t>
            </a:r>
            <a:r>
              <a:rPr lang="en-AU" sz="1200" b="1" dirty="0" err="1">
                <a:solidFill>
                  <a:srgbClr val="22272B"/>
                </a:solidFill>
                <a:latin typeface="Public Sans" pitchFamily="2" charset="77"/>
              </a:rPr>
              <a:t>MyFutureMyCultureMyWay</a:t>
            </a:r>
            <a:r>
              <a:rPr lang="en-AU" sz="1200" b="1" dirty="0">
                <a:solidFill>
                  <a:srgbClr val="22272B"/>
                </a:solidFill>
                <a:latin typeface="Public Sans" pitchFamily="2" charset="77"/>
              </a:rPr>
              <a:t> </a:t>
            </a:r>
            <a:r>
              <a:rPr lang="en-AU" sz="1200" dirty="0">
                <a:solidFill>
                  <a:srgbClr val="22272B"/>
                </a:solidFill>
                <a:latin typeface="Public Sans" pitchFamily="2" charset="77"/>
              </a:rPr>
              <a:t>and </a:t>
            </a:r>
            <a:r>
              <a:rPr lang="en-AU" sz="1200" b="1" dirty="0">
                <a:solidFill>
                  <a:srgbClr val="22272B"/>
                </a:solidFill>
                <a:latin typeface="Public Sans" pitchFamily="2" charset="77"/>
              </a:rPr>
              <a:t>#</a:t>
            </a:r>
            <a:r>
              <a:rPr lang="en-AU" sz="1200" b="1" dirty="0" err="1">
                <a:solidFill>
                  <a:srgbClr val="22272B"/>
                </a:solidFill>
                <a:latin typeface="Public Sans" pitchFamily="2" charset="77"/>
              </a:rPr>
              <a:t>stayhealthyHSC</a:t>
            </a:r>
            <a:endParaRPr lang="en-AU" sz="1200" b="1" dirty="0">
              <a:solidFill>
                <a:srgbClr val="22272B"/>
              </a:solidFill>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Social media content</a:t>
            </a:r>
          </a:p>
        </p:txBody>
      </p:sp>
      <p:cxnSp>
        <p:nvCxnSpPr>
          <p:cNvPr id="5" name="Straight Connector 4">
            <a:extLst>
              <a:ext uri="{FF2B5EF4-FFF2-40B4-BE49-F238E27FC236}">
                <a16:creationId xmlns:a16="http://schemas.microsoft.com/office/drawing/2014/main" id="{C17E58FF-9F7F-1C47-BD06-9C5142D44AB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2434F6C-77D1-5C42-A984-211849C1095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7" name="Rectangle 6">
            <a:extLst>
              <a:ext uri="{FF2B5EF4-FFF2-40B4-BE49-F238E27FC236}">
                <a16:creationId xmlns:a16="http://schemas.microsoft.com/office/drawing/2014/main" id="{569F5750-0ECE-7346-81B1-D9F2FA37AF13}"/>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B67620CC-0982-2348-8883-111EF24975DB}"/>
              </a:ext>
            </a:extLst>
          </p:cNvPr>
          <p:cNvSpPr>
            <a:spLocks noGrp="1"/>
          </p:cNvSpPr>
          <p:nvPr>
            <p:ph type="ftr" sz="quarter" idx="11"/>
          </p:nvPr>
        </p:nvSpPr>
        <p:spPr/>
        <p:txBody>
          <a:bodyPr/>
          <a:lstStyle/>
          <a:p>
            <a:r>
              <a:rPr lang="en-US" dirty="0">
                <a:solidFill>
                  <a:srgbClr val="22272B"/>
                </a:solidFill>
              </a:rPr>
              <a:t>26</a:t>
            </a:r>
          </a:p>
        </p:txBody>
      </p:sp>
    </p:spTree>
    <p:extLst>
      <p:ext uri="{BB962C8B-B14F-4D97-AF65-F5344CB8AC3E}">
        <p14:creationId xmlns:p14="http://schemas.microsoft.com/office/powerpoint/2010/main" val="2884811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662135-BE56-E84F-A32F-B5EEA19756ED}"/>
              </a:ext>
            </a:extLst>
          </p:cNvPr>
          <p:cNvSpPr/>
          <p:nvPr/>
        </p:nvSpPr>
        <p:spPr>
          <a:xfrm>
            <a:off x="6081712" y="0"/>
            <a:ext cx="6096000"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dirty="0">
              <a:latin typeface="Public Sans" pitchFamily="2" charset="77"/>
            </a:endParaRPr>
          </a:p>
        </p:txBody>
      </p:sp>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solidFill>
                  <a:srgbClr val="CBEDFD"/>
                </a:solidFill>
                <a:latin typeface="Public Sans"/>
              </a:rPr>
              <a:t>Suggested social media copy</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4D95AC5-932F-9147-A6CA-DC8884326013}"/>
              </a:ext>
            </a:extLst>
          </p:cNvPr>
          <p:cNvSpPr txBox="1">
            <a:spLocks/>
          </p:cNvSpPr>
          <p:nvPr/>
        </p:nvSpPr>
        <p:spPr>
          <a:xfrm>
            <a:off x="6619824" y="1384300"/>
            <a:ext cx="4707039"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latin typeface="Public Sans" pitchFamily="2" charset="77"/>
              </a:rPr>
              <a:t>Connection to culture helps students succeed</a:t>
            </a:r>
          </a:p>
          <a:p>
            <a:pPr lvl="0">
              <a:lnSpc>
                <a:spcPct val="150000"/>
              </a:lnSpc>
            </a:pPr>
            <a:r>
              <a:rPr lang="en-AU" sz="1250" dirty="0">
                <a:latin typeface="Public Sans" pitchFamily="2" charset="77"/>
              </a:rPr>
              <a:t>Research shows staying connected to culture supports student wellbeing and educational success. By learning more about the HSC, we can give them the full range of support to achieve at school while staying strong in their identity.</a:t>
            </a:r>
          </a:p>
          <a:p>
            <a:pPr lvl="0">
              <a:lnSpc>
                <a:spcPct val="150000"/>
              </a:lnSpc>
            </a:pPr>
            <a:r>
              <a:rPr lang="en-AU" sz="1250" dirty="0">
                <a:latin typeface="Public Sans" pitchFamily="2" charset="77"/>
              </a:rPr>
              <a:t>Do you know a First Nations student going through Year 11 or 12? Connection to culture and identity is critical to their education. Check out the resources to support them with their learning and cultural needs.</a:t>
            </a:r>
          </a:p>
          <a:p>
            <a:pPr lvl="0">
              <a:lnSpc>
                <a:spcPct val="150000"/>
              </a:lnSpc>
            </a:pPr>
            <a:r>
              <a:rPr lang="en-AU" sz="1250" dirty="0">
                <a:latin typeface="Public Sans" pitchFamily="2" charset="77"/>
              </a:rPr>
              <a:t>For some students, the HSC journey can be tough. But different supports and connection to culture may help them through. What helped you stay focussed when you were going through school?</a:t>
            </a:r>
          </a:p>
        </p:txBody>
      </p: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384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CBEDFD"/>
                </a:solidFill>
                <a:latin typeface="Public Sans" pitchFamily="2" charset="77"/>
              </a:rPr>
              <a:t>Support students to do the HSC</a:t>
            </a:r>
          </a:p>
          <a:p>
            <a:pPr lvl="0">
              <a:lnSpc>
                <a:spcPct val="150000"/>
              </a:lnSpc>
            </a:pPr>
            <a:r>
              <a:rPr lang="en-AU" sz="1250" dirty="0">
                <a:solidFill>
                  <a:srgbClr val="CBEDFD"/>
                </a:solidFill>
                <a:latin typeface="Public Sans" pitchFamily="2" charset="77"/>
              </a:rPr>
              <a:t>Education is key to a strong future. When your children have their Higher School Certificates, they’re more likely to get a job in the industry they want. When you were a kid, what did you want to be when you ‘grew up’?</a:t>
            </a:r>
          </a:p>
          <a:p>
            <a:pPr lvl="0">
              <a:lnSpc>
                <a:spcPct val="150000"/>
              </a:lnSpc>
            </a:pPr>
            <a:r>
              <a:rPr lang="en-AU" sz="1250" dirty="0">
                <a:solidFill>
                  <a:srgbClr val="CBEDFD"/>
                </a:solidFill>
                <a:latin typeface="Public Sans" pitchFamily="2" charset="77"/>
              </a:rPr>
              <a:t>Did you know that there is more than one way to do the HSC? Talk to your family, school or mentors about ways you can get your high school qualifications.</a:t>
            </a:r>
          </a:p>
          <a:p>
            <a:pPr lvl="0">
              <a:lnSpc>
                <a:spcPct val="150000"/>
              </a:lnSpc>
            </a:pPr>
            <a:r>
              <a:rPr lang="en-AU" sz="1250" dirty="0">
                <a:solidFill>
                  <a:srgbClr val="CBEDFD"/>
                </a:solidFill>
                <a:latin typeface="Public Sans" pitchFamily="2" charset="77"/>
              </a:rPr>
              <a:t>Completing the HSC gives students tools for life and helps them give back to the community. But it can be challenging. You can help students through their HSC and achieve their life goals. What are your tips for doing the HSC?</a:t>
            </a:r>
          </a:p>
        </p:txBody>
      </p:sp>
      <p:sp>
        <p:nvSpPr>
          <p:cNvPr id="11" name="Rectangle 10">
            <a:extLst>
              <a:ext uri="{FF2B5EF4-FFF2-40B4-BE49-F238E27FC236}">
                <a16:creationId xmlns:a16="http://schemas.microsoft.com/office/drawing/2014/main" id="{5C5BFD05-2CEC-5E42-B948-25FED2B13195}"/>
              </a:ext>
            </a:extLst>
          </p:cNvPr>
          <p:cNvSpPr/>
          <p:nvPr/>
        </p:nvSpPr>
        <p:spPr>
          <a:xfrm>
            <a:off x="177800" y="57277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136D576-59D4-1748-8F6E-39C0393A273A}"/>
              </a:ext>
            </a:extLst>
          </p:cNvPr>
          <p:cNvSpPr>
            <a:spLocks noGrp="1"/>
          </p:cNvSpPr>
          <p:nvPr>
            <p:ph type="ftr" sz="quarter" idx="11"/>
          </p:nvPr>
        </p:nvSpPr>
        <p:spPr>
          <a:xfrm>
            <a:off x="4217275" y="6356350"/>
            <a:ext cx="4114800" cy="365125"/>
          </a:xfrm>
        </p:spPr>
        <p:txBody>
          <a:bodyPr/>
          <a:lstStyle/>
          <a:p>
            <a:r>
              <a:rPr lang="en-US" dirty="0">
                <a:solidFill>
                  <a:srgbClr val="22272B"/>
                </a:solidFill>
              </a:rPr>
              <a:t>27</a:t>
            </a:r>
          </a:p>
        </p:txBody>
      </p:sp>
    </p:spTree>
    <p:extLst>
      <p:ext uri="{BB962C8B-B14F-4D97-AF65-F5344CB8AC3E}">
        <p14:creationId xmlns:p14="http://schemas.microsoft.com/office/powerpoint/2010/main" val="2812305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87248" y="1388389"/>
            <a:ext cx="3905783"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dirty="0">
                <a:solidFill>
                  <a:srgbClr val="22272B"/>
                </a:solidFill>
                <a:latin typeface="Public Sans" pitchFamily="2" charset="77"/>
              </a:rPr>
              <a:t>The photographs within the polaroid treatment of the social tile design can be custom populated using the PowerPoint-based template which is </a:t>
            </a:r>
            <a:r>
              <a:rPr lang="en-AU" sz="1250" u="sng" dirty="0">
                <a:solidFill>
                  <a:srgbClr val="FF0000"/>
                </a:solidFill>
                <a:latin typeface="Public Sans" pitchFamily="2" charset="77"/>
                <a:hlinkClick r:id="rId3"/>
              </a:rPr>
              <a:t>saved here:</a:t>
            </a:r>
            <a:endParaRPr lang="en-AU" sz="1250" u="sng" dirty="0">
              <a:solidFill>
                <a:srgbClr val="FF0000"/>
              </a:solidFill>
              <a:latin typeface="Public Sans" pitchFamily="2" charset="77"/>
            </a:endParaRPr>
          </a:p>
          <a:p>
            <a:pPr marL="0" indent="0">
              <a:lnSpc>
                <a:spcPct val="150000"/>
              </a:lnSpc>
              <a:buNone/>
            </a:pPr>
            <a:r>
              <a:rPr lang="en-AU" sz="1250" dirty="0">
                <a:solidFill>
                  <a:srgbClr val="22272B"/>
                </a:solidFill>
                <a:latin typeface="Public Sans" pitchFamily="2" charset="77"/>
              </a:rPr>
              <a:t>Simply right click on the photograph and select ‘Change Picture’ to swap out the image. Once the image has been swapped out, export the PowerPoint slide as a JPEG for immediate use on social media platforms. The slide will export the tile at 1000x1000px.</a:t>
            </a: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Social tile template for internal use</a:t>
            </a:r>
          </a:p>
        </p:txBody>
      </p:sp>
      <p:cxnSp>
        <p:nvCxnSpPr>
          <p:cNvPr id="5" name="Straight Connector 4">
            <a:extLst>
              <a:ext uri="{FF2B5EF4-FFF2-40B4-BE49-F238E27FC236}">
                <a16:creationId xmlns:a16="http://schemas.microsoft.com/office/drawing/2014/main" id="{C17E58FF-9F7F-1C47-BD06-9C5142D44AB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69F5750-0ECE-7346-81B1-D9F2FA37AF13}"/>
              </a:ext>
            </a:extLst>
          </p:cNvPr>
          <p:cNvSpPr/>
          <p:nvPr/>
        </p:nvSpPr>
        <p:spPr>
          <a:xfrm>
            <a:off x="12037452"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7419BA16-8E5E-CE40-BDA4-3D9A3FA423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5230" y="1519458"/>
            <a:ext cx="6144217" cy="3456122"/>
          </a:xfrm>
          <a:prstGeom prst="rect">
            <a:avLst/>
          </a:prstGeom>
        </p:spPr>
      </p:pic>
      <p:sp>
        <p:nvSpPr>
          <p:cNvPr id="6" name="Footer Placeholder 5">
            <a:extLst>
              <a:ext uri="{FF2B5EF4-FFF2-40B4-BE49-F238E27FC236}">
                <a16:creationId xmlns:a16="http://schemas.microsoft.com/office/drawing/2014/main" id="{A9960A33-943B-D741-99FD-D1C053529D1B}"/>
              </a:ext>
            </a:extLst>
          </p:cNvPr>
          <p:cNvSpPr>
            <a:spLocks noGrp="1"/>
          </p:cNvSpPr>
          <p:nvPr>
            <p:ph type="ftr" sz="quarter" idx="11"/>
          </p:nvPr>
        </p:nvSpPr>
        <p:spPr/>
        <p:txBody>
          <a:bodyPr/>
          <a:lstStyle/>
          <a:p>
            <a:r>
              <a:rPr lang="en-US" dirty="0">
                <a:solidFill>
                  <a:srgbClr val="22272B"/>
                </a:solidFill>
              </a:rPr>
              <a:t>28</a:t>
            </a:r>
          </a:p>
        </p:txBody>
      </p:sp>
    </p:spTree>
    <p:extLst>
      <p:ext uri="{BB962C8B-B14F-4D97-AF65-F5344CB8AC3E}">
        <p14:creationId xmlns:p14="http://schemas.microsoft.com/office/powerpoint/2010/main" val="3417302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C466892-0862-A849-9C63-99756E3D52E8}"/>
              </a:ext>
            </a:extLst>
          </p:cNvPr>
          <p:cNvSpPr txBox="1">
            <a:spLocks/>
          </p:cNvSpPr>
          <p:nvPr/>
        </p:nvSpPr>
        <p:spPr>
          <a:xfrm>
            <a:off x="440738" y="1595776"/>
            <a:ext cx="8860917" cy="333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300" dirty="0">
                <a:solidFill>
                  <a:srgbClr val="22272B"/>
                </a:solidFill>
                <a:latin typeface="Public Sans" pitchFamily="2" charset="77"/>
              </a:rPr>
              <a:t>Want to know more?</a:t>
            </a:r>
          </a:p>
          <a:p>
            <a:pPr>
              <a:lnSpc>
                <a:spcPct val="100000"/>
              </a:lnSpc>
            </a:pPr>
            <a:endParaRPr lang="en-AU" sz="1100" dirty="0">
              <a:latin typeface="Public Sans" pitchFamily="2" charset="77"/>
            </a:endParaRPr>
          </a:p>
          <a:p>
            <a:pPr>
              <a:lnSpc>
                <a:spcPct val="150000"/>
              </a:lnSpc>
            </a:pPr>
            <a:r>
              <a:rPr lang="en-AU" sz="1600" dirty="0">
                <a:latin typeface="Public Sans" pitchFamily="2" charset="77"/>
              </a:rPr>
              <a:t>Visit </a:t>
            </a:r>
            <a:r>
              <a:rPr lang="en-AU" sz="1600" dirty="0">
                <a:solidFill>
                  <a:srgbClr val="FF0000"/>
                </a:solidFill>
                <a:latin typeface="Public Sans" pitchFamily="2" charset="77"/>
                <a:hlinkClick r:id="rId4"/>
              </a:rPr>
              <a:t>My Future, My Culture, My Way</a:t>
            </a:r>
            <a:r>
              <a:rPr lang="en-AU" sz="1600" dirty="0">
                <a:solidFill>
                  <a:srgbClr val="22272B"/>
                </a:solidFill>
                <a:latin typeface="Public Sans" pitchFamily="2" charset="77"/>
              </a:rPr>
              <a:t>,</a:t>
            </a:r>
            <a:r>
              <a:rPr lang="en-AU" sz="1600" dirty="0">
                <a:solidFill>
                  <a:srgbClr val="FF0000"/>
                </a:solidFill>
                <a:latin typeface="Public Sans" pitchFamily="2" charset="77"/>
              </a:rPr>
              <a:t> </a:t>
            </a:r>
            <a:r>
              <a:rPr lang="en-AU" sz="1600" dirty="0">
                <a:latin typeface="Public Sans" pitchFamily="2" charset="77"/>
              </a:rPr>
              <a:t>follow the Department of Education on </a:t>
            </a:r>
            <a:r>
              <a:rPr lang="en-AU" sz="1600" dirty="0">
                <a:latin typeface="Public Sans" pitchFamily="2" charset="77"/>
                <a:hlinkClick r:id="rId5"/>
              </a:rPr>
              <a:t>social media</a:t>
            </a:r>
            <a:r>
              <a:rPr lang="en-AU" sz="1600" dirty="0">
                <a:latin typeface="Public Sans" pitchFamily="2" charset="77"/>
              </a:rPr>
              <a:t>, talk to your school, or contact your local AECG.</a:t>
            </a:r>
          </a:p>
        </p:txBody>
      </p:sp>
      <p:sp>
        <p:nvSpPr>
          <p:cNvPr id="6" name="Footer Placeholder 5">
            <a:extLst>
              <a:ext uri="{FF2B5EF4-FFF2-40B4-BE49-F238E27FC236}">
                <a16:creationId xmlns:a16="http://schemas.microsoft.com/office/drawing/2014/main" id="{11F8F57C-79C3-1744-B315-A2194A248A56}"/>
              </a:ext>
            </a:extLst>
          </p:cNvPr>
          <p:cNvSpPr>
            <a:spLocks noGrp="1"/>
          </p:cNvSpPr>
          <p:nvPr>
            <p:ph type="ftr" sz="quarter" idx="11"/>
          </p:nvPr>
        </p:nvSpPr>
        <p:spPr/>
        <p:txBody>
          <a:bodyPr/>
          <a:lstStyle/>
          <a:p>
            <a:r>
              <a:rPr lang="en-US" dirty="0">
                <a:solidFill>
                  <a:srgbClr val="22272B"/>
                </a:solidFill>
              </a:rPr>
              <a:t>29</a:t>
            </a:r>
          </a:p>
        </p:txBody>
      </p:sp>
    </p:spTree>
    <p:extLst>
      <p:ext uri="{BB962C8B-B14F-4D97-AF65-F5344CB8AC3E}">
        <p14:creationId xmlns:p14="http://schemas.microsoft.com/office/powerpoint/2010/main" val="368138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F767519-CCBF-9240-8FC6-BFB928E5DE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3B818A-F07C-0D43-A2DB-7C095F1331BD}"/>
              </a:ext>
            </a:extLst>
          </p:cNvPr>
          <p:cNvSpPr/>
          <p:nvPr/>
        </p:nvSpPr>
        <p:spPr>
          <a:xfrm>
            <a:off x="12001499" y="1738"/>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7359A9E-4DDF-9442-A1B8-934E06BF5B09}"/>
              </a:ext>
            </a:extLst>
          </p:cNvPr>
          <p:cNvSpPr txBox="1">
            <a:spLocks/>
          </p:cNvSpPr>
          <p:nvPr/>
        </p:nvSpPr>
        <p:spPr>
          <a:xfrm>
            <a:off x="440737" y="1031621"/>
            <a:ext cx="5820363" cy="1987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100" dirty="0">
                <a:solidFill>
                  <a:srgbClr val="22272B"/>
                </a:solidFill>
                <a:latin typeface="Public Sans" pitchFamily="2" charset="77"/>
              </a:rPr>
              <a:t>“This artwork is about the journey we take through school and our continuation to learn and grow. Each section represents our growth and understanding during our schooling until we are full of knowledge and prepared for the world beyond school. The four outside sections represent us continuously learning and trying to reach our full potential.  For the middle section, I used dots in different colours, patterns, and sizes to represent all the knowledge we accumulate during school, including what we learn about ourselves and our culture. Our mix of knowledge and understanding is represented as a beautiful, intertwined piece of art” – Felicity Adams</a:t>
            </a:r>
          </a:p>
        </p:txBody>
      </p:sp>
      <p:sp>
        <p:nvSpPr>
          <p:cNvPr id="16" name="Title 1">
            <a:extLst>
              <a:ext uri="{FF2B5EF4-FFF2-40B4-BE49-F238E27FC236}">
                <a16:creationId xmlns:a16="http://schemas.microsoft.com/office/drawing/2014/main" id="{105D56FF-0FE0-F140-8C28-AF3D9B461FAA}"/>
              </a:ext>
            </a:extLst>
          </p:cNvPr>
          <p:cNvSpPr txBox="1">
            <a:spLocks/>
          </p:cNvSpPr>
          <p:nvPr/>
        </p:nvSpPr>
        <p:spPr>
          <a:xfrm>
            <a:off x="440737" y="3270910"/>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dirty="0">
                <a:solidFill>
                  <a:srgbClr val="22272B"/>
                </a:solidFill>
                <a:latin typeface="Public Sans" pitchFamily="2" charset="77"/>
              </a:rPr>
              <a:t>About the artist</a:t>
            </a:r>
          </a:p>
        </p:txBody>
      </p:sp>
      <p:sp>
        <p:nvSpPr>
          <p:cNvPr id="17" name="Content Placeholder 2">
            <a:extLst>
              <a:ext uri="{FF2B5EF4-FFF2-40B4-BE49-F238E27FC236}">
                <a16:creationId xmlns:a16="http://schemas.microsoft.com/office/drawing/2014/main" id="{AB567640-2B6F-F141-8D9E-3FA9928608BB}"/>
              </a:ext>
            </a:extLst>
          </p:cNvPr>
          <p:cNvSpPr txBox="1">
            <a:spLocks/>
          </p:cNvSpPr>
          <p:nvPr/>
        </p:nvSpPr>
        <p:spPr>
          <a:xfrm>
            <a:off x="447482" y="3754650"/>
            <a:ext cx="5802329" cy="20977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100" dirty="0">
                <a:solidFill>
                  <a:srgbClr val="22272B"/>
                </a:solidFill>
                <a:latin typeface="Public Sans" pitchFamily="2" charset="77"/>
              </a:rPr>
              <a:t>Felicity Adams is a proud descendant of the Kamilaroi people, currently living and learning on Dharug Country. She treasures, respects and lives the values of family, community and culture. Felicity first discovered her passion for painting in 2019 and has continued to develop and hone her skills in art. She loves the freedom of expressing her culture and identity through her art. Felicity aims to pursue a career as a First Nations artist and hopes to break barriers and stereotypes through her work.</a:t>
            </a:r>
          </a:p>
        </p:txBody>
      </p:sp>
      <p:sp>
        <p:nvSpPr>
          <p:cNvPr id="18" name="Title 1">
            <a:extLst>
              <a:ext uri="{FF2B5EF4-FFF2-40B4-BE49-F238E27FC236}">
                <a16:creationId xmlns:a16="http://schemas.microsoft.com/office/drawing/2014/main" id="{C8CE6BBF-13A8-A340-817F-6B06303097A0}"/>
              </a:ext>
            </a:extLst>
          </p:cNvPr>
          <p:cNvSpPr txBox="1">
            <a:spLocks/>
          </p:cNvSpPr>
          <p:nvPr/>
        </p:nvSpPr>
        <p:spPr>
          <a:xfrm>
            <a:off x="440738" y="536156"/>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dirty="0">
                <a:solidFill>
                  <a:srgbClr val="22272B"/>
                </a:solidFill>
                <a:latin typeface="Public Sans" pitchFamily="2" charset="77"/>
              </a:rPr>
              <a:t>Artwork by Felicity Adams</a:t>
            </a:r>
          </a:p>
        </p:txBody>
      </p:sp>
      <p:pic>
        <p:nvPicPr>
          <p:cNvPr id="3" name="Picture 2" descr="A person holding a large piece of art&#10;&#10;Description automatically generated with low confidence">
            <a:extLst>
              <a:ext uri="{FF2B5EF4-FFF2-40B4-BE49-F238E27FC236}">
                <a16:creationId xmlns:a16="http://schemas.microsoft.com/office/drawing/2014/main" id="{29D86522-ECB6-C34B-91D1-BD5C6CF71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718" y="1166043"/>
            <a:ext cx="5036692" cy="3777519"/>
          </a:xfrm>
          <a:prstGeom prst="rect">
            <a:avLst/>
          </a:prstGeom>
        </p:spPr>
      </p:pic>
      <p:sp>
        <p:nvSpPr>
          <p:cNvPr id="10" name="TextBox 9">
            <a:extLst>
              <a:ext uri="{FF2B5EF4-FFF2-40B4-BE49-F238E27FC236}">
                <a16:creationId xmlns:a16="http://schemas.microsoft.com/office/drawing/2014/main" id="{4B43F11E-D7D7-7E4F-A668-B4A3146E9417}"/>
              </a:ext>
            </a:extLst>
          </p:cNvPr>
          <p:cNvSpPr txBox="1"/>
          <p:nvPr/>
        </p:nvSpPr>
        <p:spPr>
          <a:xfrm>
            <a:off x="6524367" y="5085490"/>
            <a:ext cx="7018638" cy="269304"/>
          </a:xfrm>
          <a:prstGeom prst="rect">
            <a:avLst/>
          </a:prstGeom>
          <a:noFill/>
        </p:spPr>
        <p:txBody>
          <a:bodyPr wrap="square">
            <a:spAutoFit/>
          </a:bodyPr>
          <a:lstStyle/>
          <a:p>
            <a:r>
              <a:rPr lang="en-AU" sz="1150" dirty="0">
                <a:solidFill>
                  <a:srgbClr val="22272B"/>
                </a:solidFill>
                <a:latin typeface="Public Sans" pitchFamily="2" charset="77"/>
              </a:rPr>
              <a:t>Pictured: Artist, Felicity Adams, Chifley College Shalvey Campus</a:t>
            </a:r>
          </a:p>
        </p:txBody>
      </p:sp>
      <p:sp>
        <p:nvSpPr>
          <p:cNvPr id="5" name="Footer Placeholder 4">
            <a:extLst>
              <a:ext uri="{FF2B5EF4-FFF2-40B4-BE49-F238E27FC236}">
                <a16:creationId xmlns:a16="http://schemas.microsoft.com/office/drawing/2014/main" id="{5B051F4A-DB9B-CF4C-A5D7-6082C28B5C3C}"/>
              </a:ext>
            </a:extLst>
          </p:cNvPr>
          <p:cNvSpPr>
            <a:spLocks noGrp="1"/>
          </p:cNvSpPr>
          <p:nvPr>
            <p:ph type="ftr" sz="quarter" idx="11"/>
          </p:nvPr>
        </p:nvSpPr>
        <p:spPr/>
        <p:txBody>
          <a:bodyPr/>
          <a:lstStyle/>
          <a:p>
            <a:r>
              <a:rPr lang="en-US" dirty="0">
                <a:solidFill>
                  <a:srgbClr val="22272B"/>
                </a:solidFill>
              </a:rPr>
              <a:t>3</a:t>
            </a:r>
          </a:p>
        </p:txBody>
      </p:sp>
    </p:spTree>
    <p:extLst>
      <p:ext uri="{BB962C8B-B14F-4D97-AF65-F5344CB8AC3E}">
        <p14:creationId xmlns:p14="http://schemas.microsoft.com/office/powerpoint/2010/main" val="141727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22272B"/>
                </a:solidFill>
                <a:latin typeface="Public Sans" pitchFamily="2" charset="0"/>
              </a:rPr>
              <a:t>Toolkit introduction</a:t>
            </a:r>
          </a:p>
          <a:p>
            <a:endParaRPr lang="en-US" sz="3700" dirty="0">
              <a:solidFill>
                <a:srgbClr val="F4A9E4"/>
              </a:solidFill>
              <a:latin typeface="Public Sans" pitchFamily="2" charset="0"/>
            </a:endParaRPr>
          </a:p>
        </p:txBody>
      </p:sp>
      <p:pic>
        <p:nvPicPr>
          <p:cNvPr id="5" name="Picture 4">
            <a:extLst>
              <a:ext uri="{FF2B5EF4-FFF2-40B4-BE49-F238E27FC236}">
                <a16:creationId xmlns:a16="http://schemas.microsoft.com/office/drawing/2014/main" id="{6D330C90-9988-5244-8AB7-860751D281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47028" y="830886"/>
            <a:ext cx="5275268" cy="5253379"/>
          </a:xfrm>
          <a:prstGeom prst="rect">
            <a:avLst/>
          </a:prstGeom>
        </p:spPr>
      </p:pic>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725201A-DA94-2B48-AF64-12B73491EB43}"/>
              </a:ext>
            </a:extLst>
          </p:cNvPr>
          <p:cNvSpPr>
            <a:spLocks noGrp="1"/>
          </p:cNvSpPr>
          <p:nvPr>
            <p:ph type="ftr" sz="quarter" idx="11"/>
          </p:nvPr>
        </p:nvSpPr>
        <p:spPr/>
        <p:txBody>
          <a:bodyPr/>
          <a:lstStyle/>
          <a:p>
            <a:r>
              <a:rPr lang="en-US" dirty="0">
                <a:solidFill>
                  <a:srgbClr val="22272B"/>
                </a:solidFill>
              </a:rPr>
              <a:t>4</a:t>
            </a:r>
          </a:p>
        </p:txBody>
      </p:sp>
    </p:spTree>
    <p:extLst>
      <p:ext uri="{BB962C8B-B14F-4D97-AF65-F5344CB8AC3E}">
        <p14:creationId xmlns:p14="http://schemas.microsoft.com/office/powerpoint/2010/main" val="250717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F767519-CCBF-9240-8FC6-BFB928E5DE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E7359A9E-4DDF-9442-A1B8-934E06BF5B09}"/>
              </a:ext>
            </a:extLst>
          </p:cNvPr>
          <p:cNvSpPr txBox="1">
            <a:spLocks/>
          </p:cNvSpPr>
          <p:nvPr/>
        </p:nvSpPr>
        <p:spPr>
          <a:xfrm>
            <a:off x="440737" y="1156906"/>
            <a:ext cx="10235502" cy="1987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b="1" dirty="0">
                <a:latin typeface="Public Sans" pitchFamily="2" charset="77"/>
              </a:rPr>
              <a:t>My Future, My Culture, My Way is a new campaign to help Aboriginal students through the journey to attaining the </a:t>
            </a:r>
            <a:r>
              <a:rPr lang="en-AU" sz="1250" b="1" u="sng" dirty="0">
                <a:latin typeface="Public Sans" pitchFamily="2" charset="77"/>
                <a:hlinkClick r:id="rId3"/>
              </a:rPr>
              <a:t>Higher School Certificate</a:t>
            </a:r>
            <a:r>
              <a:rPr lang="en-AU" sz="1250" b="1" dirty="0">
                <a:latin typeface="Public Sans" pitchFamily="2" charset="77"/>
              </a:rPr>
              <a:t> (HSC) by supporting them, their parents and carers, and communities.</a:t>
            </a:r>
            <a:endParaRPr lang="en-AU" sz="1250" dirty="0">
              <a:latin typeface="Public Sans" pitchFamily="2" charset="77"/>
            </a:endParaRPr>
          </a:p>
          <a:p>
            <a:pPr marL="0" indent="0">
              <a:lnSpc>
                <a:spcPct val="150000"/>
              </a:lnSpc>
              <a:buNone/>
            </a:pPr>
            <a:r>
              <a:rPr lang="en-AU" sz="1250" dirty="0">
                <a:latin typeface="Public Sans" pitchFamily="2" charset="77"/>
              </a:rPr>
              <a:t>When your kids complete the HSC, the whole community benefits. We want all students to achieve their very best. For some students, the HSC journey can be challenging and different supports and connection to culture may help them through.</a:t>
            </a:r>
          </a:p>
          <a:p>
            <a:pPr marL="0" indent="0">
              <a:lnSpc>
                <a:spcPct val="150000"/>
              </a:lnSpc>
              <a:buNone/>
            </a:pPr>
            <a:r>
              <a:rPr lang="en-AU" sz="1250" dirty="0">
                <a:latin typeface="Public Sans" pitchFamily="2" charset="77"/>
              </a:rPr>
              <a:t>As part of the </a:t>
            </a:r>
            <a:r>
              <a:rPr lang="en-AU" sz="1250" u="sng" dirty="0">
                <a:latin typeface="Public Sans" pitchFamily="2" charset="77"/>
                <a:hlinkClick r:id="rId4"/>
              </a:rPr>
              <a:t>Premier’s Priorities</a:t>
            </a:r>
            <a:r>
              <a:rPr lang="en-AU" sz="1250" dirty="0">
                <a:latin typeface="Public Sans" pitchFamily="2" charset="77"/>
              </a:rPr>
              <a:t>, the NSW Department of Education, NSW Coalition of Aboriginal Peak Organisations (CAPO) and the Premier’s Implementation Unit have co-designed the My Future, My Culture, My Way campaign. We now need your help to implement it. </a:t>
            </a:r>
          </a:p>
          <a:p>
            <a:pPr marL="0" indent="0">
              <a:lnSpc>
                <a:spcPct val="150000"/>
              </a:lnSpc>
              <a:buNone/>
            </a:pPr>
            <a:r>
              <a:rPr lang="en-AU" sz="1250" b="1" dirty="0">
                <a:latin typeface="Public Sans" pitchFamily="2" charset="77"/>
              </a:rPr>
              <a:t>We aim to increase the proportion of Aboriginal students attaining Year 12 by 50%, while maintaining their cultural identity.</a:t>
            </a:r>
          </a:p>
          <a:p>
            <a:pPr marL="0" indent="0">
              <a:lnSpc>
                <a:spcPct val="150000"/>
              </a:lnSpc>
              <a:buNone/>
            </a:pPr>
            <a:r>
              <a:rPr lang="en-AU" sz="1250" dirty="0">
                <a:latin typeface="Public Sans" pitchFamily="2" charset="77"/>
              </a:rPr>
              <a:t>This Priority recognises that staying connected to culture is important throughout a student’s studies. It helps students to stay strong, in mind, body and spirit, and to reach their full potential.</a:t>
            </a:r>
          </a:p>
          <a:p>
            <a:pPr marL="0" indent="0">
              <a:lnSpc>
                <a:spcPct val="150000"/>
              </a:lnSpc>
              <a:buNone/>
            </a:pPr>
            <a:r>
              <a:rPr lang="en-AU" sz="1250" dirty="0">
                <a:latin typeface="Public Sans" pitchFamily="2" charset="77"/>
              </a:rPr>
              <a:t>Communities have an important role to play to reach this ambitious target. You can help involve students with language and culture to help maintain cultural identity, and also provide them with academic support and encourage them on their journey to the HSC.</a:t>
            </a:r>
          </a:p>
          <a:p>
            <a:pPr marL="0" indent="0">
              <a:buNone/>
            </a:pPr>
            <a:endParaRPr lang="en-AU" sz="1200" dirty="0"/>
          </a:p>
          <a:p>
            <a:pPr marL="0" indent="0">
              <a:buNone/>
            </a:pPr>
            <a:endParaRPr lang="en-AU" sz="1200" dirty="0"/>
          </a:p>
        </p:txBody>
      </p:sp>
      <p:sp>
        <p:nvSpPr>
          <p:cNvPr id="18" name="Title 1">
            <a:extLst>
              <a:ext uri="{FF2B5EF4-FFF2-40B4-BE49-F238E27FC236}">
                <a16:creationId xmlns:a16="http://schemas.microsoft.com/office/drawing/2014/main" id="{C8CE6BBF-13A8-A340-817F-6B06303097A0}"/>
              </a:ext>
            </a:extLst>
          </p:cNvPr>
          <p:cNvSpPr txBox="1">
            <a:spLocks/>
          </p:cNvSpPr>
          <p:nvPr/>
        </p:nvSpPr>
        <p:spPr>
          <a:xfrm>
            <a:off x="440738" y="536156"/>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22272B"/>
                </a:solidFill>
                <a:latin typeface="Public Sans" pitchFamily="2" charset="77"/>
              </a:rPr>
              <a:t>Toolkit introduction</a:t>
            </a:r>
          </a:p>
        </p:txBody>
      </p:sp>
      <p:pic>
        <p:nvPicPr>
          <p:cNvPr id="6" name="Picture 5">
            <a:extLst>
              <a:ext uri="{FF2B5EF4-FFF2-40B4-BE49-F238E27FC236}">
                <a16:creationId xmlns:a16="http://schemas.microsoft.com/office/drawing/2014/main" id="{AB06356D-CF4D-254C-A410-28CFD2C6F6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7" name="Rectangle 6">
            <a:extLst>
              <a:ext uri="{FF2B5EF4-FFF2-40B4-BE49-F238E27FC236}">
                <a16:creationId xmlns:a16="http://schemas.microsoft.com/office/drawing/2014/main" id="{00478E78-FCA7-9241-BF76-F03DFF373508}"/>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E5ADFD9-AEB0-0F48-A5FE-5B6D76261796}"/>
              </a:ext>
            </a:extLst>
          </p:cNvPr>
          <p:cNvSpPr>
            <a:spLocks noGrp="1"/>
          </p:cNvSpPr>
          <p:nvPr>
            <p:ph type="ftr" sz="quarter" idx="11"/>
          </p:nvPr>
        </p:nvSpPr>
        <p:spPr/>
        <p:txBody>
          <a:bodyPr/>
          <a:lstStyle/>
          <a:p>
            <a:r>
              <a:rPr lang="en-US" dirty="0">
                <a:solidFill>
                  <a:srgbClr val="22272B"/>
                </a:solidFill>
              </a:rPr>
              <a:t>5</a:t>
            </a:r>
          </a:p>
        </p:txBody>
      </p:sp>
    </p:spTree>
    <p:extLst>
      <p:ext uri="{BB962C8B-B14F-4D97-AF65-F5344CB8AC3E}">
        <p14:creationId xmlns:p14="http://schemas.microsoft.com/office/powerpoint/2010/main" val="350442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7EE333-904D-B24E-A615-3AFEEADB4A45}"/>
              </a:ext>
            </a:extLst>
          </p:cNvPr>
          <p:cNvSpPr/>
          <p:nvPr/>
        </p:nvSpPr>
        <p:spPr>
          <a:xfrm>
            <a:off x="6081712" y="0"/>
            <a:ext cx="6096000" cy="6858000"/>
          </a:xfrm>
          <a:prstGeom prst="rect">
            <a:avLst/>
          </a:prstGeom>
          <a:solidFill>
            <a:srgbClr val="FDED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C6A5F43-EDE6-4395-8127-D0651F6CAF04}"/>
              </a:ext>
            </a:extLst>
          </p:cNvPr>
          <p:cNvSpPr txBox="1">
            <a:spLocks/>
          </p:cNvSpPr>
          <p:nvPr/>
        </p:nvSpPr>
        <p:spPr>
          <a:xfrm>
            <a:off x="440738" y="536156"/>
            <a:ext cx="5655262"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CBEDFD"/>
                </a:solidFill>
                <a:latin typeface="Public Sans"/>
              </a:rPr>
              <a:t>My Future, My Culture, My Way.</a:t>
            </a:r>
          </a:p>
        </p:txBody>
      </p:sp>
      <p:cxnSp>
        <p:nvCxnSpPr>
          <p:cNvPr id="4" name="Straight Connector 3">
            <a:extLst>
              <a:ext uri="{FF2B5EF4-FFF2-40B4-BE49-F238E27FC236}">
                <a16:creationId xmlns:a16="http://schemas.microsoft.com/office/drawing/2014/main" id="{B94C4245-20AA-49B7-8CE8-C4CDF992F22E}"/>
              </a:ext>
            </a:extLst>
          </p:cNvPr>
          <p:cNvCxnSpPr>
            <a:cxnSpLocks/>
          </p:cNvCxnSpPr>
          <p:nvPr/>
        </p:nvCxnSpPr>
        <p:spPr>
          <a:xfrm>
            <a:off x="526234" y="472001"/>
            <a:ext cx="3461566" cy="0"/>
          </a:xfrm>
          <a:prstGeom prst="line">
            <a:avLst/>
          </a:prstGeom>
          <a:ln w="34925">
            <a:solidFill>
              <a:srgbClr val="CBEDF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8C9E281-C754-CE4F-8AC2-21F0ECEE02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000" y="1138914"/>
            <a:ext cx="4737088" cy="4717432"/>
          </a:xfrm>
          <a:prstGeom prst="rect">
            <a:avLst/>
          </a:prstGeom>
        </p:spPr>
      </p:pic>
      <p:pic>
        <p:nvPicPr>
          <p:cNvPr id="10" name="Picture 9">
            <a:extLst>
              <a:ext uri="{FF2B5EF4-FFF2-40B4-BE49-F238E27FC236}">
                <a16:creationId xmlns:a16="http://schemas.microsoft.com/office/drawing/2014/main" id="{83B49040-3D65-3D4E-BE8D-A05EB03994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1" name="Rectangle 10">
            <a:extLst>
              <a:ext uri="{FF2B5EF4-FFF2-40B4-BE49-F238E27FC236}">
                <a16:creationId xmlns:a16="http://schemas.microsoft.com/office/drawing/2014/main" id="{A76FF3C4-BBC6-4B47-9572-2CA547D05DE3}"/>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2500D1A-ED27-FF4F-A42C-A534E12CEC87}"/>
              </a:ext>
            </a:extLst>
          </p:cNvPr>
          <p:cNvSpPr txBox="1">
            <a:spLocks/>
          </p:cNvSpPr>
          <p:nvPr/>
        </p:nvSpPr>
        <p:spPr>
          <a:xfrm>
            <a:off x="440738" y="1144024"/>
            <a:ext cx="5322753" cy="42608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dirty="0">
                <a:solidFill>
                  <a:srgbClr val="CBEDFD"/>
                </a:solidFill>
                <a:latin typeface="Public Sans" pitchFamily="2" charset="77"/>
              </a:rPr>
              <a:t>In this My Future, My Culture, My Way kit, you'll find some tools to help you engage members of your communities, including:</a:t>
            </a:r>
          </a:p>
          <a:p>
            <a:r>
              <a:rPr lang="en-AU" sz="1250" dirty="0">
                <a:solidFill>
                  <a:srgbClr val="CBEDFD"/>
                </a:solidFill>
                <a:latin typeface="Public Sans" pitchFamily="2" charset="77"/>
              </a:rPr>
              <a:t>poster</a:t>
            </a:r>
          </a:p>
          <a:p>
            <a:r>
              <a:rPr lang="en-AU" sz="1250" dirty="0">
                <a:solidFill>
                  <a:srgbClr val="CBEDFD"/>
                </a:solidFill>
                <a:latin typeface="Public Sans" pitchFamily="2" charset="77"/>
              </a:rPr>
              <a:t>social media tiles</a:t>
            </a:r>
          </a:p>
          <a:p>
            <a:r>
              <a:rPr lang="en-AU" sz="1250" dirty="0">
                <a:solidFill>
                  <a:srgbClr val="CBEDFD"/>
                </a:solidFill>
                <a:latin typeface="Public Sans" pitchFamily="2" charset="77"/>
              </a:rPr>
              <a:t>fact sheet for parents and carers</a:t>
            </a:r>
          </a:p>
          <a:p>
            <a:r>
              <a:rPr lang="en-AU" sz="1250" dirty="0">
                <a:solidFill>
                  <a:srgbClr val="CBEDFD"/>
                </a:solidFill>
                <a:latin typeface="Public Sans" pitchFamily="2" charset="77"/>
              </a:rPr>
              <a:t>fact sheet for students</a:t>
            </a:r>
          </a:p>
          <a:p>
            <a:r>
              <a:rPr lang="en-AU" sz="1250" dirty="0">
                <a:solidFill>
                  <a:srgbClr val="CBEDFD"/>
                </a:solidFill>
                <a:latin typeface="Public Sans" pitchFamily="2" charset="77"/>
              </a:rPr>
              <a:t>infographic on the HSC journey</a:t>
            </a:r>
          </a:p>
          <a:p>
            <a:pPr marL="0" indent="0">
              <a:lnSpc>
                <a:spcPct val="150000"/>
              </a:lnSpc>
              <a:buNone/>
            </a:pPr>
            <a:r>
              <a:rPr lang="en-AU" sz="1250" dirty="0">
                <a:solidFill>
                  <a:srgbClr val="CBEDFD"/>
                </a:solidFill>
                <a:latin typeface="Public Sans" pitchFamily="2" charset="77"/>
              </a:rPr>
              <a:t>Maintaining a connection to culture while lifting literacy and numeracy standards across NSW public schools will give students the opportunity to reach their potential. It will improve overall academic outcomes and increase the likelihood of students moving into tertiary studies, and into better jobs.</a:t>
            </a:r>
          </a:p>
          <a:p>
            <a:pPr marL="0" indent="0">
              <a:lnSpc>
                <a:spcPct val="150000"/>
              </a:lnSpc>
              <a:buNone/>
            </a:pPr>
            <a:r>
              <a:rPr lang="en-AU" sz="1250" dirty="0">
                <a:solidFill>
                  <a:srgbClr val="CBEDFD"/>
                </a:solidFill>
                <a:latin typeface="Public Sans" pitchFamily="2" charset="77"/>
              </a:rPr>
              <a:t>Your support will connect students with culture, encourage pride in their identity, and help them to achieve academically, setting them up for a bright future.</a:t>
            </a:r>
          </a:p>
          <a:p>
            <a:endParaRPr lang="en-AU" sz="1200" dirty="0"/>
          </a:p>
          <a:p>
            <a:pPr marL="0" indent="0">
              <a:buNone/>
            </a:pPr>
            <a:endParaRPr lang="en-AU" sz="1200" dirty="0"/>
          </a:p>
        </p:txBody>
      </p:sp>
      <p:sp>
        <p:nvSpPr>
          <p:cNvPr id="2" name="Footer Placeholder 1">
            <a:extLst>
              <a:ext uri="{FF2B5EF4-FFF2-40B4-BE49-F238E27FC236}">
                <a16:creationId xmlns:a16="http://schemas.microsoft.com/office/drawing/2014/main" id="{953EB6D4-436D-E049-B726-F90B27E7EA46}"/>
              </a:ext>
            </a:extLst>
          </p:cNvPr>
          <p:cNvSpPr>
            <a:spLocks noGrp="1"/>
          </p:cNvSpPr>
          <p:nvPr>
            <p:ph type="ftr" sz="quarter" idx="11"/>
          </p:nvPr>
        </p:nvSpPr>
        <p:spPr>
          <a:xfrm>
            <a:off x="4196377" y="6398929"/>
            <a:ext cx="4114800" cy="365125"/>
          </a:xfrm>
        </p:spPr>
        <p:txBody>
          <a:bodyPr/>
          <a:lstStyle/>
          <a:p>
            <a:r>
              <a:rPr lang="en-US" dirty="0">
                <a:solidFill>
                  <a:srgbClr val="22272B"/>
                </a:solidFill>
              </a:rPr>
              <a:t>6</a:t>
            </a:r>
          </a:p>
        </p:txBody>
      </p:sp>
    </p:spTree>
    <p:extLst>
      <p:ext uri="{BB962C8B-B14F-4D97-AF65-F5344CB8AC3E}">
        <p14:creationId xmlns:p14="http://schemas.microsoft.com/office/powerpoint/2010/main" val="258401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dirty="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22272B"/>
                </a:solidFill>
                <a:latin typeface="Public Sans" pitchFamily="2" charset="0"/>
              </a:rPr>
              <a:t>About the campaign</a:t>
            </a:r>
          </a:p>
          <a:p>
            <a:endParaRPr lang="en-US" sz="3700" dirty="0">
              <a:solidFill>
                <a:srgbClr val="F4A9E4"/>
              </a:solidFill>
              <a:latin typeface="Public Sans" pitchFamily="2" charset="0"/>
            </a:endParaRPr>
          </a:p>
        </p:txBody>
      </p:sp>
      <p:pic>
        <p:nvPicPr>
          <p:cNvPr id="14" name="Picture 13">
            <a:extLst>
              <a:ext uri="{FF2B5EF4-FFF2-40B4-BE49-F238E27FC236}">
                <a16:creationId xmlns:a16="http://schemas.microsoft.com/office/drawing/2014/main" id="{479F9170-414E-6945-9CAB-58729E1805B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798135">
            <a:off x="5347028" y="830886"/>
            <a:ext cx="5275267" cy="5253378"/>
          </a:xfrm>
          <a:prstGeom prst="rect">
            <a:avLst/>
          </a:prstGeom>
        </p:spPr>
      </p:pic>
      <p:cxnSp>
        <p:nvCxnSpPr>
          <p:cNvPr id="9" name="Straight Connector 8">
            <a:extLst>
              <a:ext uri="{FF2B5EF4-FFF2-40B4-BE49-F238E27FC236}">
                <a16:creationId xmlns:a16="http://schemas.microsoft.com/office/drawing/2014/main" id="{878CA7A1-76E3-BD46-925D-C59D7FC065B0}"/>
              </a:ext>
            </a:extLst>
          </p:cNvPr>
          <p:cNvCxnSpPr>
            <a:cxnSpLocks/>
          </p:cNvCxnSpPr>
          <p:nvPr/>
        </p:nvCxnSpPr>
        <p:spPr>
          <a:xfrm>
            <a:off x="526234" y="472001"/>
            <a:ext cx="33980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3C4933F-20E1-1A4B-B42F-ACFBEE696C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3" name="Rectangle 12">
            <a:extLst>
              <a:ext uri="{FF2B5EF4-FFF2-40B4-BE49-F238E27FC236}">
                <a16:creationId xmlns:a16="http://schemas.microsoft.com/office/drawing/2014/main" id="{5DA886FF-7B74-BD42-9175-0C64F3FDA820}"/>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DA32EA2-1EC2-A64F-966D-615579640218}"/>
              </a:ext>
            </a:extLst>
          </p:cNvPr>
          <p:cNvSpPr>
            <a:spLocks noGrp="1"/>
          </p:cNvSpPr>
          <p:nvPr>
            <p:ph type="ftr" sz="quarter" idx="11"/>
          </p:nvPr>
        </p:nvSpPr>
        <p:spPr/>
        <p:txBody>
          <a:bodyPr/>
          <a:lstStyle/>
          <a:p>
            <a:r>
              <a:rPr lang="en-US" dirty="0">
                <a:solidFill>
                  <a:srgbClr val="22272B"/>
                </a:solidFill>
              </a:rPr>
              <a:t>7</a:t>
            </a:r>
          </a:p>
        </p:txBody>
      </p:sp>
    </p:spTree>
    <p:extLst>
      <p:ext uri="{BB962C8B-B14F-4D97-AF65-F5344CB8AC3E}">
        <p14:creationId xmlns:p14="http://schemas.microsoft.com/office/powerpoint/2010/main" val="3432778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389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CBEDFD"/>
                </a:solidFill>
                <a:latin typeface="Public Sans"/>
              </a:rPr>
              <a:t>About the campaign</a:t>
            </a:r>
          </a:p>
        </p:txBody>
      </p:sp>
      <p:sp>
        <p:nvSpPr>
          <p:cNvPr id="14" name="Content Placeholder 2">
            <a:extLst>
              <a:ext uri="{FF2B5EF4-FFF2-40B4-BE49-F238E27FC236}">
                <a16:creationId xmlns:a16="http://schemas.microsoft.com/office/drawing/2014/main" id="{8B370D6E-7D9C-9747-A2BC-D70FC9BF9FE0}"/>
              </a:ext>
            </a:extLst>
          </p:cNvPr>
          <p:cNvSpPr txBox="1">
            <a:spLocks/>
          </p:cNvSpPr>
          <p:nvPr/>
        </p:nvSpPr>
        <p:spPr>
          <a:xfrm>
            <a:off x="387248" y="1230352"/>
            <a:ext cx="9455252" cy="3541525"/>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AU" sz="5000" dirty="0">
                <a:solidFill>
                  <a:srgbClr val="CBEDFD"/>
                </a:solidFill>
                <a:latin typeface="Public Sans" pitchFamily="2" charset="77"/>
              </a:rPr>
              <a:t>Recent studies show a clear link between completion of Year 12 and positive future employment and higher educational outcomes. Achieving the HSC at the same rate as non-Indigenous students gives Aboriginal and Torres Strait Islander students equality in opportunity now and later in life.</a:t>
            </a:r>
          </a:p>
          <a:p>
            <a:pPr marL="0" indent="0">
              <a:lnSpc>
                <a:spcPct val="170000"/>
              </a:lnSpc>
              <a:buNone/>
            </a:pPr>
            <a:r>
              <a:rPr lang="en-AU" sz="5000" b="1" dirty="0">
                <a:solidFill>
                  <a:srgbClr val="CBEDFD"/>
                </a:solidFill>
                <a:latin typeface="Public Sans" pitchFamily="2" charset="77"/>
              </a:rPr>
              <a:t>My Future, My Culture, My Way is a campaign to achieve the Aboriginal Education and Culture Premier’s Priority, which aims to increase the proportion of Aboriginal students attaining Year 12 by 50% by 2023, while maintaining their cultural identity.</a:t>
            </a:r>
          </a:p>
          <a:p>
            <a:pPr marL="0" indent="0">
              <a:lnSpc>
                <a:spcPct val="170000"/>
              </a:lnSpc>
              <a:buNone/>
            </a:pPr>
            <a:r>
              <a:rPr lang="en-AU" sz="5000" dirty="0">
                <a:solidFill>
                  <a:srgbClr val="CBEDFD"/>
                </a:solidFill>
                <a:latin typeface="Public Sans" pitchFamily="2" charset="77"/>
              </a:rPr>
              <a:t>This is one of 14 Premier’s Priorities which represent the Government’s commitment to greatly enhancing quality of life for people in NSW.</a:t>
            </a:r>
          </a:p>
          <a:p>
            <a:pPr marL="0" indent="0">
              <a:lnSpc>
                <a:spcPct val="170000"/>
              </a:lnSpc>
              <a:buNone/>
            </a:pPr>
            <a:r>
              <a:rPr lang="en-AU" sz="5000" dirty="0">
                <a:solidFill>
                  <a:srgbClr val="CBEDFD"/>
                </a:solidFill>
                <a:latin typeface="Public Sans" pitchFamily="2" charset="77"/>
              </a:rPr>
              <a:t>The goals of the campaign are focussed on what we can do to support your community. Together we’ll:</a:t>
            </a:r>
          </a:p>
          <a:p>
            <a:pPr>
              <a:lnSpc>
                <a:spcPct val="170000"/>
              </a:lnSpc>
            </a:pPr>
            <a:r>
              <a:rPr lang="en-AU" sz="5000" b="1" dirty="0">
                <a:solidFill>
                  <a:srgbClr val="CBEDFD"/>
                </a:solidFill>
                <a:latin typeface="Public Sans" pitchFamily="2" charset="77"/>
              </a:rPr>
              <a:t>Engage </a:t>
            </a:r>
            <a:r>
              <a:rPr lang="en-AU" sz="5000" dirty="0">
                <a:solidFill>
                  <a:srgbClr val="CBEDFD"/>
                </a:solidFill>
                <a:latin typeface="Public Sans" pitchFamily="2" charset="77"/>
              </a:rPr>
              <a:t>students in the benefits of HSC completion, to support attitudinal change and continued motivation.</a:t>
            </a:r>
          </a:p>
          <a:p>
            <a:pPr>
              <a:lnSpc>
                <a:spcPct val="170000"/>
              </a:lnSpc>
            </a:pPr>
            <a:r>
              <a:rPr lang="en-AU" sz="5000" b="1" dirty="0">
                <a:solidFill>
                  <a:srgbClr val="CBEDFD"/>
                </a:solidFill>
                <a:latin typeface="Public Sans" pitchFamily="2" charset="77"/>
              </a:rPr>
              <a:t>Empower </a:t>
            </a:r>
            <a:r>
              <a:rPr lang="en-AU" sz="5000" dirty="0">
                <a:solidFill>
                  <a:srgbClr val="CBEDFD"/>
                </a:solidFill>
                <a:latin typeface="Public Sans" pitchFamily="2" charset="77"/>
              </a:rPr>
              <a:t>parents, carers, families and community with information and resources to enhance awareness of the importance of HSC </a:t>
            </a:r>
            <a:r>
              <a:rPr lang="en-AU" sz="5200" dirty="0">
                <a:solidFill>
                  <a:srgbClr val="CBEDFD"/>
                </a:solidFill>
                <a:latin typeface="Public Sans" pitchFamily="2" charset="77"/>
              </a:rPr>
              <a:t>attainment; and how we can work together to support students through school.</a:t>
            </a:r>
          </a:p>
          <a:p>
            <a:pPr>
              <a:lnSpc>
                <a:spcPct val="170000"/>
              </a:lnSpc>
            </a:pPr>
            <a:r>
              <a:rPr lang="en-AU" sz="5000" b="1" dirty="0">
                <a:solidFill>
                  <a:srgbClr val="CBEDFD"/>
                </a:solidFill>
                <a:latin typeface="Public Sans" pitchFamily="2" charset="77"/>
              </a:rPr>
              <a:t>Enable </a:t>
            </a:r>
            <a:r>
              <a:rPr lang="en-AU" sz="5000" dirty="0">
                <a:solidFill>
                  <a:srgbClr val="CBEDFD"/>
                </a:solidFill>
                <a:latin typeface="Public Sans" pitchFamily="2" charset="77"/>
              </a:rPr>
              <a:t>education sector staff to support students and families in culturally safe ways. </a:t>
            </a:r>
          </a:p>
          <a:p>
            <a:pPr marL="0" indent="0">
              <a:lnSpc>
                <a:spcPct val="170000"/>
              </a:lnSpc>
              <a:buNone/>
            </a:pPr>
            <a:endParaRPr lang="en-US" dirty="0">
              <a:solidFill>
                <a:srgbClr val="C3EBFD"/>
              </a:solidFill>
              <a:latin typeface="Public Sans"/>
            </a:endParaRPr>
          </a:p>
          <a:p>
            <a:pPr marL="0" indent="0">
              <a:buFont typeface="Arial" panose="020B0604020202020204" pitchFamily="34" charset="0"/>
              <a:buNone/>
            </a:pPr>
            <a:endParaRPr lang="en-US" dirty="0">
              <a:solidFill>
                <a:srgbClr val="C3EBFD"/>
              </a:solidFill>
              <a:latin typeface="Public Sans"/>
            </a:endParaRPr>
          </a:p>
        </p:txBody>
      </p:sp>
      <p:pic>
        <p:nvPicPr>
          <p:cNvPr id="17" name="Picture 16">
            <a:extLst>
              <a:ext uri="{FF2B5EF4-FFF2-40B4-BE49-F238E27FC236}">
                <a16:creationId xmlns:a16="http://schemas.microsoft.com/office/drawing/2014/main" id="{FBCB2AD6-F2BE-C449-B359-CF18AC512C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9AFCD153-BD33-6E43-968C-E22A06540DBB}"/>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FCE1CBD-8860-DA45-A473-95C26828562B}"/>
              </a:ext>
            </a:extLst>
          </p:cNvPr>
          <p:cNvCxnSpPr>
            <a:cxnSpLocks/>
          </p:cNvCxnSpPr>
          <p:nvPr/>
        </p:nvCxnSpPr>
        <p:spPr>
          <a:xfrm>
            <a:off x="526234" y="472001"/>
            <a:ext cx="3461566" cy="0"/>
          </a:xfrm>
          <a:prstGeom prst="line">
            <a:avLst/>
          </a:prstGeom>
          <a:ln w="34925">
            <a:solidFill>
              <a:srgbClr val="CBEDFD"/>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AC776CC-D99E-194C-BC36-6747A5E913D1}"/>
              </a:ext>
            </a:extLst>
          </p:cNvPr>
          <p:cNvSpPr>
            <a:spLocks noGrp="1"/>
          </p:cNvSpPr>
          <p:nvPr>
            <p:ph type="ftr" sz="quarter" idx="11"/>
          </p:nvPr>
        </p:nvSpPr>
        <p:spPr/>
        <p:txBody>
          <a:bodyPr/>
          <a:lstStyle/>
          <a:p>
            <a:r>
              <a:rPr lang="en-US" dirty="0">
                <a:solidFill>
                  <a:srgbClr val="CBEDFD"/>
                </a:solidFill>
              </a:rPr>
              <a:t>8</a:t>
            </a:r>
          </a:p>
        </p:txBody>
      </p:sp>
    </p:spTree>
    <p:extLst>
      <p:ext uri="{BB962C8B-B14F-4D97-AF65-F5344CB8AC3E}">
        <p14:creationId xmlns:p14="http://schemas.microsoft.com/office/powerpoint/2010/main" val="82845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389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CBEDFD"/>
                </a:solidFill>
                <a:latin typeface="Public Sans"/>
              </a:rPr>
              <a:t>About the campaign</a:t>
            </a:r>
          </a:p>
        </p:txBody>
      </p:sp>
      <p:sp>
        <p:nvSpPr>
          <p:cNvPr id="14" name="Content Placeholder 2">
            <a:extLst>
              <a:ext uri="{FF2B5EF4-FFF2-40B4-BE49-F238E27FC236}">
                <a16:creationId xmlns:a16="http://schemas.microsoft.com/office/drawing/2014/main" id="{8B370D6E-7D9C-9747-A2BC-D70FC9BF9FE0}"/>
              </a:ext>
            </a:extLst>
          </p:cNvPr>
          <p:cNvSpPr txBox="1">
            <a:spLocks/>
          </p:cNvSpPr>
          <p:nvPr/>
        </p:nvSpPr>
        <p:spPr>
          <a:xfrm>
            <a:off x="387248" y="1230352"/>
            <a:ext cx="9655234" cy="3541525"/>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AU" sz="5000" dirty="0">
                <a:solidFill>
                  <a:srgbClr val="CBEDFD"/>
                </a:solidFill>
                <a:latin typeface="Public Sans" pitchFamily="2" charset="77"/>
              </a:rPr>
              <a:t>The campaign includes advertising, print and social media components. It has information and resources specially designed for Aboriginal and Torres Strait Islander people.</a:t>
            </a:r>
          </a:p>
          <a:p>
            <a:pPr marL="0" indent="0">
              <a:lnSpc>
                <a:spcPct val="170000"/>
              </a:lnSpc>
              <a:buNone/>
            </a:pPr>
            <a:r>
              <a:rPr lang="en-AU" sz="5000" dirty="0">
                <a:solidFill>
                  <a:srgbClr val="CBEDFD"/>
                </a:solidFill>
                <a:latin typeface="Public Sans" pitchFamily="2" charset="77"/>
              </a:rPr>
              <a:t>It also has a strong focus on encouraging community leaders, stakeholders, employers, existing workers and influential people to share </a:t>
            </a:r>
            <a:r>
              <a:rPr lang="en-AU" sz="5000" b="1" dirty="0">
                <a:solidFill>
                  <a:srgbClr val="CBEDFD"/>
                </a:solidFill>
                <a:latin typeface="Public Sans" pitchFamily="2" charset="77"/>
              </a:rPr>
              <a:t>My Future, My Culture, My Way </a:t>
            </a:r>
            <a:r>
              <a:rPr lang="en-AU" sz="5000" dirty="0">
                <a:solidFill>
                  <a:srgbClr val="CBEDFD"/>
                </a:solidFill>
                <a:latin typeface="Public Sans" pitchFamily="2" charset="77"/>
              </a:rPr>
              <a:t>with the target audiences:</a:t>
            </a:r>
          </a:p>
          <a:p>
            <a:pPr lvl="0">
              <a:lnSpc>
                <a:spcPct val="170000"/>
              </a:lnSpc>
            </a:pPr>
            <a:r>
              <a:rPr lang="en-AU" sz="5000" dirty="0">
                <a:solidFill>
                  <a:srgbClr val="CBEDFD"/>
                </a:solidFill>
                <a:latin typeface="Public Sans" pitchFamily="2" charset="77"/>
              </a:rPr>
              <a:t>students.</a:t>
            </a:r>
          </a:p>
          <a:p>
            <a:pPr lvl="0">
              <a:lnSpc>
                <a:spcPct val="170000"/>
              </a:lnSpc>
            </a:pPr>
            <a:r>
              <a:rPr lang="en-AU" sz="5000" dirty="0">
                <a:solidFill>
                  <a:srgbClr val="CBEDFD"/>
                </a:solidFill>
                <a:latin typeface="Public Sans" pitchFamily="2" charset="77"/>
              </a:rPr>
              <a:t>parents, carers, family and community.</a:t>
            </a:r>
          </a:p>
          <a:p>
            <a:pPr lvl="0">
              <a:lnSpc>
                <a:spcPct val="170000"/>
              </a:lnSpc>
            </a:pPr>
            <a:r>
              <a:rPr lang="en-AU" sz="5000" dirty="0">
                <a:solidFill>
                  <a:srgbClr val="CBEDFD"/>
                </a:solidFill>
                <a:latin typeface="Public Sans" pitchFamily="2" charset="77"/>
              </a:rPr>
              <a:t>the education sector.</a:t>
            </a:r>
          </a:p>
          <a:p>
            <a:pPr marL="0" indent="0">
              <a:lnSpc>
                <a:spcPct val="170000"/>
              </a:lnSpc>
              <a:buNone/>
            </a:pPr>
            <a:r>
              <a:rPr lang="en-AU" sz="5000" dirty="0">
                <a:solidFill>
                  <a:srgbClr val="CBEDFD"/>
                </a:solidFill>
                <a:latin typeface="Public Sans" pitchFamily="2" charset="77"/>
              </a:rPr>
              <a:t>To keep all the information easily accessible, we’ve added some pages to </a:t>
            </a:r>
            <a:r>
              <a:rPr lang="en-AU" sz="5000" u="sng" dirty="0">
                <a:solidFill>
                  <a:srgbClr val="CBEDFD"/>
                </a:solidFill>
                <a:latin typeface="Public Sans" pitchFamily="2" charset="77"/>
                <a:hlinkClick r:id="rId3">
                  <a:extLst>
                    <a:ext uri="{A12FA001-AC4F-418D-AE19-62706E023703}">
                      <ahyp:hlinkClr xmlns:ahyp="http://schemas.microsoft.com/office/drawing/2018/hyperlinkcolor" val="tx"/>
                    </a:ext>
                  </a:extLst>
                </a:hlinkClick>
              </a:rPr>
              <a:t>the NSW Department of Education website</a:t>
            </a:r>
            <a:r>
              <a:rPr lang="en-AU" sz="5000" dirty="0">
                <a:solidFill>
                  <a:srgbClr val="CBEDFD"/>
                </a:solidFill>
                <a:latin typeface="Public Sans" pitchFamily="2" charset="77"/>
              </a:rPr>
              <a:t> for:</a:t>
            </a:r>
          </a:p>
          <a:p>
            <a:pPr lvl="0">
              <a:lnSpc>
                <a:spcPct val="170000"/>
              </a:lnSpc>
            </a:pPr>
            <a:r>
              <a:rPr lang="en-AU" sz="5200" u="sng" dirty="0">
                <a:solidFill>
                  <a:srgbClr val="CBEDFD"/>
                </a:solidFill>
                <a:latin typeface="Public Sans" pitchFamily="2" charset="77"/>
                <a:hlinkClick r:id="rId4">
                  <a:extLst>
                    <a:ext uri="{A12FA001-AC4F-418D-AE19-62706E023703}">
                      <ahyp:hlinkClr xmlns:ahyp="http://schemas.microsoft.com/office/drawing/2018/hyperlinkcolor" val="tx"/>
                    </a:ext>
                  </a:extLst>
                </a:hlinkClick>
              </a:rPr>
              <a:t>students</a:t>
            </a:r>
            <a:r>
              <a:rPr lang="en-AU" sz="5000" dirty="0">
                <a:solidFill>
                  <a:srgbClr val="CBEDFD"/>
                </a:solidFill>
                <a:latin typeface="Public Sans" pitchFamily="2" charset="77"/>
              </a:rPr>
              <a:t>, to help them plan for the final years of school and support them through the HSC journey.</a:t>
            </a:r>
          </a:p>
          <a:p>
            <a:pPr lvl="0">
              <a:lnSpc>
                <a:spcPct val="170000"/>
              </a:lnSpc>
            </a:pPr>
            <a:r>
              <a:rPr lang="en-AU" sz="5200" u="sng" dirty="0">
                <a:solidFill>
                  <a:srgbClr val="CBEDFD"/>
                </a:solidFill>
                <a:latin typeface="Public Sans" pitchFamily="2" charset="77"/>
                <a:hlinkClick r:id="rId5">
                  <a:extLst>
                    <a:ext uri="{A12FA001-AC4F-418D-AE19-62706E023703}">
                      <ahyp:hlinkClr xmlns:ahyp="http://schemas.microsoft.com/office/drawing/2018/hyperlinkcolor" val="tx"/>
                    </a:ext>
                  </a:extLst>
                </a:hlinkClick>
              </a:rPr>
              <a:t>parents, carers and communities</a:t>
            </a:r>
            <a:r>
              <a:rPr lang="en-AU" sz="5000" dirty="0">
                <a:solidFill>
                  <a:srgbClr val="CBEDFD"/>
                </a:solidFill>
                <a:latin typeface="Public Sans" pitchFamily="2" charset="77"/>
              </a:rPr>
              <a:t>, to help you understand how the HSC works and how to help students prepare and get through it.</a:t>
            </a:r>
          </a:p>
          <a:p>
            <a:pPr marL="0" indent="0">
              <a:lnSpc>
                <a:spcPct val="170000"/>
              </a:lnSpc>
              <a:buNone/>
            </a:pPr>
            <a:r>
              <a:rPr lang="en-AU" sz="5000" dirty="0">
                <a:solidFill>
                  <a:srgbClr val="CBEDFD"/>
                </a:solidFill>
                <a:latin typeface="Public Sans" pitchFamily="2" charset="77"/>
              </a:rPr>
              <a:t>And this toolkit provides you and members of the education sector with some useful information to display and distribute.</a:t>
            </a:r>
            <a:endParaRPr lang="en-US" sz="5000" dirty="0">
              <a:solidFill>
                <a:srgbClr val="CBEDFD"/>
              </a:solidFill>
              <a:latin typeface="Public Sans" pitchFamily="2" charset="77"/>
            </a:endParaRPr>
          </a:p>
          <a:p>
            <a:pPr marL="0" indent="0">
              <a:buFont typeface="Arial" panose="020B0604020202020204" pitchFamily="34" charset="0"/>
              <a:buNone/>
            </a:pPr>
            <a:endParaRPr lang="en-US" dirty="0">
              <a:solidFill>
                <a:srgbClr val="C3EBFD"/>
              </a:solidFill>
              <a:latin typeface="Public Sans"/>
            </a:endParaRPr>
          </a:p>
        </p:txBody>
      </p:sp>
      <p:pic>
        <p:nvPicPr>
          <p:cNvPr id="17" name="Picture 16">
            <a:extLst>
              <a:ext uri="{FF2B5EF4-FFF2-40B4-BE49-F238E27FC236}">
                <a16:creationId xmlns:a16="http://schemas.microsoft.com/office/drawing/2014/main" id="{FBCB2AD6-F2BE-C449-B359-CF18AC512C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9AFCD153-BD33-6E43-968C-E22A06540DBB}"/>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F38230E-A383-D14E-BA3D-632D7E05FAC7}"/>
              </a:ext>
            </a:extLst>
          </p:cNvPr>
          <p:cNvCxnSpPr>
            <a:cxnSpLocks/>
          </p:cNvCxnSpPr>
          <p:nvPr/>
        </p:nvCxnSpPr>
        <p:spPr>
          <a:xfrm>
            <a:off x="526234" y="472001"/>
            <a:ext cx="3461566" cy="0"/>
          </a:xfrm>
          <a:prstGeom prst="line">
            <a:avLst/>
          </a:prstGeom>
          <a:ln w="34925">
            <a:solidFill>
              <a:srgbClr val="CBEDFD"/>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7350794-1E00-1043-AA92-1B5186FC4D68}"/>
              </a:ext>
            </a:extLst>
          </p:cNvPr>
          <p:cNvSpPr>
            <a:spLocks noGrp="1"/>
          </p:cNvSpPr>
          <p:nvPr>
            <p:ph type="ftr" sz="quarter" idx="11"/>
          </p:nvPr>
        </p:nvSpPr>
        <p:spPr/>
        <p:txBody>
          <a:bodyPr/>
          <a:lstStyle/>
          <a:p>
            <a:r>
              <a:rPr lang="en-US" dirty="0">
                <a:solidFill>
                  <a:srgbClr val="CBEDFD"/>
                </a:solidFill>
              </a:rPr>
              <a:t>9</a:t>
            </a:r>
          </a:p>
        </p:txBody>
      </p:sp>
    </p:spTree>
    <p:extLst>
      <p:ext uri="{BB962C8B-B14F-4D97-AF65-F5344CB8AC3E}">
        <p14:creationId xmlns:p14="http://schemas.microsoft.com/office/powerpoint/2010/main" val="137306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5.xml.rels>&#65279;<?xml version="1.0" encoding="utf-8"?><Relationships xmlns="http://schemas.openxmlformats.org/package/2006/relationships"><Relationship Type="http://schemas.openxmlformats.org/officeDocument/2006/relationships/customXmlProps" Target="/customXML/itemProps5.xml" Id="Rd3c4172d526e4b2384ade4b889302c76" /></Relationships>
</file>

<file path=customXML/item5.xml><?xml version="1.0" encoding="utf-8"?>
<metadata xmlns="http://www.objective.com/ecm/document/metadata/4E3871FEBC3EDC3EE0531950520A6160" version="1.0.0">
  <systemFields>
    <field name="Objective-Id">
      <value order="0">A5295605</value>
    </field>
    <field name="Objective-Title">
      <value order="0">AEC_Stakeholder_Toolkit_UPDATED 9 Feb 2022</value>
    </field>
    <field name="Objective-Description">
      <value order="0"/>
    </field>
    <field name="Objective-CreationStamp">
      <value order="0">2022-02-03T00:37:06Z</value>
    </field>
    <field name="Objective-IsApproved">
      <value order="0">false</value>
    </field>
    <field name="Objective-IsPublished">
      <value order="0">false</value>
    </field>
    <field name="Objective-DatePublished">
      <value order="0"/>
    </field>
    <field name="Objective-ModificationStamp">
      <value order="0">2022-02-08T23:08:01Z</value>
    </field>
    <field name="Objective-Owner">
      <value order="0">Jenny Yeung</value>
    </field>
    <field name="Objective-Path">
      <value order="0">Objective Global Folder:DPC:Transformation Group:- Premier's Implementation Unit:Operations 2019-2023:Priority 002 - Increase the number of Aboriginal young people reaching their learning potential whilst maintaining their cultural identity:Communications:08 PHASE 3 - Implementation _ Social Web Activate</value>
    </field>
    <field name="Objective-Parent">
      <value order="0">08 PHASE 3 - Implementation _ Social Web Activate</value>
    </field>
    <field name="Objective-State">
      <value order="0">Being Drafted</value>
    </field>
    <field name="Objective-VersionId">
      <value order="0">vA9386222</value>
    </field>
    <field name="Objective-Version">
      <value order="0">0.6</value>
    </field>
    <field name="Objective-VersionNumber">
      <value order="0">6</value>
    </field>
    <field name="Objective-VersionComment">
      <value order="0"/>
    </field>
    <field name="Objective-FileNumber">
      <value order="0">DPC19/04125</value>
    </field>
    <field name="Objective-Classification">
      <value order="0"/>
    </field>
    <field name="Objective-Caveats">
      <value order="0"/>
    </field>
  </systemFields>
  <catalogues>
    <catalogue name="Document Type Catalogue" type="type" ori="id:cA17">
      <field name="Objective-Sensitivity Label">
        <value order="0">OFFICIAL: Sensitive - NSW Government</value>
      </field>
      <field name="Objective-Document Type">
        <value order="0">Guideline / Guide (GDE)</value>
      </field>
      <field name="Objective-Approval Status">
        <value order="0">Never Submitted</value>
      </field>
      <field name="Objective-Approval Due">
        <value order="0"/>
      </field>
      <field name="Objective-Approval Date">
        <value order="0"/>
      </field>
      <field name="Objective-Submitted By">
        <value order="0"/>
      </field>
      <field name="Objective-Current Approver">
        <value order="0"/>
      </field>
      <field name="Objective-Approval History">
        <value order="0"/>
      </field>
      <field name="Objective-Print and Dispatch Approach">
        <value order="0"/>
      </field>
      <field name="Objective-Print and Dispatch Instructions">
        <value order="0"/>
      </field>
      <field name="Objective-Document Tag(s)">
        <value order="0"/>
      </field>
      <field name="Objective-Shared By">
        <value order="0"/>
      </field>
      <field name="Objective-Connect Creator">
        <value order="0"/>
      </field>
    </catalogue>
  </catalogues>
</metadata>
</file>

<file path=customXML/itemProps5.xml><?xml version="1.0" encoding="utf-8"?>
<ds:datastoreItem xmlns:ds="http://schemas.openxmlformats.org/officeDocument/2006/customXml" ds:itemID="{5745109E-2DDF-40CB-AC2B-FF9B10C90820}">
  <ds:schemaRefs>
    <ds:schemaRef ds:uri="http://www.objective.com/ecm/document/metadata/4E3871FEBC3EDC3EE0531950520A6160"/>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0_Type xmlns="0e5ca2ac-52ac-4627-b7a1-c043944a681f" xsi:nil="true"/>
    <Agency xmlns="0e5ca2ac-52ac-4627-b7a1-c043944a681f" xsi:nil="true"/>
    <SharedWithUsers xmlns="f48e437f-a151-4cc1-ac07-3f336c158a87">
      <UserInfo>
        <DisplayName>Ryan Bunker</DisplayName>
        <AccountId>1526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0BE5B70DEDA6408497620D52615BE1" ma:contentTypeVersion="15" ma:contentTypeDescription="Create a new document." ma:contentTypeScope="" ma:versionID="2f8b52b04eb5b3a6522d08846e799b35">
  <xsd:schema xmlns:xsd="http://www.w3.org/2001/XMLSchema" xmlns:xs="http://www.w3.org/2001/XMLSchema" xmlns:p="http://schemas.microsoft.com/office/2006/metadata/properties" xmlns:ns2="0e5ca2ac-52ac-4627-b7a1-c043944a681f" xmlns:ns3="f48e437f-a151-4cc1-ac07-3f336c158a87" targetNamespace="http://schemas.microsoft.com/office/2006/metadata/properties" ma:root="true" ma:fieldsID="e6a13a12d93055bcc6a46b0d52349662" ns2:_="" ns3:_="">
    <xsd:import namespace="0e5ca2ac-52ac-4627-b7a1-c043944a681f"/>
    <xsd:import namespace="f48e437f-a151-4cc1-ac07-3f336c158a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Doc_x0020_Type" minOccurs="0"/>
                <xsd:element ref="ns2:Agency"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5ca2ac-52ac-4627-b7a1-c043944a68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oc_x0020_Type" ma:index="12" nillable="true" ma:displayName="Doc Type" ma:description="Proposal &#10;Effectiveness Report&#10;Email&#10;Other Attachment" ma:internalName="Doc_x0020_Type">
      <xsd:simpleType>
        <xsd:restriction base="dms:Text">
          <xsd:maxLength value="255"/>
        </xsd:restriction>
      </xsd:simpleType>
    </xsd:element>
    <xsd:element name="Agency" ma:index="13" nillable="true" ma:displayName="Agency" ma:format="Dropdown" ma:internalName="Agency">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e437f-a151-4cc1-ac07-3f336c158a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ADEF52-2230-4EC6-8C1F-1F6F155DC113}">
  <ds:schemaRefs>
    <ds:schemaRef ds:uri="http://schemas.microsoft.com/office/2006/metadata/properties"/>
    <ds:schemaRef ds:uri="http://schemas.microsoft.com/office/infopath/2007/PartnerControls"/>
    <ds:schemaRef ds:uri="0e5ca2ac-52ac-4627-b7a1-c043944a681f"/>
    <ds:schemaRef ds:uri="f48e437f-a151-4cc1-ac07-3f336c158a87"/>
  </ds:schemaRefs>
</ds:datastoreItem>
</file>

<file path=customXml/itemProps2.xml><?xml version="1.0" encoding="utf-8"?>
<ds:datastoreItem xmlns:ds="http://schemas.openxmlformats.org/officeDocument/2006/customXml" ds:itemID="{FDCE9609-4132-40B2-8F7F-681FC52528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5ca2ac-52ac-4627-b7a1-c043944a681f"/>
    <ds:schemaRef ds:uri="f48e437f-a151-4cc1-ac07-3f336c158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A6F9AD-BA37-4790-9378-E3456AA5F8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2138</TotalTime>
  <Words>3977</Words>
  <Application>Microsoft Office PowerPoint</Application>
  <PresentationFormat>Widescreen</PresentationFormat>
  <Paragraphs>298</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Helvetica</vt:lpstr>
      <vt:lpstr>Public Sans</vt:lpstr>
      <vt:lpstr>Office Theme</vt:lpstr>
      <vt:lpstr>My Future, My Culture, My Way.</vt:lpstr>
      <vt:lpstr>PowerPoint Presentation</vt:lpstr>
      <vt:lpstr>PowerPoint Presentation</vt:lpstr>
      <vt:lpstr>My Future, My Culture, My Way.</vt:lpstr>
      <vt:lpstr>PowerPoint Presentation</vt:lpstr>
      <vt:lpstr>PowerPoint Presentation</vt:lpstr>
      <vt:lpstr>My Future, My Culture, My Way.</vt:lpstr>
      <vt:lpstr>PowerPoint Presentation</vt:lpstr>
      <vt:lpstr>PowerPoint Presentation</vt:lpstr>
      <vt:lpstr>My Future, My Culture, My Way.</vt:lpstr>
      <vt:lpstr>PowerPoint Presentation</vt:lpstr>
      <vt:lpstr>PowerPoint Presentation</vt:lpstr>
      <vt:lpstr>PowerPoint Presentation</vt:lpstr>
      <vt:lpstr>PowerPoint Presentation</vt:lpstr>
      <vt:lpstr>PowerPoint Presentation</vt:lpstr>
      <vt:lpstr>PowerPoint Presentation</vt:lpstr>
      <vt:lpstr>My Future, My Culture, My Way.</vt:lpstr>
      <vt:lpstr>PowerPoint Presentation</vt:lpstr>
      <vt:lpstr>PowerPoint Presentation</vt:lpstr>
      <vt:lpstr>PowerPoint Presentation</vt:lpstr>
      <vt:lpstr>PowerPoint Presentation</vt:lpstr>
      <vt:lpstr>My Future, My Culture, My Way.</vt:lpstr>
      <vt:lpstr>PowerPoint Presentation</vt:lpstr>
      <vt:lpstr>PowerPoint Presentation</vt:lpstr>
      <vt:lpstr>PowerPoint Presentation</vt:lpstr>
      <vt:lpstr>PowerPoint Presentation</vt:lpstr>
      <vt:lpstr>PowerPoint Presentation</vt:lpstr>
      <vt:lpstr>PowerPoint Presentation</vt:lpstr>
      <vt:lpstr>My Future, My Culture, My 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La Rosa</dc:creator>
  <cp:lastModifiedBy>Jenny Yeung</cp:lastModifiedBy>
  <cp:revision>286</cp:revision>
  <dcterms:created xsi:type="dcterms:W3CDTF">2021-07-12T23:44:55Z</dcterms:created>
  <dcterms:modified xsi:type="dcterms:W3CDTF">2022-02-08T23:07:34Z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A5295605</vt:lpwstr>
  </property>
  <property fmtid="{D5CDD505-2E9C-101B-9397-08002B2CF9AE}" pid="4" name="Objective-Title">
    <vt:lpwstr>AEC_Stakeholder_Toolkit_UPDATED 9 Feb 2022</vt:lpwstr>
  </property>
  <property fmtid="{D5CDD505-2E9C-101B-9397-08002B2CF9AE}" pid="5" name="Objective-Description">
    <vt:lpwstr/>
  </property>
  <property fmtid="{D5CDD505-2E9C-101B-9397-08002B2CF9AE}" pid="6" name="Objective-CreationStamp">
    <vt:filetime>2022-02-03T00:37:06Z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2022-02-08T23:08:01Z</vt:filetime>
  </property>
  <property fmtid="{D5CDD505-2E9C-101B-9397-08002B2CF9AE}" pid="11" name="Objective-Owner">
    <vt:lpwstr>Jenny Yeung</vt:lpwstr>
  </property>
  <property fmtid="{D5CDD505-2E9C-101B-9397-08002B2CF9AE}" pid="12" name="Objective-Path">
    <vt:lpwstr>Objective Global Folder:DPC:Transformation Group:- Premier's Implementation Unit:Operations 2019-2023:Priority 002 - Increase the number of Aboriginal young people reaching their learning potential whilst maintaining their cultural identity:Communications:08 PHASE 3 - Implementation _ Social Web Activate</vt:lpwstr>
  </property>
  <property fmtid="{D5CDD505-2E9C-101B-9397-08002B2CF9AE}" pid="13" name="Objective-Parent">
    <vt:lpwstr>08 PHASE 3 - Implementation _ Social Web Activate</vt:lpwstr>
  </property>
  <property fmtid="{D5CDD505-2E9C-101B-9397-08002B2CF9AE}" pid="14" name="Objective-State">
    <vt:lpwstr>Being Drafted</vt:lpwstr>
  </property>
  <property fmtid="{D5CDD505-2E9C-101B-9397-08002B2CF9AE}" pid="15" name="Objective-VersionId">
    <vt:lpwstr>vA9386222</vt:lpwstr>
  </property>
  <property fmtid="{D5CDD505-2E9C-101B-9397-08002B2CF9AE}" pid="16" name="Objective-Version">
    <vt:lpwstr>0.6</vt:lpwstr>
  </property>
  <property fmtid="{D5CDD505-2E9C-101B-9397-08002B2CF9AE}" pid="17" name="Objective-VersionNumber">
    <vt:r8>6</vt:r8>
  </property>
  <property fmtid="{D5CDD505-2E9C-101B-9397-08002B2CF9AE}" pid="18" name="Objective-VersionComment">
    <vt:lpwstr/>
  </property>
  <property fmtid="{D5CDD505-2E9C-101B-9397-08002B2CF9AE}" pid="19" name="Objective-FileNumber">
    <vt:lpwstr>DPC19/04125</vt:lpwstr>
  </property>
  <property fmtid="{D5CDD505-2E9C-101B-9397-08002B2CF9AE}" pid="20" name="Objective-Classification">
    <vt:lpwstr/>
  </property>
  <property fmtid="{D5CDD505-2E9C-101B-9397-08002B2CF9AE}" pid="21" name="Objective-Caveats">
    <vt:lpwstr/>
  </property>
  <property fmtid="{D5CDD505-2E9C-101B-9397-08002B2CF9AE}" pid="22" name="Objective-Sensitivity Label">
    <vt:lpwstr>OFFICIAL: Sensitive - NSW Government</vt:lpwstr>
  </property>
  <property fmtid="{D5CDD505-2E9C-101B-9397-08002B2CF9AE}" pid="23" name="Objective-Document Type">
    <vt:lpwstr>Guideline / Guide (GDE)</vt:lpwstr>
  </property>
  <property fmtid="{D5CDD505-2E9C-101B-9397-08002B2CF9AE}" pid="24" name="Objective-Approval Status">
    <vt:lpwstr>Never Submitted</vt:lpwstr>
  </property>
  <property fmtid="{D5CDD505-2E9C-101B-9397-08002B2CF9AE}" pid="25" name="Objective-Approval Due">
    <vt:lpwstr/>
  </property>
  <property fmtid="{D5CDD505-2E9C-101B-9397-08002B2CF9AE}" pid="26" name="Objective-Approval Date">
    <vt:lpwstr/>
  </property>
  <property fmtid="{D5CDD505-2E9C-101B-9397-08002B2CF9AE}" pid="27" name="Objective-Submitted By">
    <vt:lpwstr/>
  </property>
  <property fmtid="{D5CDD505-2E9C-101B-9397-08002B2CF9AE}" pid="28" name="Objective-Current Approver">
    <vt:lpwstr/>
  </property>
  <property fmtid="{D5CDD505-2E9C-101B-9397-08002B2CF9AE}" pid="29" name="Objective-Approval History">
    <vt:lpwstr/>
  </property>
  <property fmtid="{D5CDD505-2E9C-101B-9397-08002B2CF9AE}" pid="30" name="Objective-Print and Dispatch Approach">
    <vt:lpwstr/>
  </property>
  <property fmtid="{D5CDD505-2E9C-101B-9397-08002B2CF9AE}" pid="31" name="Objective-Print and Dispatch Instructions">
    <vt:lpwstr/>
  </property>
  <property fmtid="{D5CDD505-2E9C-101B-9397-08002B2CF9AE}" pid="32" name="Objective-Document Tag(s)">
    <vt:lpwstr/>
  </property>
  <property fmtid="{D5CDD505-2E9C-101B-9397-08002B2CF9AE}" pid="33" name="Objective-Shared By">
    <vt:lpwstr/>
  </property>
  <property fmtid="{D5CDD505-2E9C-101B-9397-08002B2CF9AE}" pid="34" name="Objective-Connect Creator">
    <vt:lpwstr/>
  </property>
  <property fmtid="{D5CDD505-2E9C-101B-9397-08002B2CF9AE}" pid="35" name="ContentTypeId">
    <vt:lpwstr>0x010100950BE5B70DEDA6408497620D52615BE1</vt:lpwstr>
  </property>
</Properties>
</file>