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24"/>
  </p:notesMasterIdLst>
  <p:handoutMasterIdLst>
    <p:handoutMasterId r:id="rId25"/>
  </p:handoutMasterIdLst>
  <p:sldIdLst>
    <p:sldId id="257" r:id="rId5"/>
    <p:sldId id="2141411615" r:id="rId6"/>
    <p:sldId id="2141411605" r:id="rId7"/>
    <p:sldId id="2141411601" r:id="rId8"/>
    <p:sldId id="2141411630" r:id="rId9"/>
    <p:sldId id="2141411608" r:id="rId10"/>
    <p:sldId id="318" r:id="rId11"/>
    <p:sldId id="2141411616" r:id="rId12"/>
    <p:sldId id="2141411617" r:id="rId13"/>
    <p:sldId id="2141411610" r:id="rId14"/>
    <p:sldId id="313" r:id="rId15"/>
    <p:sldId id="2141411618" r:id="rId16"/>
    <p:sldId id="2141411619" r:id="rId17"/>
    <p:sldId id="2141411620" r:id="rId18"/>
    <p:sldId id="2141411621" r:id="rId19"/>
    <p:sldId id="2141411631" r:id="rId20"/>
    <p:sldId id="298" r:id="rId21"/>
    <p:sldId id="299" r:id="rId22"/>
    <p:sldId id="301" r:id="rId23"/>
  </p:sldIdLst>
  <p:sldSz cx="12192000" cy="6858000"/>
  <p:notesSz cx="6858000" cy="9144000"/>
  <p:embeddedFontLst>
    <p:embeddedFont>
      <p:font typeface="Public Sans" pitchFamily="2" charset="0"/>
      <p:regular r:id="rId26"/>
      <p:bold r:id="rId27"/>
      <p:italic r:id="rId28"/>
      <p:boldItalic r:id="rId29"/>
    </p:embeddedFont>
    <p:embeddedFont>
      <p:font typeface="Public Sans Light" pitchFamily="2" charset="0"/>
      <p:regular r:id="rId30"/>
      <p: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2" id="{7EE3F57C-CA1B-4AE4-8391-369C5F4730BD}">
          <p14:sldIdLst>
            <p14:sldId id="257"/>
            <p14:sldId id="2141411615"/>
            <p14:sldId id="2141411605"/>
            <p14:sldId id="2141411601"/>
            <p14:sldId id="2141411630"/>
            <p14:sldId id="2141411608"/>
            <p14:sldId id="318"/>
            <p14:sldId id="2141411616"/>
            <p14:sldId id="2141411617"/>
            <p14:sldId id="2141411610"/>
          </p14:sldIdLst>
        </p14:section>
        <p14:section name="Session 3" id="{896CBF43-C7A3-4D85-8D67-995476ACC398}">
          <p14:sldIdLst>
            <p14:sldId id="313"/>
            <p14:sldId id="2141411618"/>
            <p14:sldId id="2141411619"/>
            <p14:sldId id="2141411620"/>
          </p14:sldIdLst>
        </p14:section>
        <p14:section name="Concluding slides" id="{6549DB6A-56DC-49E9-A482-CC562A9FC2BD}">
          <p14:sldIdLst>
            <p14:sldId id="2141411621"/>
            <p14:sldId id="2141411631"/>
            <p14:sldId id="298"/>
            <p14:sldId id="299"/>
            <p14:sldId id="301"/>
          </p14:sldIdLst>
        </p14:section>
      </p14:sectionLst>
    </p:ext>
    <p:ext uri="{EFAFB233-063F-42B5-8137-9DF3F51BA10A}">
      <p15:sldGuideLst xmlns:p15="http://schemas.microsoft.com/office/powerpoint/2012/main">
        <p15:guide id="1" orient="horz" pos="2160" userDrawn="1">
          <p15:clr>
            <a:srgbClr val="A4A3A4"/>
          </p15:clr>
        </p15:guide>
        <p15:guide id="2" pos="7446"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EDFD"/>
    <a:srgbClr val="00296C"/>
    <a:srgbClr val="CDD3D6"/>
    <a:srgbClr val="EBEBEB"/>
    <a:srgbClr val="F6ACB6"/>
    <a:srgbClr val="146CFD"/>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208FC-957E-4B75-9C8B-298F8FBF841E}" v="2" dt="2024-01-31T01:47:50.67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739" autoAdjust="0"/>
  </p:normalViewPr>
  <p:slideViewPr>
    <p:cSldViewPr snapToGrid="0" showGuides="1">
      <p:cViewPr varScale="1">
        <p:scale>
          <a:sx n="100" d="100"/>
          <a:sy n="100" d="100"/>
        </p:scale>
        <p:origin x="80" y="292"/>
      </p:cViewPr>
      <p:guideLst>
        <p:guide orient="horz" pos="2160"/>
        <p:guide pos="7446"/>
        <p:guide pos="3840"/>
      </p:guideLst>
    </p:cSldViewPr>
  </p:slideViewPr>
  <p:notesTextViewPr>
    <p:cViewPr>
      <p:scale>
        <a:sx n="3" d="2"/>
        <a:sy n="3" d="2"/>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eb.microsoftstream.com/video/8b0b43f6-7a82-4424-bbe6-1d5e4f71b58d?list=watchlis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teaching-and-learning/curriculum/leading-curriculum-k-12/phases-of-curriculum-implementation/engage-phas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layers.brightcove.net/6197335233001/default_default/index.html?videoId=631262908011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teaching-and-learning/curriculum/leading-curriculum-k-12/phases-of-curriculum-implementation/principal-c-i-journey" TargetMode="External"/><Relationship Id="rId7" Type="http://schemas.openxmlformats.org/officeDocument/2006/relationships/hyperlink" Target="https://education.nsw.gov.au/teaching-and-learning/curriculum/leading-curriculum-k-12/phases-of-curriculum-implementation/teacher-c-i-journe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leading-curriculum-k-12/phases-of-curriculum-implementation/apci-c-i-journey" TargetMode="External"/><Relationship Id="rId5" Type="http://schemas.openxmlformats.org/officeDocument/2006/relationships/hyperlink" Target="https://education.nsw.gov.au/teaching-and-learning/curriculum/leading-curriculum-k-12/phases-of-curriculum-implementation/ap-c-i-journey" TargetMode="External"/><Relationship Id="rId4" Type="http://schemas.openxmlformats.org/officeDocument/2006/relationships/hyperlink" Target="https://education.nsw.gov.au/teaching-and-learning/curriculum/leading-curriculum-k-12/phases-of-curriculum-implementation/ht-c-i-journe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Timing – 10sec</a:t>
            </a:r>
          </a:p>
          <a:p>
            <a:endParaRPr lang="en-AU" b="1"/>
          </a:p>
          <a:p>
            <a:r>
              <a:rPr lang="en-AU" b="0"/>
              <a:t>Welcome back to session 2, a deep dive into the new Science 7–10 Syllabus. Please turn to page X in your participant workbook.</a:t>
            </a:r>
          </a:p>
          <a:p>
            <a:endParaRPr lang="en-AU" b="0"/>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66955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highlight>
                  <a:srgbClr val="FFFF00"/>
                </a:highlight>
              </a:rPr>
              <a:t>Timing - 1min</a:t>
            </a:r>
          </a:p>
          <a:p>
            <a:endParaRPr lang="en-AU"/>
          </a:p>
          <a:p>
            <a:r>
              <a:rPr lang="en-AU"/>
              <a:t>Video end session 2 start session 3</a:t>
            </a:r>
          </a:p>
          <a:p>
            <a:endParaRPr lang="en-AU"/>
          </a:p>
          <a:p>
            <a:r>
              <a:rPr lang="en-AU"/>
              <a:t>You may have noticed that significant changes need to be made to your teaching and learning practices and programs.</a:t>
            </a:r>
          </a:p>
          <a:p>
            <a:endParaRPr lang="en-AU"/>
          </a:p>
          <a:p>
            <a:r>
              <a:rPr lang="en-AU"/>
              <a:t>This may seem to be a monumental task, but the science curriculum team are here to help. We are developing a comprehensive package including: </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a:p>
            <a:endParaRPr lang="en-AU"/>
          </a:p>
          <a:p>
            <a:r>
              <a:rPr lang="en-AU"/>
              <a:t>a scope and sequence for all outcomes with sample units</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r>
              <a:rPr lang="en-AU"/>
              <a:t>assessment tasks aligned to sample units.</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a:p>
            <a:endParaRPr lang="en-AU"/>
          </a:p>
          <a:p>
            <a:r>
              <a:rPr lang="en-AU"/>
              <a:t>Our resources are designed for you to adopt and adapt.</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59633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Kanban board is a visual project management tool used to manage workflow in projects. It can be a physical or a digital board with columns and cards. Each column represents a stage or step in the workflow, and each card represents a task, or work item. The cards move from left to right across the board as they progress through the workflow. </a:t>
            </a:r>
          </a:p>
          <a:p>
            <a:endParaRPr lang="en-AU" dirty="0"/>
          </a:p>
          <a:p>
            <a:r>
              <a:rPr lang="en-AU" dirty="0"/>
              <a:t>Work in progress (WIP) limits should be set for the work in progress column to control the number of items that can be in progress at any given time. This helps prevent the overload and ensures a smooth flow of work. </a:t>
            </a:r>
          </a:p>
          <a:p>
            <a:endParaRPr lang="en-AU" dirty="0"/>
          </a:p>
          <a:p>
            <a:r>
              <a:rPr lang="en-AU" b="1" i="1" dirty="0"/>
              <a:t>CLICK</a:t>
            </a:r>
          </a:p>
          <a:p>
            <a:r>
              <a:rPr lang="en-AU" dirty="0"/>
              <a:t>Pause the video here and as a team start to brainstorm some of the cards that need to go onto the To do list. Spend about 5 minutes doing this. </a:t>
            </a:r>
          </a:p>
          <a:p>
            <a:endParaRPr lang="en-AU" dirty="0"/>
          </a:p>
          <a:p>
            <a:r>
              <a:rPr lang="en-AU" i="1" dirty="0"/>
              <a:t>The notes below go into the facilitators guide to support the discussion:</a:t>
            </a:r>
          </a:p>
          <a:p>
            <a:r>
              <a:rPr lang="en-AU" i="1" dirty="0"/>
              <a:t>Some suggestions include:</a:t>
            </a:r>
          </a:p>
          <a:p>
            <a:pPr marL="285750" indent="-285750">
              <a:buFont typeface="Arial" panose="020B0604020202020204" pitchFamily="34" charset="0"/>
              <a:buChar char="•"/>
            </a:pPr>
            <a:r>
              <a:rPr lang="en-AU" i="1" dirty="0"/>
              <a:t>Mapping the working scientifically outcomes against content. </a:t>
            </a:r>
          </a:p>
          <a:p>
            <a:pPr marL="285750" indent="-285750">
              <a:buFont typeface="Arial" panose="020B0604020202020204" pitchFamily="34" charset="0"/>
              <a:buChar char="•"/>
            </a:pPr>
            <a:r>
              <a:rPr lang="en-AU" i="1" dirty="0"/>
              <a:t>Evaluate current programming practice</a:t>
            </a:r>
          </a:p>
          <a:p>
            <a:pPr marL="285750" indent="-285750">
              <a:buFont typeface="Arial" panose="020B0604020202020204" pitchFamily="34" charset="0"/>
              <a:buChar char="•"/>
            </a:pPr>
            <a:r>
              <a:rPr lang="en-AU" i="1" dirty="0"/>
              <a:t>Identify resource needs</a:t>
            </a:r>
          </a:p>
          <a:p>
            <a:pPr marL="285750" indent="-285750">
              <a:buFont typeface="Arial" panose="020B0604020202020204" pitchFamily="34" charset="0"/>
              <a:buChar char="•"/>
            </a:pPr>
            <a:r>
              <a:rPr lang="en-AU" i="1" dirty="0"/>
              <a:t>Identify potential depth studies</a:t>
            </a:r>
          </a:p>
          <a:p>
            <a:pPr marL="285750" indent="-285750">
              <a:buFont typeface="Arial" panose="020B0604020202020204" pitchFamily="34" charset="0"/>
              <a:buChar char="•"/>
            </a:pPr>
            <a:r>
              <a:rPr lang="en-AU" i="1" dirty="0"/>
              <a:t>Develop a scope a sequence</a:t>
            </a:r>
          </a:p>
          <a:p>
            <a:pPr marL="285750" indent="-285750">
              <a:buFont typeface="Arial" panose="020B0604020202020204" pitchFamily="34" charset="0"/>
              <a:buChar char="•"/>
            </a:pPr>
            <a:r>
              <a:rPr lang="en-AU" i="1" dirty="0"/>
              <a:t>Complete micro learning</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It is recommended that you continue to use this Kanban board throughout the implementation of the new science syllabus to keep track of the tasks that will need to be completed. </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03963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ECECF1"/>
                </a:solidFill>
                <a:effectLst/>
                <a:latin typeface="Public Sans" pitchFamily="2" charset="0"/>
              </a:rPr>
              <a:t>We are starting an important change in how we teach. We need to think about where we are now, what our next steps are, and how we can make room for these new ideas in our classrooms. For those who want to improve our students' performance in major exams like the HSC, now is the perfect time to start laying the groundwork in Stage 4 and 5. Through this change, we have the chance to focus on the key concepts in science. Our goal is to make sure that by the time our students graduate, they are knowledgeable, engaged, and well-informed about science.</a:t>
            </a:r>
            <a:endParaRPr lang="en-AU">
              <a:latin typeface="Public Sans"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07595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The pruning protocol</a:t>
            </a:r>
          </a:p>
          <a:p>
            <a:r>
              <a:rPr lang="en-AU" dirty="0"/>
              <a:t>How are we going to ensure we have the time to implement the new syllabus well?</a:t>
            </a:r>
          </a:p>
          <a:p>
            <a:r>
              <a:rPr lang="en-AU" dirty="0"/>
              <a:t>What might we have to pause, delay or shut down?</a:t>
            </a:r>
          </a:p>
          <a:p>
            <a:r>
              <a:rPr lang="en-AU" dirty="0"/>
              <a:t>Some things are outside of the control of the faculty, so for this activity we are focusing on what can be done at the faculty and personal levels to create space. </a:t>
            </a:r>
            <a:r>
              <a:rPr lang="en-AU" b="1" i="1" dirty="0"/>
              <a:t>CLICK</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t>Do you have any personal priorities that you can pull back a little from so that you can engage with the new Science syllabus and plan for effective implementation. It is not to dishonour anything that you are doing but more a reflection of how big this piece of work is. </a:t>
            </a:r>
            <a:r>
              <a:rPr lang="en-AU" b="1" i="1" dirty="0"/>
              <a:t>CLICK</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t>As a faculty is there anything you are doing that you may need to pause, delay or shutdown? </a:t>
            </a:r>
            <a:r>
              <a:rPr lang="en-AU" b="1" i="1" dirty="0"/>
              <a:t>CLICK</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t>Have there been any changes to school wide priorities so that curriculum implementation can be prioritised? </a:t>
            </a:r>
            <a:r>
              <a:rPr lang="en-AU" b="1" i="1" dirty="0"/>
              <a:t>CLICK</a:t>
            </a:r>
          </a:p>
          <a:p>
            <a:endParaRPr lang="en-AU" b="0" i="0" dirty="0"/>
          </a:p>
          <a:p>
            <a:r>
              <a:rPr lang="en-AU" b="0" i="0" dirty="0"/>
              <a:t>The other piece is to ask ourselves how we can reallocate… so not getting rid of… but reallocating.  How are your syllabus implementation hours being used? How are you using faculty meetings currently? Could you use this time better to ensure the syllabus can be implemented effectively, so that you can engage with microlearning, look at the units that will be produced by the science curriculum team, adapt resources and develop meaningful and quality assessment tasks. </a:t>
            </a:r>
          </a:p>
          <a:p>
            <a:endParaRPr lang="en-AU" b="0" i="0" dirty="0"/>
          </a:p>
          <a:p>
            <a:r>
              <a:rPr lang="en-AU" b="0" i="0" dirty="0"/>
              <a:t>We cannot expect to get this syllabus implemented purely by working harder. We need to be realistic and get in and do some reduction to create some margin. So that we can learn what is working, and what is not working and adjust. If you are already working at 100%, now is a good time to create some space for this work. </a:t>
            </a:r>
          </a:p>
          <a:p>
            <a:endParaRPr lang="en-AU" b="0" i="0" dirty="0"/>
          </a:p>
          <a:p>
            <a:r>
              <a:rPr lang="en-AU" b="0" i="0" dirty="0"/>
              <a:t>Pause the video here and spend 5 minutes individually completing the creating space activity in your workbook. Then come together for another 5 minutes to discuss your ideas for creating space. </a:t>
            </a:r>
          </a:p>
          <a:p>
            <a:endParaRPr lang="en-AU" b="0" i="0" dirty="0"/>
          </a:p>
          <a:p>
            <a:r>
              <a:rPr lang="en-AU" b="0" i="1" dirty="0"/>
              <a:t>Note: the facilitator guide will contain some suggestions to promote discussion if required.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69901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0563C1"/>
                </a:solidFill>
                <a:hlinkClick r:id="rId3">
                  <a:extLst>
                    <a:ext uri="{A12FA001-AC4F-418D-AE19-62706E023703}">
                      <ahyp:hlinkClr xmlns:ahyp="http://schemas.microsoft.com/office/drawing/2018/hyperlinkcolor" val="tx"/>
                    </a:ext>
                  </a:extLst>
                </a:hlinkClick>
              </a:rPr>
              <a:t>https://web.microsoftstream.com/video/8b0b43f6-7a82-4424-bbe6-1d5e4f71b58d?list=watchlist</a:t>
            </a:r>
            <a:r>
              <a:rPr lang="en-AU" dirty="0"/>
              <a:t> </a:t>
            </a:r>
          </a:p>
          <a:p>
            <a:endParaRPr lang="en-AU" dirty="0"/>
          </a:p>
          <a:p>
            <a:r>
              <a:rPr lang="en-AU" dirty="0"/>
              <a:t>If you are not part of the Science statewide staffroom you can join by going to the QR code on the screen, select secondary and then Science NSW. Completion of this form will allow you access to the Science SWS MS Team and SharePoint website. </a:t>
            </a:r>
          </a:p>
          <a:p>
            <a:endParaRPr lang="en-AU" dirty="0"/>
          </a:p>
          <a:p>
            <a:r>
              <a:rPr lang="en-AU" dirty="0"/>
              <a:t>The video link on this slide will show you how to add the Science SWS tile to your essentials and how to find the 300+ resources produced by the Science curriculum team.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03599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78287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Please scan the QR code on the screen to provide feedback on the ‘Engaging with the new Science 7–10 Syllabus’ professional learning session.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87212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35809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a:effectLst/>
                <a:latin typeface="Arial" panose="020B0604020202020204" pitchFamily="34" charset="0"/>
                <a:ea typeface="Calibri" panose="020F0502020204030204" pitchFamily="34" charset="0"/>
              </a:rPr>
              <a:t>Timing – 0.5min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a:effectLst/>
                <a:latin typeface="Arial" panose="020B0604020202020204" pitchFamily="34" charset="0"/>
                <a:ea typeface="Calibri" panose="020F0502020204030204" pitchFamily="34" charset="0"/>
              </a:rPr>
              <a:t>The scale of the NSW Curriculum Reform provides an opportunity to progress our aspirations for our students, our teaching and our schools. Now is a good time to consider the opportunities ahead. Take a moment to reflect on these questions and record your thoughts in your workbook.</a:t>
            </a:r>
          </a:p>
          <a:p>
            <a:endParaRPr lang="en-AU"/>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422251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highlight>
                  <a:srgbClr val="FFFF00"/>
                </a:highlight>
              </a:rPr>
              <a:t>Timing - 1min</a:t>
            </a:r>
          </a:p>
          <a:p>
            <a:endParaRPr lang="en-AU" b="1">
              <a:highlight>
                <a:srgbClr val="FFFF00"/>
              </a:highlight>
            </a:endParaRPr>
          </a:p>
          <a:p>
            <a:r>
              <a:rPr lang="en-AU" b="0"/>
              <a:t>We will take just a quick overview of the key similarities and differences we will explore in this session.</a:t>
            </a:r>
          </a:p>
          <a:p>
            <a:endParaRPr lang="en-AU" b="1"/>
          </a:p>
          <a:p>
            <a:r>
              <a:rPr lang="en-AU" b="1"/>
              <a:t>CLICK</a:t>
            </a:r>
          </a:p>
          <a:p>
            <a:endParaRPr lang="en-AU" b="1"/>
          </a:p>
          <a:p>
            <a:r>
              <a:rPr lang="en-AU"/>
              <a:t>The important similarity to note is that the skills are still embedded into the content. This has not changed with the new syllabus.</a:t>
            </a:r>
          </a:p>
          <a:p>
            <a:endParaRPr lang="en-AU" b="1"/>
          </a:p>
          <a:p>
            <a:r>
              <a:rPr lang="en-AU" b="1"/>
              <a:t>CLICK</a:t>
            </a:r>
          </a:p>
          <a:p>
            <a:endParaRPr lang="en-AU"/>
          </a:p>
          <a:p>
            <a:r>
              <a:rPr lang="en-AU"/>
              <a:t>The major points of difference are: </a:t>
            </a:r>
          </a:p>
          <a:p>
            <a:pPr marL="285750" indent="-285750">
              <a:buFont typeface="Arial" panose="020B0604020202020204" pitchFamily="34" charset="0"/>
              <a:buChar char="•"/>
            </a:pPr>
            <a:r>
              <a:rPr lang="en-AU"/>
              <a:t>Changes in content – </a:t>
            </a:r>
            <a:r>
              <a:rPr lang="en-AU" sz="1800">
                <a:effectLst/>
                <a:latin typeface="Arial" panose="020B0604020202020204" pitchFamily="34" charset="0"/>
                <a:ea typeface="Calibri" panose="020F0502020204030204" pitchFamily="34" charset="0"/>
              </a:rPr>
              <a:t>decluttering the syllabus has seen a removal of content with new changes to develop a depth of understanding in the existing content.</a:t>
            </a:r>
          </a:p>
          <a:p>
            <a:pPr marL="285750" indent="-285750">
              <a:buFont typeface="Arial" panose="020B0604020202020204" pitchFamily="34" charset="0"/>
              <a:buChar char="•"/>
            </a:pPr>
            <a:r>
              <a:rPr lang="en-AU" sz="1800">
                <a:effectLst/>
                <a:latin typeface="Arial" panose="020B0604020202020204" pitchFamily="34" charset="0"/>
                <a:ea typeface="Calibri" panose="020F0502020204030204" pitchFamily="34" charset="0"/>
              </a:rPr>
              <a:t>There has been a language shift in the syllabus towards the use of higher order verbs. This leads to greater depth of knowledge and understanding being developed through the content statements</a:t>
            </a:r>
          </a:p>
          <a:p>
            <a:pPr marL="285750" indent="-285750">
              <a:buFont typeface="Arial" panose="020B0604020202020204" pitchFamily="34" charset="0"/>
              <a:buChar char="•"/>
            </a:pPr>
            <a:r>
              <a:rPr lang="en-AU" b="0"/>
              <a:t>The increased emphasis on conducting investigations rather than verification experiments means that we will need to change the way we have historically been doing practical work. Verification experiments will no longer achieve the intended outcomes. We need to move, instead, toward inquiry. Leading the students through developing their own questions and hypotheses, developing plans, analysing the data and drawing conclusions.</a:t>
            </a:r>
          </a:p>
          <a:p>
            <a:endParaRPr lang="en-AU" b="1"/>
          </a:p>
          <a:p>
            <a:r>
              <a:rPr lang="en-AU" b="1"/>
              <a:t>CLICK </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41104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highlight>
                  <a:srgbClr val="FFFF00"/>
                </a:highlight>
              </a:rPr>
              <a:t>Timing – 1.5min</a:t>
            </a:r>
          </a:p>
          <a:p>
            <a:endParaRPr lang="en-AU"/>
          </a:p>
          <a:p>
            <a:r>
              <a:rPr lang="en-AU"/>
              <a:t>When we contrast the two syllabus documents there are some key changes in the content statements, we will highlight two here.</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We see many examples of where a refined focus in the content descriptors where meta language is specified to deepen the learning in these areas, for example the specific inclusion of the terms xylem and phloem to describe plant structures which was formerly not specifically included in our syllabus.</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a:p>
            <a:endParaRPr lang="en-AU"/>
          </a:p>
          <a:p>
            <a:r>
              <a:rPr lang="en-AU"/>
              <a:t>With the decluttering of content, we can integrate more modern topics relevant to students current and future worlds, the Stage 5 Data Science 2 focus area includes an investigation into the way data is distorted or manipulated by others to support specific viewpoints. This understanding will be invaluable to students growing up in our modern society.</a:t>
            </a:r>
          </a:p>
          <a:p>
            <a:endParaRPr lang="en-AU"/>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42099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highlight>
                  <a:srgbClr val="FFFF00"/>
                </a:highlight>
              </a:rPr>
              <a:t>Timing – 1.5min</a:t>
            </a:r>
          </a:p>
          <a:p>
            <a:endParaRPr lang="en-AU"/>
          </a:p>
          <a:p>
            <a:r>
              <a:rPr lang="en-AU"/>
              <a:t>When we contrast the two syllabus documents, where content statements are similar, there is an increased depth of knowledge and understanding, we will highlight two here.</a:t>
            </a:r>
          </a:p>
          <a:p>
            <a:endParaRPr lang="en-AU"/>
          </a:p>
          <a:p>
            <a:r>
              <a:rPr lang="en-AU" b="1"/>
              <a:t>CLICK</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In the current Stage 4 syllabus, we perform a highly prescriptive array of 6 separation techniques under the verb of relate, this low level verb does not encourage a depth of investigation nor does this statement even require a practical investigation to be undertaken in this area. In the new Science 7–10 Syllabus we see a reduced length of this similar content descriptor where the prescription of each separation technique is no longer required (now listed in examples) and we will explore (a higher level verb) through practical investigations as deemed contextually relevant to your students.</a:t>
            </a:r>
          </a:p>
          <a:p>
            <a:endParaRPr lang="en-AU"/>
          </a:p>
          <a:p>
            <a:r>
              <a:rPr lang="en-AU" b="1"/>
              <a:t>CLICK</a:t>
            </a:r>
          </a:p>
          <a:p>
            <a:endParaRPr lang="en-AU"/>
          </a:p>
          <a:p>
            <a:r>
              <a:rPr lang="en-AU"/>
              <a:t>In the current Stage 5 syllabus, we apply the law of conservation of energy to account for total energy. The verbs used here do not encourage a depth of understanding to be developed. This content descriptor has been strengthened by the increased depth of specific calculations to be undertaken and used to explain (a much higher verb) how the law of conservation of energy is validated.</a:t>
            </a:r>
          </a:p>
          <a:p>
            <a:endParaRPr lang="en-AU"/>
          </a:p>
          <a:p>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06636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highlight>
                  <a:srgbClr val="FFFF00"/>
                </a:highlight>
              </a:rPr>
              <a:t>Timing – 1.5min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A major focus in our new syllabus is to develop a holistic approach to investigations in science by encouraging student led investigation in a variety of content statements. To investigate, NESA defines this as where students plan, inquire into and draw conclusions about the topic being investigated. </a:t>
            </a:r>
            <a:r>
              <a:rPr lang="en-AU" b="0" dirty="0"/>
              <a:t>Lets look at a few examples.</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CLICK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In Stage 4 we will investigate using scientific tools and instruments to make observations over time, indicating that this is a longitudinal study into a particular area of interest.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CLICK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Staying in stage 4 for one more example, practically investigating simple machines to investigate the action of forces will allow a wide range of opportunities for a breadth of practical applications of learning in this focus area.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CLICK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Stage 5 diseases includes the specific use of modelling as an investigation tool to dive deeper into the transmission of infectious diseases.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CLICK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Stage 5 also gives the opportunity to investigate data for climate trends, this higher focus on the use of data informed conclusions is evident across many areas of the new Science 7–10 Syllabus.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CLICK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This focus on investigations is also present in our life skills course, this content statement allows students to investigate the harmful impact of forces and how technology can be used to mitigate these issues.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17873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highlight>
                  <a:srgbClr val="FFFF00"/>
                </a:highlight>
              </a:rPr>
              <a:t>Timing - 1min </a:t>
            </a:r>
            <a:r>
              <a:rPr lang="en-AU" dirty="0"/>
              <a:t>(Facilitator ppt, OR pause the video here while the activity is completed)</a:t>
            </a:r>
          </a:p>
          <a:p>
            <a:endParaRPr lang="en-AU" dirty="0"/>
          </a:p>
          <a:p>
            <a:r>
              <a:rPr lang="en-AU" dirty="0"/>
              <a:t>Now it is your turn to work in small groups to delve deeper into the syllabus. We have recommended specific focus areas for analysis. Take into account the following aspects: new or revised content and the opportunities for investigation. Highlight key changes as you analyse the focus area.</a:t>
            </a:r>
          </a:p>
          <a:p>
            <a:br>
              <a:rPr lang="en-AU" dirty="0"/>
            </a:br>
            <a:r>
              <a:rPr lang="en-AU" b="0" i="0" dirty="0">
                <a:solidFill>
                  <a:srgbClr val="343541"/>
                </a:solidFill>
                <a:effectLst/>
                <a:latin typeface="Public Sans Light" pitchFamily="2" charset="0"/>
              </a:rPr>
              <a:t>You have 20 minutes to complete this activity. We will then come back as a group and share our findings.</a:t>
            </a:r>
            <a:endParaRPr lang="en-AU"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9100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Timing – 1min</a:t>
            </a:r>
          </a:p>
          <a:p>
            <a:endParaRPr lang="en-AU"/>
          </a:p>
          <a:p>
            <a:r>
              <a:rPr lang="en-AU" sz="1600">
                <a:effectLst/>
                <a:latin typeface="Arial" panose="020B0604020202020204" pitchFamily="34" charset="0"/>
                <a:ea typeface="Calibri" panose="020F0502020204030204" pitchFamily="34" charset="0"/>
              </a:rPr>
              <a:t>Take a moment </a:t>
            </a:r>
            <a:r>
              <a:rPr lang="en-AU"/>
              <a:t>now to reflect on your teaching practice. Identify any changes that you need to make to your practice to align with the changes in the syllabus.</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The department has produced resources to guide teachers and school leaders through curriculum implementation. The resources outline activities and questions to explore at each of the three phases, Engage, Enact and Embed. </a:t>
            </a:r>
          </a:p>
          <a:p>
            <a:endParaRPr lang="en-AU"/>
          </a:p>
          <a:p>
            <a:r>
              <a:rPr lang="en-AU"/>
              <a:t>The new Science 7–10 Syllabus was released in 2023, so everyone will currently be in the Engage phase. This is the time to explore new aspects of the syllabus, including the evidence base underpinning them, and identify changes in practice that will be required for effective syllabus implementation.</a:t>
            </a:r>
          </a:p>
          <a:p>
            <a:endParaRPr lang="en-AU"/>
          </a:p>
          <a:p>
            <a:r>
              <a:rPr lang="en-AU"/>
              <a:t>Hit pause now and record your thoughts to the 2 reflection questions in your workbook. (3 min)</a:t>
            </a:r>
          </a:p>
          <a:p>
            <a:r>
              <a:rPr lang="en-AU"/>
              <a:t>If completing this activity in a faculty group, allocate a few minutes to sharing views before moving on the next activity.</a:t>
            </a:r>
          </a:p>
          <a:p>
            <a:endParaRPr lang="en-AU"/>
          </a:p>
          <a:p>
            <a:r>
              <a:rPr lang="en-AU" b="1"/>
              <a:t>CLICK</a:t>
            </a:r>
          </a:p>
          <a:p>
            <a:endParaRPr lang="en-AU"/>
          </a:p>
          <a:p>
            <a:r>
              <a:rPr lang="en-AU"/>
              <a:t>Further info for facilitator guide</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a:hlinkClick r:id="rId3"/>
              </a:rPr>
              <a:t>Engage phase</a:t>
            </a:r>
            <a:endParaRPr lang="en-US" sz="1600"/>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a:solidFill>
                  <a:schemeClr val="tx2"/>
                </a:solidFill>
                <a:latin typeface="Arial" panose="020B0604020202020204" pitchFamily="34" charset="0"/>
                <a:cs typeface="Arial" panose="020B0604020202020204" pitchFamily="34" charset="0"/>
              </a:rPr>
              <a:t>Video –</a:t>
            </a:r>
            <a:r>
              <a:rPr lang="en-AU" sz="1600">
                <a:solidFill>
                  <a:schemeClr val="tx2"/>
                </a:solidFill>
                <a:latin typeface="Arial" panose="020B0604020202020204" pitchFamily="34" charset="0"/>
                <a:cs typeface="Arial" panose="020B0604020202020204" pitchFamily="34" charset="0"/>
              </a:rPr>
              <a:t> </a:t>
            </a:r>
            <a:r>
              <a:rPr lang="en-AU" sz="1600">
                <a:solidFill>
                  <a:schemeClr val="tx2"/>
                </a:solidFill>
                <a:latin typeface="Arial" panose="020B0604020202020204" pitchFamily="34" charset="0"/>
                <a:cs typeface="Arial" panose="020B0604020202020204" pitchFamily="34" charset="0"/>
                <a:hlinkClick r:id="rId4"/>
              </a:rPr>
              <a:t>Phases of curriculum implementation</a:t>
            </a:r>
            <a:r>
              <a:rPr lang="en-AU" sz="1600">
                <a:solidFill>
                  <a:schemeClr val="tx2"/>
                </a:solidFill>
                <a:latin typeface="Arial" panose="020B0604020202020204" pitchFamily="34" charset="0"/>
                <a:cs typeface="Arial" panose="020B0604020202020204" pitchFamily="34" charset="0"/>
              </a:rPr>
              <a:t> – overarching guidance when implementing a new syllabus (3:22).</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20312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Curriculum implementation journey resources have been created to provide guidance for teachers and school leaders implementing a new syllabus. Each journey includes suggested activities, reflective questions and useful resources that can be used flexibly across a range of schools for each phase of implementation.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a:lnSpc>
                <a:spcPct val="140000"/>
              </a:lnSpc>
            </a:pPr>
            <a:r>
              <a:rPr lang="en-US" sz="1600">
                <a:latin typeface="Arial" panose="020B0604020202020204" pitchFamily="34" charset="0"/>
                <a:cs typeface="Arial" panose="020B0604020202020204" pitchFamily="34" charset="0"/>
              </a:rPr>
              <a:t>Curriculum implementation journeys align to the phases and include:</a:t>
            </a:r>
          </a:p>
          <a:p>
            <a:pPr marL="444500" lvl="1" indent="-266700">
              <a:lnSpc>
                <a:spcPct val="140000"/>
              </a:lnSpc>
              <a:buFont typeface="Courier New" panose="00000600000000000000" pitchFamily="2" charset="0"/>
              <a:buChar char="o"/>
            </a:pPr>
            <a:r>
              <a:rPr lang="en-US" sz="1500">
                <a:latin typeface="Arial" panose="020B0604020202020204" pitchFamily="34" charset="0"/>
                <a:cs typeface="Arial" panose="020B0604020202020204" pitchFamily="34" charset="0"/>
                <a:hlinkClick r:id="rId3"/>
              </a:rPr>
              <a:t>Principal journey</a:t>
            </a:r>
            <a:endParaRPr lang="en-US" sz="1500">
              <a:latin typeface="Arial" panose="020B0604020202020204" pitchFamily="34" charset="0"/>
              <a:cs typeface="Arial" panose="020B0604020202020204" pitchFamily="34" charset="0"/>
            </a:endParaRPr>
          </a:p>
          <a:p>
            <a:pPr marL="444500" lvl="1" indent="-266700">
              <a:lnSpc>
                <a:spcPct val="140000"/>
              </a:lnSpc>
              <a:buFont typeface="Courier New" panose="00000600000000000000" pitchFamily="2" charset="0"/>
              <a:buChar char="o"/>
            </a:pPr>
            <a:r>
              <a:rPr lang="en-US" sz="1500">
                <a:latin typeface="Arial" panose="020B0604020202020204" pitchFamily="34" charset="0"/>
                <a:cs typeface="Arial" panose="020B0604020202020204" pitchFamily="34" charset="0"/>
                <a:hlinkClick r:id="rId4"/>
              </a:rPr>
              <a:t>Head teacher journey</a:t>
            </a:r>
            <a:endParaRPr lang="en-US" sz="1500">
              <a:latin typeface="Arial" panose="020B0604020202020204" pitchFamily="34" charset="0"/>
              <a:cs typeface="Arial" panose="020B0604020202020204" pitchFamily="34" charset="0"/>
            </a:endParaRPr>
          </a:p>
          <a:p>
            <a:pPr marL="444500" lvl="1" indent="-266700">
              <a:lnSpc>
                <a:spcPct val="140000"/>
              </a:lnSpc>
              <a:buFont typeface="Courier New" panose="00000600000000000000" pitchFamily="2" charset="0"/>
              <a:buChar char="o"/>
            </a:pPr>
            <a:r>
              <a:rPr lang="en-US" sz="1500">
                <a:latin typeface="Arial" panose="020B0604020202020204" pitchFamily="34" charset="0"/>
                <a:cs typeface="Arial" panose="020B0604020202020204" pitchFamily="34" charset="0"/>
                <a:hlinkClick r:id="rId5"/>
              </a:rPr>
              <a:t>Assistant principal journey</a:t>
            </a:r>
            <a:endParaRPr lang="en-US" sz="1500">
              <a:latin typeface="Arial" panose="020B0604020202020204" pitchFamily="34" charset="0"/>
              <a:cs typeface="Arial" panose="020B0604020202020204" pitchFamily="34" charset="0"/>
            </a:endParaRPr>
          </a:p>
          <a:p>
            <a:pPr marL="444500" lvl="1" indent="-266700">
              <a:lnSpc>
                <a:spcPct val="140000"/>
              </a:lnSpc>
              <a:buFont typeface="Courier New" panose="00000600000000000000" pitchFamily="2" charset="0"/>
              <a:buChar char="o"/>
            </a:pPr>
            <a:r>
              <a:rPr lang="en-US" sz="1500">
                <a:latin typeface="Arial" panose="020B0604020202020204" pitchFamily="34" charset="0"/>
                <a:cs typeface="Arial" panose="020B0604020202020204" pitchFamily="34" charset="0"/>
                <a:hlinkClick r:id="rId6"/>
              </a:rPr>
              <a:t>Assistant principal, curriculum and instruction journey</a:t>
            </a:r>
            <a:endParaRPr lang="en-US" sz="1500">
              <a:latin typeface="Arial" panose="020B0604020202020204" pitchFamily="34" charset="0"/>
              <a:cs typeface="Arial" panose="020B0604020202020204" pitchFamily="34" charset="0"/>
            </a:endParaRPr>
          </a:p>
          <a:p>
            <a:pPr marL="444500" lvl="1" indent="-266700">
              <a:lnSpc>
                <a:spcPct val="140000"/>
              </a:lnSpc>
              <a:buFont typeface="Courier New" panose="00000600000000000000" pitchFamily="2" charset="0"/>
              <a:buChar char="o"/>
            </a:pPr>
            <a:r>
              <a:rPr lang="en-US" sz="1500">
                <a:latin typeface="Arial" panose="020B0604020202020204" pitchFamily="34" charset="0"/>
                <a:cs typeface="Arial" panose="020B0604020202020204" pitchFamily="34" charset="0"/>
                <a:hlinkClick r:id="rId7"/>
              </a:rPr>
              <a:t>Teacher journey</a:t>
            </a:r>
            <a:endParaRPr lang="en-US" sz="1500">
              <a:latin typeface="Arial" panose="020B0604020202020204" pitchFamily="34" charset="0"/>
              <a:cs typeface="Arial" panose="020B0604020202020204" pitchFamily="34" charset="0"/>
            </a:endParaRPr>
          </a:p>
          <a:p>
            <a:pPr>
              <a:lnSpc>
                <a:spcPct val="140000"/>
              </a:lnSpc>
              <a:buFont typeface="Arial" panose="00000600000000000000" pitchFamily="2" charset="0"/>
              <a:buNone/>
            </a:pPr>
            <a:r>
              <a:rPr lang="en-US" sz="1600">
                <a:latin typeface="Arial" panose="020B0604020202020204" pitchFamily="34" charset="0"/>
                <a:cs typeface="Arial" panose="020B0604020202020204" pitchFamily="34" charset="0"/>
              </a:rPr>
              <a:t>Each role specific journey has a downloadable graphic to support implementation.</a:t>
            </a:r>
            <a:endParaRPr lang="en-US" sz="140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The new Science 7–10 syllabus was released last year in 2023. In 2024, all science teachers will currently be in the Engage phase.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594112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409A08-B7EF-E815-2ECF-2B309C4A513A}"/>
              </a:ext>
            </a:extLst>
          </p:cNvPr>
          <p:cNvSpPr/>
          <p:nvPr userDrawn="1"/>
        </p:nvSpPr>
        <p:spPr>
          <a:xfrm>
            <a:off x="7128000" y="0"/>
            <a:ext cx="5064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8E7EF7E5-602D-F1C2-9B30-AC6772E468E4}"/>
              </a:ext>
            </a:extLst>
          </p:cNvPr>
          <p:cNvSpPr/>
          <p:nvPr userDrawn="1"/>
        </p:nvSpPr>
        <p:spPr>
          <a:xfrm>
            <a:off x="7852253" y="-674930"/>
            <a:ext cx="2659746" cy="265974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CCFA50F2-BBBC-5539-1D12-4D45387E3A45}"/>
              </a:ext>
            </a:extLst>
          </p:cNvPr>
          <p:cNvSpPr/>
          <p:nvPr userDrawn="1"/>
        </p:nvSpPr>
        <p:spPr>
          <a:xfrm>
            <a:off x="5869812" y="3029954"/>
            <a:ext cx="4455488" cy="44554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2613906" cy="228938"/>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pic>
        <p:nvPicPr>
          <p:cNvPr id="6" name="Picture 5">
            <a:extLst>
              <a:ext uri="{FF2B5EF4-FFF2-40B4-BE49-F238E27FC236}">
                <a16:creationId xmlns:a16="http://schemas.microsoft.com/office/drawing/2014/main" id="{CA508AB3-5358-5206-548D-387E189EDD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16" name="Title 1">
            <a:extLst>
              <a:ext uri="{FF2B5EF4-FFF2-40B4-BE49-F238E27FC236}">
                <a16:creationId xmlns:a16="http://schemas.microsoft.com/office/drawing/2014/main" id="{826EDC89-75EC-3AE1-9381-EC0BA0BA693A}"/>
              </a:ext>
            </a:extLst>
          </p:cNvPr>
          <p:cNvSpPr>
            <a:spLocks noGrp="1"/>
          </p:cNvSpPr>
          <p:nvPr>
            <p:ph type="ctrTitle" hasCustomPrompt="1"/>
          </p:nvPr>
        </p:nvSpPr>
        <p:spPr>
          <a:xfrm>
            <a:off x="539999" y="1530002"/>
            <a:ext cx="6255979" cy="2016886"/>
          </a:xfrm>
          <a:ln>
            <a:noFill/>
          </a:ln>
        </p:spPr>
        <p:txBody>
          <a:bodyPr anchor="b">
            <a:noAutofit/>
          </a:bodyPr>
          <a:lstStyle>
            <a:lvl1pPr algn="l">
              <a:lnSpc>
                <a:spcPct val="100000"/>
              </a:lnSpc>
              <a:defRPr sz="4000">
                <a:solidFill>
                  <a:schemeClr val="bg1"/>
                </a:solidFill>
                <a:latin typeface="+mj-lt"/>
              </a:defRPr>
            </a:lvl1pPr>
          </a:lstStyle>
          <a:p>
            <a:r>
              <a:rPr lang="en-US"/>
              <a:t>Presentation title (maximum 55 characters)</a:t>
            </a:r>
          </a:p>
        </p:txBody>
      </p:sp>
      <p:sp>
        <p:nvSpPr>
          <p:cNvPr id="18" name="Text Placeholder 10">
            <a:extLst>
              <a:ext uri="{FF2B5EF4-FFF2-40B4-BE49-F238E27FC236}">
                <a16:creationId xmlns:a16="http://schemas.microsoft.com/office/drawing/2014/main" id="{102F40A4-FB34-BE3D-3F28-E1A9042768DC}"/>
              </a:ext>
            </a:extLst>
          </p:cNvPr>
          <p:cNvSpPr>
            <a:spLocks noGrp="1"/>
          </p:cNvSpPr>
          <p:nvPr>
            <p:ph type="body" sz="quarter" idx="10" hasCustomPrompt="1"/>
          </p:nvPr>
        </p:nvSpPr>
        <p:spPr>
          <a:xfrm>
            <a:off x="539999" y="3618890"/>
            <a:ext cx="6255977" cy="119329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9" name="Text Placeholder 14">
            <a:extLst>
              <a:ext uri="{FF2B5EF4-FFF2-40B4-BE49-F238E27FC236}">
                <a16:creationId xmlns:a16="http://schemas.microsoft.com/office/drawing/2014/main" id="{EEB241B2-0ECA-52C4-5326-BD7FB2E8B9D1}"/>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1" name="Text Placeholder 7">
            <a:extLst>
              <a:ext uri="{FF2B5EF4-FFF2-40B4-BE49-F238E27FC236}">
                <a16:creationId xmlns:a16="http://schemas.microsoft.com/office/drawing/2014/main" id="{A21C5EE5-9CBD-A2FC-BDD7-76962EBD8686}"/>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22" name="Text Placeholder 14">
            <a:extLst>
              <a:ext uri="{FF2B5EF4-FFF2-40B4-BE49-F238E27FC236}">
                <a16:creationId xmlns:a16="http://schemas.microsoft.com/office/drawing/2014/main" id="{A472E906-7CFD-5256-75C1-2F03F49B7DC8}"/>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48" name="Oval 47">
            <a:extLst>
              <a:ext uri="{FF2B5EF4-FFF2-40B4-BE49-F238E27FC236}">
                <a16:creationId xmlns:a16="http://schemas.microsoft.com/office/drawing/2014/main" id="{9C8BD8B3-48B7-CCE7-28D6-84257C2A9B55}"/>
              </a:ext>
            </a:extLst>
          </p:cNvPr>
          <p:cNvSpPr/>
          <p:nvPr userDrawn="1"/>
        </p:nvSpPr>
        <p:spPr>
          <a:xfrm>
            <a:off x="9317186" y="-442216"/>
            <a:ext cx="4046433" cy="4046433"/>
          </a:xfrm>
          <a:prstGeom prst="ellipse">
            <a:avLst/>
          </a:prstGeom>
          <a:noFill/>
          <a:ln w="2540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90030318-0446-84FA-6DA7-0C25ABFC5798}"/>
              </a:ext>
            </a:extLst>
          </p:cNvPr>
          <p:cNvSpPr/>
          <p:nvPr userDrawn="1"/>
        </p:nvSpPr>
        <p:spPr>
          <a:xfrm>
            <a:off x="5175532" y="6857999"/>
            <a:ext cx="7016468" cy="681157"/>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F5DD299D-0A43-DB97-E517-C5EE45D285BE}"/>
              </a:ext>
            </a:extLst>
          </p:cNvPr>
          <p:cNvSpPr/>
          <p:nvPr userDrawn="1"/>
        </p:nvSpPr>
        <p:spPr>
          <a:xfrm>
            <a:off x="5224113" y="-674930"/>
            <a:ext cx="7016468" cy="67493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BAE71BD4-953B-8357-A8BE-00CF3649434B}"/>
              </a:ext>
            </a:extLst>
          </p:cNvPr>
          <p:cNvSpPr/>
          <p:nvPr userDrawn="1"/>
        </p:nvSpPr>
        <p:spPr>
          <a:xfrm rot="5400000">
            <a:off x="9361759" y="2357683"/>
            <a:ext cx="7016468" cy="1344541"/>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1815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3" name="Content Placeholder 8">
            <a:extLst>
              <a:ext uri="{FF2B5EF4-FFF2-40B4-BE49-F238E27FC236}">
                <a16:creationId xmlns:a16="http://schemas.microsoft.com/office/drawing/2014/main" id="{A3F4E4F9-0F07-07A2-AF6B-0275D58BFD3B}"/>
              </a:ext>
            </a:extLst>
          </p:cNvPr>
          <p:cNvSpPr txBox="1">
            <a:spLocks/>
          </p:cNvSpPr>
          <p:nvPr userDrawn="1"/>
        </p:nvSpPr>
        <p:spPr>
          <a:xfrm>
            <a:off x="7150608" y="5143134"/>
            <a:ext cx="5041392" cy="52499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solidFill>
                  <a:schemeClr val="accent1"/>
                </a:solidFill>
                <a:latin typeface="+mj-lt"/>
              </a:rPr>
              <a:t>Pause and reflect</a:t>
            </a:r>
          </a:p>
        </p:txBody>
      </p:sp>
      <p:pic>
        <p:nvPicPr>
          <p:cNvPr id="9" name="Picture 8" descr="A blue circle with white outline of people talking&#10;&#10;Description automatically generated">
            <a:extLst>
              <a:ext uri="{FF2B5EF4-FFF2-40B4-BE49-F238E27FC236}">
                <a16:creationId xmlns:a16="http://schemas.microsoft.com/office/drawing/2014/main" id="{EDC13D64-516A-2D78-D7E0-2765C592A2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3749" y="1758112"/>
            <a:ext cx="2975110" cy="2975110"/>
          </a:xfrm>
          <a:prstGeom prst="rect">
            <a:avLst/>
          </a:prstGeom>
        </p:spPr>
      </p:pic>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slide 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47999" y="1588196"/>
            <a:ext cx="7992812"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14" name="Picture 13" descr="A person holding a megaphone&#10;&#10;Description automatically generated">
            <a:extLst>
              <a:ext uri="{FF2B5EF4-FFF2-40B4-BE49-F238E27FC236}">
                <a16:creationId xmlns:a16="http://schemas.microsoft.com/office/drawing/2014/main" id="{9332EBCC-9BE1-B3DF-2DAF-FD2B68721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7883" y="2097101"/>
            <a:ext cx="2646117" cy="3740499"/>
          </a:xfrm>
          <a:prstGeom prst="rect">
            <a:avLst/>
          </a:prstGeom>
        </p:spPr>
      </p:pic>
    </p:spTree>
    <p:extLst>
      <p:ext uri="{BB962C8B-B14F-4D97-AF65-F5344CB8AC3E}">
        <p14:creationId xmlns:p14="http://schemas.microsoft.com/office/powerpoint/2010/main" val="409367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slide 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48000" y="1588196"/>
            <a:ext cx="6460573"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18" name="Picture 17" descr="A person sitting at a desk working on a computer&#10;&#10;Description automatically generated">
            <a:extLst>
              <a:ext uri="{FF2B5EF4-FFF2-40B4-BE49-F238E27FC236}">
                <a16:creationId xmlns:a16="http://schemas.microsoft.com/office/drawing/2014/main" id="{E7C92875-B7B8-A91F-A537-57B5F5110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8382" y="1568517"/>
            <a:ext cx="4587922" cy="3685803"/>
          </a:xfrm>
          <a:prstGeom prst="rect">
            <a:avLst/>
          </a:prstGeom>
        </p:spPr>
      </p:pic>
    </p:spTree>
    <p:extLst>
      <p:ext uri="{BB962C8B-B14F-4D97-AF65-F5344CB8AC3E}">
        <p14:creationId xmlns:p14="http://schemas.microsoft.com/office/powerpoint/2010/main" val="327846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slide 3">
    <p:spTree>
      <p:nvGrpSpPr>
        <p:cNvPr id="1" name=""/>
        <p:cNvGrpSpPr/>
        <p:nvPr/>
      </p:nvGrpSpPr>
      <p:grpSpPr>
        <a:xfrm>
          <a:off x="0" y="0"/>
          <a:ext cx="0" cy="0"/>
          <a:chOff x="0" y="0"/>
          <a:chExt cx="0" cy="0"/>
        </a:xfrm>
      </p:grpSpPr>
      <p:pic>
        <p:nvPicPr>
          <p:cNvPr id="14" name="Picture 13" descr="A person standing next to another person&#10;&#10;Description automatically generated">
            <a:extLst>
              <a:ext uri="{FF2B5EF4-FFF2-40B4-BE49-F238E27FC236}">
                <a16:creationId xmlns:a16="http://schemas.microsoft.com/office/drawing/2014/main" id="{2E8BCDB1-31B1-134A-363D-324558C497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6280" y="1830400"/>
            <a:ext cx="5306065" cy="3916677"/>
          </a:xfrm>
          <a:prstGeom prst="rect">
            <a:avLst/>
          </a:prstGeom>
        </p:spPr>
      </p:pic>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48000" y="1588196"/>
            <a:ext cx="7059876"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878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slide 4">
    <p:spTree>
      <p:nvGrpSpPr>
        <p:cNvPr id="1" name=""/>
        <p:cNvGrpSpPr/>
        <p:nvPr/>
      </p:nvGrpSpPr>
      <p:grpSpPr>
        <a:xfrm>
          <a:off x="0" y="0"/>
          <a:ext cx="0" cy="0"/>
          <a:chOff x="0" y="0"/>
          <a:chExt cx="0" cy="0"/>
        </a:xfrm>
      </p:grpSpPr>
      <p:pic>
        <p:nvPicPr>
          <p:cNvPr id="12" name="Picture 11" descr="A person sitting at a desk with a computer&#10;&#10;Description automatically generated">
            <a:extLst>
              <a:ext uri="{FF2B5EF4-FFF2-40B4-BE49-F238E27FC236}">
                <a16:creationId xmlns:a16="http://schemas.microsoft.com/office/drawing/2014/main" id="{3CCE6D08-22F4-7EA3-6C82-EA0B87EEF1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8514" y="1754934"/>
            <a:ext cx="4404333" cy="4065905"/>
          </a:xfrm>
          <a:prstGeom prst="rect">
            <a:avLst/>
          </a:prstGeom>
        </p:spPr>
      </p:pic>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580245"/>
            <a:ext cx="699227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677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slide 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48000" y="1588196"/>
            <a:ext cx="741822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20" name="Picture 19" descr="A group of people sitting at a table looking at a computer&#10;&#10;Description automatically generated">
            <a:extLst>
              <a:ext uri="{FF2B5EF4-FFF2-40B4-BE49-F238E27FC236}">
                <a16:creationId xmlns:a16="http://schemas.microsoft.com/office/drawing/2014/main" id="{90206C27-5B04-1FAE-C954-A34BA57F0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993" y="2263367"/>
            <a:ext cx="3588845" cy="2977978"/>
          </a:xfrm>
          <a:prstGeom prst="rect">
            <a:avLst/>
          </a:prstGeom>
        </p:spPr>
      </p:pic>
    </p:spTree>
    <p:extLst>
      <p:ext uri="{BB962C8B-B14F-4D97-AF65-F5344CB8AC3E}">
        <p14:creationId xmlns:p14="http://schemas.microsoft.com/office/powerpoint/2010/main" val="243006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 slide 6">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1" y="1580245"/>
            <a:ext cx="7616286"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20" name="Graphic 19">
            <a:extLst>
              <a:ext uri="{FF2B5EF4-FFF2-40B4-BE49-F238E27FC236}">
                <a16:creationId xmlns:a16="http://schemas.microsoft.com/office/drawing/2014/main" id="{F71127E2-8816-78FA-6A17-65A061EED0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53166" y="2262479"/>
            <a:ext cx="3191647" cy="3171532"/>
          </a:xfrm>
          <a:prstGeom prst="rect">
            <a:avLst/>
          </a:prstGeom>
        </p:spPr>
      </p:pic>
    </p:spTree>
    <p:extLst>
      <p:ext uri="{BB962C8B-B14F-4D97-AF65-F5344CB8AC3E}">
        <p14:creationId xmlns:p14="http://schemas.microsoft.com/office/powerpoint/2010/main" val="206813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slide 9">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1" y="1580245"/>
            <a:ext cx="725176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14" name="Graphic 13">
            <a:extLst>
              <a:ext uri="{FF2B5EF4-FFF2-40B4-BE49-F238E27FC236}">
                <a16:creationId xmlns:a16="http://schemas.microsoft.com/office/drawing/2014/main" id="{27087441-FD9E-DE07-0167-23AD0F5B3D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78369" y="2063388"/>
            <a:ext cx="2312385" cy="3408078"/>
          </a:xfrm>
          <a:prstGeom prst="rect">
            <a:avLst/>
          </a:prstGeom>
        </p:spPr>
      </p:pic>
      <p:pic>
        <p:nvPicPr>
          <p:cNvPr id="16" name="Graphic 15">
            <a:extLst>
              <a:ext uri="{FF2B5EF4-FFF2-40B4-BE49-F238E27FC236}">
                <a16:creationId xmlns:a16="http://schemas.microsoft.com/office/drawing/2014/main" id="{07869F41-0E4A-1BF8-12AA-8366B790C0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95947" y="2387813"/>
            <a:ext cx="1283590" cy="3083653"/>
          </a:xfrm>
          <a:prstGeom prst="rect">
            <a:avLst/>
          </a:prstGeom>
        </p:spPr>
      </p:pic>
    </p:spTree>
    <p:extLst>
      <p:ext uri="{BB962C8B-B14F-4D97-AF65-F5344CB8AC3E}">
        <p14:creationId xmlns:p14="http://schemas.microsoft.com/office/powerpoint/2010/main" val="188233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slide 7">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48000" y="1588196"/>
            <a:ext cx="7961919"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22" name="Graphic 21">
            <a:extLst>
              <a:ext uri="{FF2B5EF4-FFF2-40B4-BE49-F238E27FC236}">
                <a16:creationId xmlns:a16="http://schemas.microsoft.com/office/drawing/2014/main" id="{ACAAA65C-6CDA-FBC0-12DD-11E7C5EDF9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6540" y="1919282"/>
            <a:ext cx="2680850" cy="3873828"/>
          </a:xfrm>
          <a:prstGeom prst="rect">
            <a:avLst/>
          </a:prstGeom>
        </p:spPr>
      </p:pic>
    </p:spTree>
    <p:extLst>
      <p:ext uri="{BB962C8B-B14F-4D97-AF65-F5344CB8AC3E}">
        <p14:creationId xmlns:p14="http://schemas.microsoft.com/office/powerpoint/2010/main" val="176345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slide 8">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48000" y="1588196"/>
            <a:ext cx="7041412"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12" name="Graphic 11">
            <a:extLst>
              <a:ext uri="{FF2B5EF4-FFF2-40B4-BE49-F238E27FC236}">
                <a16:creationId xmlns:a16="http://schemas.microsoft.com/office/drawing/2014/main" id="{B99A58FA-C57F-DC5E-BF16-4483EF153D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52719" y="2105070"/>
            <a:ext cx="3770484" cy="3384930"/>
          </a:xfrm>
          <a:prstGeom prst="rect">
            <a:avLst/>
          </a:prstGeom>
        </p:spPr>
      </p:pic>
    </p:spTree>
    <p:extLst>
      <p:ext uri="{BB962C8B-B14F-4D97-AF65-F5344CB8AC3E}">
        <p14:creationId xmlns:p14="http://schemas.microsoft.com/office/powerpoint/2010/main" val="23614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266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DC2831-1DF2-2C28-5D9D-59E0E2E9E83A}"/>
              </a:ext>
            </a:extLst>
          </p:cNvPr>
          <p:cNvSpPr/>
          <p:nvPr userDrawn="1"/>
        </p:nvSpPr>
        <p:spPr>
          <a:xfrm>
            <a:off x="7127999" y="0"/>
            <a:ext cx="3753051"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4B092301-057B-7DFA-B323-E6B089893ECF}"/>
              </a:ext>
            </a:extLst>
          </p:cNvPr>
          <p:cNvSpPr/>
          <p:nvPr userDrawn="1"/>
        </p:nvSpPr>
        <p:spPr>
          <a:xfrm>
            <a:off x="7683749" y="-481697"/>
            <a:ext cx="2659746" cy="265974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E9CB7373-7A18-D7E1-01E1-C25CFE3C700F}"/>
              </a:ext>
            </a:extLst>
          </p:cNvPr>
          <p:cNvSpPr/>
          <p:nvPr userDrawn="1"/>
        </p:nvSpPr>
        <p:spPr>
          <a:xfrm>
            <a:off x="5869812" y="3110419"/>
            <a:ext cx="4455488" cy="44554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21401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39999" y="2178049"/>
            <a:ext cx="2882791" cy="1828961"/>
          </a:xfrm>
        </p:spPr>
        <p:txBody>
          <a:bodyPr anchor="t">
            <a:noAutofit/>
          </a:bodyPr>
          <a:lstStyle>
            <a:lvl1pPr algn="l">
              <a:lnSpc>
                <a:spcPct val="80000"/>
              </a:lnSpc>
              <a:spcAft>
                <a:spcPts val="0"/>
              </a:spcAft>
              <a:defRPr sz="15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9" name="Rectangle 18">
            <a:extLst>
              <a:ext uri="{FF2B5EF4-FFF2-40B4-BE49-F238E27FC236}">
                <a16:creationId xmlns:a16="http://schemas.microsoft.com/office/drawing/2014/main" id="{7EDA0385-DD10-E4E6-6B05-B3802617EF3F}"/>
              </a:ext>
            </a:extLst>
          </p:cNvPr>
          <p:cNvSpPr/>
          <p:nvPr userDrawn="1"/>
        </p:nvSpPr>
        <p:spPr>
          <a:xfrm>
            <a:off x="5817049" y="0"/>
            <a:ext cx="131095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hasCustomPrompt="1"/>
          </p:nvPr>
        </p:nvSpPr>
        <p:spPr>
          <a:xfrm>
            <a:off x="540000" y="4027900"/>
            <a:ext cx="6032249" cy="1224000"/>
          </a:xfrm>
          <a:ln>
            <a:noFill/>
          </a:ln>
        </p:spPr>
        <p:txBody>
          <a:bodyPr anchor="t">
            <a:noAutofit/>
          </a:bodyPr>
          <a:lstStyle>
            <a:lvl1pPr algn="l">
              <a:lnSpc>
                <a:spcPct val="100000"/>
              </a:lnSpc>
              <a:defRPr sz="4000">
                <a:solidFill>
                  <a:schemeClr val="bg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427460"/>
            <a:ext cx="6032248" cy="720000"/>
          </a:xfrm>
        </p:spPr>
        <p:txBody>
          <a:bodyPr>
            <a:noAutofit/>
          </a:bodyPr>
          <a:lstStyle>
            <a:lvl1pPr>
              <a:defRPr sz="2000">
                <a:solidFill>
                  <a:schemeClr val="accent3"/>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0" name="Rectangle 19">
            <a:extLst>
              <a:ext uri="{FF2B5EF4-FFF2-40B4-BE49-F238E27FC236}">
                <a16:creationId xmlns:a16="http://schemas.microsoft.com/office/drawing/2014/main" id="{B5516E5E-EBCE-140D-6221-2476763A6475}"/>
              </a:ext>
            </a:extLst>
          </p:cNvPr>
          <p:cNvSpPr/>
          <p:nvPr userDrawn="1"/>
        </p:nvSpPr>
        <p:spPr>
          <a:xfrm>
            <a:off x="5175532" y="6855939"/>
            <a:ext cx="7016468" cy="730858"/>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9145445B-1260-3213-4AA7-52E46960B117}"/>
              </a:ext>
            </a:extLst>
          </p:cNvPr>
          <p:cNvSpPr/>
          <p:nvPr userDrawn="1"/>
        </p:nvSpPr>
        <p:spPr>
          <a:xfrm>
            <a:off x="5175532" y="-683218"/>
            <a:ext cx="7016468" cy="683218"/>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0BE01DFA-6296-4A63-CC7C-E779105A3EE0}"/>
              </a:ext>
            </a:extLst>
          </p:cNvPr>
          <p:cNvSpPr/>
          <p:nvPr userDrawn="1"/>
        </p:nvSpPr>
        <p:spPr>
          <a:xfrm>
            <a:off x="8358615" y="1021985"/>
            <a:ext cx="4046433" cy="4046433"/>
          </a:xfrm>
          <a:prstGeom prst="ellipse">
            <a:avLst/>
          </a:prstGeom>
          <a:noFill/>
          <a:ln w="2540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E3F0954F-0874-2139-8CE3-7BC08F4B9C9E}"/>
              </a:ext>
            </a:extLst>
          </p:cNvPr>
          <p:cNvSpPr/>
          <p:nvPr userDrawn="1"/>
        </p:nvSpPr>
        <p:spPr>
          <a:xfrm>
            <a:off x="10881050" y="0"/>
            <a:ext cx="131095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6D10B5A0-1E37-B76D-2906-43CAC2A75A1A}"/>
              </a:ext>
            </a:extLst>
          </p:cNvPr>
          <p:cNvSpPr/>
          <p:nvPr userDrawn="1"/>
        </p:nvSpPr>
        <p:spPr>
          <a:xfrm rot="5400000">
            <a:off x="9025375" y="3006096"/>
            <a:ext cx="7016468" cy="683218"/>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E3BF8EBB-6F95-1F79-6363-1DB44F3F67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20971" y="360001"/>
            <a:ext cx="631108" cy="683218"/>
          </a:xfrm>
          <a:prstGeom prst="rect">
            <a:avLst/>
          </a:prstGeom>
        </p:spPr>
      </p:pic>
    </p:spTree>
    <p:extLst>
      <p:ext uri="{BB962C8B-B14F-4D97-AF65-F5344CB8AC3E}">
        <p14:creationId xmlns:p14="http://schemas.microsoft.com/office/powerpoint/2010/main" val="330082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slide 10">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1" y="1580245"/>
            <a:ext cx="641768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164" name="Graphic 163">
            <a:extLst>
              <a:ext uri="{FF2B5EF4-FFF2-40B4-BE49-F238E27FC236}">
                <a16:creationId xmlns:a16="http://schemas.microsoft.com/office/drawing/2014/main" id="{5C33947F-1718-DC7D-9780-6E270900A7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18637" y="2298247"/>
            <a:ext cx="4683212" cy="2900796"/>
          </a:xfrm>
          <a:prstGeom prst="rect">
            <a:avLst/>
          </a:prstGeom>
        </p:spPr>
      </p:pic>
    </p:spTree>
    <p:extLst>
      <p:ext uri="{BB962C8B-B14F-4D97-AF65-F5344CB8AC3E}">
        <p14:creationId xmlns:p14="http://schemas.microsoft.com/office/powerpoint/2010/main" val="48985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aluatio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3" name="Content Placeholder 8">
            <a:extLst>
              <a:ext uri="{FF2B5EF4-FFF2-40B4-BE49-F238E27FC236}">
                <a16:creationId xmlns:a16="http://schemas.microsoft.com/office/drawing/2014/main" id="{A3F4E4F9-0F07-07A2-AF6B-0275D58BFD3B}"/>
              </a:ext>
            </a:extLst>
          </p:cNvPr>
          <p:cNvSpPr txBox="1">
            <a:spLocks/>
          </p:cNvSpPr>
          <p:nvPr userDrawn="1"/>
        </p:nvSpPr>
        <p:spPr>
          <a:xfrm>
            <a:off x="7150608" y="5143134"/>
            <a:ext cx="5041392" cy="52499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solidFill>
                  <a:schemeClr val="accent1"/>
                </a:solidFill>
                <a:latin typeface="+mj-lt"/>
              </a:rPr>
              <a:t>Share your feedback</a:t>
            </a:r>
          </a:p>
        </p:txBody>
      </p:sp>
      <p:pic>
        <p:nvPicPr>
          <p:cNvPr id="9" name="Picture 8">
            <a:extLst>
              <a:ext uri="{FF2B5EF4-FFF2-40B4-BE49-F238E27FC236}">
                <a16:creationId xmlns:a16="http://schemas.microsoft.com/office/drawing/2014/main" id="{EDC13D64-516A-2D78-D7E0-2765C592A2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183749" y="1758112"/>
            <a:ext cx="2975110" cy="2975110"/>
          </a:xfrm>
          <a:prstGeom prst="rect">
            <a:avLst/>
          </a:prstGeom>
        </p:spPr>
      </p:pic>
    </p:spTree>
    <p:extLst>
      <p:ext uri="{BB962C8B-B14F-4D97-AF65-F5344CB8AC3E}">
        <p14:creationId xmlns:p14="http://schemas.microsoft.com/office/powerpoint/2010/main" val="247238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7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4786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9590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nchor="ct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46944417"/>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2085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588196"/>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588196"/>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588196"/>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able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59999" y="1584000"/>
            <a:ext cx="7753537"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49312376-13CB-9D2A-7387-159FA1FD58BF}"/>
              </a:ext>
            </a:extLst>
          </p:cNvPr>
          <p:cNvGrpSpPr/>
          <p:nvPr userDrawn="1"/>
        </p:nvGrpSpPr>
        <p:grpSpPr>
          <a:xfrm>
            <a:off x="8183421" y="1429809"/>
            <a:ext cx="4008579" cy="4838207"/>
            <a:chOff x="7369738" y="1564167"/>
            <a:chExt cx="3274646" cy="3952377"/>
          </a:xfrm>
        </p:grpSpPr>
        <p:pic>
          <p:nvPicPr>
            <p:cNvPr id="14" name="Picture 8" descr="A white rectangle with a black border&#10;&#10;Description automatically generated with low confidence">
              <a:extLst>
                <a:ext uri="{FF2B5EF4-FFF2-40B4-BE49-F238E27FC236}">
                  <a16:creationId xmlns:a16="http://schemas.microsoft.com/office/drawing/2014/main" id="{09078C23-DB7B-4AA5-71EB-549E9746B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738" y="1564167"/>
              <a:ext cx="3274646" cy="39523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a:extLst>
                <a:ext uri="{FF2B5EF4-FFF2-40B4-BE49-F238E27FC236}">
                  <a16:creationId xmlns:a16="http://schemas.microsoft.com/office/drawing/2014/main" id="{B685A125-831B-01E0-00D9-51EB2C61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115558" y="1873598"/>
              <a:ext cx="57089" cy="331117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a:off x="8784013" y="1823008"/>
            <a:ext cx="2760637" cy="4038880"/>
          </a:xfrm>
        </p:spPr>
        <p:txBody>
          <a:bodyPr/>
          <a:lstStyle>
            <a:lvl1pPr>
              <a:defRPr/>
            </a:lvl1pPr>
          </a:lstStyle>
          <a:p>
            <a:r>
              <a:rPr lang="en-AU"/>
              <a:t> Webpage image</a:t>
            </a:r>
          </a:p>
        </p:txBody>
      </p:sp>
    </p:spTree>
    <p:extLst>
      <p:ext uri="{BB962C8B-B14F-4D97-AF65-F5344CB8AC3E}">
        <p14:creationId xmlns:p14="http://schemas.microsoft.com/office/powerpoint/2010/main" val="56130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04EE011-912D-DB20-85BE-3AB417DE1620}"/>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chemeClr val="bg1">
                    <a:lumMod val="85000"/>
                  </a:schemeClr>
                </a:solidFill>
              </a:rPr>
              <a:t>“</a:t>
            </a:r>
          </a:p>
        </p:txBody>
      </p:sp>
      <p:cxnSp>
        <p:nvCxnSpPr>
          <p:cNvPr id="11" name="Straight Connector 10">
            <a:extLst>
              <a:ext uri="{FF2B5EF4-FFF2-40B4-BE49-F238E27FC236}">
                <a16:creationId xmlns:a16="http://schemas.microsoft.com/office/drawing/2014/main" id="{2080D087-CF1A-FB52-ECBC-5ED48ABEF8EA}"/>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rgbClr val="00296C"/>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3A9358F5-2173-565F-D7C3-63246883CC9D}"/>
              </a:ext>
            </a:extLst>
          </p:cNvPr>
          <p:cNvSpPr>
            <a:spLocks noGrp="1"/>
          </p:cNvSpPr>
          <p:nvPr>
            <p:ph type="body" sz="quarter" idx="14" hasCustomPrompt="1"/>
          </p:nvPr>
        </p:nvSpPr>
        <p:spPr>
          <a:xfrm>
            <a:off x="3526323" y="2036762"/>
            <a:ext cx="8108941"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6" name="Text Placeholder 14">
            <a:extLst>
              <a:ext uri="{FF2B5EF4-FFF2-40B4-BE49-F238E27FC236}">
                <a16:creationId xmlns:a16="http://schemas.microsoft.com/office/drawing/2014/main" id="{2C36339B-AE59-1A6E-9F17-3E13476FF0E4}"/>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7" name="Text Placeholder 14">
            <a:extLst>
              <a:ext uri="{FF2B5EF4-FFF2-40B4-BE49-F238E27FC236}">
                <a16:creationId xmlns:a16="http://schemas.microsoft.com/office/drawing/2014/main" id="{42376DE5-6D6A-6173-B111-A58FF317C4BB}"/>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21" name="Picture 20" descr="A blue and white circles&#10;&#10;Description automatically generated">
            <a:extLst>
              <a:ext uri="{FF2B5EF4-FFF2-40B4-BE49-F238E27FC236}">
                <a16:creationId xmlns:a16="http://schemas.microsoft.com/office/drawing/2014/main" id="{EDA3C273-3957-F069-BD58-A57A0148F6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6"/>
          <a:stretch/>
        </p:blipFill>
        <p:spPr>
          <a:xfrm rot="5400000">
            <a:off x="-2098339" y="2098338"/>
            <a:ext cx="6866629" cy="2669954"/>
          </a:xfrm>
          <a:prstGeom prst="rect">
            <a:avLst/>
          </a:prstGeom>
        </p:spPr>
      </p:pic>
    </p:spTree>
    <p:extLst>
      <p:ext uri="{BB962C8B-B14F-4D97-AF65-F5344CB8AC3E}">
        <p14:creationId xmlns:p14="http://schemas.microsoft.com/office/powerpoint/2010/main" val="268733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15" r:id="rId3"/>
    <p:sldLayoutId id="2147483716" r:id="rId4"/>
    <p:sldLayoutId id="2147483717" r:id="rId5"/>
    <p:sldLayoutId id="2147483718" r:id="rId6"/>
    <p:sldLayoutId id="2147483745" r:id="rId7"/>
    <p:sldLayoutId id="2147483719" r:id="rId8"/>
    <p:sldLayoutId id="2147483756" r:id="rId9"/>
    <p:sldLayoutId id="2147483721" r:id="rId10"/>
    <p:sldLayoutId id="2147483748" r:id="rId11"/>
    <p:sldLayoutId id="2147483750" r:id="rId12"/>
    <p:sldLayoutId id="2147483754" r:id="rId13"/>
    <p:sldLayoutId id="2147483752" r:id="rId14"/>
    <p:sldLayoutId id="2147483755" r:id="rId15"/>
    <p:sldLayoutId id="2147483751" r:id="rId16"/>
    <p:sldLayoutId id="2147483749" r:id="rId17"/>
    <p:sldLayoutId id="2147483753" r:id="rId18"/>
    <p:sldLayoutId id="2147483747" r:id="rId19"/>
    <p:sldLayoutId id="2147483746" r:id="rId20"/>
    <p:sldLayoutId id="2147483758" r:id="rId21"/>
    <p:sldLayoutId id="2147483759" r:id="rId22"/>
    <p:sldLayoutId id="2147483760" r:id="rId23"/>
    <p:sldLayoutId id="2147483724" r:id="rId24"/>
    <p:sldLayoutId id="2147483725" r:id="rId25"/>
    <p:sldLayoutId id="2147483761" r:id="rId26"/>
    <p:sldLayoutId id="2147483762" r:id="rId27"/>
    <p:sldLayoutId id="2147483763"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14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14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14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14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14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37.svg"/><Relationship Id="rId11" Type="http://schemas.openxmlformats.org/officeDocument/2006/relationships/image" Target="../media/image11.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sa/4.0/legalcode.en"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web.microsoftstream.com/video/8b0b43f6-7a82-4424-bbe6-1d5e4f71b58d?list=watchlis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microsoft.com/office/2007/relationships/hdphoto" Target="../media/hdphoto1.wdp"/><Relationship Id="rId11" Type="http://schemas.openxmlformats.org/officeDocument/2006/relationships/image" Target="../media/image50.jpeg"/><Relationship Id="rId5" Type="http://schemas.openxmlformats.org/officeDocument/2006/relationships/image" Target="../media/image45.pn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acer.org/au/discover/article/learn-more-about-learning-progressions"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hyperlink" Target="https://simonbreakspear.com/podcast-the-power-of-kanban/"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5D055-8073-9E1F-D10B-BC9B90293C65}"/>
              </a:ext>
            </a:extLst>
          </p:cNvPr>
          <p:cNvSpPr>
            <a:spLocks noGrp="1"/>
          </p:cNvSpPr>
          <p:nvPr>
            <p:ph type="ctrTitle"/>
          </p:nvPr>
        </p:nvSpPr>
        <p:spPr>
          <a:xfrm>
            <a:off x="540000" y="4027900"/>
            <a:ext cx="6032249" cy="1224000"/>
          </a:xfrm>
        </p:spPr>
        <p:txBody>
          <a:bodyPr/>
          <a:lstStyle/>
          <a:p>
            <a:r>
              <a:rPr lang="en-AU"/>
              <a:t>Deep dive into the new Science 7–10 Syllabus</a:t>
            </a:r>
          </a:p>
        </p:txBody>
      </p:sp>
      <p:sp>
        <p:nvSpPr>
          <p:cNvPr id="6" name="Text Placeholder 4">
            <a:extLst>
              <a:ext uri="{FF2B5EF4-FFF2-40B4-BE49-F238E27FC236}">
                <a16:creationId xmlns:a16="http://schemas.microsoft.com/office/drawing/2014/main" id="{EE495905-B7AA-18E3-2E4C-472337666AB3}"/>
              </a:ext>
            </a:extLst>
          </p:cNvPr>
          <p:cNvSpPr>
            <a:spLocks noGrp="1"/>
          </p:cNvSpPr>
          <p:nvPr>
            <p:ph type="body" sz="quarter" idx="10"/>
          </p:nvPr>
        </p:nvSpPr>
        <p:spPr>
          <a:xfrm>
            <a:off x="540000" y="5427460"/>
            <a:ext cx="6032248" cy="720000"/>
          </a:xfrm>
        </p:spPr>
        <p:txBody>
          <a:bodyPr/>
          <a:lstStyle/>
          <a:p>
            <a:r>
              <a:rPr lang="en-AU"/>
              <a:t>Science 7–10 Syllabus implementation</a:t>
            </a:r>
          </a:p>
        </p:txBody>
      </p:sp>
      <p:sp>
        <p:nvSpPr>
          <p:cNvPr id="3" name="Text Placeholder 2">
            <a:extLst>
              <a:ext uri="{FF2B5EF4-FFF2-40B4-BE49-F238E27FC236}">
                <a16:creationId xmlns:a16="http://schemas.microsoft.com/office/drawing/2014/main" id="{3AF606D1-3A31-24DD-61DF-EA743E735DB9}"/>
              </a:ext>
            </a:extLst>
          </p:cNvPr>
          <p:cNvSpPr>
            <a:spLocks noGrp="1"/>
          </p:cNvSpPr>
          <p:nvPr>
            <p:ph type="body" sz="quarter" idx="11"/>
          </p:nvPr>
        </p:nvSpPr>
        <p:spPr>
          <a:xfrm>
            <a:off x="539999" y="2178049"/>
            <a:ext cx="2882791" cy="1828961"/>
          </a:xfrm>
        </p:spPr>
        <p:txBody>
          <a:bodyPr/>
          <a:lstStyle/>
          <a:p>
            <a:r>
              <a:rPr lang="en-AU"/>
              <a:t>2</a:t>
            </a:r>
          </a:p>
        </p:txBody>
      </p:sp>
      <p:sp>
        <p:nvSpPr>
          <p:cNvPr id="2" name="Footer Placeholder 1">
            <a:extLst>
              <a:ext uri="{FF2B5EF4-FFF2-40B4-BE49-F238E27FC236}">
                <a16:creationId xmlns:a16="http://schemas.microsoft.com/office/drawing/2014/main" id="{6B26DE6D-ED4F-9861-916A-12792ABDE872}"/>
              </a:ext>
              <a:ext uri="{C183D7F6-B498-43B3-948B-1728B52AA6E4}">
                <adec:decorative xmlns:adec="http://schemas.microsoft.com/office/drawing/2017/decorative" val="1"/>
              </a:ext>
            </a:extLst>
          </p:cNvPr>
          <p:cNvSpPr>
            <a:spLocks noGrp="1"/>
          </p:cNvSpPr>
          <p:nvPr>
            <p:ph type="ftr" sz="quarter" idx="3"/>
          </p:nvPr>
        </p:nvSpPr>
        <p:spPr>
          <a:xfrm>
            <a:off x="540000" y="360000"/>
            <a:ext cx="4500000" cy="214010"/>
          </a:xfrm>
        </p:spPr>
        <p:txBody>
          <a:bodyPr/>
          <a:lstStyle/>
          <a:p>
            <a:r>
              <a:rPr lang="en-US"/>
              <a:t>NSW Department of Education</a:t>
            </a:r>
            <a:endParaRPr lang="en-AU"/>
          </a:p>
        </p:txBody>
      </p:sp>
    </p:spTree>
    <p:extLst>
      <p:ext uri="{BB962C8B-B14F-4D97-AF65-F5344CB8AC3E}">
        <p14:creationId xmlns:p14="http://schemas.microsoft.com/office/powerpoint/2010/main" val="235340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DD73-F8CE-00E5-05BB-803E3345A0E0}"/>
              </a:ext>
            </a:extLst>
          </p:cNvPr>
          <p:cNvSpPr>
            <a:spLocks noGrp="1"/>
          </p:cNvSpPr>
          <p:nvPr>
            <p:ph type="title"/>
          </p:nvPr>
        </p:nvSpPr>
        <p:spPr/>
        <p:txBody>
          <a:bodyPr/>
          <a:lstStyle/>
          <a:p>
            <a:r>
              <a:rPr lang="en-AU"/>
              <a:t>Sample resources to support implementation</a:t>
            </a:r>
          </a:p>
        </p:txBody>
      </p:sp>
      <p:sp>
        <p:nvSpPr>
          <p:cNvPr id="5" name="Text Placeholder 4">
            <a:extLst>
              <a:ext uri="{FF2B5EF4-FFF2-40B4-BE49-F238E27FC236}">
                <a16:creationId xmlns:a16="http://schemas.microsoft.com/office/drawing/2014/main" id="{7408E542-28EE-6A6E-D911-0E437D7DE81B}"/>
              </a:ext>
            </a:extLst>
          </p:cNvPr>
          <p:cNvSpPr>
            <a:spLocks noGrp="1"/>
          </p:cNvSpPr>
          <p:nvPr>
            <p:ph type="body" sz="quarter" idx="18"/>
          </p:nvPr>
        </p:nvSpPr>
        <p:spPr/>
        <p:txBody>
          <a:bodyPr/>
          <a:lstStyle/>
          <a:p>
            <a:r>
              <a:rPr lang="en-AU"/>
              <a:t>The department will produce sample units and assessments to support teachers</a:t>
            </a:r>
          </a:p>
        </p:txBody>
      </p:sp>
      <p:sp>
        <p:nvSpPr>
          <p:cNvPr id="3" name="Content Placeholder 2">
            <a:extLst>
              <a:ext uri="{FF2B5EF4-FFF2-40B4-BE49-F238E27FC236}">
                <a16:creationId xmlns:a16="http://schemas.microsoft.com/office/drawing/2014/main" id="{19143FA0-3EF3-3838-7EC7-CE9E2ED8EEA8}"/>
              </a:ext>
            </a:extLst>
          </p:cNvPr>
          <p:cNvSpPr>
            <a:spLocks noGrp="1"/>
          </p:cNvSpPr>
          <p:nvPr>
            <p:ph idx="1"/>
          </p:nvPr>
        </p:nvSpPr>
        <p:spPr>
          <a:xfrm>
            <a:off x="360001" y="1661888"/>
            <a:ext cx="6417680" cy="1918923"/>
          </a:xfrm>
        </p:spPr>
        <p:txBody>
          <a:bodyPr>
            <a:spAutoFit/>
          </a:bodyPr>
          <a:lstStyle/>
          <a:p>
            <a:pPr marL="285750" indent="-285750">
              <a:buFont typeface="Arial" panose="020B0604020202020204" pitchFamily="34" charset="0"/>
              <a:buChar char="•"/>
            </a:pPr>
            <a:r>
              <a:rPr lang="en-AU"/>
              <a:t>A scope and sequence with sample units</a:t>
            </a:r>
          </a:p>
          <a:p>
            <a:pPr marL="285750" indent="-285750">
              <a:buFont typeface="Arial" panose="020B0604020202020204" pitchFamily="34" charset="0"/>
              <a:buChar char="•"/>
            </a:pPr>
            <a:r>
              <a:rPr lang="en-AU"/>
              <a:t>Assessment tasks aligned to sample units</a:t>
            </a:r>
          </a:p>
          <a:p>
            <a:pPr marL="285750" indent="-285750">
              <a:buFont typeface="Arial" panose="020B0604020202020204" pitchFamily="34" charset="0"/>
              <a:buChar char="•"/>
            </a:pPr>
            <a:r>
              <a:rPr lang="en-AU"/>
              <a:t>These resources are designed to be adopted and adapted to your school context</a:t>
            </a:r>
          </a:p>
        </p:txBody>
      </p:sp>
      <p:sp>
        <p:nvSpPr>
          <p:cNvPr id="4" name="Slide Number Placeholder 3">
            <a:extLst>
              <a:ext uri="{FF2B5EF4-FFF2-40B4-BE49-F238E27FC236}">
                <a16:creationId xmlns:a16="http://schemas.microsoft.com/office/drawing/2014/main" id="{0704D805-9510-832C-39CB-F75E50B0ABF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7426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26DE6D-ED4F-9861-916A-12792ABDE872}"/>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
        <p:nvSpPr>
          <p:cNvPr id="4" name="Title 3">
            <a:extLst>
              <a:ext uri="{FF2B5EF4-FFF2-40B4-BE49-F238E27FC236}">
                <a16:creationId xmlns:a16="http://schemas.microsoft.com/office/drawing/2014/main" id="{45A5D055-8073-9E1F-D10B-BC9B90293C65}"/>
              </a:ext>
            </a:extLst>
          </p:cNvPr>
          <p:cNvSpPr>
            <a:spLocks noGrp="1"/>
          </p:cNvSpPr>
          <p:nvPr>
            <p:ph type="ctrTitle"/>
          </p:nvPr>
        </p:nvSpPr>
        <p:spPr/>
        <p:txBody>
          <a:bodyPr/>
          <a:lstStyle/>
          <a:p>
            <a:r>
              <a:rPr lang="en-AU"/>
              <a:t>Strategic planning for change</a:t>
            </a:r>
          </a:p>
        </p:txBody>
      </p:sp>
      <p:sp>
        <p:nvSpPr>
          <p:cNvPr id="3" name="Text Placeholder 2">
            <a:extLst>
              <a:ext uri="{FF2B5EF4-FFF2-40B4-BE49-F238E27FC236}">
                <a16:creationId xmlns:a16="http://schemas.microsoft.com/office/drawing/2014/main" id="{3AF606D1-3A31-24DD-61DF-EA743E735DB9}"/>
              </a:ext>
            </a:extLst>
          </p:cNvPr>
          <p:cNvSpPr>
            <a:spLocks noGrp="1"/>
          </p:cNvSpPr>
          <p:nvPr>
            <p:ph type="body" sz="quarter" idx="11"/>
          </p:nvPr>
        </p:nvSpPr>
        <p:spPr/>
        <p:txBody>
          <a:bodyPr/>
          <a:lstStyle/>
          <a:p>
            <a:r>
              <a:rPr lang="en-AU"/>
              <a:t>3</a:t>
            </a:r>
          </a:p>
        </p:txBody>
      </p:sp>
      <p:sp>
        <p:nvSpPr>
          <p:cNvPr id="5" name="Text Placeholder 4">
            <a:extLst>
              <a:ext uri="{FF2B5EF4-FFF2-40B4-BE49-F238E27FC236}">
                <a16:creationId xmlns:a16="http://schemas.microsoft.com/office/drawing/2014/main" id="{A8BBAD55-10F6-1CB7-DD6E-D7A023825295}"/>
              </a:ext>
            </a:extLst>
          </p:cNvPr>
          <p:cNvSpPr>
            <a:spLocks noGrp="1"/>
          </p:cNvSpPr>
          <p:nvPr>
            <p:ph type="body" sz="quarter" idx="10"/>
          </p:nvPr>
        </p:nvSpPr>
        <p:spPr/>
        <p:txBody>
          <a:bodyPr/>
          <a:lstStyle/>
          <a:p>
            <a:r>
              <a:rPr lang="en-AU"/>
              <a:t>Science 7–10 Syllabus implementation</a:t>
            </a:r>
          </a:p>
        </p:txBody>
      </p:sp>
    </p:spTree>
    <p:extLst>
      <p:ext uri="{BB962C8B-B14F-4D97-AF65-F5344CB8AC3E}">
        <p14:creationId xmlns:p14="http://schemas.microsoft.com/office/powerpoint/2010/main" val="36247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6880-98B3-1F82-6099-42FB9A27CA2A}"/>
              </a:ext>
            </a:extLst>
          </p:cNvPr>
          <p:cNvSpPr>
            <a:spLocks noGrp="1"/>
          </p:cNvSpPr>
          <p:nvPr>
            <p:ph type="title"/>
          </p:nvPr>
        </p:nvSpPr>
        <p:spPr/>
        <p:txBody>
          <a:bodyPr/>
          <a:lstStyle/>
          <a:p>
            <a:r>
              <a:rPr lang="en-AU"/>
              <a:t>Activity 3.1</a:t>
            </a:r>
          </a:p>
        </p:txBody>
      </p:sp>
      <p:sp>
        <p:nvSpPr>
          <p:cNvPr id="5" name="Text Placeholder 4">
            <a:extLst>
              <a:ext uri="{FF2B5EF4-FFF2-40B4-BE49-F238E27FC236}">
                <a16:creationId xmlns:a16="http://schemas.microsoft.com/office/drawing/2014/main" id="{2C76389D-495F-84E7-459A-5B02B53A4A68}"/>
              </a:ext>
            </a:extLst>
          </p:cNvPr>
          <p:cNvSpPr>
            <a:spLocks noGrp="1"/>
          </p:cNvSpPr>
          <p:nvPr>
            <p:ph type="body" sz="quarter" idx="18"/>
          </p:nvPr>
        </p:nvSpPr>
        <p:spPr/>
        <p:txBody>
          <a:bodyPr/>
          <a:lstStyle/>
          <a:p>
            <a:r>
              <a:rPr lang="en-AU"/>
              <a:t>Kanban board – planning for effective science syllabus implementation</a:t>
            </a:r>
          </a:p>
        </p:txBody>
      </p:sp>
      <p:grpSp>
        <p:nvGrpSpPr>
          <p:cNvPr id="12" name="Group 11" descr="A representation of a 3 column Kanban board containing blank squares representing tasks. There is a 'To do' column, a 'Work in progress' column and a 'Done' column.">
            <a:extLst>
              <a:ext uri="{FF2B5EF4-FFF2-40B4-BE49-F238E27FC236}">
                <a16:creationId xmlns:a16="http://schemas.microsoft.com/office/drawing/2014/main" id="{75902D12-70F3-E5F0-DFC7-59C964065745}"/>
              </a:ext>
            </a:extLst>
          </p:cNvPr>
          <p:cNvGrpSpPr/>
          <p:nvPr/>
        </p:nvGrpSpPr>
        <p:grpSpPr>
          <a:xfrm>
            <a:off x="543088" y="1531146"/>
            <a:ext cx="7500033" cy="4848168"/>
            <a:chOff x="543088" y="1531146"/>
            <a:chExt cx="7500033" cy="4848168"/>
          </a:xfrm>
        </p:grpSpPr>
        <p:sp>
          <p:nvSpPr>
            <p:cNvPr id="6" name="Rectangle 5">
              <a:extLst>
                <a:ext uri="{FF2B5EF4-FFF2-40B4-BE49-F238E27FC236}">
                  <a16:creationId xmlns:a16="http://schemas.microsoft.com/office/drawing/2014/main" id="{574C3288-0ABD-8CCD-24D6-F44385A0068A}"/>
                </a:ext>
                <a:ext uri="{C183D7F6-B498-43B3-948B-1728B52AA6E4}">
                  <adec:decorative xmlns:adec="http://schemas.microsoft.com/office/drawing/2017/decorative" val="0"/>
                </a:ext>
              </a:extLst>
            </p:cNvPr>
            <p:cNvSpPr/>
            <p:nvPr/>
          </p:nvSpPr>
          <p:spPr>
            <a:xfrm>
              <a:off x="701045" y="2001158"/>
              <a:ext cx="2348758" cy="4378156"/>
            </a:xfrm>
            <a:prstGeom prst="rect">
              <a:avLst/>
            </a:prstGeom>
          </p:spPr>
          <p:style>
            <a:lnRef idx="3">
              <a:schemeClr val="lt1"/>
            </a:lnRef>
            <a:fillRef idx="1">
              <a:schemeClr val="accent6"/>
            </a:fillRef>
            <a:effectRef idx="1">
              <a:schemeClr val="accent6"/>
            </a:effectRef>
            <a:fontRef idx="minor">
              <a:schemeClr val="lt1"/>
            </a:fontRef>
          </p:style>
          <p:txBody>
            <a:bodyPr lIns="144000" rtlCol="0" anchor="t"/>
            <a:lstStyle/>
            <a:p>
              <a:pPr algn="ctr"/>
              <a:endParaRPr lang="en-AU">
                <a:solidFill>
                  <a:schemeClr val="accent1"/>
                </a:solidFill>
              </a:endParaRPr>
            </a:p>
            <a:p>
              <a:r>
                <a:rPr lang="en-AU" sz="1800" b="1">
                  <a:solidFill>
                    <a:schemeClr val="tx1"/>
                  </a:solidFill>
                </a:rPr>
                <a:t>To do</a:t>
              </a:r>
            </a:p>
          </p:txBody>
        </p:sp>
        <p:sp>
          <p:nvSpPr>
            <p:cNvPr id="7" name="Rectangle 6">
              <a:extLst>
                <a:ext uri="{FF2B5EF4-FFF2-40B4-BE49-F238E27FC236}">
                  <a16:creationId xmlns:a16="http://schemas.microsoft.com/office/drawing/2014/main" id="{49A69DBE-C83C-1DE8-290F-F41E04995DA6}"/>
                </a:ext>
                <a:ext uri="{C183D7F6-B498-43B3-948B-1728B52AA6E4}">
                  <adec:decorative xmlns:adec="http://schemas.microsoft.com/office/drawing/2017/decorative" val="1"/>
                </a:ext>
              </a:extLst>
            </p:cNvPr>
            <p:cNvSpPr/>
            <p:nvPr/>
          </p:nvSpPr>
          <p:spPr>
            <a:xfrm>
              <a:off x="3198483" y="2001158"/>
              <a:ext cx="2347200" cy="4378156"/>
            </a:xfrm>
            <a:prstGeom prst="rect">
              <a:avLst/>
            </a:prstGeom>
          </p:spPr>
          <p:style>
            <a:lnRef idx="3">
              <a:schemeClr val="lt1"/>
            </a:lnRef>
            <a:fillRef idx="1">
              <a:schemeClr val="accent6"/>
            </a:fillRef>
            <a:effectRef idx="1">
              <a:schemeClr val="accent6"/>
            </a:effectRef>
            <a:fontRef idx="minor">
              <a:schemeClr val="lt1"/>
            </a:fontRef>
          </p:style>
          <p:txBody>
            <a:bodyPr lIns="144000" rtlCol="0" anchor="t"/>
            <a:lstStyle/>
            <a:p>
              <a:pPr algn="ctr"/>
              <a:endParaRPr lang="en-AU">
                <a:solidFill>
                  <a:schemeClr val="accent1"/>
                </a:solidFill>
              </a:endParaRPr>
            </a:p>
            <a:p>
              <a:r>
                <a:rPr lang="en-AU" sz="1800" b="1">
                  <a:solidFill>
                    <a:schemeClr val="tx1"/>
                  </a:solidFill>
                </a:rPr>
                <a:t>Work in progress</a:t>
              </a:r>
            </a:p>
          </p:txBody>
        </p:sp>
        <p:sp>
          <p:nvSpPr>
            <p:cNvPr id="8" name="Rectangle 7">
              <a:extLst>
                <a:ext uri="{FF2B5EF4-FFF2-40B4-BE49-F238E27FC236}">
                  <a16:creationId xmlns:a16="http://schemas.microsoft.com/office/drawing/2014/main" id="{402428D0-9419-5093-E94D-4CAB97F3DE61}"/>
                </a:ext>
                <a:ext uri="{C183D7F6-B498-43B3-948B-1728B52AA6E4}">
                  <adec:decorative xmlns:adec="http://schemas.microsoft.com/office/drawing/2017/decorative" val="1"/>
                </a:ext>
              </a:extLst>
            </p:cNvPr>
            <p:cNvSpPr/>
            <p:nvPr/>
          </p:nvSpPr>
          <p:spPr>
            <a:xfrm>
              <a:off x="5694363" y="2001158"/>
              <a:ext cx="2348758" cy="4378155"/>
            </a:xfrm>
            <a:prstGeom prst="rect">
              <a:avLst/>
            </a:prstGeom>
          </p:spPr>
          <p:style>
            <a:lnRef idx="3">
              <a:schemeClr val="lt1"/>
            </a:lnRef>
            <a:fillRef idx="1">
              <a:schemeClr val="accent6"/>
            </a:fillRef>
            <a:effectRef idx="1">
              <a:schemeClr val="accent6"/>
            </a:effectRef>
            <a:fontRef idx="minor">
              <a:schemeClr val="lt1"/>
            </a:fontRef>
          </p:style>
          <p:txBody>
            <a:bodyPr lIns="144000" rtlCol="0" anchor="t"/>
            <a:lstStyle/>
            <a:p>
              <a:pPr algn="ctr"/>
              <a:endParaRPr lang="en-AU">
                <a:solidFill>
                  <a:schemeClr val="accent1"/>
                </a:solidFill>
              </a:endParaRPr>
            </a:p>
            <a:p>
              <a:r>
                <a:rPr lang="en-AU" sz="1800" b="1">
                  <a:solidFill>
                    <a:schemeClr val="tx1"/>
                  </a:solidFill>
                </a:rPr>
                <a:t>Done</a:t>
              </a:r>
            </a:p>
          </p:txBody>
        </p:sp>
        <p:grpSp>
          <p:nvGrpSpPr>
            <p:cNvPr id="22" name="Group 21">
              <a:extLst>
                <a:ext uri="{FF2B5EF4-FFF2-40B4-BE49-F238E27FC236}">
                  <a16:creationId xmlns:a16="http://schemas.microsoft.com/office/drawing/2014/main" id="{43E35919-8C65-2DB4-724B-D2B23DC580AD}"/>
                </a:ext>
                <a:ext uri="{C183D7F6-B498-43B3-948B-1728B52AA6E4}">
                  <adec:decorative xmlns:adec="http://schemas.microsoft.com/office/drawing/2017/decorative" val="1"/>
                </a:ext>
              </a:extLst>
            </p:cNvPr>
            <p:cNvGrpSpPr/>
            <p:nvPr/>
          </p:nvGrpSpPr>
          <p:grpSpPr>
            <a:xfrm>
              <a:off x="3123179" y="1531147"/>
              <a:ext cx="796632" cy="796632"/>
              <a:chOff x="3509682" y="1339366"/>
              <a:chExt cx="850900" cy="850900"/>
            </a:xfrm>
          </p:grpSpPr>
          <p:sp>
            <p:nvSpPr>
              <p:cNvPr id="15" name="Oval 14">
                <a:extLst>
                  <a:ext uri="{FF2B5EF4-FFF2-40B4-BE49-F238E27FC236}">
                    <a16:creationId xmlns:a16="http://schemas.microsoft.com/office/drawing/2014/main" id="{7FC25F50-3512-DFE4-7163-29085EE3EDB6}"/>
                  </a:ext>
                  <a:ext uri="{C183D7F6-B498-43B3-948B-1728B52AA6E4}">
                    <adec:decorative xmlns:adec="http://schemas.microsoft.com/office/drawing/2017/decorative" val="1"/>
                  </a:ext>
                </a:extLst>
              </p:cNvPr>
              <p:cNvSpPr/>
              <p:nvPr/>
            </p:nvSpPr>
            <p:spPr>
              <a:xfrm>
                <a:off x="3509682" y="1339366"/>
                <a:ext cx="850900" cy="8509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pic>
            <p:nvPicPr>
              <p:cNvPr id="17" name="Graphic 16">
                <a:extLst>
                  <a:ext uri="{FF2B5EF4-FFF2-40B4-BE49-F238E27FC236}">
                    <a16:creationId xmlns:a16="http://schemas.microsoft.com/office/drawing/2014/main" id="{53A1FEE8-746D-5DB2-2E19-EE3140CE86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7975" y="1394134"/>
                <a:ext cx="741363" cy="741363"/>
              </a:xfrm>
              <a:prstGeom prst="rect">
                <a:avLst/>
              </a:prstGeom>
            </p:spPr>
          </p:pic>
        </p:grpSp>
        <p:grpSp>
          <p:nvGrpSpPr>
            <p:cNvPr id="20" name="Group 19">
              <a:extLst>
                <a:ext uri="{FF2B5EF4-FFF2-40B4-BE49-F238E27FC236}">
                  <a16:creationId xmlns:a16="http://schemas.microsoft.com/office/drawing/2014/main" id="{B40E047D-C205-95D7-4BA5-7D12CCA3BD73}"/>
                </a:ext>
                <a:ext uri="{C183D7F6-B498-43B3-948B-1728B52AA6E4}">
                  <adec:decorative xmlns:adec="http://schemas.microsoft.com/office/drawing/2017/decorative" val="1"/>
                </a:ext>
              </a:extLst>
            </p:cNvPr>
            <p:cNvGrpSpPr/>
            <p:nvPr/>
          </p:nvGrpSpPr>
          <p:grpSpPr>
            <a:xfrm>
              <a:off x="543088" y="1531147"/>
              <a:ext cx="796632" cy="800872"/>
              <a:chOff x="999150" y="1339366"/>
              <a:chExt cx="850900" cy="855429"/>
            </a:xfrm>
          </p:grpSpPr>
          <p:sp>
            <p:nvSpPr>
              <p:cNvPr id="11" name="Oval 10">
                <a:extLst>
                  <a:ext uri="{FF2B5EF4-FFF2-40B4-BE49-F238E27FC236}">
                    <a16:creationId xmlns:a16="http://schemas.microsoft.com/office/drawing/2014/main" id="{5FB3CF65-587D-10C0-5A64-88525F9D2C53}"/>
                  </a:ext>
                  <a:ext uri="{C183D7F6-B498-43B3-948B-1728B52AA6E4}">
                    <adec:decorative xmlns:adec="http://schemas.microsoft.com/office/drawing/2017/decorative" val="1"/>
                  </a:ext>
                </a:extLst>
              </p:cNvPr>
              <p:cNvSpPr/>
              <p:nvPr/>
            </p:nvSpPr>
            <p:spPr>
              <a:xfrm>
                <a:off x="999150" y="1343895"/>
                <a:ext cx="850900" cy="8509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D333A4D5-590A-C6A2-19FF-E5A5FCFA4F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946" y="1339366"/>
                <a:ext cx="786984" cy="786984"/>
              </a:xfrm>
              <a:prstGeom prst="rect">
                <a:avLst/>
              </a:prstGeom>
            </p:spPr>
          </p:pic>
        </p:grpSp>
        <p:grpSp>
          <p:nvGrpSpPr>
            <p:cNvPr id="9" name="Group 8">
              <a:extLst>
                <a:ext uri="{FF2B5EF4-FFF2-40B4-BE49-F238E27FC236}">
                  <a16:creationId xmlns:a16="http://schemas.microsoft.com/office/drawing/2014/main" id="{46574953-96DC-122F-97C0-8922541F0FA7}"/>
                </a:ext>
                <a:ext uri="{C183D7F6-B498-43B3-948B-1728B52AA6E4}">
                  <adec:decorative xmlns:adec="http://schemas.microsoft.com/office/drawing/2017/decorative" val="1"/>
                </a:ext>
              </a:extLst>
            </p:cNvPr>
            <p:cNvGrpSpPr/>
            <p:nvPr/>
          </p:nvGrpSpPr>
          <p:grpSpPr>
            <a:xfrm>
              <a:off x="5631896" y="1531146"/>
              <a:ext cx="796633" cy="796633"/>
              <a:chOff x="5989751" y="1339366"/>
              <a:chExt cx="850900" cy="850900"/>
            </a:xfrm>
          </p:grpSpPr>
          <p:sp>
            <p:nvSpPr>
              <p:cNvPr id="14" name="Oval 13">
                <a:extLst>
                  <a:ext uri="{FF2B5EF4-FFF2-40B4-BE49-F238E27FC236}">
                    <a16:creationId xmlns:a16="http://schemas.microsoft.com/office/drawing/2014/main" id="{34E41833-8734-4FA4-ADF6-7C08A9250545}"/>
                  </a:ext>
                </a:extLst>
              </p:cNvPr>
              <p:cNvSpPr/>
              <p:nvPr/>
            </p:nvSpPr>
            <p:spPr>
              <a:xfrm>
                <a:off x="5989751" y="1339366"/>
                <a:ext cx="850900" cy="8509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U"/>
              </a:p>
            </p:txBody>
          </p:sp>
          <p:pic>
            <p:nvPicPr>
              <p:cNvPr id="19" name="Graphic 18" descr="Checklist with solid fill">
                <a:extLst>
                  <a:ext uri="{FF2B5EF4-FFF2-40B4-BE49-F238E27FC236}">
                    <a16:creationId xmlns:a16="http://schemas.microsoft.com/office/drawing/2014/main" id="{33ABE388-90A8-2B8A-7E5B-CB3D5D15F4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9601" y="1409216"/>
                <a:ext cx="711200" cy="711200"/>
              </a:xfrm>
              <a:prstGeom prst="rect">
                <a:avLst/>
              </a:prstGeom>
            </p:spPr>
          </p:pic>
        </p:grpSp>
        <p:pic>
          <p:nvPicPr>
            <p:cNvPr id="21" name="Graphic 20">
              <a:extLst>
                <a:ext uri="{FF2B5EF4-FFF2-40B4-BE49-F238E27FC236}">
                  <a16:creationId xmlns:a16="http://schemas.microsoft.com/office/drawing/2014/main" id="{1395F576-F020-5FAE-83ED-B82B53E6AF09}"/>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1084243" y="2835636"/>
              <a:ext cx="748100" cy="628403"/>
            </a:xfrm>
            <a:prstGeom prst="rect">
              <a:avLst/>
            </a:prstGeom>
          </p:spPr>
        </p:pic>
        <p:pic>
          <p:nvPicPr>
            <p:cNvPr id="24" name="Graphic 23">
              <a:extLst>
                <a:ext uri="{FF2B5EF4-FFF2-40B4-BE49-F238E27FC236}">
                  <a16:creationId xmlns:a16="http://schemas.microsoft.com/office/drawing/2014/main" id="{0534F434-23E9-1E59-1E85-B5148DA3D9C0}"/>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1205153" y="3597281"/>
              <a:ext cx="748100" cy="628403"/>
            </a:xfrm>
            <a:prstGeom prst="rect">
              <a:avLst/>
            </a:prstGeom>
          </p:spPr>
        </p:pic>
        <p:pic>
          <p:nvPicPr>
            <p:cNvPr id="25" name="Graphic 24">
              <a:extLst>
                <a:ext uri="{FF2B5EF4-FFF2-40B4-BE49-F238E27FC236}">
                  <a16:creationId xmlns:a16="http://schemas.microsoft.com/office/drawing/2014/main" id="{D5F51688-87B8-0F3C-4E3A-68D904058653}"/>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2025182" y="4142570"/>
              <a:ext cx="748100" cy="628403"/>
            </a:xfrm>
            <a:prstGeom prst="rect">
              <a:avLst/>
            </a:prstGeom>
          </p:spPr>
        </p:pic>
        <p:pic>
          <p:nvPicPr>
            <p:cNvPr id="26" name="Graphic 25">
              <a:extLst>
                <a:ext uri="{FF2B5EF4-FFF2-40B4-BE49-F238E27FC236}">
                  <a16:creationId xmlns:a16="http://schemas.microsoft.com/office/drawing/2014/main" id="{01F0C20D-2F6D-4D0E-C932-038062112D5F}"/>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1935142" y="3489103"/>
              <a:ext cx="748100" cy="628403"/>
            </a:xfrm>
            <a:prstGeom prst="rect">
              <a:avLst/>
            </a:prstGeom>
          </p:spPr>
        </p:pic>
        <p:pic>
          <p:nvPicPr>
            <p:cNvPr id="27" name="Graphic 26">
              <a:extLst>
                <a:ext uri="{FF2B5EF4-FFF2-40B4-BE49-F238E27FC236}">
                  <a16:creationId xmlns:a16="http://schemas.microsoft.com/office/drawing/2014/main" id="{5B498046-1F7E-56A6-E1EA-64E223BD0A87}"/>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2074686" y="2820114"/>
              <a:ext cx="748100" cy="628403"/>
            </a:xfrm>
            <a:prstGeom prst="rect">
              <a:avLst/>
            </a:prstGeom>
          </p:spPr>
        </p:pic>
        <p:pic>
          <p:nvPicPr>
            <p:cNvPr id="28" name="Graphic 27">
              <a:extLst>
                <a:ext uri="{FF2B5EF4-FFF2-40B4-BE49-F238E27FC236}">
                  <a16:creationId xmlns:a16="http://schemas.microsoft.com/office/drawing/2014/main" id="{6F15080B-AFEA-5BF8-2C73-59D236A325C3}"/>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1014610" y="4231246"/>
              <a:ext cx="748100" cy="628403"/>
            </a:xfrm>
            <a:prstGeom prst="rect">
              <a:avLst/>
            </a:prstGeom>
          </p:spPr>
        </p:pic>
        <p:pic>
          <p:nvPicPr>
            <p:cNvPr id="29" name="Graphic 28">
              <a:extLst>
                <a:ext uri="{FF2B5EF4-FFF2-40B4-BE49-F238E27FC236}">
                  <a16:creationId xmlns:a16="http://schemas.microsoft.com/office/drawing/2014/main" id="{D3000B59-FFB8-D6A3-7153-CBCC40AE1B96}"/>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1994326" y="4811559"/>
              <a:ext cx="748100" cy="628403"/>
            </a:xfrm>
            <a:prstGeom prst="rect">
              <a:avLst/>
            </a:prstGeom>
          </p:spPr>
        </p:pic>
        <p:pic>
          <p:nvPicPr>
            <p:cNvPr id="30" name="Graphic 29">
              <a:extLst>
                <a:ext uri="{FF2B5EF4-FFF2-40B4-BE49-F238E27FC236}">
                  <a16:creationId xmlns:a16="http://schemas.microsoft.com/office/drawing/2014/main" id="{412FCB83-1C74-0DF9-D8A8-F66457CA8C51}"/>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1223787" y="4890729"/>
              <a:ext cx="748100" cy="628403"/>
            </a:xfrm>
            <a:prstGeom prst="rect">
              <a:avLst/>
            </a:prstGeom>
          </p:spPr>
        </p:pic>
        <p:pic>
          <p:nvPicPr>
            <p:cNvPr id="31" name="Graphic 30">
              <a:extLst>
                <a:ext uri="{FF2B5EF4-FFF2-40B4-BE49-F238E27FC236}">
                  <a16:creationId xmlns:a16="http://schemas.microsoft.com/office/drawing/2014/main" id="{3E288E31-2F1A-D812-49E1-98D4E05B0415}"/>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1854672" y="5508088"/>
              <a:ext cx="748100" cy="628403"/>
            </a:xfrm>
            <a:prstGeom prst="rect">
              <a:avLst/>
            </a:prstGeom>
          </p:spPr>
        </p:pic>
        <p:pic>
          <p:nvPicPr>
            <p:cNvPr id="32" name="Graphic 31">
              <a:extLst>
                <a:ext uri="{FF2B5EF4-FFF2-40B4-BE49-F238E27FC236}">
                  <a16:creationId xmlns:a16="http://schemas.microsoft.com/office/drawing/2014/main" id="{CC2A7219-CDA5-2E40-4707-0E6B9BC6487F}"/>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1077518" y="5544498"/>
              <a:ext cx="748100" cy="628403"/>
            </a:xfrm>
            <a:prstGeom prst="rect">
              <a:avLst/>
            </a:prstGeom>
          </p:spPr>
        </p:pic>
        <p:pic>
          <p:nvPicPr>
            <p:cNvPr id="33" name="Graphic 32">
              <a:extLst>
                <a:ext uri="{FF2B5EF4-FFF2-40B4-BE49-F238E27FC236}">
                  <a16:creationId xmlns:a16="http://schemas.microsoft.com/office/drawing/2014/main" id="{E90D9B25-8B92-0A91-0FF9-B01DBCCCA42B}"/>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3655895" y="3571650"/>
              <a:ext cx="748800" cy="628991"/>
            </a:xfrm>
            <a:prstGeom prst="rect">
              <a:avLst/>
            </a:prstGeom>
          </p:spPr>
        </p:pic>
        <p:pic>
          <p:nvPicPr>
            <p:cNvPr id="34" name="Graphic 33">
              <a:extLst>
                <a:ext uri="{FF2B5EF4-FFF2-40B4-BE49-F238E27FC236}">
                  <a16:creationId xmlns:a16="http://schemas.microsoft.com/office/drawing/2014/main" id="{B23A5BA1-236E-C753-DE3C-1CE3C2536970}"/>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4364886" y="4346874"/>
              <a:ext cx="748800" cy="628991"/>
            </a:xfrm>
            <a:prstGeom prst="rect">
              <a:avLst/>
            </a:prstGeom>
          </p:spPr>
        </p:pic>
        <p:pic>
          <p:nvPicPr>
            <p:cNvPr id="35" name="Graphic 34">
              <a:extLst>
                <a:ext uri="{FF2B5EF4-FFF2-40B4-BE49-F238E27FC236}">
                  <a16:creationId xmlns:a16="http://schemas.microsoft.com/office/drawing/2014/main" id="{0711524C-A3D1-1DD4-31C7-E3BD071FE85F}"/>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3773344" y="5336349"/>
              <a:ext cx="748800" cy="628991"/>
            </a:xfrm>
            <a:prstGeom prst="rect">
              <a:avLst/>
            </a:prstGeom>
          </p:spPr>
        </p:pic>
        <p:pic>
          <p:nvPicPr>
            <p:cNvPr id="36" name="Graphic 35">
              <a:extLst>
                <a:ext uri="{FF2B5EF4-FFF2-40B4-BE49-F238E27FC236}">
                  <a16:creationId xmlns:a16="http://schemas.microsoft.com/office/drawing/2014/main" id="{478A0E0A-B447-1801-BD54-51C6AB493282}"/>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6070132" y="3193676"/>
              <a:ext cx="748800" cy="628991"/>
            </a:xfrm>
            <a:prstGeom prst="rect">
              <a:avLst/>
            </a:prstGeom>
          </p:spPr>
        </p:pic>
        <p:pic>
          <p:nvPicPr>
            <p:cNvPr id="37" name="Graphic 36">
              <a:extLst>
                <a:ext uri="{FF2B5EF4-FFF2-40B4-BE49-F238E27FC236}">
                  <a16:creationId xmlns:a16="http://schemas.microsoft.com/office/drawing/2014/main" id="{4073BDCB-097F-BC40-B37B-776C70DA4C67}"/>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6917543" y="3193676"/>
              <a:ext cx="748800" cy="628991"/>
            </a:xfrm>
            <a:prstGeom prst="rect">
              <a:avLst/>
            </a:prstGeom>
          </p:spPr>
        </p:pic>
        <p:pic>
          <p:nvPicPr>
            <p:cNvPr id="38" name="Graphic 37">
              <a:extLst>
                <a:ext uri="{FF2B5EF4-FFF2-40B4-BE49-F238E27FC236}">
                  <a16:creationId xmlns:a16="http://schemas.microsoft.com/office/drawing/2014/main" id="{FB75723B-152D-F2D8-22CB-310646B88315}"/>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6917543" y="3847143"/>
              <a:ext cx="748800" cy="628991"/>
            </a:xfrm>
            <a:prstGeom prst="rect">
              <a:avLst/>
            </a:prstGeom>
          </p:spPr>
        </p:pic>
        <p:pic>
          <p:nvPicPr>
            <p:cNvPr id="39" name="Graphic 38">
              <a:extLst>
                <a:ext uri="{FF2B5EF4-FFF2-40B4-BE49-F238E27FC236}">
                  <a16:creationId xmlns:a16="http://schemas.microsoft.com/office/drawing/2014/main" id="{B37E28A4-0B80-2B19-11C9-F22830DE730C}"/>
                </a:ext>
                <a:ext uri="{C183D7F6-B498-43B3-948B-1728B52AA6E4}">
                  <adec:decorative xmlns:adec="http://schemas.microsoft.com/office/drawing/2017/decorative" val="1"/>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1543" t="4616" r="12304" b="56615"/>
            <a:stretch/>
          </p:blipFill>
          <p:spPr>
            <a:xfrm>
              <a:off x="6070131" y="3861929"/>
              <a:ext cx="748800" cy="628991"/>
            </a:xfrm>
            <a:prstGeom prst="rect">
              <a:avLst/>
            </a:prstGeom>
          </p:spPr>
        </p:pic>
      </p:grpSp>
      <p:sp>
        <p:nvSpPr>
          <p:cNvPr id="3" name="Rectangle: Rounded Corners 2" descr="Text box: Spend 5 minutes as a team to start your ‘to do list’ for your Kanban board. ">
            <a:extLst>
              <a:ext uri="{FF2B5EF4-FFF2-40B4-BE49-F238E27FC236}">
                <a16:creationId xmlns:a16="http://schemas.microsoft.com/office/drawing/2014/main" id="{10179E98-F29C-15F0-1DA3-4A58938EB944}"/>
              </a:ext>
            </a:extLst>
          </p:cNvPr>
          <p:cNvSpPr/>
          <p:nvPr/>
        </p:nvSpPr>
        <p:spPr>
          <a:xfrm>
            <a:off x="8408173" y="2001158"/>
            <a:ext cx="3412352" cy="14124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a:t>Spend 5 minutes as a team to start your ‘to do list’ for your Kanban board. </a:t>
            </a:r>
          </a:p>
        </p:txBody>
      </p:sp>
      <p:pic>
        <p:nvPicPr>
          <p:cNvPr id="10" name="Picture 9">
            <a:extLst>
              <a:ext uri="{FF2B5EF4-FFF2-40B4-BE49-F238E27FC236}">
                <a16:creationId xmlns:a16="http://schemas.microsoft.com/office/drawing/2014/main" id="{A5402ADD-17B3-039D-0C8A-D75E1E4C1D64}"/>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Lst>
          </a:blip>
          <a:srcRect l="14628" r="13463"/>
          <a:stretch/>
        </p:blipFill>
        <p:spPr>
          <a:xfrm>
            <a:off x="8564692" y="3455701"/>
            <a:ext cx="3099314" cy="3181409"/>
          </a:xfrm>
          <a:prstGeom prst="rect">
            <a:avLst/>
          </a:prstGeom>
        </p:spPr>
      </p:pic>
      <p:sp>
        <p:nvSpPr>
          <p:cNvPr id="4" name="Slide Number Placeholder 3">
            <a:extLst>
              <a:ext uri="{FF2B5EF4-FFF2-40B4-BE49-F238E27FC236}">
                <a16:creationId xmlns:a16="http://schemas.microsoft.com/office/drawing/2014/main" id="{E41FB21A-FA3F-1B5B-0A0A-536989AB2218}"/>
              </a:ext>
              <a:ext uri="{C183D7F6-B498-43B3-948B-1728B52AA6E4}">
                <adec:decorative xmlns:adec="http://schemas.microsoft.com/office/drawing/2017/decorative" val="1"/>
              </a:ext>
            </a:extLst>
          </p:cNvPr>
          <p:cNvSpPr>
            <a:spLocks noGrp="1"/>
          </p:cNvSpPr>
          <p:nvPr>
            <p:ph type="sldNum" sz="quarter" idx="12"/>
          </p:nvPr>
        </p:nvSpPr>
        <p:spPr>
          <a:xfrm>
            <a:off x="11100525"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2849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D281F-595D-2318-AA49-B92B8BC2A511}"/>
              </a:ext>
            </a:extLst>
          </p:cNvPr>
          <p:cNvSpPr>
            <a:spLocks noGrp="1"/>
          </p:cNvSpPr>
          <p:nvPr>
            <p:ph type="title"/>
          </p:nvPr>
        </p:nvSpPr>
        <p:spPr/>
        <p:txBody>
          <a:bodyPr/>
          <a:lstStyle/>
          <a:p>
            <a:r>
              <a:rPr lang="en-AU"/>
              <a:t>Activity 3.2</a:t>
            </a:r>
          </a:p>
        </p:txBody>
      </p:sp>
      <p:sp>
        <p:nvSpPr>
          <p:cNvPr id="4" name="Text Placeholder 3">
            <a:extLst>
              <a:ext uri="{FF2B5EF4-FFF2-40B4-BE49-F238E27FC236}">
                <a16:creationId xmlns:a16="http://schemas.microsoft.com/office/drawing/2014/main" id="{CCC213E9-169E-4FBC-B1F2-E90BC7E04905}"/>
              </a:ext>
            </a:extLst>
          </p:cNvPr>
          <p:cNvSpPr>
            <a:spLocks noGrp="1"/>
          </p:cNvSpPr>
          <p:nvPr>
            <p:ph type="body" sz="quarter" idx="18"/>
          </p:nvPr>
        </p:nvSpPr>
        <p:spPr/>
        <p:txBody>
          <a:bodyPr/>
          <a:lstStyle/>
          <a:p>
            <a:r>
              <a:rPr lang="en-AU" dirty="0"/>
              <a:t> </a:t>
            </a:r>
            <a:br>
              <a:rPr lang="en-AU" dirty="0"/>
            </a:br>
            <a:r>
              <a:rPr lang="en-AU" dirty="0"/>
              <a:t>The pruning protocol</a:t>
            </a:r>
          </a:p>
        </p:txBody>
      </p:sp>
      <p:sp>
        <p:nvSpPr>
          <p:cNvPr id="2" name="Text Placeholder 1">
            <a:extLst>
              <a:ext uri="{FF2B5EF4-FFF2-40B4-BE49-F238E27FC236}">
                <a16:creationId xmlns:a16="http://schemas.microsoft.com/office/drawing/2014/main" id="{D5F2EC46-9941-973A-4F5B-6BD18C7BE642}"/>
              </a:ext>
            </a:extLst>
          </p:cNvPr>
          <p:cNvSpPr>
            <a:spLocks noGrp="1"/>
          </p:cNvSpPr>
          <p:nvPr>
            <p:ph type="body" sz="quarter" idx="17"/>
          </p:nvPr>
        </p:nvSpPr>
        <p:spPr/>
        <p:txBody>
          <a:bodyPr/>
          <a:lstStyle/>
          <a:p>
            <a:pPr>
              <a:lnSpc>
                <a:spcPct val="150000"/>
              </a:lnSpc>
            </a:pPr>
            <a:r>
              <a:rPr kumimoji="0" lang="en-AU" sz="1800" b="0" i="0" u="none" strike="noStrike" kern="1200" cap="none" spc="0" normalizeH="0" baseline="0" noProof="0">
                <a:ln>
                  <a:noFill/>
                </a:ln>
                <a:solidFill>
                  <a:sysClr val="windowText" lastClr="000000"/>
                </a:solidFill>
                <a:effectLst/>
                <a:uLnTx/>
                <a:uFillTx/>
                <a:ea typeface="+mn-ea"/>
                <a:cs typeface="+mn-cs"/>
              </a:rPr>
              <a:t>What is something that you have paused or stopped or would like to pause or stop in your school or faculty to allow for deep curriculum implementation?</a:t>
            </a:r>
          </a:p>
          <a:p>
            <a:pPr>
              <a:lnSpc>
                <a:spcPct val="150000"/>
              </a:lnSpc>
            </a:pPr>
            <a:endParaRPr lang="en-AU"/>
          </a:p>
        </p:txBody>
      </p:sp>
    </p:spTree>
    <p:extLst>
      <p:ext uri="{BB962C8B-B14F-4D97-AF65-F5344CB8AC3E}">
        <p14:creationId xmlns:p14="http://schemas.microsoft.com/office/powerpoint/2010/main" val="989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C6292-100A-237F-811E-99218EF9CE12}"/>
              </a:ext>
            </a:extLst>
          </p:cNvPr>
          <p:cNvSpPr>
            <a:spLocks noGrp="1"/>
          </p:cNvSpPr>
          <p:nvPr>
            <p:ph type="title"/>
          </p:nvPr>
        </p:nvSpPr>
        <p:spPr/>
        <p:txBody>
          <a:bodyPr/>
          <a:lstStyle/>
          <a:p>
            <a:r>
              <a:rPr lang="en-AU"/>
              <a:t>Creating space – pruning protocol</a:t>
            </a:r>
          </a:p>
        </p:txBody>
      </p:sp>
      <p:sp>
        <p:nvSpPr>
          <p:cNvPr id="14" name="Rectangle: Rounded Corners 13">
            <a:extLst>
              <a:ext uri="{FF2B5EF4-FFF2-40B4-BE49-F238E27FC236}">
                <a16:creationId xmlns:a16="http://schemas.microsoft.com/office/drawing/2014/main" id="{DCA4060D-CB34-1482-7AC2-0D96FD7C484F}"/>
              </a:ext>
              <a:ext uri="{C183D7F6-B498-43B3-948B-1728B52AA6E4}">
                <adec:decorative xmlns:adec="http://schemas.microsoft.com/office/drawing/2017/decorative" val="1"/>
              </a:ext>
            </a:extLst>
          </p:cNvPr>
          <p:cNvSpPr/>
          <p:nvPr/>
        </p:nvSpPr>
        <p:spPr>
          <a:xfrm>
            <a:off x="360000" y="1580124"/>
            <a:ext cx="5641318" cy="4788591"/>
          </a:xfrm>
          <a:prstGeom prst="roundRect">
            <a:avLst>
              <a:gd name="adj" fmla="val 79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5" name="Rectangle: Rounded Corners 14">
            <a:extLst>
              <a:ext uri="{FF2B5EF4-FFF2-40B4-BE49-F238E27FC236}">
                <a16:creationId xmlns:a16="http://schemas.microsoft.com/office/drawing/2014/main" id="{F8EBE853-F3E8-2DC4-C939-4F7BD432AAAD}"/>
              </a:ext>
              <a:ext uri="{C183D7F6-B498-43B3-948B-1728B52AA6E4}">
                <adec:decorative xmlns:adec="http://schemas.microsoft.com/office/drawing/2017/decorative" val="1"/>
              </a:ext>
            </a:extLst>
          </p:cNvPr>
          <p:cNvSpPr/>
          <p:nvPr/>
        </p:nvSpPr>
        <p:spPr>
          <a:xfrm>
            <a:off x="6202682" y="1580124"/>
            <a:ext cx="5641318" cy="4788591"/>
          </a:xfrm>
          <a:prstGeom prst="roundRect">
            <a:avLst>
              <a:gd name="adj" fmla="val 824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6" name="TextBox 15">
            <a:extLst>
              <a:ext uri="{FF2B5EF4-FFF2-40B4-BE49-F238E27FC236}">
                <a16:creationId xmlns:a16="http://schemas.microsoft.com/office/drawing/2014/main" id="{6E58A088-A32F-C7D0-822C-79FBD6316318}"/>
              </a:ext>
            </a:extLst>
          </p:cNvPr>
          <p:cNvSpPr txBox="1"/>
          <p:nvPr/>
        </p:nvSpPr>
        <p:spPr>
          <a:xfrm>
            <a:off x="529388" y="1107354"/>
            <a:ext cx="5280517" cy="400110"/>
          </a:xfrm>
          <a:prstGeom prst="rect">
            <a:avLst/>
          </a:prstGeom>
          <a:noFill/>
        </p:spPr>
        <p:txBody>
          <a:bodyPr wrap="square">
            <a:spAutoFit/>
          </a:bodyPr>
          <a:lstStyle/>
          <a:p>
            <a:r>
              <a:rPr lang="en-AU" sz="2000" dirty="0">
                <a:latin typeface="+mj-lt"/>
              </a:rPr>
              <a:t>Reduce</a:t>
            </a:r>
            <a:endParaRPr lang="en-US" sz="2000" dirty="0">
              <a:latin typeface="+mj-lt"/>
            </a:endParaRPr>
          </a:p>
        </p:txBody>
      </p:sp>
      <p:sp>
        <p:nvSpPr>
          <p:cNvPr id="7" name="Rectangle: Rounded Corners 6">
            <a:extLst>
              <a:ext uri="{FF2B5EF4-FFF2-40B4-BE49-F238E27FC236}">
                <a16:creationId xmlns:a16="http://schemas.microsoft.com/office/drawing/2014/main" id="{F1BA6469-E8B1-EC90-0E32-07E4C12FC90B}"/>
              </a:ext>
            </a:extLst>
          </p:cNvPr>
          <p:cNvSpPr/>
          <p:nvPr/>
        </p:nvSpPr>
        <p:spPr>
          <a:xfrm>
            <a:off x="529388" y="1699939"/>
            <a:ext cx="5280517" cy="14250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sp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dirty="0">
                <a:solidFill>
                  <a:schemeClr val="tx1"/>
                </a:solidFill>
              </a:rPr>
              <a:t>School priorities</a:t>
            </a:r>
            <a:r>
              <a:rPr lang="en-AU" sz="1800" dirty="0">
                <a:solidFill>
                  <a:schemeClr val="tx1"/>
                </a:solidFill>
                <a:latin typeface="+mj-lt"/>
              </a:rPr>
              <a:t> </a:t>
            </a:r>
            <a:r>
              <a:rPr lang="en-AU" sz="1800" b="1" dirty="0">
                <a:solidFill>
                  <a:schemeClr val="tx1"/>
                </a:solidFill>
              </a:rPr>
              <a:t>–</a:t>
            </a:r>
            <a:r>
              <a:rPr lang="en-AU" sz="1800" dirty="0">
                <a:solidFill>
                  <a:schemeClr val="tx1"/>
                </a:solidFill>
                <a:latin typeface="+mj-lt"/>
              </a:rPr>
              <a:t> </a:t>
            </a:r>
            <a:r>
              <a:rPr lang="en-AU" sz="1800" dirty="0">
                <a:solidFill>
                  <a:schemeClr val="tx1"/>
                </a:solidFill>
              </a:rPr>
              <a:t>What work is being paused, delayed or shut down to make way for syllabus implementation?</a:t>
            </a:r>
          </a:p>
        </p:txBody>
      </p:sp>
      <p:sp>
        <p:nvSpPr>
          <p:cNvPr id="6" name="Rectangle: Rounded Corners 5">
            <a:extLst>
              <a:ext uri="{FF2B5EF4-FFF2-40B4-BE49-F238E27FC236}">
                <a16:creationId xmlns:a16="http://schemas.microsoft.com/office/drawing/2014/main" id="{7025EAD1-BCCC-57A2-FACB-2B9017E1EFCB}"/>
              </a:ext>
            </a:extLst>
          </p:cNvPr>
          <p:cNvSpPr/>
          <p:nvPr/>
        </p:nvSpPr>
        <p:spPr>
          <a:xfrm>
            <a:off x="529388" y="3244247"/>
            <a:ext cx="5280517" cy="96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sp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dirty="0">
                <a:solidFill>
                  <a:schemeClr val="tx1"/>
                </a:solidFill>
              </a:rPr>
              <a:t>Faculty priorities</a:t>
            </a:r>
            <a:r>
              <a:rPr lang="en-AU" sz="1800" dirty="0">
                <a:solidFill>
                  <a:schemeClr val="tx1"/>
                </a:solidFill>
              </a:rPr>
              <a:t> </a:t>
            </a:r>
            <a:r>
              <a:rPr lang="en-AU" sz="1800" b="1" dirty="0">
                <a:solidFill>
                  <a:schemeClr val="tx1"/>
                </a:solidFill>
              </a:rPr>
              <a:t>–</a:t>
            </a:r>
            <a:r>
              <a:rPr lang="en-AU" sz="1800" dirty="0">
                <a:solidFill>
                  <a:schemeClr val="tx1"/>
                </a:solidFill>
                <a:latin typeface="+mj-lt"/>
              </a:rPr>
              <a:t> </a:t>
            </a:r>
            <a:r>
              <a:rPr lang="en-AU" sz="1800" dirty="0">
                <a:solidFill>
                  <a:schemeClr val="tx1"/>
                </a:solidFill>
              </a:rPr>
              <a:t>What work could you pause, delay or shut down?</a:t>
            </a:r>
          </a:p>
        </p:txBody>
      </p:sp>
      <p:sp>
        <p:nvSpPr>
          <p:cNvPr id="9" name="Rectangle: Rounded Corners 8">
            <a:extLst>
              <a:ext uri="{FF2B5EF4-FFF2-40B4-BE49-F238E27FC236}">
                <a16:creationId xmlns:a16="http://schemas.microsoft.com/office/drawing/2014/main" id="{168D66C4-DA39-67B5-8709-84EBE0D0E340}"/>
              </a:ext>
            </a:extLst>
          </p:cNvPr>
          <p:cNvSpPr/>
          <p:nvPr/>
        </p:nvSpPr>
        <p:spPr>
          <a:xfrm>
            <a:off x="529389" y="4311279"/>
            <a:ext cx="5280517" cy="1884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sp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dirty="0">
                <a:solidFill>
                  <a:schemeClr val="tx1"/>
                </a:solidFill>
              </a:rPr>
              <a:t>Personal priorities</a:t>
            </a:r>
            <a:r>
              <a:rPr lang="en-AU" sz="1800" dirty="0">
                <a:solidFill>
                  <a:schemeClr val="tx1"/>
                </a:solidFill>
              </a:rPr>
              <a:t> </a:t>
            </a:r>
            <a:r>
              <a:rPr lang="en-AU" sz="1800" b="1" dirty="0">
                <a:solidFill>
                  <a:schemeClr val="tx1"/>
                </a:solidFill>
              </a:rPr>
              <a:t>–</a:t>
            </a:r>
            <a:r>
              <a:rPr lang="en-AU" sz="1800" dirty="0">
                <a:solidFill>
                  <a:schemeClr val="tx1"/>
                </a:solidFill>
                <a:latin typeface="+mj-lt"/>
              </a:rPr>
              <a:t> </a:t>
            </a:r>
            <a:r>
              <a:rPr lang="en-US" sz="1800" dirty="0">
                <a:solidFill>
                  <a:schemeClr val="tx1"/>
                </a:solidFill>
              </a:rPr>
              <a:t>In what areas could you reduce your involvement to effectively contribute to the Science Syllabus implementation?</a:t>
            </a:r>
            <a:endParaRPr lang="en-US" dirty="0">
              <a:solidFill>
                <a:schemeClr val="tx1"/>
              </a:solidFill>
            </a:endParaRPr>
          </a:p>
        </p:txBody>
      </p:sp>
      <p:sp>
        <p:nvSpPr>
          <p:cNvPr id="17" name="TextBox 16">
            <a:extLst>
              <a:ext uri="{FF2B5EF4-FFF2-40B4-BE49-F238E27FC236}">
                <a16:creationId xmlns:a16="http://schemas.microsoft.com/office/drawing/2014/main" id="{7B789B87-BF76-EA12-4CD1-A444277A9B11}"/>
              </a:ext>
            </a:extLst>
          </p:cNvPr>
          <p:cNvSpPr txBox="1"/>
          <p:nvPr/>
        </p:nvSpPr>
        <p:spPr>
          <a:xfrm>
            <a:off x="6352673" y="1107354"/>
            <a:ext cx="5280517" cy="400110"/>
          </a:xfrm>
          <a:prstGeom prst="rect">
            <a:avLst/>
          </a:prstGeom>
          <a:noFill/>
        </p:spPr>
        <p:txBody>
          <a:bodyPr wrap="square">
            <a:spAutoFit/>
          </a:bodyPr>
          <a:lstStyle/>
          <a:p>
            <a:r>
              <a:rPr lang="en-AU" sz="2000" dirty="0">
                <a:latin typeface="+mj-lt"/>
              </a:rPr>
              <a:t>Reallocate</a:t>
            </a:r>
            <a:endParaRPr lang="en-US" sz="2000" dirty="0">
              <a:latin typeface="+mj-lt"/>
            </a:endParaRPr>
          </a:p>
        </p:txBody>
      </p:sp>
      <p:sp>
        <p:nvSpPr>
          <p:cNvPr id="8" name="Rectangle: Rounded Corners 7">
            <a:extLst>
              <a:ext uri="{FF2B5EF4-FFF2-40B4-BE49-F238E27FC236}">
                <a16:creationId xmlns:a16="http://schemas.microsoft.com/office/drawing/2014/main" id="{546764E9-5A9A-13DA-0459-8A7AD38E467E}"/>
              </a:ext>
            </a:extLst>
          </p:cNvPr>
          <p:cNvSpPr/>
          <p:nvPr/>
        </p:nvSpPr>
        <p:spPr>
          <a:xfrm>
            <a:off x="6352673" y="1699938"/>
            <a:ext cx="5309937" cy="138933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dirty="0">
                <a:solidFill>
                  <a:schemeClr val="tx1"/>
                </a:solidFill>
              </a:rPr>
              <a:t>Collaboration time</a:t>
            </a:r>
            <a:r>
              <a:rPr lang="en-AU" sz="1800" dirty="0">
                <a:solidFill>
                  <a:schemeClr val="tx1"/>
                </a:solidFill>
              </a:rPr>
              <a:t> </a:t>
            </a:r>
            <a:r>
              <a:rPr lang="en-AU" sz="1800" b="1" dirty="0">
                <a:solidFill>
                  <a:schemeClr val="tx1"/>
                </a:solidFill>
              </a:rPr>
              <a:t>–</a:t>
            </a:r>
            <a:r>
              <a:rPr lang="en-AU" sz="1800" dirty="0">
                <a:solidFill>
                  <a:schemeClr val="tx1"/>
                </a:solidFill>
                <a:latin typeface="+mj-lt"/>
              </a:rPr>
              <a:t> </a:t>
            </a:r>
            <a:r>
              <a:rPr lang="en-AU" sz="1800" dirty="0">
                <a:solidFill>
                  <a:schemeClr val="tx1"/>
                </a:solidFill>
              </a:rPr>
              <a:t>How could we reallocate existing time?</a:t>
            </a:r>
          </a:p>
        </p:txBody>
      </p:sp>
      <p:sp>
        <p:nvSpPr>
          <p:cNvPr id="10" name="Rectangle: Rounded Corners 9">
            <a:extLst>
              <a:ext uri="{FF2B5EF4-FFF2-40B4-BE49-F238E27FC236}">
                <a16:creationId xmlns:a16="http://schemas.microsoft.com/office/drawing/2014/main" id="{78B0FF1E-F6CD-2DCE-85C7-1B40A0CA37E9}"/>
              </a:ext>
            </a:extLst>
          </p:cNvPr>
          <p:cNvSpPr/>
          <p:nvPr/>
        </p:nvSpPr>
        <p:spPr>
          <a:xfrm>
            <a:off x="6352674" y="3191010"/>
            <a:ext cx="5309937" cy="142500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sp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dirty="0">
                <a:solidFill>
                  <a:schemeClr val="tx1"/>
                </a:solidFill>
              </a:rPr>
              <a:t>Professional learning</a:t>
            </a:r>
            <a:r>
              <a:rPr lang="en-AU" sz="1800" dirty="0">
                <a:solidFill>
                  <a:schemeClr val="tx1"/>
                </a:solidFill>
              </a:rPr>
              <a:t> </a:t>
            </a:r>
            <a:r>
              <a:rPr lang="en-AU" sz="1800" b="1" dirty="0">
                <a:solidFill>
                  <a:schemeClr val="tx1"/>
                </a:solidFill>
              </a:rPr>
              <a:t>–</a:t>
            </a:r>
            <a:r>
              <a:rPr lang="en-AU" sz="1800" dirty="0">
                <a:solidFill>
                  <a:schemeClr val="tx1"/>
                </a:solidFill>
                <a:latin typeface="+mj-lt"/>
              </a:rPr>
              <a:t> </a:t>
            </a:r>
            <a:r>
              <a:rPr lang="en-AU" sz="1800" dirty="0">
                <a:solidFill>
                  <a:schemeClr val="tx1"/>
                </a:solidFill>
              </a:rPr>
              <a:t>How could we better harness the existing PL structures, processes and routines?</a:t>
            </a:r>
          </a:p>
        </p:txBody>
      </p:sp>
      <p:sp>
        <p:nvSpPr>
          <p:cNvPr id="11" name="Rectangle: Rounded Corners 10">
            <a:extLst>
              <a:ext uri="{FF2B5EF4-FFF2-40B4-BE49-F238E27FC236}">
                <a16:creationId xmlns:a16="http://schemas.microsoft.com/office/drawing/2014/main" id="{3ECB60F1-18B4-3A5F-6C7C-2DC8D172493B}"/>
              </a:ext>
            </a:extLst>
          </p:cNvPr>
          <p:cNvSpPr/>
          <p:nvPr/>
        </p:nvSpPr>
        <p:spPr>
          <a:xfrm>
            <a:off x="6352674" y="4761332"/>
            <a:ext cx="5281200" cy="14256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dirty="0">
                <a:solidFill>
                  <a:schemeClr val="tx1"/>
                </a:solidFill>
              </a:rPr>
              <a:t>Roles</a:t>
            </a:r>
            <a:r>
              <a:rPr lang="en-AU" sz="1800" dirty="0">
                <a:solidFill>
                  <a:schemeClr val="tx1"/>
                </a:solidFill>
              </a:rPr>
              <a:t> </a:t>
            </a:r>
            <a:r>
              <a:rPr lang="en-AU" sz="1800" b="1" dirty="0">
                <a:solidFill>
                  <a:schemeClr val="tx1"/>
                </a:solidFill>
              </a:rPr>
              <a:t>–</a:t>
            </a:r>
            <a:r>
              <a:rPr lang="en-AU" sz="1800" dirty="0">
                <a:solidFill>
                  <a:schemeClr val="tx1"/>
                </a:solidFill>
                <a:latin typeface="+mj-lt"/>
              </a:rPr>
              <a:t> </a:t>
            </a:r>
            <a:r>
              <a:rPr lang="en-AU" sz="1800" dirty="0">
                <a:solidFill>
                  <a:schemeClr val="tx1"/>
                </a:solidFill>
              </a:rPr>
              <a:t>How can we share the responsibility for curriculum implementation?</a:t>
            </a:r>
          </a:p>
        </p:txBody>
      </p:sp>
      <p:sp>
        <p:nvSpPr>
          <p:cNvPr id="13" name="TextBox 12">
            <a:extLst>
              <a:ext uri="{FF2B5EF4-FFF2-40B4-BE49-F238E27FC236}">
                <a16:creationId xmlns:a16="http://schemas.microsoft.com/office/drawing/2014/main" id="{5EBA1078-DAD8-7667-D989-C27A17E88CDF}"/>
              </a:ext>
            </a:extLst>
          </p:cNvPr>
          <p:cNvSpPr txBox="1"/>
          <p:nvPr/>
        </p:nvSpPr>
        <p:spPr>
          <a:xfrm>
            <a:off x="348000" y="6470447"/>
            <a:ext cx="6938078" cy="276999"/>
          </a:xfrm>
          <a:prstGeom prst="rect">
            <a:avLst/>
          </a:prstGeom>
          <a:noFill/>
        </p:spPr>
        <p:txBody>
          <a:bodyPr wrap="square">
            <a:spAutoFit/>
          </a:bodyPr>
          <a:lstStyle/>
          <a:p>
            <a:r>
              <a:rPr lang="en-US" sz="1200" dirty="0"/>
              <a:t>This adapted work is based on Dr. Simon Breakspear’s original, licensed under </a:t>
            </a:r>
            <a:r>
              <a:rPr lang="en-US" sz="1200" dirty="0">
                <a:solidFill>
                  <a:schemeClr val="accent2"/>
                </a:solidFill>
                <a:hlinkClick r:id="rId3">
                  <a:extLst>
                    <a:ext uri="{A12FA001-AC4F-418D-AE19-62706E023703}">
                      <ahyp:hlinkClr xmlns:ahyp="http://schemas.microsoft.com/office/drawing/2018/hyperlinkcolor" val="tx"/>
                    </a:ext>
                  </a:extLst>
                </a:hlinkClick>
              </a:rPr>
              <a:t>CC BY-NC-SA 4.0</a:t>
            </a:r>
            <a:endParaRPr lang="en-AU" sz="1200" dirty="0">
              <a:solidFill>
                <a:schemeClr val="accent2"/>
              </a:solidFill>
            </a:endParaRPr>
          </a:p>
        </p:txBody>
      </p:sp>
      <p:sp>
        <p:nvSpPr>
          <p:cNvPr id="2" name="Slide Number Placeholder 1">
            <a:extLst>
              <a:ext uri="{FF2B5EF4-FFF2-40B4-BE49-F238E27FC236}">
                <a16:creationId xmlns:a16="http://schemas.microsoft.com/office/drawing/2014/main" id="{BAF12895-AA5C-079B-4828-7FC1B2090E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83697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2467-B527-1015-387F-911C62A2483D}"/>
              </a:ext>
            </a:extLst>
          </p:cNvPr>
          <p:cNvSpPr>
            <a:spLocks noGrp="1"/>
          </p:cNvSpPr>
          <p:nvPr>
            <p:ph type="title"/>
          </p:nvPr>
        </p:nvSpPr>
        <p:spPr/>
        <p:txBody>
          <a:bodyPr/>
          <a:lstStyle/>
          <a:p>
            <a:r>
              <a:rPr lang="en-AU"/>
              <a:t>Where to next?</a:t>
            </a:r>
          </a:p>
        </p:txBody>
      </p:sp>
      <p:sp>
        <p:nvSpPr>
          <p:cNvPr id="17" name="Content Placeholder 2">
            <a:extLst>
              <a:ext uri="{FF2B5EF4-FFF2-40B4-BE49-F238E27FC236}">
                <a16:creationId xmlns:a16="http://schemas.microsoft.com/office/drawing/2014/main" id="{FFB2220F-1437-45D9-3CB0-5B1504236E74}"/>
              </a:ext>
            </a:extLst>
          </p:cNvPr>
          <p:cNvSpPr>
            <a:spLocks noGrp="1"/>
          </p:cNvSpPr>
          <p:nvPr>
            <p:ph idx="1"/>
          </p:nvPr>
        </p:nvSpPr>
        <p:spPr>
          <a:xfrm>
            <a:off x="348000" y="1667101"/>
            <a:ext cx="7647723" cy="3242362"/>
          </a:xfrm>
        </p:spPr>
        <p:txBody>
          <a:bodyPr>
            <a:spAutoFit/>
          </a:bodyPr>
          <a:lstStyle/>
          <a:p>
            <a:pPr lvl="1"/>
            <a:r>
              <a:rPr lang="en-AU" dirty="0"/>
              <a:t>Stay on top of science curriculum by joining the </a:t>
            </a:r>
            <a:r>
              <a:rPr lang="en-AU" b="1" dirty="0"/>
              <a:t>Science statewide staffroom</a:t>
            </a:r>
            <a:r>
              <a:rPr lang="en-AU" dirty="0"/>
              <a:t>. </a:t>
            </a:r>
          </a:p>
          <a:p>
            <a:pPr lvl="1"/>
            <a:r>
              <a:rPr lang="en-AU" dirty="0"/>
              <a:t>Joining gives you access to:</a:t>
            </a:r>
          </a:p>
          <a:p>
            <a:pPr marL="285750" lvl="1" indent="-285750">
              <a:buFont typeface="Arial" panose="020B0604020202020204" pitchFamily="34" charset="0"/>
              <a:buChar char="•"/>
            </a:pPr>
            <a:r>
              <a:rPr lang="en-AU" dirty="0"/>
              <a:t>opportunities to collaborate</a:t>
            </a:r>
          </a:p>
          <a:p>
            <a:pPr marL="285750" lvl="1" indent="-285750">
              <a:buFont typeface="Arial" panose="020B0604020202020204" pitchFamily="34" charset="0"/>
              <a:buChar char="•"/>
            </a:pPr>
            <a:r>
              <a:rPr lang="en-AU" dirty="0"/>
              <a:t>professional learning</a:t>
            </a:r>
          </a:p>
          <a:p>
            <a:pPr marL="285750" lvl="1" indent="-285750">
              <a:buFont typeface="Arial" panose="020B0604020202020204" pitchFamily="34" charset="0"/>
              <a:buChar char="•"/>
            </a:pPr>
            <a:r>
              <a:rPr lang="en-AU" dirty="0"/>
              <a:t>early release draft resources</a:t>
            </a:r>
          </a:p>
          <a:p>
            <a:pPr marL="285750" lvl="1" indent="-285750">
              <a:buFont typeface="Arial" panose="020B0604020202020204" pitchFamily="34" charset="0"/>
              <a:buChar char="•"/>
            </a:pPr>
            <a:r>
              <a:rPr lang="en-AU" dirty="0"/>
              <a:t>access to the Science SWS website resources (there are over 300!)</a:t>
            </a:r>
          </a:p>
        </p:txBody>
      </p:sp>
      <p:sp>
        <p:nvSpPr>
          <p:cNvPr id="3" name="Rectangle: Rounded Corners 2">
            <a:extLst>
              <a:ext uri="{FF2B5EF4-FFF2-40B4-BE49-F238E27FC236}">
                <a16:creationId xmlns:a16="http://schemas.microsoft.com/office/drawing/2014/main" id="{88116C12-7145-3F27-FDEF-3E4EB850E1B3}"/>
              </a:ext>
            </a:extLst>
          </p:cNvPr>
          <p:cNvSpPr/>
          <p:nvPr/>
        </p:nvSpPr>
        <p:spPr>
          <a:xfrm>
            <a:off x="360000" y="5305147"/>
            <a:ext cx="7819724" cy="54560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AU" sz="1800">
                <a:solidFill>
                  <a:schemeClr val="tx1"/>
                </a:solidFill>
              </a:rPr>
              <a:t>Learn how to </a:t>
            </a:r>
            <a:r>
              <a:rPr lang="en-AU" sz="1800">
                <a:solidFill>
                  <a:schemeClr val="accent2"/>
                </a:solidFill>
                <a:hlinkClick r:id="rId3">
                  <a:extLst>
                    <a:ext uri="{A12FA001-AC4F-418D-AE19-62706E023703}">
                      <ahyp:hlinkClr xmlns:ahyp="http://schemas.microsoft.com/office/drawing/2018/hyperlinkcolor" val="tx"/>
                    </a:ext>
                  </a:extLst>
                </a:hlinkClick>
              </a:rPr>
              <a:t>navigate the Science statewide staffroom website (5:17)</a:t>
            </a:r>
            <a:endParaRPr lang="en-AU" sz="1800">
              <a:solidFill>
                <a:schemeClr val="accent2"/>
              </a:solidFill>
            </a:endParaRPr>
          </a:p>
        </p:txBody>
      </p:sp>
      <p:grpSp>
        <p:nvGrpSpPr>
          <p:cNvPr id="5" name="Group 4" descr="Join a statewide staffroom. QR code leads to https://education.nsw.gov.au/teaching-and-learning/curriculum/statewide-staffrooms">
            <a:extLst>
              <a:ext uri="{FF2B5EF4-FFF2-40B4-BE49-F238E27FC236}">
                <a16:creationId xmlns:a16="http://schemas.microsoft.com/office/drawing/2014/main" id="{8FFF470D-0CCA-9468-7DCF-4B6AF0681337}"/>
              </a:ext>
            </a:extLst>
          </p:cNvPr>
          <p:cNvGrpSpPr/>
          <p:nvPr/>
        </p:nvGrpSpPr>
        <p:grpSpPr>
          <a:xfrm>
            <a:off x="8404412" y="1667101"/>
            <a:ext cx="3439588" cy="4183647"/>
            <a:chOff x="8404412" y="1667101"/>
            <a:chExt cx="3439588" cy="4183647"/>
          </a:xfrm>
        </p:grpSpPr>
        <p:sp>
          <p:nvSpPr>
            <p:cNvPr id="6" name="TextBox 1">
              <a:extLst>
                <a:ext uri="{FF2B5EF4-FFF2-40B4-BE49-F238E27FC236}">
                  <a16:creationId xmlns:a16="http://schemas.microsoft.com/office/drawing/2014/main" id="{7629CD68-3488-1F3A-4F3D-400CF478D218}"/>
                </a:ext>
              </a:extLst>
            </p:cNvPr>
            <p:cNvSpPr txBox="1"/>
            <p:nvPr/>
          </p:nvSpPr>
          <p:spPr>
            <a:xfrm>
              <a:off x="8404412" y="1667101"/>
              <a:ext cx="3439588" cy="4183647"/>
            </a:xfrm>
            <a:prstGeom prst="roundRect">
              <a:avLst>
                <a:gd name="adj" fmla="val 963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numCol="1" anchor="t">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sz="1800" b="1" dirty="0">
                  <a:solidFill>
                    <a:schemeClr val="bg1"/>
                  </a:solidFill>
                </a:rPr>
                <a:t>Join a statewide staffroom</a:t>
              </a:r>
              <a:endParaRPr lang="en-AU" sz="1800" dirty="0">
                <a:solidFill>
                  <a:schemeClr val="bg1"/>
                </a:solidFill>
              </a:endParaRPr>
            </a:p>
          </p:txBody>
        </p:sp>
        <p:pic>
          <p:nvPicPr>
            <p:cNvPr id="19" name="Picture 18" descr="QR Code to join Statewide Staffroom">
              <a:extLst>
                <a:ext uri="{FF2B5EF4-FFF2-40B4-BE49-F238E27FC236}">
                  <a16:creationId xmlns:a16="http://schemas.microsoft.com/office/drawing/2014/main" id="{FD1F6E27-9AF7-8AB9-C277-87523DB0D8B7}"/>
                </a:ext>
              </a:extLst>
            </p:cNvPr>
            <p:cNvPicPr>
              <a:picLocks noChangeAspect="1"/>
            </p:cNvPicPr>
            <p:nvPr/>
          </p:nvPicPr>
          <p:blipFill>
            <a:blip r:embed="rId4"/>
            <a:stretch>
              <a:fillRect/>
            </a:stretch>
          </p:blipFill>
          <p:spPr>
            <a:xfrm>
              <a:off x="8857867" y="2630871"/>
              <a:ext cx="2532677" cy="2560028"/>
            </a:xfrm>
            <a:prstGeom prst="rect">
              <a:avLst/>
            </a:prstGeom>
          </p:spPr>
        </p:pic>
      </p:grpSp>
      <p:sp>
        <p:nvSpPr>
          <p:cNvPr id="4" name="Slide Number Placeholder 3">
            <a:extLst>
              <a:ext uri="{FF2B5EF4-FFF2-40B4-BE49-F238E27FC236}">
                <a16:creationId xmlns:a16="http://schemas.microsoft.com/office/drawing/2014/main" id="{52924081-CEEF-8865-3445-58A249C9FAE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5517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54E38B-AE56-9ACF-99F3-3F104316CF62}"/>
              </a:ext>
              <a:ext uri="{C183D7F6-B498-43B3-948B-1728B52AA6E4}">
                <adec:decorative xmlns:adec="http://schemas.microsoft.com/office/drawing/2017/decorative" val="1"/>
              </a:ext>
            </a:extLst>
          </p:cNvPr>
          <p:cNvGrpSpPr/>
          <p:nvPr/>
        </p:nvGrpSpPr>
        <p:grpSpPr>
          <a:xfrm>
            <a:off x="-574719" y="-43551"/>
            <a:ext cx="12784855" cy="6987275"/>
            <a:chOff x="-574719" y="-43550"/>
            <a:chExt cx="12784855" cy="6901550"/>
          </a:xfrm>
        </p:grpSpPr>
        <p:sp>
          <p:nvSpPr>
            <p:cNvPr id="2" name="Rectangle 1">
              <a:extLst>
                <a:ext uri="{FF2B5EF4-FFF2-40B4-BE49-F238E27FC236}">
                  <a16:creationId xmlns:a16="http://schemas.microsoft.com/office/drawing/2014/main" id="{1FCCDFDE-FC9D-0F5F-0197-8485901B1F92}"/>
                </a:ext>
                <a:ext uri="{C183D7F6-B498-43B3-948B-1728B52AA6E4}">
                  <adec:decorative xmlns:adec="http://schemas.microsoft.com/office/drawing/2017/decorative" val="1"/>
                </a:ext>
              </a:extLst>
            </p:cNvPr>
            <p:cNvSpPr/>
            <p:nvPr/>
          </p:nvSpPr>
          <p:spPr>
            <a:xfrm>
              <a:off x="1" y="3115410"/>
              <a:ext cx="12201525" cy="37425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12" name="Rectangle 11">
              <a:extLst>
                <a:ext uri="{FF2B5EF4-FFF2-40B4-BE49-F238E27FC236}">
                  <a16:creationId xmlns:a16="http://schemas.microsoft.com/office/drawing/2014/main" id="{0C8535A0-6E41-4F56-8285-0DF29530E3CD}"/>
                </a:ext>
                <a:ext uri="{C183D7F6-B498-43B3-948B-1728B52AA6E4}">
                  <adec:decorative xmlns:adec="http://schemas.microsoft.com/office/drawing/2017/decorative" val="1"/>
                </a:ext>
              </a:extLst>
            </p:cNvPr>
            <p:cNvSpPr/>
            <p:nvPr/>
          </p:nvSpPr>
          <p:spPr>
            <a:xfrm>
              <a:off x="4596" y="2495579"/>
              <a:ext cx="12205540" cy="640084"/>
            </a:xfrm>
            <a:prstGeom prst="rect">
              <a:avLst/>
            </a:prstGeom>
            <a:solidFill>
              <a:schemeClr val="accent6">
                <a:lumMod val="90000"/>
                <a:alpha val="8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9B5D400D-0E5C-4C5C-0698-39CF55ABB5A4}"/>
                </a:ext>
                <a:ext uri="{C183D7F6-B498-43B3-948B-1728B52AA6E4}">
                  <adec:decorative xmlns:adec="http://schemas.microsoft.com/office/drawing/2017/decorative" val="1"/>
                </a:ext>
              </a:extLst>
            </p:cNvPr>
            <p:cNvSpPr/>
            <p:nvPr/>
          </p:nvSpPr>
          <p:spPr>
            <a:xfrm>
              <a:off x="-27081" y="5936499"/>
              <a:ext cx="12232622" cy="640084"/>
            </a:xfrm>
            <a:prstGeom prst="rect">
              <a:avLst/>
            </a:prstGeom>
            <a:solidFill>
              <a:schemeClr val="accent6">
                <a:lumMod val="90000"/>
                <a:alpha val="8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B7CE1C4A-511E-1ABD-44D8-892D97F28E3D}"/>
                </a:ext>
                <a:ext uri="{C183D7F6-B498-43B3-948B-1728B52AA6E4}">
                  <adec:decorative xmlns:adec="http://schemas.microsoft.com/office/drawing/2017/decorative" val="1"/>
                </a:ext>
              </a:extLst>
            </p:cNvPr>
            <p:cNvSpPr/>
            <p:nvPr/>
          </p:nvSpPr>
          <p:spPr>
            <a:xfrm>
              <a:off x="0" y="4119039"/>
              <a:ext cx="12205540" cy="640084"/>
            </a:xfrm>
            <a:prstGeom prst="rect">
              <a:avLst/>
            </a:prstGeom>
            <a:solidFill>
              <a:schemeClr val="accent6">
                <a:lumMod val="90000"/>
                <a:alpha val="8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69" name="Parallelogram 68">
              <a:extLst>
                <a:ext uri="{FF2B5EF4-FFF2-40B4-BE49-F238E27FC236}">
                  <a16:creationId xmlns:a16="http://schemas.microsoft.com/office/drawing/2014/main" id="{9B918B7E-A77F-F421-5FD3-0080CA0D4B2C}"/>
                </a:ext>
                <a:ext uri="{C183D7F6-B498-43B3-948B-1728B52AA6E4}">
                  <adec:decorative xmlns:adec="http://schemas.microsoft.com/office/drawing/2017/decorative" val="1"/>
                </a:ext>
              </a:extLst>
            </p:cNvPr>
            <p:cNvSpPr/>
            <p:nvPr/>
          </p:nvSpPr>
          <p:spPr>
            <a:xfrm>
              <a:off x="-574719" y="-43550"/>
              <a:ext cx="12192000" cy="6901550"/>
            </a:xfrm>
            <a:prstGeom prst="parallelogram">
              <a:avLst>
                <a:gd name="adj" fmla="val 116471"/>
              </a:avLst>
            </a:prstGeom>
            <a:gradFill flip="none" rotWithShape="1">
              <a:gsLst>
                <a:gs pos="67000">
                  <a:schemeClr val="accent3">
                    <a:alpha val="25000"/>
                  </a:schemeClr>
                </a:gs>
                <a:gs pos="85840">
                  <a:schemeClr val="bg1">
                    <a:alpha val="47000"/>
                  </a:schemeClr>
                </a:gs>
                <a:gs pos="26000">
                  <a:schemeClr val="bg1">
                    <a:alpha val="50000"/>
                  </a:schemeClr>
                </a:gs>
                <a:gs pos="53100">
                  <a:schemeClr val="bg1">
                    <a:alpha val="46000"/>
                  </a:schemeClr>
                </a:gs>
                <a:gs pos="39798">
                  <a:schemeClr val="accent4">
                    <a:alpha val="2000"/>
                  </a:schemeClr>
                </a:gs>
                <a:gs pos="885">
                  <a:schemeClr val="bg1">
                    <a:alpha val="73000"/>
                  </a:schemeClr>
                </a:gs>
                <a:gs pos="16000">
                  <a:schemeClr val="accent4">
                    <a:alpha val="32000"/>
                  </a:schemeClr>
                </a:gs>
                <a:gs pos="97000">
                  <a:schemeClr val="accent3">
                    <a:alpha val="33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0" name="Title 49">
            <a:extLst>
              <a:ext uri="{FF2B5EF4-FFF2-40B4-BE49-F238E27FC236}">
                <a16:creationId xmlns:a16="http://schemas.microsoft.com/office/drawing/2014/main" id="{E16A1946-21F1-6022-26FF-AD24E05019E3}"/>
              </a:ext>
            </a:extLst>
          </p:cNvPr>
          <p:cNvSpPr txBox="1">
            <a:spLocks noGrp="1"/>
          </p:cNvSpPr>
          <p:nvPr>
            <p:ph type="title" idx="4294967295"/>
          </p:nvPr>
        </p:nvSpPr>
        <p:spPr>
          <a:xfrm>
            <a:off x="360000" y="360000"/>
            <a:ext cx="6809878"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chemeClr val="accent1"/>
                </a:solidFill>
                <a:effectLst/>
                <a:uLnTx/>
                <a:uFillTx/>
                <a:latin typeface="+mj-lt"/>
                <a:ea typeface="Microsoft JhengHei UI Light" panose="020B0304030504040204" pitchFamily="34" charset="-120"/>
                <a:cs typeface="+mn-cs"/>
              </a:rPr>
              <a:t>Science </a:t>
            </a:r>
            <a:r>
              <a:rPr kumimoji="0" lang="en-AU" sz="3600" b="0" i="0" u="none" strike="noStrike" kern="1200" cap="none" spc="0" normalizeH="0" baseline="0" noProof="0">
                <a:ln>
                  <a:noFill/>
                </a:ln>
                <a:solidFill>
                  <a:schemeClr val="accent1"/>
                </a:solidFill>
                <a:effectLst/>
                <a:uLnTx/>
                <a:uFillTx/>
                <a:latin typeface="+mj-lt"/>
                <a:ea typeface="+mn-ea"/>
                <a:cs typeface="+mn-cs"/>
              </a:rPr>
              <a:t>Curriculum Team 7–12</a:t>
            </a:r>
          </a:p>
        </p:txBody>
      </p:sp>
      <p:grpSp>
        <p:nvGrpSpPr>
          <p:cNvPr id="15" name="Group 14" descr="Sham Nair Science Coordinator 7–12">
            <a:extLst>
              <a:ext uri="{FF2B5EF4-FFF2-40B4-BE49-F238E27FC236}">
                <a16:creationId xmlns:a16="http://schemas.microsoft.com/office/drawing/2014/main" id="{73DE23A1-5EB3-24C4-F94D-FA80282FCDAE}"/>
              </a:ext>
            </a:extLst>
          </p:cNvPr>
          <p:cNvGrpSpPr/>
          <p:nvPr/>
        </p:nvGrpSpPr>
        <p:grpSpPr>
          <a:xfrm>
            <a:off x="153537" y="2079305"/>
            <a:ext cx="4212346" cy="1801365"/>
            <a:chOff x="153537" y="2079305"/>
            <a:chExt cx="4212346" cy="1801365"/>
          </a:xfrm>
        </p:grpSpPr>
        <p:pic>
          <p:nvPicPr>
            <p:cNvPr id="7" name="Picture 6">
              <a:extLst>
                <a:ext uri="{FF2B5EF4-FFF2-40B4-BE49-F238E27FC236}">
                  <a16:creationId xmlns:a16="http://schemas.microsoft.com/office/drawing/2014/main" id="{853A487B-0AAF-9A47-923B-4B3614399F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3537" y="2079305"/>
              <a:ext cx="1800266" cy="1801365"/>
            </a:xfrm>
            <a:prstGeom prst="ellipse">
              <a:avLst/>
            </a:prstGeom>
            <a:ln w="38100">
              <a:solidFill>
                <a:schemeClr val="bg1"/>
              </a:solidFill>
            </a:ln>
          </p:spPr>
        </p:pic>
        <p:sp>
          <p:nvSpPr>
            <p:cNvPr id="13" name="TextBox 12">
              <a:extLst>
                <a:ext uri="{FF2B5EF4-FFF2-40B4-BE49-F238E27FC236}">
                  <a16:creationId xmlns:a16="http://schemas.microsoft.com/office/drawing/2014/main" id="{5D556789-278A-D98B-503A-5D8C66CFD4A6}"/>
                </a:ext>
              </a:extLst>
            </p:cNvPr>
            <p:cNvSpPr txBox="1"/>
            <p:nvPr/>
          </p:nvSpPr>
          <p:spPr>
            <a:xfrm>
              <a:off x="2000647" y="2543884"/>
              <a:ext cx="2365236" cy="523220"/>
            </a:xfrm>
            <a:prstGeom prst="rect">
              <a:avLst/>
            </a:prstGeom>
            <a:noFill/>
          </p:spPr>
          <p:txBody>
            <a:bodyPr wrap="square" rtlCol="0">
              <a:spAutoFit/>
            </a:bodyPr>
            <a:lstStyle/>
            <a:p>
              <a:r>
                <a:rPr lang="en-AU" sz="1400" b="1" dirty="0">
                  <a:solidFill>
                    <a:schemeClr val="accent1"/>
                  </a:solidFill>
                  <a:latin typeface="+mj-lt"/>
                </a:rPr>
                <a:t>Sham Nair</a:t>
              </a:r>
            </a:p>
            <a:p>
              <a:r>
                <a:rPr lang="en-AU" sz="1400" dirty="0">
                  <a:solidFill>
                    <a:schemeClr val="accent1"/>
                  </a:solidFill>
                  <a:latin typeface="+mj-lt"/>
                </a:rPr>
                <a:t>Science Coordinator 7–12</a:t>
              </a:r>
            </a:p>
          </p:txBody>
        </p:sp>
      </p:grpSp>
      <p:grpSp>
        <p:nvGrpSpPr>
          <p:cNvPr id="16" name="Group 15" descr="Alexa Barr Science Advisor 7–12">
            <a:extLst>
              <a:ext uri="{FF2B5EF4-FFF2-40B4-BE49-F238E27FC236}">
                <a16:creationId xmlns:a16="http://schemas.microsoft.com/office/drawing/2014/main" id="{4B084804-F61F-B838-6FCF-B6EE41E2E6AF}"/>
              </a:ext>
            </a:extLst>
          </p:cNvPr>
          <p:cNvGrpSpPr/>
          <p:nvPr/>
        </p:nvGrpSpPr>
        <p:grpSpPr>
          <a:xfrm>
            <a:off x="4311430" y="2057282"/>
            <a:ext cx="3776710" cy="1762003"/>
            <a:chOff x="4311430" y="2057282"/>
            <a:chExt cx="3776710" cy="1762003"/>
          </a:xfrm>
        </p:grpSpPr>
        <p:pic>
          <p:nvPicPr>
            <p:cNvPr id="23" name="Picture 22">
              <a:extLst>
                <a:ext uri="{FF2B5EF4-FFF2-40B4-BE49-F238E27FC236}">
                  <a16:creationId xmlns:a16="http://schemas.microsoft.com/office/drawing/2014/main" id="{2D1D036B-6DC1-0ECA-F7C9-88F2F2BA52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1430" y="2057282"/>
              <a:ext cx="1762003" cy="1762003"/>
            </a:xfrm>
            <a:prstGeom prst="ellipse">
              <a:avLst/>
            </a:prstGeom>
            <a:ln w="38100">
              <a:solidFill>
                <a:schemeClr val="bg1"/>
              </a:solidFill>
            </a:ln>
            <a:effectLst>
              <a:outerShdw blurRad="50800" dist="38100" dir="2700000" algn="tl" rotWithShape="0">
                <a:prstClr val="black">
                  <a:alpha val="40000"/>
                </a:prstClr>
              </a:outerShdw>
            </a:effectLst>
          </p:spPr>
        </p:pic>
        <p:sp>
          <p:nvSpPr>
            <p:cNvPr id="37" name="TextBox 36">
              <a:extLst>
                <a:ext uri="{FF2B5EF4-FFF2-40B4-BE49-F238E27FC236}">
                  <a16:creationId xmlns:a16="http://schemas.microsoft.com/office/drawing/2014/main" id="{A855C461-2642-4177-9707-ECAC4E25477D}"/>
                </a:ext>
              </a:extLst>
            </p:cNvPr>
            <p:cNvSpPr txBox="1"/>
            <p:nvPr/>
          </p:nvSpPr>
          <p:spPr>
            <a:xfrm>
              <a:off x="6096222" y="2543884"/>
              <a:ext cx="1991918" cy="523220"/>
            </a:xfrm>
            <a:prstGeom prst="rect">
              <a:avLst/>
            </a:prstGeom>
            <a:noFill/>
          </p:spPr>
          <p:txBody>
            <a:bodyPr wrap="square" rtlCol="0">
              <a:spAutoFit/>
            </a:bodyPr>
            <a:lstStyle/>
            <a:p>
              <a:r>
                <a:rPr lang="en-AU" sz="1400" b="1" dirty="0">
                  <a:solidFill>
                    <a:schemeClr val="accent1"/>
                  </a:solidFill>
                  <a:latin typeface="+mj-lt"/>
                </a:rPr>
                <a:t>Alexa Barr</a:t>
              </a:r>
            </a:p>
            <a:p>
              <a:r>
                <a:rPr lang="en-AU" sz="1400" dirty="0">
                  <a:solidFill>
                    <a:schemeClr val="accent1"/>
                  </a:solidFill>
                  <a:latin typeface="+mj-lt"/>
                </a:rPr>
                <a:t>Science Advisor 7–12</a:t>
              </a:r>
            </a:p>
          </p:txBody>
        </p:sp>
      </p:grpSp>
      <p:grpSp>
        <p:nvGrpSpPr>
          <p:cNvPr id="17" name="Group 16" descr="Chris Bormann Science Advisor 7–12">
            <a:extLst>
              <a:ext uri="{FF2B5EF4-FFF2-40B4-BE49-F238E27FC236}">
                <a16:creationId xmlns:a16="http://schemas.microsoft.com/office/drawing/2014/main" id="{A9127C07-E815-A572-FF0A-9A1D4B1D7F3A}"/>
              </a:ext>
            </a:extLst>
          </p:cNvPr>
          <p:cNvGrpSpPr/>
          <p:nvPr/>
        </p:nvGrpSpPr>
        <p:grpSpPr>
          <a:xfrm>
            <a:off x="8144092" y="2082828"/>
            <a:ext cx="4497436" cy="1762003"/>
            <a:chOff x="8144092" y="2082828"/>
            <a:chExt cx="4497436" cy="1762003"/>
          </a:xfrm>
        </p:grpSpPr>
        <p:pic>
          <p:nvPicPr>
            <p:cNvPr id="24" name="Picture 23">
              <a:extLst>
                <a:ext uri="{FF2B5EF4-FFF2-40B4-BE49-F238E27FC236}">
                  <a16:creationId xmlns:a16="http://schemas.microsoft.com/office/drawing/2014/main" id="{023B96BD-C4EB-338A-17F7-B17993998B75}"/>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144092" y="2082828"/>
              <a:ext cx="1762003" cy="1762003"/>
            </a:xfrm>
            <a:prstGeom prst="ellipse">
              <a:avLst/>
            </a:prstGeom>
            <a:ln w="38100">
              <a:solidFill>
                <a:schemeClr val="bg1"/>
              </a:solidFill>
            </a:ln>
            <a:effectLst>
              <a:outerShdw blurRad="50800" dist="38100" dir="2700000" algn="tl" rotWithShape="0">
                <a:prstClr val="black">
                  <a:alpha val="40000"/>
                </a:prstClr>
              </a:outerShdw>
            </a:effectLst>
          </p:spPr>
        </p:pic>
        <p:sp>
          <p:nvSpPr>
            <p:cNvPr id="38" name="TextBox 37">
              <a:extLst>
                <a:ext uri="{FF2B5EF4-FFF2-40B4-BE49-F238E27FC236}">
                  <a16:creationId xmlns:a16="http://schemas.microsoft.com/office/drawing/2014/main" id="{7375ADDB-4506-EC55-03C8-5F1DAFE6B2DA}"/>
                </a:ext>
              </a:extLst>
            </p:cNvPr>
            <p:cNvSpPr txBox="1"/>
            <p:nvPr/>
          </p:nvSpPr>
          <p:spPr>
            <a:xfrm>
              <a:off x="9962047" y="2543884"/>
              <a:ext cx="2679481" cy="523220"/>
            </a:xfrm>
            <a:prstGeom prst="rect">
              <a:avLst/>
            </a:prstGeom>
            <a:noFill/>
          </p:spPr>
          <p:txBody>
            <a:bodyPr wrap="square" rtlCol="0">
              <a:spAutoFit/>
            </a:bodyPr>
            <a:lstStyle/>
            <a:p>
              <a:r>
                <a:rPr lang="en-AU" sz="1400" b="1" dirty="0">
                  <a:solidFill>
                    <a:schemeClr val="accent1"/>
                  </a:solidFill>
                  <a:latin typeface="+mj-lt"/>
                </a:rPr>
                <a:t>Chris Bormann</a:t>
              </a:r>
            </a:p>
            <a:p>
              <a:r>
                <a:rPr lang="en-AU" sz="1400" dirty="0">
                  <a:solidFill>
                    <a:schemeClr val="accent1"/>
                  </a:solidFill>
                  <a:latin typeface="+mj-lt"/>
                </a:rPr>
                <a:t>Science Advisor 7–12</a:t>
              </a:r>
            </a:p>
          </p:txBody>
        </p:sp>
      </p:grpSp>
      <p:grpSp>
        <p:nvGrpSpPr>
          <p:cNvPr id="18" name="Group 17" descr="Bronwyn Gilmore&#10;Science Advisor 7–12">
            <a:extLst>
              <a:ext uri="{FF2B5EF4-FFF2-40B4-BE49-F238E27FC236}">
                <a16:creationId xmlns:a16="http://schemas.microsoft.com/office/drawing/2014/main" id="{37CA698C-9AF0-8AB8-B89E-FD1E10B5FC75}"/>
              </a:ext>
            </a:extLst>
          </p:cNvPr>
          <p:cNvGrpSpPr/>
          <p:nvPr/>
        </p:nvGrpSpPr>
        <p:grpSpPr>
          <a:xfrm>
            <a:off x="127668" y="3514808"/>
            <a:ext cx="3726267" cy="1762003"/>
            <a:chOff x="127668" y="3514808"/>
            <a:chExt cx="3726267" cy="1762003"/>
          </a:xfrm>
        </p:grpSpPr>
        <p:pic>
          <p:nvPicPr>
            <p:cNvPr id="26" name="Picture 25">
              <a:extLst>
                <a:ext uri="{FF2B5EF4-FFF2-40B4-BE49-F238E27FC236}">
                  <a16:creationId xmlns:a16="http://schemas.microsoft.com/office/drawing/2014/main" id="{047CB1CE-A45C-3058-959B-D005FD52525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091932" y="3514808"/>
              <a:ext cx="1762003" cy="1762003"/>
            </a:xfrm>
            <a:prstGeom prst="ellipse">
              <a:avLst/>
            </a:prstGeom>
            <a:ln w="38100">
              <a:solidFill>
                <a:schemeClr val="bg1"/>
              </a:solidFill>
            </a:ln>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91FD3A2C-AEB8-6FF6-F78D-22066F78DBD5}"/>
                </a:ext>
              </a:extLst>
            </p:cNvPr>
            <p:cNvSpPr txBox="1"/>
            <p:nvPr/>
          </p:nvSpPr>
          <p:spPr>
            <a:xfrm>
              <a:off x="127668" y="4163273"/>
              <a:ext cx="2022764" cy="523220"/>
            </a:xfrm>
            <a:prstGeom prst="rect">
              <a:avLst/>
            </a:prstGeom>
            <a:noFill/>
          </p:spPr>
          <p:txBody>
            <a:bodyPr wrap="square" rtlCol="0">
              <a:spAutoFit/>
            </a:bodyPr>
            <a:lstStyle/>
            <a:p>
              <a:r>
                <a:rPr lang="en-AU" sz="1400" b="1" dirty="0">
                  <a:solidFill>
                    <a:schemeClr val="accent1"/>
                  </a:solidFill>
                  <a:latin typeface="+mj-lt"/>
                </a:rPr>
                <a:t>Bronwyn Gilmore</a:t>
              </a:r>
            </a:p>
            <a:p>
              <a:r>
                <a:rPr lang="en-AU" sz="1400" dirty="0">
                  <a:solidFill>
                    <a:schemeClr val="accent1"/>
                  </a:solidFill>
                  <a:latin typeface="+mj-lt"/>
                </a:rPr>
                <a:t>Science Advisor 7–12</a:t>
              </a:r>
              <a:endParaRPr lang="en-AU" sz="1400" b="1" dirty="0">
                <a:solidFill>
                  <a:schemeClr val="accent1"/>
                </a:solidFill>
                <a:latin typeface="+mj-lt"/>
              </a:endParaRPr>
            </a:p>
          </p:txBody>
        </p:sp>
      </p:grpSp>
      <p:grpSp>
        <p:nvGrpSpPr>
          <p:cNvPr id="19" name="Group 18" descr="Maninder Kaur Science Advisor 7–12">
            <a:extLst>
              <a:ext uri="{FF2B5EF4-FFF2-40B4-BE49-F238E27FC236}">
                <a16:creationId xmlns:a16="http://schemas.microsoft.com/office/drawing/2014/main" id="{029350D5-3F48-26D8-3DCA-DD8E7D2008C2}"/>
              </a:ext>
            </a:extLst>
          </p:cNvPr>
          <p:cNvGrpSpPr/>
          <p:nvPr/>
        </p:nvGrpSpPr>
        <p:grpSpPr>
          <a:xfrm>
            <a:off x="4011107" y="3507267"/>
            <a:ext cx="3802720" cy="1762003"/>
            <a:chOff x="4011107" y="3507267"/>
            <a:chExt cx="3802720" cy="1762003"/>
          </a:xfrm>
        </p:grpSpPr>
        <p:pic>
          <p:nvPicPr>
            <p:cNvPr id="27" name="Picture 26">
              <a:extLst>
                <a:ext uri="{FF2B5EF4-FFF2-40B4-BE49-F238E27FC236}">
                  <a16:creationId xmlns:a16="http://schemas.microsoft.com/office/drawing/2014/main" id="{09C85747-D948-F922-DA4A-A5D601FC0C5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51824" y="3507267"/>
              <a:ext cx="1762003" cy="1762003"/>
            </a:xfrm>
            <a:prstGeom prst="ellipse">
              <a:avLst/>
            </a:prstGeom>
            <a:ln w="38100">
              <a:solidFill>
                <a:schemeClr val="bg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1B356D19-A646-B3D5-3836-9AAE6CF28BB3}"/>
                </a:ext>
              </a:extLst>
            </p:cNvPr>
            <p:cNvSpPr txBox="1"/>
            <p:nvPr/>
          </p:nvSpPr>
          <p:spPr>
            <a:xfrm>
              <a:off x="4011107" y="4163273"/>
              <a:ext cx="1988172" cy="523220"/>
            </a:xfrm>
            <a:prstGeom prst="rect">
              <a:avLst/>
            </a:prstGeom>
            <a:noFill/>
          </p:spPr>
          <p:txBody>
            <a:bodyPr wrap="square" rtlCol="0">
              <a:spAutoFit/>
            </a:bodyPr>
            <a:lstStyle/>
            <a:p>
              <a:r>
                <a:rPr lang="en-AU" sz="1400" b="1" dirty="0">
                  <a:solidFill>
                    <a:schemeClr val="accent1"/>
                  </a:solidFill>
                  <a:latin typeface="+mj-lt"/>
                </a:rPr>
                <a:t>Maninder Kaur</a:t>
              </a:r>
            </a:p>
            <a:p>
              <a:r>
                <a:rPr lang="en-AU" sz="1400" dirty="0">
                  <a:solidFill>
                    <a:schemeClr val="accent1"/>
                  </a:solidFill>
                  <a:latin typeface="+mj-lt"/>
                </a:rPr>
                <a:t>Science Advisor 7–12</a:t>
              </a:r>
              <a:endParaRPr lang="en-AU" sz="1400" b="1" dirty="0">
                <a:solidFill>
                  <a:schemeClr val="accent1"/>
                </a:solidFill>
                <a:latin typeface="+mj-lt"/>
              </a:endParaRPr>
            </a:p>
          </p:txBody>
        </p:sp>
      </p:grpSp>
      <p:grpSp>
        <p:nvGrpSpPr>
          <p:cNvPr id="20" name="Group 19" descr="Lewanna Kenton Science Advisor 7–12">
            <a:extLst>
              <a:ext uri="{FF2B5EF4-FFF2-40B4-BE49-F238E27FC236}">
                <a16:creationId xmlns:a16="http://schemas.microsoft.com/office/drawing/2014/main" id="{892044B6-1E54-8AE4-E906-09A9A13F6B23}"/>
              </a:ext>
            </a:extLst>
          </p:cNvPr>
          <p:cNvGrpSpPr/>
          <p:nvPr/>
        </p:nvGrpSpPr>
        <p:grpSpPr>
          <a:xfrm>
            <a:off x="7998581" y="3514807"/>
            <a:ext cx="3879721" cy="1762003"/>
            <a:chOff x="7998581" y="3514807"/>
            <a:chExt cx="3879721" cy="1762003"/>
          </a:xfrm>
        </p:grpSpPr>
        <p:pic>
          <p:nvPicPr>
            <p:cNvPr id="28" name="Picture 27">
              <a:extLst>
                <a:ext uri="{FF2B5EF4-FFF2-40B4-BE49-F238E27FC236}">
                  <a16:creationId xmlns:a16="http://schemas.microsoft.com/office/drawing/2014/main" id="{DA890C4D-105B-3748-97D6-805897DBF1A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116299" y="3514807"/>
              <a:ext cx="1762003" cy="1762003"/>
            </a:xfrm>
            <a:prstGeom prst="ellipse">
              <a:avLst/>
            </a:prstGeom>
            <a:ln w="38100">
              <a:solidFill>
                <a:srgbClr val="FFFFFF"/>
              </a:solidFill>
            </a:ln>
            <a:effectLst>
              <a:outerShdw blurRad="50800" dist="38100" dir="2700000" algn="tl" rotWithShape="0">
                <a:prstClr val="black">
                  <a:alpha val="40000"/>
                </a:prstClr>
              </a:outerShdw>
            </a:effectLst>
          </p:spPr>
        </p:pic>
        <p:sp>
          <p:nvSpPr>
            <p:cNvPr id="41" name="TextBox 40">
              <a:extLst>
                <a:ext uri="{FF2B5EF4-FFF2-40B4-BE49-F238E27FC236}">
                  <a16:creationId xmlns:a16="http://schemas.microsoft.com/office/drawing/2014/main" id="{C93769AF-927E-F3CF-676D-9A4E0BD3159E}"/>
                </a:ext>
              </a:extLst>
            </p:cNvPr>
            <p:cNvSpPr txBox="1"/>
            <p:nvPr/>
          </p:nvSpPr>
          <p:spPr>
            <a:xfrm>
              <a:off x="7998581" y="4163273"/>
              <a:ext cx="2092361" cy="523220"/>
            </a:xfrm>
            <a:prstGeom prst="rect">
              <a:avLst/>
            </a:prstGeom>
            <a:noFill/>
          </p:spPr>
          <p:txBody>
            <a:bodyPr wrap="square" rtlCol="0">
              <a:spAutoFit/>
            </a:bodyPr>
            <a:lstStyle/>
            <a:p>
              <a:r>
                <a:rPr lang="en-AU" sz="1400" b="1" dirty="0" err="1">
                  <a:solidFill>
                    <a:schemeClr val="accent1"/>
                  </a:solidFill>
                  <a:latin typeface="+mj-lt"/>
                </a:rPr>
                <a:t>Lewanna</a:t>
              </a:r>
              <a:r>
                <a:rPr lang="en-AU" sz="1400" b="1" dirty="0">
                  <a:solidFill>
                    <a:schemeClr val="accent1"/>
                  </a:solidFill>
                  <a:latin typeface="+mj-lt"/>
                </a:rPr>
                <a:t> Kenton</a:t>
              </a:r>
            </a:p>
            <a:p>
              <a:r>
                <a:rPr lang="en-AU" sz="1400" dirty="0">
                  <a:solidFill>
                    <a:schemeClr val="accent1"/>
                  </a:solidFill>
                  <a:latin typeface="+mj-lt"/>
                </a:rPr>
                <a:t>Science Advisor 7–12</a:t>
              </a:r>
              <a:endParaRPr lang="en-AU" sz="1400" b="1" dirty="0">
                <a:solidFill>
                  <a:schemeClr val="accent1"/>
                </a:solidFill>
                <a:latin typeface="+mj-lt"/>
              </a:endParaRPr>
            </a:p>
          </p:txBody>
        </p:sp>
      </p:grpSp>
      <p:grpSp>
        <p:nvGrpSpPr>
          <p:cNvPr id="21" name="Group 20" descr="Tina Linaris Science Advisor 7–12">
            <a:extLst>
              <a:ext uri="{FF2B5EF4-FFF2-40B4-BE49-F238E27FC236}">
                <a16:creationId xmlns:a16="http://schemas.microsoft.com/office/drawing/2014/main" id="{61DFF933-8CE2-C7B2-2001-D024633091E7}"/>
              </a:ext>
            </a:extLst>
          </p:cNvPr>
          <p:cNvGrpSpPr/>
          <p:nvPr/>
        </p:nvGrpSpPr>
        <p:grpSpPr>
          <a:xfrm>
            <a:off x="170151" y="4920182"/>
            <a:ext cx="3811389" cy="1762003"/>
            <a:chOff x="170151" y="4920182"/>
            <a:chExt cx="3811389" cy="1762003"/>
          </a:xfrm>
        </p:grpSpPr>
        <p:pic>
          <p:nvPicPr>
            <p:cNvPr id="29" name="Picture 28">
              <a:extLst>
                <a:ext uri="{FF2B5EF4-FFF2-40B4-BE49-F238E27FC236}">
                  <a16:creationId xmlns:a16="http://schemas.microsoft.com/office/drawing/2014/main" id="{E2481828-E190-916D-1FDF-9202120C7EC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0151" y="4920182"/>
              <a:ext cx="1762003" cy="1762003"/>
            </a:xfrm>
            <a:prstGeom prst="ellipse">
              <a:avLst/>
            </a:prstGeom>
            <a:ln w="38100">
              <a:solidFill>
                <a:schemeClr val="bg1"/>
              </a:solidFill>
            </a:ln>
            <a:effectLst>
              <a:outerShdw blurRad="50800" dist="38100" dir="2700000" algn="tl" rotWithShape="0">
                <a:prstClr val="black">
                  <a:alpha val="40000"/>
                </a:prstClr>
              </a:outerShdw>
            </a:effectLst>
          </p:spPr>
        </p:pic>
        <p:sp>
          <p:nvSpPr>
            <p:cNvPr id="42" name="TextBox 41">
              <a:extLst>
                <a:ext uri="{FF2B5EF4-FFF2-40B4-BE49-F238E27FC236}">
                  <a16:creationId xmlns:a16="http://schemas.microsoft.com/office/drawing/2014/main" id="{88C14414-CC43-6AF4-1169-5E44DB75A27A}"/>
                </a:ext>
              </a:extLst>
            </p:cNvPr>
            <p:cNvSpPr txBox="1"/>
            <p:nvPr/>
          </p:nvSpPr>
          <p:spPr>
            <a:xfrm>
              <a:off x="1959009" y="5994932"/>
              <a:ext cx="2022531" cy="523220"/>
            </a:xfrm>
            <a:prstGeom prst="rect">
              <a:avLst/>
            </a:prstGeom>
            <a:noFill/>
          </p:spPr>
          <p:txBody>
            <a:bodyPr wrap="square" rtlCol="0">
              <a:spAutoFit/>
            </a:bodyPr>
            <a:lstStyle/>
            <a:p>
              <a:r>
                <a:rPr lang="en-AU" sz="1400" b="1" dirty="0">
                  <a:solidFill>
                    <a:schemeClr val="accent1"/>
                  </a:solidFill>
                  <a:latin typeface="+mj-lt"/>
                </a:rPr>
                <a:t>Tina </a:t>
              </a:r>
              <a:r>
                <a:rPr lang="en-AU" sz="1400" b="1" dirty="0" err="1">
                  <a:solidFill>
                    <a:schemeClr val="accent1"/>
                  </a:solidFill>
                  <a:latin typeface="+mj-lt"/>
                </a:rPr>
                <a:t>Linaris</a:t>
              </a:r>
              <a:endParaRPr lang="en-AU" sz="1400" b="1" dirty="0">
                <a:solidFill>
                  <a:schemeClr val="accent1"/>
                </a:solidFill>
                <a:latin typeface="+mj-lt"/>
              </a:endParaRPr>
            </a:p>
            <a:p>
              <a:r>
                <a:rPr lang="en-AU" sz="1400" dirty="0">
                  <a:solidFill>
                    <a:schemeClr val="accent1"/>
                  </a:solidFill>
                  <a:latin typeface="+mj-lt"/>
                </a:rPr>
                <a:t>Science Advisor 7–12</a:t>
              </a:r>
            </a:p>
          </p:txBody>
        </p:sp>
      </p:grpSp>
      <p:grpSp>
        <p:nvGrpSpPr>
          <p:cNvPr id="22" name="Group 21" descr="Ben Surwald Science Advisor 7–12">
            <a:extLst>
              <a:ext uri="{FF2B5EF4-FFF2-40B4-BE49-F238E27FC236}">
                <a16:creationId xmlns:a16="http://schemas.microsoft.com/office/drawing/2014/main" id="{D3159BD0-F9ED-9B81-7DD3-D1C83D5486B1}"/>
              </a:ext>
            </a:extLst>
          </p:cNvPr>
          <p:cNvGrpSpPr/>
          <p:nvPr/>
        </p:nvGrpSpPr>
        <p:grpSpPr>
          <a:xfrm>
            <a:off x="4374042" y="4920181"/>
            <a:ext cx="3790429" cy="1762003"/>
            <a:chOff x="4374042" y="4920181"/>
            <a:chExt cx="3790429" cy="1762003"/>
          </a:xfrm>
        </p:grpSpPr>
        <p:pic>
          <p:nvPicPr>
            <p:cNvPr id="3" name="Picture 2">
              <a:extLst>
                <a:ext uri="{FF2B5EF4-FFF2-40B4-BE49-F238E27FC236}">
                  <a16:creationId xmlns:a16="http://schemas.microsoft.com/office/drawing/2014/main" id="{1D098A48-8F50-0D81-4548-E5DA1AFAE24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374042" y="4920181"/>
              <a:ext cx="1762003" cy="1762003"/>
            </a:xfrm>
            <a:prstGeom prst="ellipse">
              <a:avLst/>
            </a:prstGeom>
            <a:ln w="38100">
              <a:solidFill>
                <a:schemeClr val="bg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CD427F1-B414-6935-2F5C-B5076128C6C4}"/>
                </a:ext>
              </a:extLst>
            </p:cNvPr>
            <p:cNvSpPr txBox="1"/>
            <p:nvPr/>
          </p:nvSpPr>
          <p:spPr>
            <a:xfrm>
              <a:off x="6170273" y="5994932"/>
              <a:ext cx="1994198" cy="523220"/>
            </a:xfrm>
            <a:prstGeom prst="rect">
              <a:avLst/>
            </a:prstGeom>
            <a:noFill/>
          </p:spPr>
          <p:txBody>
            <a:bodyPr wrap="square" rtlCol="0">
              <a:spAutoFit/>
            </a:bodyPr>
            <a:lstStyle/>
            <a:p>
              <a:r>
                <a:rPr lang="en-AU" sz="1400" b="1" dirty="0">
                  <a:solidFill>
                    <a:schemeClr val="accent1"/>
                  </a:solidFill>
                  <a:latin typeface="+mj-lt"/>
                </a:rPr>
                <a:t>Ben </a:t>
              </a:r>
              <a:r>
                <a:rPr lang="en-AU" sz="1400" b="1" dirty="0" err="1">
                  <a:solidFill>
                    <a:schemeClr val="accent1"/>
                  </a:solidFill>
                  <a:latin typeface="+mj-lt"/>
                </a:rPr>
                <a:t>Surwald</a:t>
              </a:r>
              <a:endParaRPr lang="en-AU" sz="1400" b="1" dirty="0">
                <a:solidFill>
                  <a:schemeClr val="accent1"/>
                </a:solidFill>
                <a:latin typeface="+mj-lt"/>
              </a:endParaRPr>
            </a:p>
            <a:p>
              <a:r>
                <a:rPr lang="en-AU" sz="1400" dirty="0">
                  <a:solidFill>
                    <a:schemeClr val="accent1"/>
                  </a:solidFill>
                  <a:latin typeface="+mj-lt"/>
                </a:rPr>
                <a:t>Science Advisor 7–12</a:t>
              </a:r>
              <a:endParaRPr lang="en-AU" sz="1400" b="1" dirty="0">
                <a:solidFill>
                  <a:schemeClr val="accent1"/>
                </a:solidFill>
                <a:latin typeface="+mj-lt"/>
              </a:endParaRPr>
            </a:p>
          </p:txBody>
        </p:sp>
      </p:grpSp>
      <p:grpSp>
        <p:nvGrpSpPr>
          <p:cNvPr id="25" name="Group 24" descr="Joshua Westerway Science Advisor 7–12">
            <a:extLst>
              <a:ext uri="{FF2B5EF4-FFF2-40B4-BE49-F238E27FC236}">
                <a16:creationId xmlns:a16="http://schemas.microsoft.com/office/drawing/2014/main" id="{0ED82941-E4D5-C997-83D3-988B8C8C4500}"/>
              </a:ext>
            </a:extLst>
          </p:cNvPr>
          <p:cNvGrpSpPr/>
          <p:nvPr/>
        </p:nvGrpSpPr>
        <p:grpSpPr>
          <a:xfrm>
            <a:off x="8191553" y="4920181"/>
            <a:ext cx="3875623" cy="1762003"/>
            <a:chOff x="8191553" y="4920181"/>
            <a:chExt cx="3875623" cy="1762003"/>
          </a:xfrm>
        </p:grpSpPr>
        <p:pic>
          <p:nvPicPr>
            <p:cNvPr id="4" name="Picture 3">
              <a:extLst>
                <a:ext uri="{FF2B5EF4-FFF2-40B4-BE49-F238E27FC236}">
                  <a16:creationId xmlns:a16="http://schemas.microsoft.com/office/drawing/2014/main" id="{B6E98C85-29BB-B5C5-AA82-87B20A97F79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191553" y="4920181"/>
              <a:ext cx="1762003" cy="1762003"/>
            </a:xfrm>
            <a:prstGeom prst="ellipse">
              <a:avLst/>
            </a:prstGeom>
            <a:ln w="38100">
              <a:solidFill>
                <a:schemeClr val="bg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AFD19A28-27AD-5866-ED6E-91172089C489}"/>
                </a:ext>
              </a:extLst>
            </p:cNvPr>
            <p:cNvSpPr txBox="1"/>
            <p:nvPr/>
          </p:nvSpPr>
          <p:spPr>
            <a:xfrm>
              <a:off x="9989079" y="5994932"/>
              <a:ext cx="2078097" cy="523220"/>
            </a:xfrm>
            <a:prstGeom prst="rect">
              <a:avLst/>
            </a:prstGeom>
            <a:noFill/>
          </p:spPr>
          <p:txBody>
            <a:bodyPr wrap="square" rtlCol="0">
              <a:spAutoFit/>
            </a:bodyPr>
            <a:lstStyle/>
            <a:p>
              <a:r>
                <a:rPr lang="en-AU" sz="1400" b="1" dirty="0">
                  <a:solidFill>
                    <a:schemeClr val="accent1"/>
                  </a:solidFill>
                  <a:latin typeface="+mj-lt"/>
                </a:rPr>
                <a:t>Joshua Westerway</a:t>
              </a:r>
            </a:p>
            <a:p>
              <a:r>
                <a:rPr lang="en-AU" sz="1400" dirty="0">
                  <a:solidFill>
                    <a:schemeClr val="accent1"/>
                  </a:solidFill>
                  <a:latin typeface="+mj-lt"/>
                </a:rPr>
                <a:t>Science Advisor 7–12</a:t>
              </a:r>
              <a:endParaRPr lang="en-AU" sz="1400" b="1" dirty="0">
                <a:solidFill>
                  <a:schemeClr val="accent1"/>
                </a:solidFill>
                <a:latin typeface="+mj-lt"/>
              </a:endParaRPr>
            </a:p>
          </p:txBody>
        </p:sp>
      </p:grpSp>
      <p:sp>
        <p:nvSpPr>
          <p:cNvPr id="8" name="Slide Number Placeholder 7">
            <a:extLst>
              <a:ext uri="{FF2B5EF4-FFF2-40B4-BE49-F238E27FC236}">
                <a16:creationId xmlns:a16="http://schemas.microsoft.com/office/drawing/2014/main" id="{87827AF5-A84A-E661-62E1-6E3C6DCB19BC}"/>
              </a:ext>
              <a:ext uri="{C183D7F6-B498-43B3-948B-1728B52AA6E4}">
                <adec:decorative xmlns:adec="http://schemas.microsoft.com/office/drawing/2017/decorative" val="1"/>
              </a:ext>
            </a:extLst>
          </p:cNvPr>
          <p:cNvSpPr>
            <a:spLocks noGrp="1"/>
          </p:cNvSpPr>
          <p:nvPr>
            <p:ph type="sldNum" sz="quarter" idx="12"/>
          </p:nvPr>
        </p:nvSpPr>
        <p:spPr>
          <a:xfrm>
            <a:off x="11124000" y="6605445"/>
            <a:ext cx="720000" cy="180000"/>
          </a:xfrm>
        </p:spPr>
        <p:txBody>
          <a:bodyPr/>
          <a:lstStyle/>
          <a:p>
            <a:fld id="{10A01DC5-1685-4615-8240-15192985C6A2}" type="slidenum">
              <a:rPr lang="en-AU" smtClean="0">
                <a:solidFill>
                  <a:schemeClr val="bg1"/>
                </a:solidFill>
              </a:rPr>
              <a:t>16</a:t>
            </a:fld>
            <a:endParaRPr lang="en-AU">
              <a:solidFill>
                <a:schemeClr val="bg1"/>
              </a:solidFill>
            </a:endParaRPr>
          </a:p>
        </p:txBody>
      </p:sp>
    </p:spTree>
    <p:extLst>
      <p:ext uri="{BB962C8B-B14F-4D97-AF65-F5344CB8AC3E}">
        <p14:creationId xmlns:p14="http://schemas.microsoft.com/office/powerpoint/2010/main" val="4515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2E3B89-AFA0-BBFA-7BD3-82274DE5F5F6}"/>
              </a:ext>
            </a:extLst>
          </p:cNvPr>
          <p:cNvSpPr>
            <a:spLocks noGrp="1"/>
          </p:cNvSpPr>
          <p:nvPr>
            <p:ph type="title"/>
          </p:nvPr>
        </p:nvSpPr>
        <p:spPr/>
        <p:txBody>
          <a:bodyPr/>
          <a:lstStyle/>
          <a:p>
            <a:r>
              <a:rPr lang="en-AU"/>
              <a:t>Evaluation</a:t>
            </a:r>
          </a:p>
        </p:txBody>
      </p:sp>
      <p:sp>
        <p:nvSpPr>
          <p:cNvPr id="2" name="Text Placeholder 1">
            <a:extLst>
              <a:ext uri="{FF2B5EF4-FFF2-40B4-BE49-F238E27FC236}">
                <a16:creationId xmlns:a16="http://schemas.microsoft.com/office/drawing/2014/main" id="{28B98B7D-BE6E-0604-C607-6B52E17D3F27}"/>
              </a:ext>
            </a:extLst>
          </p:cNvPr>
          <p:cNvSpPr>
            <a:spLocks noGrp="1"/>
          </p:cNvSpPr>
          <p:nvPr>
            <p:ph type="body" sz="quarter" idx="17"/>
          </p:nvPr>
        </p:nvSpPr>
        <p:spPr>
          <a:xfrm>
            <a:off x="360363" y="1800002"/>
            <a:ext cx="6443637" cy="1195648"/>
          </a:xfrm>
        </p:spPr>
        <p:txBody>
          <a:bodyPr>
            <a:spAutoFit/>
          </a:bodyPr>
          <a:lstStyle/>
          <a:p>
            <a:pPr>
              <a:lnSpc>
                <a:spcPct val="150000"/>
              </a:lnSpc>
            </a:pPr>
            <a:r>
              <a:rPr lang="en-AU" dirty="0"/>
              <a:t>We value your feedback. Please complete the Engaging with the new Science 7–10 Syllabus evaluation to help us provide further support.</a:t>
            </a:r>
          </a:p>
        </p:txBody>
      </p:sp>
      <p:pic>
        <p:nvPicPr>
          <p:cNvPr id="6" name="Picture 5" descr="QR code to access the session's feedback survey. See link in body of slide.">
            <a:extLst>
              <a:ext uri="{FF2B5EF4-FFF2-40B4-BE49-F238E27FC236}">
                <a16:creationId xmlns:a16="http://schemas.microsoft.com/office/drawing/2014/main" id="{4A37185D-CC33-EC6A-A271-B280B6C429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18950" y="3159035"/>
            <a:ext cx="2726100" cy="2726100"/>
          </a:xfrm>
          <a:prstGeom prst="rect">
            <a:avLst/>
          </a:prstGeom>
        </p:spPr>
      </p:pic>
      <p:sp>
        <p:nvSpPr>
          <p:cNvPr id="5" name="TextBox 4">
            <a:extLst>
              <a:ext uri="{FF2B5EF4-FFF2-40B4-BE49-F238E27FC236}">
                <a16:creationId xmlns:a16="http://schemas.microsoft.com/office/drawing/2014/main" id="{47A48B5B-0F9F-B40B-85E0-18E7E68A24C6}"/>
              </a:ext>
            </a:extLst>
          </p:cNvPr>
          <p:cNvSpPr txBox="1"/>
          <p:nvPr/>
        </p:nvSpPr>
        <p:spPr>
          <a:xfrm>
            <a:off x="287383" y="6048520"/>
            <a:ext cx="6096000" cy="369332"/>
          </a:xfrm>
          <a:prstGeom prst="rect">
            <a:avLst/>
          </a:prstGeom>
          <a:noFill/>
        </p:spPr>
        <p:txBody>
          <a:bodyPr wrap="square">
            <a:spAutoFit/>
          </a:bodyPr>
          <a:lstStyle/>
          <a:p>
            <a:r>
              <a:rPr lang="en-AU" sz="1800" dirty="0"/>
              <a:t>https://forms.office.com/r/WwjZUmj6fq</a:t>
            </a:r>
          </a:p>
        </p:txBody>
      </p:sp>
    </p:spTree>
    <p:extLst>
      <p:ext uri="{BB962C8B-B14F-4D97-AF65-F5344CB8AC3E}">
        <p14:creationId xmlns:p14="http://schemas.microsoft.com/office/powerpoint/2010/main" val="284153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marL="171450" indent="-171450">
              <a:buFont typeface="Arial" panose="020B0604020202020204" pitchFamily="34" charset="0"/>
              <a:buChar char="•"/>
            </a:pPr>
            <a:r>
              <a:rPr lang="en-AU"/>
              <a:t>Science 7–10 </a:t>
            </a:r>
            <a:r>
              <a:rPr lang="en-AU">
                <a:latin typeface="Public Sans Light" pitchFamily="2" charset="0"/>
              </a:rPr>
              <a:t>© </a:t>
            </a:r>
            <a:r>
              <a:rPr lang="en-AU"/>
              <a:t>Syllabus NSW Education Standards Authority (NESA) for and on behalf of the Crown in right of the State of New South Wales, 2023.</a:t>
            </a:r>
          </a:p>
          <a:p>
            <a:pPr marL="171450" indent="-171450">
              <a:buFont typeface="Arial" panose="020B0604020202020204" pitchFamily="34" charset="0"/>
              <a:buChar char="•"/>
            </a:pPr>
            <a:r>
              <a:rPr lang="en-AU">
                <a:effectLst/>
                <a:ea typeface="Calibri" panose="020F0502020204030204" pitchFamily="34" charset="0"/>
              </a:rPr>
              <a:t>Breakspear S (2023) </a:t>
            </a:r>
            <a:r>
              <a:rPr lang="en-AU" u="sng">
                <a:solidFill>
                  <a:srgbClr val="001C4A"/>
                </a:solidFill>
                <a:effectLst/>
                <a:ea typeface="Calibri" panose="020F0502020204030204" pitchFamily="34" charset="0"/>
                <a:hlinkClick r:id="rId6"/>
              </a:rPr>
              <a:t>The Power Of Kanban</a:t>
            </a:r>
            <a:r>
              <a:rPr lang="en-AU">
                <a:effectLst/>
                <a:ea typeface="Calibri" panose="020F0502020204030204" pitchFamily="34" charset="0"/>
              </a:rPr>
              <a:t>, </a:t>
            </a:r>
            <a:r>
              <a:rPr lang="en-AU" i="1">
                <a:effectLst/>
                <a:ea typeface="Calibri" panose="020F0502020204030204" pitchFamily="34" charset="0"/>
              </a:rPr>
              <a:t>The Strategic Schools Podcast</a:t>
            </a:r>
            <a:r>
              <a:rPr lang="en-AU">
                <a:effectLst/>
                <a:ea typeface="Calibri" panose="020F0502020204030204" pitchFamily="34" charset="0"/>
              </a:rPr>
              <a:t>, Breakspear Learning website, accessed 09 November 2023.</a:t>
            </a:r>
          </a:p>
          <a:p>
            <a:pPr marL="171450" indent="-171450">
              <a:buFont typeface="Arial" panose="020B0604020202020204" pitchFamily="34" charset="0"/>
              <a:buChar char="•"/>
            </a:pPr>
            <a:r>
              <a:rPr lang="en-AU" sz="1200" b="0" i="0">
                <a:effectLst/>
              </a:rPr>
              <a:t>Waters C (2010) </a:t>
            </a:r>
            <a:r>
              <a:rPr lang="en-AU" sz="1200" b="0" i="0">
                <a:effectLst/>
                <a:hlinkClick r:id="rId7"/>
              </a:rPr>
              <a:t>Learn more about learning progressions</a:t>
            </a:r>
            <a:r>
              <a:rPr lang="en-AU" sz="1200" b="0" i="0">
                <a:effectLst/>
              </a:rPr>
              <a:t>, ACER discover website, accessed 04 December 2023.</a:t>
            </a:r>
            <a:endParaRPr lang="en-AU" sz="1200"/>
          </a:p>
          <a:p>
            <a:endParaRPr lang="en-AU">
              <a:effectLst/>
              <a:ea typeface="Calibri" panose="020F0502020204030204" pitchFamily="34" charset="0"/>
            </a:endParaRP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chor="t">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marL="171450" indent="-171450" algn="l">
              <a:lnSpc>
                <a:spcPct val="150000"/>
              </a:lnSpc>
              <a:buFont typeface="Arial" panose="020B0604020202020204" pitchFamily="34" charset="0"/>
              <a:buChar char="•"/>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2F53-999E-E452-9361-B377CA745C5F}"/>
              </a:ext>
            </a:extLst>
          </p:cNvPr>
          <p:cNvSpPr>
            <a:spLocks noGrp="1"/>
          </p:cNvSpPr>
          <p:nvPr>
            <p:ph type="title"/>
          </p:nvPr>
        </p:nvSpPr>
        <p:spPr/>
        <p:txBody>
          <a:bodyPr/>
          <a:lstStyle/>
          <a:p>
            <a:r>
              <a:rPr lang="en-AU"/>
              <a:t>Activity 2.1</a:t>
            </a:r>
          </a:p>
        </p:txBody>
      </p:sp>
      <p:sp>
        <p:nvSpPr>
          <p:cNvPr id="5" name="Text Placeholder 4">
            <a:extLst>
              <a:ext uri="{FF2B5EF4-FFF2-40B4-BE49-F238E27FC236}">
                <a16:creationId xmlns:a16="http://schemas.microsoft.com/office/drawing/2014/main" id="{B76A2A53-2BC8-636B-0387-3F29A5A24048}"/>
              </a:ext>
            </a:extLst>
          </p:cNvPr>
          <p:cNvSpPr>
            <a:spLocks noGrp="1"/>
          </p:cNvSpPr>
          <p:nvPr>
            <p:ph type="body" sz="quarter" idx="18"/>
          </p:nvPr>
        </p:nvSpPr>
        <p:spPr>
          <a:xfrm>
            <a:off x="360000" y="990269"/>
            <a:ext cx="10080000" cy="310015"/>
          </a:xfrm>
        </p:spPr>
        <p:txBody>
          <a:bodyPr/>
          <a:lstStyle/>
          <a:p>
            <a:r>
              <a:rPr lang="en-AU"/>
              <a:t>The potential of curriculum reform</a:t>
            </a:r>
          </a:p>
        </p:txBody>
      </p:sp>
      <p:sp>
        <p:nvSpPr>
          <p:cNvPr id="6" name="Rectangle: Rounded Corners 5">
            <a:extLst>
              <a:ext uri="{FF2B5EF4-FFF2-40B4-BE49-F238E27FC236}">
                <a16:creationId xmlns:a16="http://schemas.microsoft.com/office/drawing/2014/main" id="{12F0528C-5969-CBE7-63ED-593E1B2ECF95}"/>
              </a:ext>
            </a:extLst>
          </p:cNvPr>
          <p:cNvSpPr/>
          <p:nvPr/>
        </p:nvSpPr>
        <p:spPr>
          <a:xfrm>
            <a:off x="360001" y="1819865"/>
            <a:ext cx="10979770" cy="84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b="1" dirty="0">
                <a:effectLst/>
                <a:ea typeface="Calibri" panose="020F0502020204030204" pitchFamily="34" charset="0"/>
              </a:rPr>
              <a:t>What does this curriculum reform allow us to progress that we already aspired to do?</a:t>
            </a:r>
            <a:endParaRPr lang="en-AU" sz="1800" dirty="0">
              <a:effectLst/>
              <a:ea typeface="Calibri" panose="020F0502020204030204" pitchFamily="34" charset="0"/>
            </a:endParaRPr>
          </a:p>
        </p:txBody>
      </p:sp>
      <p:sp>
        <p:nvSpPr>
          <p:cNvPr id="3" name="Content Placeholder 2">
            <a:extLst>
              <a:ext uri="{FF2B5EF4-FFF2-40B4-BE49-F238E27FC236}">
                <a16:creationId xmlns:a16="http://schemas.microsoft.com/office/drawing/2014/main" id="{321ABB8D-66AB-C853-1E22-C2B8D51080FE}"/>
              </a:ext>
            </a:extLst>
          </p:cNvPr>
          <p:cNvSpPr>
            <a:spLocks noGrp="1"/>
          </p:cNvSpPr>
          <p:nvPr>
            <p:ph idx="1"/>
          </p:nvPr>
        </p:nvSpPr>
        <p:spPr>
          <a:xfrm>
            <a:off x="360000" y="3049097"/>
            <a:ext cx="5228000" cy="1918923"/>
          </a:xfrm>
        </p:spPr>
        <p:txBody>
          <a:bodyPr wrap="square">
            <a:spAutoFit/>
          </a:bodyPr>
          <a:lstStyle/>
          <a:p>
            <a:r>
              <a:rPr lang="en-AU"/>
              <a:t>Consider:</a:t>
            </a:r>
          </a:p>
          <a:p>
            <a:pPr marL="285750" indent="-285750">
              <a:buFont typeface="Arial" panose="020B0604020202020204" pitchFamily="34" charset="0"/>
              <a:buChar char="•"/>
            </a:pPr>
            <a:r>
              <a:rPr lang="en-AU"/>
              <a:t>What are the changes you want to see in your science classroom?</a:t>
            </a:r>
          </a:p>
          <a:p>
            <a:pPr marL="285750" indent="-285750">
              <a:buFont typeface="Arial" panose="020B0604020202020204" pitchFamily="34" charset="0"/>
              <a:buChar char="•"/>
            </a:pPr>
            <a:r>
              <a:rPr lang="en-AU"/>
              <a:t>What has been working well, what has not?</a:t>
            </a:r>
          </a:p>
        </p:txBody>
      </p:sp>
      <p:sp>
        <p:nvSpPr>
          <p:cNvPr id="14" name="Rectangle: Rounded Corners 13">
            <a:extLst>
              <a:ext uri="{FF2B5EF4-FFF2-40B4-BE49-F238E27FC236}">
                <a16:creationId xmlns:a16="http://schemas.microsoft.com/office/drawing/2014/main" id="{39AD18CD-91C6-0604-D00C-C9DBE1EB3D5D}"/>
              </a:ext>
            </a:extLst>
          </p:cNvPr>
          <p:cNvSpPr/>
          <p:nvPr/>
        </p:nvSpPr>
        <p:spPr>
          <a:xfrm>
            <a:off x="6528287" y="3002350"/>
            <a:ext cx="4811486" cy="84884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rtl="0"/>
            <a:r>
              <a:rPr lang="en-AU" sz="1800">
                <a:solidFill>
                  <a:schemeClr val="tx1"/>
                </a:solidFill>
              </a:rPr>
              <a:t>Teaching the nature of science</a:t>
            </a:r>
          </a:p>
        </p:txBody>
      </p:sp>
      <p:sp>
        <p:nvSpPr>
          <p:cNvPr id="15" name="Rectangle: Rounded Corners 14">
            <a:extLst>
              <a:ext uri="{FF2B5EF4-FFF2-40B4-BE49-F238E27FC236}">
                <a16:creationId xmlns:a16="http://schemas.microsoft.com/office/drawing/2014/main" id="{01986C7A-425E-8A56-AD26-B62569D0D340}"/>
              </a:ext>
            </a:extLst>
          </p:cNvPr>
          <p:cNvSpPr/>
          <p:nvPr/>
        </p:nvSpPr>
        <p:spPr>
          <a:xfrm>
            <a:off x="6528286" y="4010617"/>
            <a:ext cx="4811485" cy="84884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rtl="0"/>
            <a:r>
              <a:rPr lang="en-AU" sz="1800">
                <a:solidFill>
                  <a:schemeClr val="tx1"/>
                </a:solidFill>
              </a:rPr>
              <a:t>Incorporate modern teaching tools</a:t>
            </a:r>
          </a:p>
        </p:txBody>
      </p:sp>
      <p:sp>
        <p:nvSpPr>
          <p:cNvPr id="16" name="Rectangle: Rounded Corners 15">
            <a:extLst>
              <a:ext uri="{FF2B5EF4-FFF2-40B4-BE49-F238E27FC236}">
                <a16:creationId xmlns:a16="http://schemas.microsoft.com/office/drawing/2014/main" id="{3736E7BF-C66F-90E8-35B2-74BFA5A53A3A}"/>
              </a:ext>
            </a:extLst>
          </p:cNvPr>
          <p:cNvSpPr/>
          <p:nvPr/>
        </p:nvSpPr>
        <p:spPr>
          <a:xfrm>
            <a:off x="6528285" y="5018884"/>
            <a:ext cx="4811485" cy="84884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rtl="0"/>
            <a:r>
              <a:rPr lang="en-AU" sz="1800">
                <a:solidFill>
                  <a:schemeClr val="tx1"/>
                </a:solidFill>
              </a:rPr>
              <a:t>Cultivate real-world applications</a:t>
            </a:r>
          </a:p>
        </p:txBody>
      </p:sp>
      <p:sp>
        <p:nvSpPr>
          <p:cNvPr id="4" name="Slide Number Placeholder 3">
            <a:extLst>
              <a:ext uri="{FF2B5EF4-FFF2-40B4-BE49-F238E27FC236}">
                <a16:creationId xmlns:a16="http://schemas.microsoft.com/office/drawing/2014/main" id="{057F9715-DC81-2D2F-8E07-FEB91ECD728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8321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5633-605B-03BD-ECFB-D2E1D55718DF}"/>
              </a:ext>
            </a:extLst>
          </p:cNvPr>
          <p:cNvSpPr>
            <a:spLocks noGrp="1"/>
          </p:cNvSpPr>
          <p:nvPr>
            <p:ph type="title"/>
          </p:nvPr>
        </p:nvSpPr>
        <p:spPr/>
        <p:txBody>
          <a:bodyPr/>
          <a:lstStyle/>
          <a:p>
            <a:r>
              <a:rPr lang="en-AU"/>
              <a:t>Delving into the detail</a:t>
            </a:r>
          </a:p>
        </p:txBody>
      </p:sp>
      <p:sp>
        <p:nvSpPr>
          <p:cNvPr id="3" name="Content Placeholder 2">
            <a:extLst>
              <a:ext uri="{FF2B5EF4-FFF2-40B4-BE49-F238E27FC236}">
                <a16:creationId xmlns:a16="http://schemas.microsoft.com/office/drawing/2014/main" id="{88E8296C-3CBD-0B90-85A1-764F21AA442A}"/>
              </a:ext>
            </a:extLst>
          </p:cNvPr>
          <p:cNvSpPr>
            <a:spLocks noGrp="1"/>
          </p:cNvSpPr>
          <p:nvPr>
            <p:ph idx="1"/>
          </p:nvPr>
        </p:nvSpPr>
        <p:spPr/>
        <p:txBody>
          <a:bodyPr numCol="1">
            <a:spAutoFit/>
          </a:bodyPr>
          <a:lstStyle/>
          <a:p>
            <a:pPr>
              <a:lnSpc>
                <a:spcPct val="150000"/>
              </a:lnSpc>
              <a:spcBef>
                <a:spcPts val="1200"/>
              </a:spcBef>
              <a:spcAft>
                <a:spcPts val="600"/>
              </a:spcAft>
            </a:pPr>
            <a:r>
              <a:rPr lang="en-AU" sz="1800" b="1" dirty="0">
                <a:effectLst/>
                <a:ea typeface="Calibri" panose="020F0502020204030204" pitchFamily="34" charset="0"/>
              </a:rPr>
              <a:t>Similarities</a:t>
            </a:r>
          </a:p>
          <a:p>
            <a:pPr>
              <a:lnSpc>
                <a:spcPct val="150000"/>
              </a:lnSpc>
              <a:spcBef>
                <a:spcPts val="1200"/>
              </a:spcBef>
              <a:spcAft>
                <a:spcPts val="600"/>
              </a:spcAft>
            </a:pPr>
            <a:r>
              <a:rPr lang="en-AU" dirty="0">
                <a:ea typeface="Calibri" panose="020F0502020204030204" pitchFamily="34" charset="0"/>
              </a:rPr>
              <a:t>The skills are embedded into the content</a:t>
            </a:r>
            <a:endParaRPr lang="en-AU" dirty="0">
              <a:effectLst/>
              <a:ea typeface="Calibri" panose="020F0502020204030204" pitchFamily="34" charset="0"/>
            </a:endParaRPr>
          </a:p>
          <a:p>
            <a:pPr>
              <a:lnSpc>
                <a:spcPct val="150000"/>
              </a:lnSpc>
              <a:spcBef>
                <a:spcPts val="1200"/>
              </a:spcBef>
              <a:spcAft>
                <a:spcPts val="600"/>
              </a:spcAft>
            </a:pPr>
            <a:r>
              <a:rPr lang="en-AU" sz="1800" b="1" dirty="0">
                <a:effectLst/>
                <a:ea typeface="Calibri" panose="020F0502020204030204" pitchFamily="34" charset="0"/>
              </a:rPr>
              <a:t>Differences</a:t>
            </a:r>
            <a:endParaRPr lang="en-AU" sz="1800" dirty="0">
              <a:effectLst/>
              <a:ea typeface="Calibri" panose="020F0502020204030204" pitchFamily="34" charset="0"/>
            </a:endParaRPr>
          </a:p>
          <a:p>
            <a:pPr lvl="3">
              <a:spcBef>
                <a:spcPts val="1200"/>
              </a:spcBef>
            </a:pPr>
            <a:r>
              <a:rPr lang="en-AU" dirty="0">
                <a:ea typeface="Calibri" panose="020F0502020204030204" pitchFamily="34" charset="0"/>
              </a:rPr>
              <a:t>Content</a:t>
            </a:r>
          </a:p>
          <a:p>
            <a:pPr lvl="3">
              <a:spcBef>
                <a:spcPts val="1200"/>
              </a:spcBef>
            </a:pPr>
            <a:r>
              <a:rPr lang="en-AU" dirty="0">
                <a:ea typeface="Calibri" panose="020F0502020204030204" pitchFamily="34" charset="0"/>
              </a:rPr>
              <a:t>Language</a:t>
            </a:r>
          </a:p>
          <a:p>
            <a:pPr lvl="3">
              <a:spcBef>
                <a:spcPts val="1200"/>
              </a:spcBef>
            </a:pPr>
            <a:r>
              <a:rPr lang="en-AU" dirty="0">
                <a:ea typeface="Calibri" panose="020F0502020204030204" pitchFamily="34" charset="0"/>
              </a:rPr>
              <a:t>Investigations</a:t>
            </a:r>
            <a:endParaRPr lang="en-AU" dirty="0"/>
          </a:p>
        </p:txBody>
      </p:sp>
      <p:sp>
        <p:nvSpPr>
          <p:cNvPr id="4" name="Slide Number Placeholder 3">
            <a:extLst>
              <a:ext uri="{FF2B5EF4-FFF2-40B4-BE49-F238E27FC236}">
                <a16:creationId xmlns:a16="http://schemas.microsoft.com/office/drawing/2014/main" id="{A1034042-66BE-41E6-B535-95F84DC4DDA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46826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BD5A-4B47-F49A-C6BE-3A3F7CC3C55C}"/>
              </a:ext>
            </a:extLst>
          </p:cNvPr>
          <p:cNvSpPr>
            <a:spLocks noGrp="1"/>
          </p:cNvSpPr>
          <p:nvPr>
            <p:ph type="title"/>
          </p:nvPr>
        </p:nvSpPr>
        <p:spPr>
          <a:xfrm>
            <a:off x="360000" y="360000"/>
            <a:ext cx="4415200" cy="498598"/>
          </a:xfrm>
        </p:spPr>
        <p:txBody>
          <a:bodyPr wrap="square">
            <a:spAutoFit/>
          </a:bodyPr>
          <a:lstStyle/>
          <a:p>
            <a:r>
              <a:rPr lang="en-AU"/>
              <a:t>Changes in content</a:t>
            </a:r>
          </a:p>
        </p:txBody>
      </p:sp>
      <p:sp>
        <p:nvSpPr>
          <p:cNvPr id="18" name="Rectangle: Rounded Corners 17">
            <a:extLst>
              <a:ext uri="{FF2B5EF4-FFF2-40B4-BE49-F238E27FC236}">
                <a16:creationId xmlns:a16="http://schemas.microsoft.com/office/drawing/2014/main" id="{971C4F92-AF99-9DC2-0C09-06CE7BCEF1CC}"/>
              </a:ext>
              <a:ext uri="{C183D7F6-B498-43B3-948B-1728B52AA6E4}">
                <adec:decorative xmlns:adec="http://schemas.microsoft.com/office/drawing/2017/decorative" val="1"/>
              </a:ext>
            </a:extLst>
          </p:cNvPr>
          <p:cNvSpPr/>
          <p:nvPr/>
        </p:nvSpPr>
        <p:spPr>
          <a:xfrm>
            <a:off x="2899318" y="2822674"/>
            <a:ext cx="1965800" cy="360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34" name="Rectangle: Rounded Corners 33">
            <a:extLst>
              <a:ext uri="{FF2B5EF4-FFF2-40B4-BE49-F238E27FC236}">
                <a16:creationId xmlns:a16="http://schemas.microsoft.com/office/drawing/2014/main" id="{63F6419F-571A-34C8-870C-24AAA97B736E}"/>
              </a:ext>
              <a:ext uri="{C183D7F6-B498-43B3-948B-1728B52AA6E4}">
                <adec:decorative xmlns:adec="http://schemas.microsoft.com/office/drawing/2017/decorative" val="1"/>
              </a:ext>
            </a:extLst>
          </p:cNvPr>
          <p:cNvSpPr/>
          <p:nvPr/>
        </p:nvSpPr>
        <p:spPr>
          <a:xfrm>
            <a:off x="348000" y="4775878"/>
            <a:ext cx="2503714" cy="360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6" name="Content Placeholder 15" descr="Stage 4 – Living systems&#10;'xylem and phloem' is highlighted.&#10;Stage 5 – Data science 2&#10;'distorted to manipulate' is highlighted. &#10;">
            <a:extLst>
              <a:ext uri="{FF2B5EF4-FFF2-40B4-BE49-F238E27FC236}">
                <a16:creationId xmlns:a16="http://schemas.microsoft.com/office/drawing/2014/main" id="{8F6AA15C-B244-E7F5-8252-66EE0E353EA0}"/>
              </a:ext>
            </a:extLst>
          </p:cNvPr>
          <p:cNvSpPr>
            <a:spLocks noGrp="1"/>
          </p:cNvSpPr>
          <p:nvPr>
            <p:ph idx="1"/>
          </p:nvPr>
        </p:nvSpPr>
        <p:spPr>
          <a:xfrm>
            <a:off x="360000" y="1800000"/>
            <a:ext cx="6587996" cy="3734805"/>
          </a:xfrm>
        </p:spPr>
        <p:txBody>
          <a:bodyPr numCol="1">
            <a:spAutoFit/>
          </a:bodyPr>
          <a:lstStyle/>
          <a:p>
            <a:pPr>
              <a:lnSpc>
                <a:spcPct val="150000"/>
              </a:lnSpc>
            </a:pPr>
            <a:r>
              <a:rPr lang="en-AU" sz="1800" b="1" dirty="0"/>
              <a:t>Stage 4 – Living systems</a:t>
            </a:r>
          </a:p>
          <a:p>
            <a:pPr>
              <a:lnSpc>
                <a:spcPct val="150000"/>
              </a:lnSpc>
            </a:pPr>
            <a:r>
              <a:rPr lang="en-AU" sz="1800" dirty="0"/>
              <a:t>Determine the role, structure and function of the components of a plant, including the xylem and phloem, in maintaining plants as multicellular organisms.</a:t>
            </a:r>
          </a:p>
          <a:p>
            <a:pPr>
              <a:lnSpc>
                <a:spcPct val="150000"/>
              </a:lnSpc>
            </a:pPr>
            <a:r>
              <a:rPr lang="en-AU" sz="1800" b="1" dirty="0"/>
              <a:t>Stage 5 – Data science 2</a:t>
            </a:r>
          </a:p>
          <a:p>
            <a:pPr>
              <a:lnSpc>
                <a:spcPct val="150000"/>
              </a:lnSpc>
            </a:pPr>
            <a:r>
              <a:rPr lang="en-AU" sz="1800" dirty="0"/>
              <a:t>Investigate how data, or its analysis and interpretation, can be distorted to manipulate findings that support specific viewpoints.</a:t>
            </a:r>
          </a:p>
        </p:txBody>
      </p:sp>
      <p:sp>
        <p:nvSpPr>
          <p:cNvPr id="22" name="Oval 21">
            <a:extLst>
              <a:ext uri="{FF2B5EF4-FFF2-40B4-BE49-F238E27FC236}">
                <a16:creationId xmlns:a16="http://schemas.microsoft.com/office/drawing/2014/main" id="{A6EAFF31-B197-55D6-EFA6-399914DAE63F}"/>
              </a:ext>
              <a:ext uri="{C183D7F6-B498-43B3-948B-1728B52AA6E4}">
                <adec:decorative xmlns:adec="http://schemas.microsoft.com/office/drawing/2017/decorative" val="1"/>
              </a:ext>
            </a:extLst>
          </p:cNvPr>
          <p:cNvSpPr/>
          <p:nvPr/>
        </p:nvSpPr>
        <p:spPr>
          <a:xfrm>
            <a:off x="7846900" y="1368000"/>
            <a:ext cx="3953691" cy="39536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Content Placeholder 19">
            <a:extLst>
              <a:ext uri="{FF2B5EF4-FFF2-40B4-BE49-F238E27FC236}">
                <a16:creationId xmlns:a16="http://schemas.microsoft.com/office/drawing/2014/main" id="{2810639C-CFFC-8C49-0492-C040305FFBF5}"/>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6308" y="1773874"/>
            <a:ext cx="2935537" cy="2935537"/>
          </a:xfrm>
        </p:spPr>
      </p:pic>
      <p:sp>
        <p:nvSpPr>
          <p:cNvPr id="4" name="Slide Number Placeholder 3">
            <a:extLst>
              <a:ext uri="{FF2B5EF4-FFF2-40B4-BE49-F238E27FC236}">
                <a16:creationId xmlns:a16="http://schemas.microsoft.com/office/drawing/2014/main" id="{7C808366-4AA2-B4EA-C58A-38A7A7C647D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77776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BD5A-4B47-F49A-C6BE-3A3F7CC3C55C}"/>
              </a:ext>
            </a:extLst>
          </p:cNvPr>
          <p:cNvSpPr>
            <a:spLocks noGrp="1"/>
          </p:cNvSpPr>
          <p:nvPr>
            <p:ph type="title"/>
          </p:nvPr>
        </p:nvSpPr>
        <p:spPr/>
        <p:txBody>
          <a:bodyPr/>
          <a:lstStyle/>
          <a:p>
            <a:r>
              <a:rPr lang="en-AU" dirty="0"/>
              <a:t>Changes in language</a:t>
            </a:r>
          </a:p>
        </p:txBody>
      </p:sp>
      <p:sp>
        <p:nvSpPr>
          <p:cNvPr id="34" name="Rectangle: Rounded Corners 33">
            <a:extLst>
              <a:ext uri="{FF2B5EF4-FFF2-40B4-BE49-F238E27FC236}">
                <a16:creationId xmlns:a16="http://schemas.microsoft.com/office/drawing/2014/main" id="{63F6419F-571A-34C8-870C-24AAA97B736E}"/>
              </a:ext>
              <a:ext uri="{C183D7F6-B498-43B3-948B-1728B52AA6E4}">
                <adec:decorative xmlns:adec="http://schemas.microsoft.com/office/drawing/2017/decorative" val="1"/>
              </a:ext>
            </a:extLst>
          </p:cNvPr>
          <p:cNvSpPr/>
          <p:nvPr/>
        </p:nvSpPr>
        <p:spPr>
          <a:xfrm>
            <a:off x="5210833" y="2399296"/>
            <a:ext cx="847067" cy="37152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8" name="Rectangle: Rounded Corners 17">
            <a:extLst>
              <a:ext uri="{FF2B5EF4-FFF2-40B4-BE49-F238E27FC236}">
                <a16:creationId xmlns:a16="http://schemas.microsoft.com/office/drawing/2014/main" id="{971C4F92-AF99-9DC2-0C09-06CE7BCEF1CC}"/>
              </a:ext>
              <a:ext uri="{C183D7F6-B498-43B3-948B-1728B52AA6E4}">
                <adec:decorative xmlns:adec="http://schemas.microsoft.com/office/drawing/2017/decorative" val="1"/>
              </a:ext>
            </a:extLst>
          </p:cNvPr>
          <p:cNvSpPr/>
          <p:nvPr/>
        </p:nvSpPr>
        <p:spPr>
          <a:xfrm>
            <a:off x="328590" y="2399296"/>
            <a:ext cx="1805010" cy="360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8" name="Rectangle: Rounded Corners 7">
            <a:extLst>
              <a:ext uri="{FF2B5EF4-FFF2-40B4-BE49-F238E27FC236}">
                <a16:creationId xmlns:a16="http://schemas.microsoft.com/office/drawing/2014/main" id="{083EB444-A244-F89C-8B2C-46FAA1028AF6}"/>
              </a:ext>
              <a:ext uri="{C183D7F6-B498-43B3-948B-1728B52AA6E4}">
                <adec:decorative xmlns:adec="http://schemas.microsoft.com/office/drawing/2017/decorative" val="1"/>
              </a:ext>
            </a:extLst>
          </p:cNvPr>
          <p:cNvSpPr/>
          <p:nvPr/>
        </p:nvSpPr>
        <p:spPr>
          <a:xfrm>
            <a:off x="4884261" y="3940216"/>
            <a:ext cx="1336926" cy="360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0" name="Rectangle: Rounded Corners 9">
            <a:extLst>
              <a:ext uri="{FF2B5EF4-FFF2-40B4-BE49-F238E27FC236}">
                <a16:creationId xmlns:a16="http://schemas.microsoft.com/office/drawing/2014/main" id="{110BBAB4-57D4-8F81-F4F6-6729C19017FD}"/>
              </a:ext>
              <a:ext uri="{C183D7F6-B498-43B3-948B-1728B52AA6E4}">
                <adec:decorative xmlns:adec="http://schemas.microsoft.com/office/drawing/2017/decorative" val="1"/>
              </a:ext>
            </a:extLst>
          </p:cNvPr>
          <p:cNvSpPr/>
          <p:nvPr/>
        </p:nvSpPr>
        <p:spPr>
          <a:xfrm>
            <a:off x="328590" y="3940216"/>
            <a:ext cx="449740" cy="360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1" name="Rectangle: Rounded Corners 10">
            <a:extLst>
              <a:ext uri="{FF2B5EF4-FFF2-40B4-BE49-F238E27FC236}">
                <a16:creationId xmlns:a16="http://schemas.microsoft.com/office/drawing/2014/main" id="{A4328249-E899-DD0D-D502-3299F7AF5C2B}"/>
              </a:ext>
              <a:ext uri="{C183D7F6-B498-43B3-948B-1728B52AA6E4}">
                <adec:decorative xmlns:adec="http://schemas.microsoft.com/office/drawing/2017/decorative" val="1"/>
              </a:ext>
            </a:extLst>
          </p:cNvPr>
          <p:cNvSpPr/>
          <p:nvPr/>
        </p:nvSpPr>
        <p:spPr>
          <a:xfrm>
            <a:off x="328590" y="4372216"/>
            <a:ext cx="830740" cy="360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6" name="Content Placeholder 15" descr="Stage 4 – Solutions and mixtures: &#10;'Conduct a series' and 'explore' are highlighted. &#10;Stage 5 – Energy &#10;'Use', 'calculations' and 'explain' are highlighted. ">
            <a:extLst>
              <a:ext uri="{FF2B5EF4-FFF2-40B4-BE49-F238E27FC236}">
                <a16:creationId xmlns:a16="http://schemas.microsoft.com/office/drawing/2014/main" id="{8F6AA15C-B244-E7F5-8252-66EE0E353EA0}"/>
              </a:ext>
            </a:extLst>
          </p:cNvPr>
          <p:cNvSpPr>
            <a:spLocks noGrp="1"/>
          </p:cNvSpPr>
          <p:nvPr>
            <p:ph idx="1"/>
          </p:nvPr>
        </p:nvSpPr>
        <p:spPr>
          <a:xfrm>
            <a:off x="360000" y="1800000"/>
            <a:ext cx="6587996" cy="3319307"/>
          </a:xfrm>
        </p:spPr>
        <p:txBody>
          <a:bodyPr numCol="1">
            <a:spAutoFit/>
          </a:bodyPr>
          <a:lstStyle/>
          <a:p>
            <a:pPr>
              <a:lnSpc>
                <a:spcPct val="150000"/>
              </a:lnSpc>
            </a:pPr>
            <a:r>
              <a:rPr lang="en-AU" sz="1800" b="1" dirty="0"/>
              <a:t>Stage 4 – Solutions and mixtures</a:t>
            </a:r>
          </a:p>
          <a:p>
            <a:pPr>
              <a:lnSpc>
                <a:spcPct val="150000"/>
              </a:lnSpc>
            </a:pPr>
            <a:r>
              <a:rPr lang="en-AU" sz="1800" dirty="0"/>
              <a:t>Conduct a series of practical investigations to explore common techniques to separate mixtures.</a:t>
            </a:r>
          </a:p>
          <a:p>
            <a:pPr>
              <a:lnSpc>
                <a:spcPct val="150000"/>
              </a:lnSpc>
            </a:pPr>
            <a:r>
              <a:rPr lang="en-AU" sz="1800" b="1" dirty="0">
                <a:solidFill>
                  <a:srgbClr val="000000"/>
                </a:solidFill>
              </a:rPr>
              <a:t>Stage 5 – Energy</a:t>
            </a:r>
          </a:p>
          <a:p>
            <a:pPr>
              <a:lnSpc>
                <a:spcPct val="150000"/>
              </a:lnSpc>
            </a:pPr>
            <a:r>
              <a:rPr lang="en-AU" sz="1800" dirty="0">
                <a:solidFill>
                  <a:srgbClr val="000000"/>
                </a:solidFill>
              </a:rPr>
              <a:t>Use the law of conservation of energy, and calculations to explain, that total energy is maintained in energy transfers and transformations in a closed system.</a:t>
            </a:r>
            <a:endParaRPr lang="en-AU" sz="1800" dirty="0"/>
          </a:p>
        </p:txBody>
      </p:sp>
      <p:pic>
        <p:nvPicPr>
          <p:cNvPr id="5" name="Picture 4">
            <a:extLst>
              <a:ext uri="{FF2B5EF4-FFF2-40B4-BE49-F238E27FC236}">
                <a16:creationId xmlns:a16="http://schemas.microsoft.com/office/drawing/2014/main" id="{E376E5FA-4FEA-8FE1-DC98-B777A8B7A8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1200" y="1368000"/>
            <a:ext cx="3952800" cy="3952800"/>
          </a:xfrm>
          <a:prstGeom prst="rect">
            <a:avLst/>
          </a:prstGeom>
        </p:spPr>
      </p:pic>
      <p:sp>
        <p:nvSpPr>
          <p:cNvPr id="4" name="Slide Number Placeholder 3">
            <a:extLst>
              <a:ext uri="{FF2B5EF4-FFF2-40B4-BE49-F238E27FC236}">
                <a16:creationId xmlns:a16="http://schemas.microsoft.com/office/drawing/2014/main" id="{7C808366-4AA2-B4EA-C58A-38A7A7C647D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72342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8"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F0899E-A1D1-1946-E0F8-9733A8A6EEF6}"/>
              </a:ext>
            </a:extLst>
          </p:cNvPr>
          <p:cNvSpPr>
            <a:spLocks noGrp="1"/>
          </p:cNvSpPr>
          <p:nvPr>
            <p:ph type="title"/>
          </p:nvPr>
        </p:nvSpPr>
        <p:spPr>
          <a:xfrm>
            <a:off x="360000" y="614701"/>
            <a:ext cx="10080000" cy="498598"/>
          </a:xfrm>
        </p:spPr>
        <p:txBody>
          <a:bodyPr>
            <a:spAutoFit/>
          </a:bodyPr>
          <a:lstStyle/>
          <a:p>
            <a:r>
              <a:rPr lang="en-AU"/>
              <a:t>Changes in investigations</a:t>
            </a:r>
          </a:p>
        </p:txBody>
      </p:sp>
      <p:sp>
        <p:nvSpPr>
          <p:cNvPr id="12" name="Rectangle: Rounded Corners 11">
            <a:extLst>
              <a:ext uri="{FF2B5EF4-FFF2-40B4-BE49-F238E27FC236}">
                <a16:creationId xmlns:a16="http://schemas.microsoft.com/office/drawing/2014/main" id="{FC54EAFE-2F33-8E3A-1184-278CC67CA1F4}"/>
              </a:ext>
            </a:extLst>
          </p:cNvPr>
          <p:cNvSpPr/>
          <p:nvPr/>
        </p:nvSpPr>
        <p:spPr>
          <a:xfrm>
            <a:off x="359999" y="1508115"/>
            <a:ext cx="11460525" cy="6139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1800"/>
              <a:t>The NESA definition of investigate is – to plan, inquire into and draw conclusions about. </a:t>
            </a:r>
          </a:p>
        </p:txBody>
      </p:sp>
      <p:sp>
        <p:nvSpPr>
          <p:cNvPr id="2" name="Rectangle: Rounded Corners 1">
            <a:extLst>
              <a:ext uri="{FF2B5EF4-FFF2-40B4-BE49-F238E27FC236}">
                <a16:creationId xmlns:a16="http://schemas.microsoft.com/office/drawing/2014/main" id="{DDE343C3-A460-AF9C-663E-06A0B0E1B1A6}"/>
              </a:ext>
              <a:ext uri="{C183D7F6-B498-43B3-948B-1728B52AA6E4}">
                <adec:decorative xmlns:adec="http://schemas.microsoft.com/office/drawing/2017/decorative" val="1"/>
              </a:ext>
            </a:extLst>
          </p:cNvPr>
          <p:cNvSpPr/>
          <p:nvPr/>
        </p:nvSpPr>
        <p:spPr>
          <a:xfrm>
            <a:off x="3009177" y="2430188"/>
            <a:ext cx="2636967" cy="36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7" name="Rectangle: Rounded Corners 16">
            <a:extLst>
              <a:ext uri="{FF2B5EF4-FFF2-40B4-BE49-F238E27FC236}">
                <a16:creationId xmlns:a16="http://schemas.microsoft.com/office/drawing/2014/main" id="{B8718A7E-BA7C-2F4E-B130-BB04CC749E0D}"/>
              </a:ext>
              <a:ext uri="{C183D7F6-B498-43B3-948B-1728B52AA6E4}">
                <adec:decorative xmlns:adec="http://schemas.microsoft.com/office/drawing/2017/decorative" val="1"/>
              </a:ext>
            </a:extLst>
          </p:cNvPr>
          <p:cNvSpPr/>
          <p:nvPr/>
        </p:nvSpPr>
        <p:spPr>
          <a:xfrm>
            <a:off x="3494313" y="4946671"/>
            <a:ext cx="1790701" cy="36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6" name="Rectangle: Rounded Corners 15">
            <a:extLst>
              <a:ext uri="{FF2B5EF4-FFF2-40B4-BE49-F238E27FC236}">
                <a16:creationId xmlns:a16="http://schemas.microsoft.com/office/drawing/2014/main" id="{C61726FF-D620-B5F8-535E-98E07D4C5263}"/>
              </a:ext>
              <a:ext uri="{C183D7F6-B498-43B3-948B-1728B52AA6E4}">
                <adec:decorative xmlns:adec="http://schemas.microsoft.com/office/drawing/2017/decorative" val="1"/>
              </a:ext>
            </a:extLst>
          </p:cNvPr>
          <p:cNvSpPr/>
          <p:nvPr/>
        </p:nvSpPr>
        <p:spPr>
          <a:xfrm>
            <a:off x="1942770" y="4372029"/>
            <a:ext cx="3097316" cy="36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4" name="Rectangle: Rounded Corners 13">
            <a:extLst>
              <a:ext uri="{FF2B5EF4-FFF2-40B4-BE49-F238E27FC236}">
                <a16:creationId xmlns:a16="http://schemas.microsoft.com/office/drawing/2014/main" id="{6DE7644B-5683-230F-D9AA-C6F1F0D6BE66}"/>
              </a:ext>
              <a:ext uri="{C183D7F6-B498-43B3-948B-1728B52AA6E4}">
                <adec:decorative xmlns:adec="http://schemas.microsoft.com/office/drawing/2017/decorative" val="1"/>
              </a:ext>
            </a:extLst>
          </p:cNvPr>
          <p:cNvSpPr/>
          <p:nvPr/>
        </p:nvSpPr>
        <p:spPr>
          <a:xfrm>
            <a:off x="3374571" y="3405371"/>
            <a:ext cx="2514600" cy="36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19" name="Rectangle: Rounded Corners 18">
            <a:extLst>
              <a:ext uri="{FF2B5EF4-FFF2-40B4-BE49-F238E27FC236}">
                <a16:creationId xmlns:a16="http://schemas.microsoft.com/office/drawing/2014/main" id="{C72C8080-9C1F-B247-C709-018ADFADE649}"/>
              </a:ext>
              <a:ext uri="{C183D7F6-B498-43B3-948B-1728B52AA6E4}">
                <adec:decorative xmlns:adec="http://schemas.microsoft.com/office/drawing/2017/decorative" val="1"/>
              </a:ext>
            </a:extLst>
          </p:cNvPr>
          <p:cNvSpPr/>
          <p:nvPr/>
        </p:nvSpPr>
        <p:spPr>
          <a:xfrm>
            <a:off x="2415166" y="5502855"/>
            <a:ext cx="1705077" cy="36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endParaRPr lang="en-AU" sz="1800">
              <a:solidFill>
                <a:schemeClr val="accent1"/>
              </a:solidFill>
              <a:latin typeface="+mj-lt"/>
            </a:endParaRPr>
          </a:p>
        </p:txBody>
      </p:sp>
      <p:sp>
        <p:nvSpPr>
          <p:cNvPr id="7" name="Content Placeholder 6" descr="Observing the Universe: 'Conduct an investigation' is highlighted. &#10;Forces: 'practical investigations' is highlighted.&#10;Diseases: 'modelling to investigate how' is highlighted. &#10;Environmental sustainability: 'Investigate data' is highlighted. &#10;Life skills: Forces: 'Investigate how' is highlighted.">
            <a:extLst>
              <a:ext uri="{FF2B5EF4-FFF2-40B4-BE49-F238E27FC236}">
                <a16:creationId xmlns:a16="http://schemas.microsoft.com/office/drawing/2014/main" id="{C7451760-EF05-AD95-F4C9-BCC58BCA0B3C}"/>
              </a:ext>
              <a:ext uri="{C183D7F6-B498-43B3-948B-1728B52AA6E4}">
                <adec:decorative xmlns:adec="http://schemas.microsoft.com/office/drawing/2017/decorative" val="0"/>
              </a:ext>
            </a:extLst>
          </p:cNvPr>
          <p:cNvSpPr>
            <a:spLocks noGrp="1"/>
          </p:cNvSpPr>
          <p:nvPr>
            <p:ph idx="1"/>
          </p:nvPr>
        </p:nvSpPr>
        <p:spPr>
          <a:xfrm>
            <a:off x="360000" y="2387410"/>
            <a:ext cx="11460524" cy="3888693"/>
          </a:xfrm>
        </p:spPr>
        <p:txBody>
          <a:bodyPr wrap="square">
            <a:spAutoFit/>
          </a:bodyPr>
          <a:lstStyle/>
          <a:p>
            <a:pPr>
              <a:lnSpc>
                <a:spcPct val="150000"/>
              </a:lnSpc>
            </a:pPr>
            <a:r>
              <a:rPr lang="en-AU" sz="1800" b="1" dirty="0"/>
              <a:t>Observing the Universe</a:t>
            </a:r>
            <a:r>
              <a:rPr lang="en-AU" sz="1800" dirty="0"/>
              <a:t> – Conduct an investigation using scientific tools and instruments to make a series of observations over time</a:t>
            </a:r>
          </a:p>
          <a:p>
            <a:pPr>
              <a:lnSpc>
                <a:spcPct val="150000"/>
              </a:lnSpc>
            </a:pPr>
            <a:r>
              <a:rPr lang="en-AU" sz="1800" b="1" dirty="0"/>
              <a:t>Forces</a:t>
            </a:r>
            <a:r>
              <a:rPr lang="en-AU" sz="1800" dirty="0"/>
              <a:t> – Conduct a series of practical investigations using simple machines to investigate the action of forces</a:t>
            </a:r>
          </a:p>
          <a:p>
            <a:pPr>
              <a:lnSpc>
                <a:spcPct val="150000"/>
              </a:lnSpc>
            </a:pPr>
            <a:r>
              <a:rPr lang="en-AU" sz="1800" b="1" dirty="0"/>
              <a:t>Diseases</a:t>
            </a:r>
            <a:r>
              <a:rPr lang="en-AU" sz="1800" dirty="0"/>
              <a:t> – Use modelling to investigate how infectious diseases can be spread</a:t>
            </a:r>
          </a:p>
          <a:p>
            <a:pPr>
              <a:lnSpc>
                <a:spcPct val="150000"/>
              </a:lnSpc>
            </a:pPr>
            <a:r>
              <a:rPr lang="en-AU" sz="1800" b="1" dirty="0"/>
              <a:t>Environmental sustainability</a:t>
            </a:r>
            <a:r>
              <a:rPr lang="en-AU" sz="1800" dirty="0"/>
              <a:t> – Investigate data to determine what trends are evident in the world’s climate</a:t>
            </a:r>
          </a:p>
          <a:p>
            <a:pPr>
              <a:lnSpc>
                <a:spcPct val="150000"/>
              </a:lnSpc>
            </a:pPr>
            <a:r>
              <a:rPr lang="en-AU" sz="1800" b="1" dirty="0"/>
              <a:t>Life Skills: Forces</a:t>
            </a:r>
            <a:r>
              <a:rPr lang="en-AU" sz="1800" dirty="0"/>
              <a:t> – Investigate how technological developments have reduced the harmful impact of forces in everyday life</a:t>
            </a:r>
          </a:p>
        </p:txBody>
      </p:sp>
      <p:sp>
        <p:nvSpPr>
          <p:cNvPr id="4" name="Slide Number Placeholder 3">
            <a:extLst>
              <a:ext uri="{FF2B5EF4-FFF2-40B4-BE49-F238E27FC236}">
                <a16:creationId xmlns:a16="http://schemas.microsoft.com/office/drawing/2014/main" id="{66521686-39BB-2142-3993-7071FB76B87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8225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17" grpId="0" uiExpand="1" animBg="1"/>
      <p:bldP spid="16" grpId="0" uiExpand="1" animBg="1"/>
      <p:bldP spid="14" grpId="0" uiExpand="1" animBg="1"/>
      <p:bldP spid="19" grpId="0" animBg="1"/>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D281F-595D-2318-AA49-B92B8BC2A511}"/>
              </a:ext>
            </a:extLst>
          </p:cNvPr>
          <p:cNvSpPr>
            <a:spLocks noGrp="1"/>
          </p:cNvSpPr>
          <p:nvPr>
            <p:ph type="title"/>
          </p:nvPr>
        </p:nvSpPr>
        <p:spPr/>
        <p:txBody>
          <a:bodyPr/>
          <a:lstStyle/>
          <a:p>
            <a:r>
              <a:rPr lang="en-AU"/>
              <a:t>Activity 2.2</a:t>
            </a:r>
          </a:p>
        </p:txBody>
      </p:sp>
      <p:sp>
        <p:nvSpPr>
          <p:cNvPr id="2" name="Text Placeholder 1">
            <a:extLst>
              <a:ext uri="{FF2B5EF4-FFF2-40B4-BE49-F238E27FC236}">
                <a16:creationId xmlns:a16="http://schemas.microsoft.com/office/drawing/2014/main" id="{D5F2EC46-9941-973A-4F5B-6BD18C7BE642}"/>
              </a:ext>
            </a:extLst>
          </p:cNvPr>
          <p:cNvSpPr>
            <a:spLocks noGrp="1"/>
          </p:cNvSpPr>
          <p:nvPr>
            <p:ph type="body" sz="quarter" idx="18"/>
          </p:nvPr>
        </p:nvSpPr>
        <p:spPr/>
        <p:txBody>
          <a:bodyPr/>
          <a:lstStyle/>
          <a:p>
            <a:pPr marL="0" marR="0" lvl="0" indent="0" algn="l" defTabSz="914377" rtl="0" eaLnBrk="1" fontAlgn="auto" latinLnBrk="0" hangingPunct="1">
              <a:lnSpc>
                <a:spcPct val="114000"/>
              </a:lnSpc>
              <a:spcBef>
                <a:spcPts val="0"/>
              </a:spcBef>
              <a:spcAft>
                <a:spcPts val="1200"/>
              </a:spcAft>
              <a:buClrTx/>
              <a:buSzTx/>
              <a:buFont typeface="Arial" panose="020B0604020202020204" pitchFamily="34" charset="0"/>
              <a:buNone/>
              <a:tabLst/>
              <a:defRPr/>
            </a:pPr>
            <a:r>
              <a:rPr lang="en-AU"/>
              <a:t>Exploring the new syllabus</a:t>
            </a:r>
            <a:endParaRPr kumimoji="0" lang="en-AU" sz="2000" b="0" i="0" u="none" strike="noStrike" kern="1200" cap="none" spc="0" normalizeH="0" baseline="0" noProof="0">
              <a:ln>
                <a:noFill/>
              </a:ln>
              <a:solidFill>
                <a:srgbClr val="146CFD"/>
              </a:solidFill>
              <a:effectLst/>
              <a:uLnTx/>
              <a:uFillTx/>
              <a:latin typeface="Public Sans"/>
              <a:ea typeface="+mn-ea"/>
              <a:cs typeface="+mn-cs"/>
            </a:endParaRPr>
          </a:p>
        </p:txBody>
      </p:sp>
      <p:sp>
        <p:nvSpPr>
          <p:cNvPr id="4" name="Text Placeholder 3">
            <a:extLst>
              <a:ext uri="{FF2B5EF4-FFF2-40B4-BE49-F238E27FC236}">
                <a16:creationId xmlns:a16="http://schemas.microsoft.com/office/drawing/2014/main" id="{943440F1-3EC8-E641-77ED-E5BE0AF780A3}"/>
              </a:ext>
            </a:extLst>
          </p:cNvPr>
          <p:cNvSpPr>
            <a:spLocks noGrp="1"/>
          </p:cNvSpPr>
          <p:nvPr>
            <p:ph idx="1"/>
          </p:nvPr>
        </p:nvSpPr>
        <p:spPr/>
        <p:txBody>
          <a:bodyPr/>
          <a:lstStyle/>
          <a:p>
            <a:r>
              <a:rPr lang="en-AU" dirty="0"/>
              <a:t>Select a focus area from the new syllabus that interests you.</a:t>
            </a:r>
          </a:p>
          <a:p>
            <a:r>
              <a:rPr lang="en-AU" dirty="0"/>
              <a:t>Analyse the focus area, considering the following aspects:</a:t>
            </a:r>
          </a:p>
          <a:p>
            <a:pPr marL="645750" lvl="4" indent="-285750">
              <a:buFont typeface="Arial" panose="020B0604020202020204" pitchFamily="34" charset="0"/>
              <a:buChar char="•"/>
            </a:pPr>
            <a:r>
              <a:rPr lang="en-AU" dirty="0"/>
              <a:t>Identify </a:t>
            </a:r>
            <a:r>
              <a:rPr lang="en-AU" b="1" dirty="0"/>
              <a:t>new or revised content.</a:t>
            </a:r>
          </a:p>
          <a:p>
            <a:pPr marL="645750" lvl="4" indent="-285750">
              <a:buFont typeface="Arial" panose="020B0604020202020204" pitchFamily="34" charset="0"/>
              <a:buChar char="•"/>
            </a:pPr>
            <a:r>
              <a:rPr lang="en-AU" dirty="0"/>
              <a:t>Explore the opportunities for </a:t>
            </a:r>
            <a:r>
              <a:rPr lang="en-AU" b="1" dirty="0"/>
              <a:t>investigations.</a:t>
            </a:r>
            <a:endParaRPr lang="en-AU" dirty="0"/>
          </a:p>
        </p:txBody>
      </p:sp>
    </p:spTree>
    <p:extLst>
      <p:ext uri="{BB962C8B-B14F-4D97-AF65-F5344CB8AC3E}">
        <p14:creationId xmlns:p14="http://schemas.microsoft.com/office/powerpoint/2010/main" val="238695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2F53-999E-E452-9361-B377CA745C5F}"/>
              </a:ext>
            </a:extLst>
          </p:cNvPr>
          <p:cNvSpPr>
            <a:spLocks noGrp="1"/>
          </p:cNvSpPr>
          <p:nvPr>
            <p:ph type="title"/>
          </p:nvPr>
        </p:nvSpPr>
        <p:spPr/>
        <p:txBody>
          <a:bodyPr/>
          <a:lstStyle/>
          <a:p>
            <a:r>
              <a:rPr lang="en-AU"/>
              <a:t>Activity 2.3</a:t>
            </a:r>
          </a:p>
        </p:txBody>
      </p:sp>
      <p:sp>
        <p:nvSpPr>
          <p:cNvPr id="5" name="Text Placeholder 4">
            <a:extLst>
              <a:ext uri="{FF2B5EF4-FFF2-40B4-BE49-F238E27FC236}">
                <a16:creationId xmlns:a16="http://schemas.microsoft.com/office/drawing/2014/main" id="{B76A2A53-2BC8-636B-0387-3F29A5A24048}"/>
              </a:ext>
            </a:extLst>
          </p:cNvPr>
          <p:cNvSpPr>
            <a:spLocks noGrp="1"/>
          </p:cNvSpPr>
          <p:nvPr>
            <p:ph type="body" sz="quarter" idx="18"/>
          </p:nvPr>
        </p:nvSpPr>
        <p:spPr/>
        <p:txBody>
          <a:bodyPr/>
          <a:lstStyle/>
          <a:p>
            <a:r>
              <a:rPr lang="en-AU"/>
              <a:t>Engage – the first phase of curriculum implementation</a:t>
            </a:r>
          </a:p>
        </p:txBody>
      </p:sp>
      <p:sp>
        <p:nvSpPr>
          <p:cNvPr id="3" name="Content Placeholder 2">
            <a:extLst>
              <a:ext uri="{FF2B5EF4-FFF2-40B4-BE49-F238E27FC236}">
                <a16:creationId xmlns:a16="http://schemas.microsoft.com/office/drawing/2014/main" id="{321ABB8D-66AB-C853-1E22-C2B8D51080FE}"/>
              </a:ext>
            </a:extLst>
          </p:cNvPr>
          <p:cNvSpPr>
            <a:spLocks noGrp="1"/>
          </p:cNvSpPr>
          <p:nvPr>
            <p:ph sz="half" idx="1"/>
          </p:nvPr>
        </p:nvSpPr>
        <p:spPr>
          <a:xfrm>
            <a:off x="360000" y="1584000"/>
            <a:ext cx="5485629" cy="2596032"/>
          </a:xfrm>
        </p:spPr>
        <p:txBody>
          <a:bodyPr wrap="square">
            <a:spAutoFit/>
          </a:bodyPr>
          <a:lstStyle/>
          <a:p>
            <a:pPr>
              <a:lnSpc>
                <a:spcPct val="150000"/>
              </a:lnSpc>
            </a:pPr>
            <a:r>
              <a:rPr lang="en-US" sz="1800"/>
              <a:t>The phases of engage, enact and embed can be used as a guide for effective curriculum implementation in schools.</a:t>
            </a:r>
          </a:p>
          <a:p>
            <a:pPr>
              <a:lnSpc>
                <a:spcPct val="150000"/>
              </a:lnSpc>
            </a:pPr>
            <a:r>
              <a:rPr lang="en-AU"/>
              <a:t>During the Engage phase, teachers explore </a:t>
            </a:r>
            <a:r>
              <a:rPr lang="en-US"/>
              <a:t>new aspects and identify changes in practice required for effective syllabus implementation.</a:t>
            </a:r>
          </a:p>
        </p:txBody>
      </p:sp>
      <p:pic>
        <p:nvPicPr>
          <p:cNvPr id="2050" name="Picture 2">
            <a:extLst>
              <a:ext uri="{FF2B5EF4-FFF2-40B4-BE49-F238E27FC236}">
                <a16:creationId xmlns:a16="http://schemas.microsoft.com/office/drawing/2014/main" id="{9F473BC0-BD8D-75D5-BE91-1B2D6CE1B9B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715" b="23635"/>
          <a:stretch/>
        </p:blipFill>
        <p:spPr bwMode="auto">
          <a:xfrm>
            <a:off x="6423776" y="1915342"/>
            <a:ext cx="3753173" cy="11537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FCC2FB68-2636-A035-8875-2E525F8F9404}"/>
              </a:ext>
            </a:extLst>
          </p:cNvPr>
          <p:cNvSpPr>
            <a:spLocks noGrp="1"/>
          </p:cNvSpPr>
          <p:nvPr>
            <p:ph sz="half" idx="19"/>
          </p:nvPr>
        </p:nvSpPr>
        <p:spPr>
          <a:xfrm>
            <a:off x="6773207" y="3356380"/>
            <a:ext cx="4727550" cy="2411376"/>
          </a:xfrm>
        </p:spPr>
        <p:txBody>
          <a:bodyPr/>
          <a:lstStyle/>
          <a:p>
            <a:pPr>
              <a:lnSpc>
                <a:spcPct val="150000"/>
              </a:lnSpc>
            </a:pPr>
            <a:r>
              <a:rPr lang="en-US" b="1"/>
              <a:t>Reflection questions</a:t>
            </a:r>
          </a:p>
          <a:p>
            <a:pPr marL="285750" indent="-285750">
              <a:lnSpc>
                <a:spcPct val="150000"/>
              </a:lnSpc>
              <a:buFont typeface="Arial" panose="020B0604020202020204" pitchFamily="34" charset="0"/>
              <a:buChar char="•"/>
            </a:pPr>
            <a:r>
              <a:rPr lang="en-US"/>
              <a:t>How will the new Science 7–10 Syllabus affect my classroom practice?</a:t>
            </a:r>
          </a:p>
          <a:p>
            <a:pPr marL="285750" indent="-285750">
              <a:lnSpc>
                <a:spcPct val="150000"/>
              </a:lnSpc>
              <a:buFont typeface="Arial" panose="020B0604020202020204" pitchFamily="34" charset="0"/>
              <a:buChar char="•"/>
            </a:pPr>
            <a:r>
              <a:rPr lang="en-US"/>
              <a:t>What will I need to implement the new Science 7–10 Syllabus?</a:t>
            </a:r>
            <a:endParaRPr lang="en-AU"/>
          </a:p>
        </p:txBody>
      </p:sp>
      <p:sp>
        <p:nvSpPr>
          <p:cNvPr id="4" name="Slide Number Placeholder 3">
            <a:extLst>
              <a:ext uri="{FF2B5EF4-FFF2-40B4-BE49-F238E27FC236}">
                <a16:creationId xmlns:a16="http://schemas.microsoft.com/office/drawing/2014/main" id="{057F9715-DC81-2D2F-8E07-FEB91ECD728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411510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CD74C2-5717-609A-49A3-9C798DD5543D}"/>
              </a:ext>
            </a:extLst>
          </p:cNvPr>
          <p:cNvSpPr>
            <a:spLocks noGrp="1"/>
          </p:cNvSpPr>
          <p:nvPr>
            <p:ph type="title"/>
          </p:nvPr>
        </p:nvSpPr>
        <p:spPr/>
        <p:txBody>
          <a:bodyPr/>
          <a:lstStyle/>
          <a:p>
            <a:r>
              <a:rPr lang="en-AU"/>
              <a:t>Curriculum implementation</a:t>
            </a:r>
            <a:r>
              <a:rPr lang="en-AU" baseline="0"/>
              <a:t> journey</a:t>
            </a:r>
            <a:endParaRPr lang="en-AU"/>
          </a:p>
        </p:txBody>
      </p:sp>
      <p:pic>
        <p:nvPicPr>
          <p:cNvPr id="1026" name="Picture 2" descr="Curriculum implementation journey – I am a classroom teacher.">
            <a:extLst>
              <a:ext uri="{FF2B5EF4-FFF2-40B4-BE49-F238E27FC236}">
                <a16:creationId xmlns:a16="http://schemas.microsoft.com/office/drawing/2014/main" id="{405D666A-52F3-F1A8-7029-86C17BA3F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006" y="1173857"/>
            <a:ext cx="9618093" cy="5665416"/>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descr="Box highlighting the Engage phase of curriculum implementation.">
            <a:extLst>
              <a:ext uri="{FF2B5EF4-FFF2-40B4-BE49-F238E27FC236}">
                <a16:creationId xmlns:a16="http://schemas.microsoft.com/office/drawing/2014/main" id="{93985946-DE08-C508-EB8A-75434BA6207E}"/>
              </a:ext>
            </a:extLst>
          </p:cNvPr>
          <p:cNvSpPr/>
          <p:nvPr/>
        </p:nvSpPr>
        <p:spPr>
          <a:xfrm>
            <a:off x="1206500" y="1003658"/>
            <a:ext cx="9149080" cy="2757157"/>
          </a:xfrm>
          <a:custGeom>
            <a:avLst/>
            <a:gdLst>
              <a:gd name="connsiteX0" fmla="*/ 0 w 10399222"/>
              <a:gd name="connsiteY0" fmla="*/ 0 h 3133898"/>
              <a:gd name="connsiteX1" fmla="*/ 0 w 10399222"/>
              <a:gd name="connsiteY1" fmla="*/ 1986742 h 3133898"/>
              <a:gd name="connsiteX2" fmla="*/ 7315200 w 10399222"/>
              <a:gd name="connsiteY2" fmla="*/ 1986742 h 3133898"/>
              <a:gd name="connsiteX3" fmla="*/ 8221287 w 10399222"/>
              <a:gd name="connsiteY3" fmla="*/ 3133898 h 3133898"/>
              <a:gd name="connsiteX4" fmla="*/ 10399222 w 10399222"/>
              <a:gd name="connsiteY4" fmla="*/ 3133898 h 3133898"/>
              <a:gd name="connsiteX5" fmla="*/ 10399222 w 10399222"/>
              <a:gd name="connsiteY5" fmla="*/ 8313 h 3133898"/>
              <a:gd name="connsiteX6" fmla="*/ 0 w 10399222"/>
              <a:gd name="connsiteY6" fmla="*/ 0 h 31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9222" h="3133898">
                <a:moveTo>
                  <a:pt x="0" y="0"/>
                </a:moveTo>
                <a:lnTo>
                  <a:pt x="0" y="1986742"/>
                </a:lnTo>
                <a:lnTo>
                  <a:pt x="7315200" y="1986742"/>
                </a:lnTo>
                <a:lnTo>
                  <a:pt x="8221287" y="3133898"/>
                </a:lnTo>
                <a:lnTo>
                  <a:pt x="10399222" y="3133898"/>
                </a:lnTo>
                <a:lnTo>
                  <a:pt x="10399222" y="8313"/>
                </a:lnTo>
                <a:lnTo>
                  <a:pt x="0" y="0"/>
                </a:lnTo>
                <a:close/>
              </a:path>
            </a:pathLst>
          </a:custGeom>
          <a:no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2EFA08B5-D9B5-2FAF-15A6-79F298C9F6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7294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T2-SDD-2024-primary-template" id="{B2D4597F-99FE-449B-854C-B7DFAB57ECD5}" vid="{D4BC6651-1316-49C7-9EE3-7FCC821D7D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54df3b47-d46b-469e-91b8-eed41337da53" xsi:nil="true"/>
    <SharedWithUsers xmlns="4c069b4d-f2f6-4c86-9b44-07ba71d9b778">
      <UserInfo>
        <DisplayName>Ruby Kilroy</DisplayName>
        <AccountId>13</AccountId>
        <AccountType/>
      </UserInfo>
      <UserInfo>
        <DisplayName>Heather Laverick (Bundjalung Country)</DisplayName>
        <AccountId>11</AccountId>
        <AccountType/>
      </UserInfo>
      <UserInfo>
        <DisplayName>Renee Cobcroft</DisplayName>
        <AccountId>22</AccountId>
        <AccountType/>
      </UserInfo>
      <UserInfo>
        <DisplayName>Sham Nair (Sham Nair)</DisplayName>
        <AccountId>69</AccountId>
        <AccountType/>
      </UserInfo>
      <UserInfo>
        <DisplayName>Maninder Kaur (Maninder Kaur)</DisplayName>
        <AccountId>70</AccountId>
        <AccountType/>
      </UserInfo>
      <UserInfo>
        <DisplayName>Dionissia Tsirigos</DisplayName>
        <AccountId>26</AccountId>
        <AccountType/>
      </UserInfo>
      <UserInfo>
        <DisplayName>Cathy Zemaitis</DisplayName>
        <AccountId>143</AccountId>
        <AccountType/>
      </UserInfo>
      <UserInfo>
        <DisplayName>Dan Rytmeister</DisplayName>
        <AccountId>151</AccountId>
        <AccountType/>
      </UserInfo>
    </SharedWithUsers>
    <lcf76f155ced4ddcb4097134ff3c332f xmlns="54df3b47-d46b-469e-91b8-eed41337da5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85F08A8A9FFA4BB4AD59E12F43B1E8" ma:contentTypeVersion="13" ma:contentTypeDescription="Create a new document." ma:contentTypeScope="" ma:versionID="d269cd1b6e0967747020b53fbe90ed19">
  <xsd:schema xmlns:xsd="http://www.w3.org/2001/XMLSchema" xmlns:xs="http://www.w3.org/2001/XMLSchema" xmlns:p="http://schemas.microsoft.com/office/2006/metadata/properties" xmlns:ns2="54df3b47-d46b-469e-91b8-eed41337da53" xmlns:ns3="4c069b4d-f2f6-4c86-9b44-07ba71d9b778" targetNamespace="http://schemas.microsoft.com/office/2006/metadata/properties" ma:root="true" ma:fieldsID="84582303bc833dfa68538f35681dd469" ns2:_="" ns3:_="">
    <xsd:import namespace="54df3b47-d46b-469e-91b8-eed41337da53"/>
    <xsd:import namespace="4c069b4d-f2f6-4c86-9b44-07ba71d9b778"/>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f3b47-d46b-469e-91b8-eed41337da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69b4d-f2f6-4c86-9b44-07ba71d9b7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FD923-EB93-4539-9938-06AE4F45AF8C}">
  <ds:schemaRefs>
    <ds:schemaRef ds:uri="http://schemas.microsoft.com/office/2006/documentManagement/types"/>
    <ds:schemaRef ds:uri="http://schemas.microsoft.com/office/infopath/2007/PartnerControls"/>
    <ds:schemaRef ds:uri="http://purl.org/dc/elements/1.1/"/>
    <ds:schemaRef ds:uri="4c069b4d-f2f6-4c86-9b44-07ba71d9b778"/>
    <ds:schemaRef ds:uri="http://www.w3.org/XML/1998/namespace"/>
    <ds:schemaRef ds:uri="http://schemas.microsoft.com/office/2006/metadata/properties"/>
    <ds:schemaRef ds:uri="http://purl.org/dc/terms/"/>
    <ds:schemaRef ds:uri="54df3b47-d46b-469e-91b8-eed41337da53"/>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DCC157D-A881-4C51-BC69-02D2E2A3D0CC}">
  <ds:schemaRefs>
    <ds:schemaRef ds:uri="http://schemas.microsoft.com/sharepoint/v3/contenttype/forms"/>
  </ds:schemaRefs>
</ds:datastoreItem>
</file>

<file path=customXml/itemProps3.xml><?xml version="1.0" encoding="utf-8"?>
<ds:datastoreItem xmlns:ds="http://schemas.openxmlformats.org/officeDocument/2006/customXml" ds:itemID="{532A9BB7-7F69-47ED-AA3C-079BD90EB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f3b47-d46b-469e-91b8-eed41337da53"/>
    <ds:schemaRef ds:uri="4c069b4d-f2f6-4c86-9b44-07ba71d9b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T2-SDD-2024-secondary-template (1)</Template>
  <TotalTime>0</TotalTime>
  <Words>3558</Words>
  <Application>Microsoft Office PowerPoint</Application>
  <PresentationFormat>Widescreen</PresentationFormat>
  <Paragraphs>340</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Public Sans Light</vt:lpstr>
      <vt:lpstr>Public Sans</vt:lpstr>
      <vt:lpstr>Courier New</vt:lpstr>
      <vt:lpstr>Times New Roman</vt:lpstr>
      <vt:lpstr>NSWG Corporate</vt:lpstr>
      <vt:lpstr>Deep dive into the new Science 7–10 Syllabus</vt:lpstr>
      <vt:lpstr>Activity 2.1</vt:lpstr>
      <vt:lpstr>Delving into the detail</vt:lpstr>
      <vt:lpstr>Changes in content</vt:lpstr>
      <vt:lpstr>Changes in language</vt:lpstr>
      <vt:lpstr>Changes in investigations</vt:lpstr>
      <vt:lpstr>Activity 2.2</vt:lpstr>
      <vt:lpstr>Activity 2.3</vt:lpstr>
      <vt:lpstr>Curriculum implementation journey</vt:lpstr>
      <vt:lpstr>Sample resources to support implementation</vt:lpstr>
      <vt:lpstr>Strategic planning for change</vt:lpstr>
      <vt:lpstr>Activity 3.1</vt:lpstr>
      <vt:lpstr>Activity 3.2</vt:lpstr>
      <vt:lpstr>Creating space – pruning protocol</vt:lpstr>
      <vt:lpstr>Where to next?</vt:lpstr>
      <vt:lpstr>Science Curriculum Team 7–12</vt:lpstr>
      <vt:lpstr>Evaluation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the new Science 7–10 Syllabus</dc:title>
  <dc:creator>NSW Department of Education</dc:creator>
  <cp:lastModifiedBy/>
  <dcterms:created xsi:type="dcterms:W3CDTF">2023-12-04T22:26:18Z</dcterms:created>
  <dcterms:modified xsi:type="dcterms:W3CDTF">2024-01-31T01:49:15Z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2023-12-04T22:26:21Z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1a342dd1-0176-4aba-a9c9-5ee6e58005bb</vt:lpwstr>
  </property>
  <property fmtid="{D5CDD505-2E9C-101B-9397-08002B2CF9AE}" pid="8" name="MSIP_Label_b603dfd7-d93a-4381-a340-2995d8282205_ContentBits">
    <vt:lpwstr>0</vt:lpwstr>
  </property>
  <property fmtid="{D5CDD505-2E9C-101B-9397-08002B2CF9AE}" pid="9" name="Order">
    <vt:r8>1300</vt:r8>
  </property>
  <property fmtid="{D5CDD505-2E9C-101B-9397-08002B2CF9AE}" pid="10" name="xd_ProgID">
    <vt:lpwstr/>
  </property>
  <property fmtid="{D5CDD505-2E9C-101B-9397-08002B2CF9AE}" pid="11" name="MediaServiceImageTags">
    <vt:lpwstr/>
  </property>
  <property fmtid="{D5CDD505-2E9C-101B-9397-08002B2CF9AE}" pid="12" name="ContentTypeId">
    <vt:lpwstr>0x010100FB85F08A8A9FFA4BB4AD59E12F43B1E8</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xd_Signature">
    <vt:bool>false</vt:bool>
  </property>
  <property fmtid="{D5CDD505-2E9C-101B-9397-08002B2CF9AE}" pid="17" name="TriggerFlowInfo">
    <vt:lpwstr/>
  </property>
</Properties>
</file>