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5"/>
  </p:notesMasterIdLst>
  <p:handoutMasterIdLst>
    <p:handoutMasterId r:id="rId16"/>
  </p:handoutMasterIdLst>
  <p:sldIdLst>
    <p:sldId id="257" r:id="rId2"/>
    <p:sldId id="375" r:id="rId3"/>
    <p:sldId id="377" r:id="rId4"/>
    <p:sldId id="379" r:id="rId5"/>
    <p:sldId id="366" r:id="rId6"/>
    <p:sldId id="380" r:id="rId7"/>
    <p:sldId id="381" r:id="rId8"/>
    <p:sldId id="382" r:id="rId9"/>
    <p:sldId id="383" r:id="rId10"/>
    <p:sldId id="384" r:id="rId11"/>
    <p:sldId id="385" r:id="rId12"/>
    <p:sldId id="386"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0370C784-7104-4587-1C03-A4A0A6D07F3E}" name="Alyana Marave" initials="AM" userId="S::Alyana.Marave1@det.nsw.edu.au::dd6e8313-0bdf-4d22-8f0f-323573363137" providerId="AD"/>
  <p188:author id="{451BCE89-D10D-B9BA-A675-7D0FE91CF12C}" name="Caitlin Pace" initials="CP" userId="S::Caitlin.Pace1@det.nsw.edu.au::45b48bc0-dd90-485f-846b-c9880ccc9375" providerId="AD"/>
  <p188:author id="{C461638E-F1F5-7186-9758-0B4A52497F93}" name="Meagan Rodda" initials="MR" userId="S::Meagan.Rodda@det.nsw.edu.au::efecb8de-290d-42b5-96ee-00df0648c086"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CDD3D6"/>
    <a:srgbClr val="EBEBEB"/>
    <a:srgbClr val="FFFFFF"/>
    <a:srgbClr val="00296C"/>
    <a:srgbClr val="146CFD"/>
    <a:srgbClr val="0070C0"/>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05" autoAdjust="0"/>
  </p:normalViewPr>
  <p:slideViewPr>
    <p:cSldViewPr snapToGrid="0">
      <p:cViewPr varScale="1">
        <p:scale>
          <a:sx n="88" d="100"/>
          <a:sy n="88" d="100"/>
        </p:scale>
        <p:origin x="588"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70068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84143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485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5870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70886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7159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84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7565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318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84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9926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0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2066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81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01650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424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4854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2437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934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5852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709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01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52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9230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03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33992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6182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2472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5596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5749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13284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5743123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Home ground advantage</a:t>
            </a:r>
          </a:p>
        </p:txBody>
      </p:sp>
      <p:sp>
        <p:nvSpPr>
          <p:cNvPr id="4" name="Text Placeholder 3">
            <a:extLst>
              <a:ext uri="{FF2B5EF4-FFF2-40B4-BE49-F238E27FC236}">
                <a16:creationId xmlns:a16="http://schemas.microsoft.com/office/drawing/2014/main" id="{185CE398-6742-EFFF-C580-8313E54026C0}"/>
              </a:ext>
            </a:extLst>
          </p:cNvPr>
          <p:cNvSpPr>
            <a:spLocks noGrp="1"/>
          </p:cNvSpPr>
          <p:nvPr>
            <p:ph type="body" sz="quarter" idx="14"/>
          </p:nvPr>
        </p:nvSpPr>
        <p:spPr/>
        <p:txBody>
          <a:bodyPr/>
          <a:lstStyle/>
          <a:p>
            <a:r>
              <a:rPr lang="en-AU" dirty="0"/>
              <a:t>Explicit teaching</a:t>
            </a:r>
          </a:p>
          <a:p>
            <a:endParaRPr lang="en-AU" dirty="0"/>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US" dirty="0"/>
              <a:t>Example 2 – self-explanation prompts</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CBF59D20-2314-709F-A267-663ABF5FBD96}"/>
                  </a:ext>
                </a:extLst>
              </p:cNvPr>
              <p:cNvSpPr>
                <a:spLocks noGrp="1"/>
              </p:cNvSpPr>
              <p:nvPr>
                <p:ph idx="1"/>
              </p:nvPr>
            </p:nvSpPr>
            <p:spPr>
              <a:xfrm>
                <a:off x="360000" y="1620000"/>
                <a:ext cx="5636121" cy="4536000"/>
              </a:xfrm>
            </p:spPr>
            <p:txBody>
              <a:bodyPr/>
              <a:lstStyle/>
              <a:p>
                <a:r>
                  <a:rPr lang="en-US" dirty="0"/>
                  <a:t>Calculate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AU" b="0" i="1" smtClean="0">
                                <a:latin typeface="Cambria Math" panose="02040503050406030204" pitchFamily="18" charset="0"/>
                              </a:rPr>
                              <m:t>𝑊𝑖𝑛</m:t>
                            </m:r>
                          </m:e>
                        </m:acc>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𝐻𝑜𝑚𝑒</m:t>
                    </m:r>
                    <m:r>
                      <a:rPr lang="en-US" b="0" i="1" smtClean="0">
                        <a:latin typeface="Cambria Math" panose="02040503050406030204" pitchFamily="18" charset="0"/>
                      </a:rPr>
                      <m:t>)</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endChr m:val="|"/>
                          <m:ctrlPr>
                            <a:rPr lang="en-US" i="1">
                              <a:latin typeface="Cambria Math" panose="02040503050406030204" pitchFamily="18" charset="0"/>
                            </a:rPr>
                          </m:ctrlPr>
                        </m:dPr>
                        <m:e>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𝑊𝑖𝑛</m:t>
                              </m:r>
                            </m:e>
                          </m:acc>
                          <m:r>
                            <a:rPr lang="en-US" i="1">
                              <a:latin typeface="Cambria Math" panose="02040503050406030204" pitchFamily="18" charset="0"/>
                            </a:rPr>
                            <m:t> </m:t>
                          </m:r>
                        </m:e>
                      </m:d>
                      <m:r>
                        <a:rPr lang="en-US" i="1">
                          <a:latin typeface="Cambria Math" panose="02040503050406030204" pitchFamily="18" charset="0"/>
                        </a:rPr>
                        <m:t> </m:t>
                      </m:r>
                      <m:r>
                        <a:rPr lang="en-US" i="1">
                          <a:latin typeface="Cambria Math" panose="02040503050406030204" pitchFamily="18" charset="0"/>
                        </a:rPr>
                        <m:t>𝐻𝑜𝑚𝑒</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14</m:t>
                          </m:r>
                        </m:den>
                      </m:f>
                    </m:oMath>
                  </m:oMathPara>
                </a14:m>
                <a:endParaRPr lang="en-US" dirty="0"/>
              </a:p>
              <a:p>
                <a:endParaRPr lang="en-US" dirty="0"/>
              </a:p>
            </p:txBody>
          </p:sp>
        </mc:Choice>
        <mc:Fallback xmlns="">
          <p:sp>
            <p:nvSpPr>
              <p:cNvPr id="14" name="Content Placeholder 2">
                <a:extLst>
                  <a:ext uri="{FF2B5EF4-FFF2-40B4-BE49-F238E27FC236}">
                    <a16:creationId xmlns:a16="http://schemas.microsoft.com/office/drawing/2014/main" id="{CBF59D20-2314-709F-A267-663ABF5FBD96}"/>
                  </a:ext>
                </a:extLst>
              </p:cNvPr>
              <p:cNvSpPr>
                <a:spLocks noGrp="1" noRot="1" noChangeAspect="1" noMove="1" noResize="1" noEditPoints="1" noAdjustHandles="1" noChangeArrowheads="1" noChangeShapeType="1" noTextEdit="1"/>
              </p:cNvSpPr>
              <p:nvPr>
                <p:ph idx="1"/>
              </p:nvPr>
            </p:nvSpPr>
            <p:spPr>
              <a:xfrm>
                <a:off x="360000" y="1620000"/>
                <a:ext cx="5636121" cy="4536000"/>
              </a:xfrm>
              <a:blipFill>
                <a:blip r:embed="rId2"/>
                <a:stretch>
                  <a:fillRect l="-2486"/>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8A8C233-E5D0-C61A-8D4B-CFFA3A0AC044}"/>
              </a:ext>
            </a:extLst>
          </p:cNvPr>
          <p:cNvSpPr/>
          <p:nvPr/>
        </p:nvSpPr>
        <p:spPr>
          <a:xfrm>
            <a:off x="316639" y="3189450"/>
            <a:ext cx="2861421" cy="1170654"/>
          </a:xfrm>
          <a:prstGeom prst="wedgeRoundRectCallout">
            <a:avLst>
              <a:gd name="adj1" fmla="val -20453"/>
              <a:gd name="adj2" fmla="val -667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How would you read this probability aloud? </a:t>
            </a:r>
          </a:p>
        </p:txBody>
      </p:sp>
      <p:sp>
        <p:nvSpPr>
          <p:cNvPr id="8" name="Rectangle 7">
            <a:extLst>
              <a:ext uri="{FF2B5EF4-FFF2-40B4-BE49-F238E27FC236}">
                <a16:creationId xmlns:a16="http://schemas.microsoft.com/office/drawing/2014/main" id="{3F259716-87D6-9847-ED12-9C617FFC862D}"/>
              </a:ext>
              <a:ext uri="{C183D7F6-B498-43B3-948B-1728B52AA6E4}">
                <adec:decorative xmlns:adec="http://schemas.microsoft.com/office/drawing/2017/decorative" val="1"/>
              </a:ext>
            </a:extLst>
          </p:cNvPr>
          <p:cNvSpPr/>
          <p:nvPr/>
        </p:nvSpPr>
        <p:spPr>
          <a:xfrm>
            <a:off x="6195880" y="2885057"/>
            <a:ext cx="5646753" cy="616689"/>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FCD526F-36AC-8F12-D599-1E22CBB9CBD2}"/>
              </a:ext>
              <a:ext uri="{C183D7F6-B498-43B3-948B-1728B52AA6E4}">
                <adec:decorative xmlns:adec="http://schemas.microsoft.com/office/drawing/2017/decorative" val="1"/>
              </a:ext>
            </a:extLst>
          </p:cNvPr>
          <p:cNvSpPr/>
          <p:nvPr/>
        </p:nvSpPr>
        <p:spPr>
          <a:xfrm rot="5400000">
            <a:off x="7120925" y="2136709"/>
            <a:ext cx="2508848" cy="1460065"/>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41FCA8B8-C0E8-6860-B1B9-2EA05DFED3B8}"/>
              </a:ext>
              <a:ext uri="{C183D7F6-B498-43B3-948B-1728B52AA6E4}">
                <adec:decorative xmlns:adec="http://schemas.microsoft.com/office/drawing/2017/decorative" val="1"/>
              </a:ext>
            </a:extLst>
          </p:cNvPr>
          <p:cNvSpPr/>
          <p:nvPr/>
        </p:nvSpPr>
        <p:spPr>
          <a:xfrm>
            <a:off x="7645316" y="2881106"/>
            <a:ext cx="1460066" cy="61668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6" name="Content Placeholder 2" descr="2- way table showing the number of wins and losses for teams playing at home versus playing away.&#10;The Loss row has been highlighted and the Home column has been highlighted showing the intersection as being the number of losses at home games.">
            <a:extLst>
              <a:ext uri="{FF2B5EF4-FFF2-40B4-BE49-F238E27FC236}">
                <a16:creationId xmlns:a16="http://schemas.microsoft.com/office/drawing/2014/main" id="{D8156169-FCAB-C8F8-F236-D2158CD8A309}"/>
              </a:ext>
            </a:extLst>
          </p:cNvPr>
          <p:cNvGraphicFramePr>
            <a:graphicFrameLocks/>
          </p:cNvGraphicFramePr>
          <p:nvPr>
            <p:extLst>
              <p:ext uri="{D42A27DB-BD31-4B8C-83A1-F6EECF244321}">
                <p14:modId xmlns:p14="http://schemas.microsoft.com/office/powerpoint/2010/main" val="1788732337"/>
              </p:ext>
            </p:extLst>
          </p:nvPr>
        </p:nvGraphicFramePr>
        <p:xfrm>
          <a:off x="6195880" y="1612317"/>
          <a:ext cx="5646753" cy="2523212"/>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30803">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30803">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10</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15</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30803">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4</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7 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11 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30803">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 14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12 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26</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5" name="Speech Bubble: Rectangle with Corners Rounded 4">
            <a:extLst>
              <a:ext uri="{FF2B5EF4-FFF2-40B4-BE49-F238E27FC236}">
                <a16:creationId xmlns:a16="http://schemas.microsoft.com/office/drawing/2014/main" id="{667B9657-DD95-06F9-BACA-0DED33C122A3}"/>
              </a:ext>
            </a:extLst>
          </p:cNvPr>
          <p:cNvSpPr/>
          <p:nvPr/>
        </p:nvSpPr>
        <p:spPr>
          <a:xfrm>
            <a:off x="7628119" y="4455311"/>
            <a:ext cx="2782273" cy="1170654"/>
          </a:xfrm>
          <a:prstGeom prst="wedgeRoundRectCallout">
            <a:avLst>
              <a:gd name="adj1" fmla="val -21224"/>
              <a:gd name="adj2" fmla="val -6861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How do you determine which total to use?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422764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US" dirty="0"/>
              <a:t>Your turn 2</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736000" cy="4536000"/>
              </a:xfrm>
            </p:spPr>
            <p:txBody>
              <a:bodyPr/>
              <a:lstStyle/>
              <a:p>
                <a:r>
                  <a:rPr lang="en-US" dirty="0"/>
                  <a:t>Calculate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𝑊𝑖𝑛</m:t>
                        </m:r>
                        <m:r>
                          <a:rPr lang="en-US" b="0" i="1" smtClean="0">
                            <a:latin typeface="Cambria Math" panose="02040503050406030204" pitchFamily="18" charset="0"/>
                          </a:rPr>
                          <m:t> </m:t>
                        </m:r>
                      </m:e>
                    </m:d>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AU" b="0" i="1" smtClean="0">
                            <a:latin typeface="Cambria Math" panose="02040503050406030204" pitchFamily="18" charset="0"/>
                          </a:rPr>
                          <m:t>𝐻𝑜𝑚𝑒</m:t>
                        </m:r>
                      </m:e>
                    </m:acc>
                    <m:r>
                      <a:rPr lang="en-US" b="0" i="1" smtClean="0">
                        <a:latin typeface="Cambria Math" panose="02040503050406030204" pitchFamily="18" charset="0"/>
                      </a:rPr>
                      <m:t>)</m:t>
                    </m:r>
                  </m:oMath>
                </a14:m>
                <a:endParaRPr lang="en-US" dirty="0"/>
              </a:p>
            </p:txBody>
          </p:sp>
        </mc:Choice>
        <mc:Fallback xmlns="">
          <p:sp>
            <p:nvSpPr>
              <p:cNvPr id="11" name="Content Placeholder 2">
                <a:extLst>
                  <a:ext uri="{FF2B5EF4-FFF2-40B4-BE49-F238E27FC236}">
                    <a16:creationId xmlns:a16="http://schemas.microsoft.com/office/drawing/2014/main" id="{F02E9CB5-A792-0CCF-2BD5-050EB755A7DC}"/>
                  </a:ext>
                </a:extLst>
              </p:cNvPr>
              <p:cNvSpPr>
                <a:spLocks noGrp="1" noRot="1" noChangeAspect="1" noMove="1" noResize="1" noEditPoints="1" noAdjustHandles="1" noChangeArrowheads="1" noChangeShapeType="1" noTextEdit="1"/>
              </p:cNvSpPr>
              <p:nvPr>
                <p:ph idx="1"/>
              </p:nvPr>
            </p:nvSpPr>
            <p:spPr>
              <a:xfrm>
                <a:off x="360000" y="1620000"/>
                <a:ext cx="5736000" cy="4536000"/>
              </a:xfrm>
              <a:blipFill>
                <a:blip r:embed="rId2"/>
                <a:stretch>
                  <a:fillRect l="-2444"/>
                </a:stretch>
              </a:blipFill>
            </p:spPr>
            <p:txBody>
              <a:bodyPr/>
              <a:lstStyle/>
              <a:p>
                <a:r>
                  <a:rPr lang="en-AU">
                    <a:noFill/>
                  </a:rPr>
                  <a:t> </a:t>
                </a:r>
              </a:p>
            </p:txBody>
          </p:sp>
        </mc:Fallback>
      </mc:AlternateContent>
      <p:graphicFrame>
        <p:nvGraphicFramePr>
          <p:cNvPr id="3" name="Content Placeholder 2" descr="2- way table showing the number of wins and losses for teams playing at home versus playing away.">
            <a:extLst>
              <a:ext uri="{FF2B5EF4-FFF2-40B4-BE49-F238E27FC236}">
                <a16:creationId xmlns:a16="http://schemas.microsoft.com/office/drawing/2014/main" id="{583279C8-EFAA-B964-DC6B-3A802F0D655E}"/>
              </a:ext>
            </a:extLst>
          </p:cNvPr>
          <p:cNvGraphicFramePr>
            <a:graphicFrameLocks noGrp="1"/>
          </p:cNvGraphicFramePr>
          <p:nvPr>
            <p:ph idx="4294967295"/>
            <p:extLst>
              <p:ext uri="{D42A27DB-BD31-4B8C-83A1-F6EECF244321}">
                <p14:modId xmlns:p14="http://schemas.microsoft.com/office/powerpoint/2010/main" val="2025044890"/>
              </p:ext>
            </p:extLst>
          </p:nvPr>
        </p:nvGraphicFramePr>
        <p:xfrm>
          <a:off x="6197247" y="1618029"/>
          <a:ext cx="5646753" cy="2508848"/>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27212">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27212">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7</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5</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12</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27212">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12</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9</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21</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27212">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19</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14</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33</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7751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US" dirty="0"/>
              <a:t>Your turn 2 – solution</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634754" cy="4536000"/>
              </a:xfrm>
            </p:spPr>
            <p:txBody>
              <a:bodyPr/>
              <a:lstStyle/>
              <a:p>
                <a:r>
                  <a:rPr lang="en-US" dirty="0"/>
                  <a:t>Calculate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𝑊𝑖𝑛</m:t>
                        </m:r>
                        <m:r>
                          <a:rPr lang="en-US" b="0" i="1" smtClean="0">
                            <a:latin typeface="Cambria Math" panose="02040503050406030204" pitchFamily="18" charset="0"/>
                          </a:rPr>
                          <m:t> </m:t>
                        </m:r>
                      </m:e>
                    </m:d>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AU" b="0" i="1" smtClean="0">
                            <a:latin typeface="Cambria Math" panose="02040503050406030204" pitchFamily="18" charset="0"/>
                          </a:rPr>
                          <m:t>𝐻𝑜𝑚𝑒</m:t>
                        </m:r>
                      </m:e>
                    </m:acc>
                    <m:r>
                      <a:rPr lang="en-US" b="0" i="1" smtClean="0">
                        <a:latin typeface="Cambria Math" panose="02040503050406030204" pitchFamily="18" charset="0"/>
                      </a:rPr>
                      <m:t>)</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𝑊𝑖𝑛</m:t>
                          </m:r>
                          <m:r>
                            <a:rPr lang="en-US" i="1">
                              <a:latin typeface="Cambria Math" panose="02040503050406030204" pitchFamily="18" charset="0"/>
                            </a:rPr>
                            <m:t> </m:t>
                          </m:r>
                        </m:e>
                      </m:d>
                      <m:r>
                        <a:rPr lang="en-US" i="1">
                          <a:latin typeface="Cambria Math" panose="02040503050406030204" pitchFamily="18" charset="0"/>
                        </a:rPr>
                        <m:t> </m:t>
                      </m:r>
                      <m:acc>
                        <m:accPr>
                          <m:chr m:val="̅"/>
                          <m:ctrlPr>
                            <a:rPr lang="en-US" i="1" smtClean="0">
                              <a:latin typeface="Cambria Math" panose="02040503050406030204" pitchFamily="18" charset="0"/>
                            </a:rPr>
                          </m:ctrlPr>
                        </m:accPr>
                        <m:e>
                          <m:r>
                            <a:rPr lang="en-AU" b="0" i="1" smtClean="0">
                              <a:latin typeface="Cambria Math" panose="02040503050406030204" pitchFamily="18" charset="0"/>
                            </a:rPr>
                            <m:t>𝐻𝑜𝑚𝑒</m:t>
                          </m:r>
                        </m:e>
                      </m:acc>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 </m:t>
                      </m:r>
                    </m:oMath>
                  </m:oMathPara>
                </a14:m>
                <a:endParaRPr lang="en-US" dirty="0"/>
              </a:p>
            </p:txBody>
          </p:sp>
        </mc:Choice>
        <mc:Fallback xmlns="">
          <p:sp>
            <p:nvSpPr>
              <p:cNvPr id="11" name="Content Placeholder 2">
                <a:extLst>
                  <a:ext uri="{FF2B5EF4-FFF2-40B4-BE49-F238E27FC236}">
                    <a16:creationId xmlns:a16="http://schemas.microsoft.com/office/drawing/2014/main" id="{F02E9CB5-A792-0CCF-2BD5-050EB755A7DC}"/>
                  </a:ext>
                </a:extLst>
              </p:cNvPr>
              <p:cNvSpPr>
                <a:spLocks noGrp="1" noRot="1" noChangeAspect="1" noMove="1" noResize="1" noEditPoints="1" noAdjustHandles="1" noChangeArrowheads="1" noChangeShapeType="1" noTextEdit="1"/>
              </p:cNvSpPr>
              <p:nvPr>
                <p:ph idx="1"/>
              </p:nvPr>
            </p:nvSpPr>
            <p:spPr>
              <a:xfrm>
                <a:off x="360000" y="1620000"/>
                <a:ext cx="5634754" cy="4536000"/>
              </a:xfrm>
              <a:blipFill>
                <a:blip r:embed="rId2"/>
                <a:stretch>
                  <a:fillRect l="-2489"/>
                </a:stretch>
              </a:blipFill>
            </p:spPr>
            <p:txBody>
              <a:bodyPr/>
              <a:lstStyle/>
              <a:p>
                <a:r>
                  <a:rPr lang="en-AU">
                    <a:noFill/>
                  </a:rPr>
                  <a:t> </a:t>
                </a:r>
              </a:p>
            </p:txBody>
          </p:sp>
        </mc:Fallback>
      </mc:AlternateContent>
      <p:graphicFrame>
        <p:nvGraphicFramePr>
          <p:cNvPr id="5" name="Content Placeholder 2" descr="2- way table showing the number of wins and losses for teams playing at home versus playing away.">
            <a:extLst>
              <a:ext uri="{FF2B5EF4-FFF2-40B4-BE49-F238E27FC236}">
                <a16:creationId xmlns:a16="http://schemas.microsoft.com/office/drawing/2014/main" id="{B2F3A595-A4AB-F096-134D-FFBB7AA5E5B4}"/>
              </a:ext>
            </a:extLst>
          </p:cNvPr>
          <p:cNvGraphicFramePr>
            <a:graphicFrameLocks/>
          </p:cNvGraphicFramePr>
          <p:nvPr>
            <p:extLst>
              <p:ext uri="{D42A27DB-BD31-4B8C-83A1-F6EECF244321}">
                <p14:modId xmlns:p14="http://schemas.microsoft.com/office/powerpoint/2010/main" val="3440844474"/>
              </p:ext>
            </p:extLst>
          </p:nvPr>
        </p:nvGraphicFramePr>
        <p:xfrm>
          <a:off x="6197247" y="1618029"/>
          <a:ext cx="5646753" cy="2508848"/>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27212">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27212">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7</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5</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12</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27212">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12</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9</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21</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27212">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19</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14</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33</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2662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1226-AC95-7D5B-A04F-88744AE8D2C0}"/>
              </a:ext>
            </a:extLst>
          </p:cNvPr>
          <p:cNvSpPr>
            <a:spLocks noGrp="1"/>
          </p:cNvSpPr>
          <p:nvPr>
            <p:ph type="title"/>
          </p:nvPr>
        </p:nvSpPr>
        <p:spPr/>
        <p:txBody>
          <a:bodyPr/>
          <a:lstStyle/>
          <a:p>
            <a:r>
              <a:rPr lang="en-US" dirty="0"/>
              <a:t>Conditional language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15D671-5C5B-FD86-2F5B-8E95D51E720C}"/>
                  </a:ext>
                </a:extLst>
              </p:cNvPr>
              <p:cNvSpPr>
                <a:spLocks noGrp="1"/>
              </p:cNvSpPr>
              <p:nvPr>
                <p:ph idx="1"/>
              </p:nvPr>
            </p:nvSpPr>
            <p:spPr/>
            <p:txBody>
              <a:bodyPr/>
              <a:lstStyle/>
              <a:p>
                <a:r>
                  <a:rPr lang="en-US" b="0" i="0" dirty="0">
                    <a:effectLst/>
                  </a:rPr>
                  <a:t>Conditional probabilities use language such as  ‘if… then’, ‘given’, ‘of’ and ‘knowing that’.</a:t>
                </a:r>
              </a:p>
              <a:p>
                <a:r>
                  <a:rPr lang="en-US" b="1" i="0" dirty="0">
                    <a:effectLst/>
                  </a:rPr>
                  <a:t>Example:</a:t>
                </a:r>
              </a:p>
              <a:p>
                <a:r>
                  <a:rPr lang="en-US" b="0" i="0" dirty="0">
                    <a:effectLst/>
                  </a:rPr>
                  <a:t>Calculate the probability that a resulting number is 3, </a:t>
                </a:r>
                <a:r>
                  <a:rPr lang="en-US" b="1" i="0" dirty="0">
                    <a:effectLst/>
                  </a:rPr>
                  <a:t>given</a:t>
                </a:r>
                <a:r>
                  <a:rPr lang="en-US" b="0" i="0" dirty="0">
                    <a:effectLst/>
                  </a:rPr>
                  <a:t> that a number less than 5 has been rolled on </a:t>
                </a:r>
                <a:r>
                  <a:rPr lang="en-US" b="0" i="0">
                    <a:effectLst/>
                  </a:rPr>
                  <a:t>a </a:t>
                </a:r>
                <a:br>
                  <a:rPr lang="en-US" b="0" i="0">
                    <a:effectLst/>
                  </a:rPr>
                </a:br>
                <a:r>
                  <a:rPr lang="en-US" b="0" i="0">
                    <a:effectLst/>
                  </a:rPr>
                  <a:t>6-sided </a:t>
                </a:r>
                <a:r>
                  <a:rPr lang="en-US" b="0" i="0" dirty="0">
                    <a:effectLst/>
                  </a:rPr>
                  <a:t>die.</a:t>
                </a:r>
              </a:p>
              <a:p>
                <a:r>
                  <a:rPr lang="en-US" b="0" dirty="0">
                    <a:effectLst/>
                  </a:rPr>
                  <a:t>Sample space for a 6-sided die: </a:t>
                </a:r>
                <a14:m>
                  <m:oMath xmlns:m="http://schemas.openxmlformats.org/officeDocument/2006/math">
                    <m:r>
                      <a:rPr lang="en-US" b="0" i="1" smtClean="0">
                        <a:effectLst/>
                        <a:latin typeface="Cambria Math" panose="02040503050406030204" pitchFamily="18" charset="0"/>
                      </a:rPr>
                      <m:t>{1, 2, 3, 4, 5, 6}</m:t>
                    </m:r>
                  </m:oMath>
                </a14:m>
                <a:endParaRPr lang="en-US" b="0" i="0" dirty="0">
                  <a:effectLst/>
                </a:endParaRPr>
              </a:p>
              <a:p>
                <a:r>
                  <a:rPr lang="en-US" b="0" i="0" dirty="0">
                    <a:effectLst/>
                  </a:rPr>
                  <a:t>Sample space </a:t>
                </a:r>
                <a:r>
                  <a:rPr lang="en-US" b="1" i="0" dirty="0">
                    <a:effectLst/>
                  </a:rPr>
                  <a:t>given</a:t>
                </a:r>
                <a:r>
                  <a:rPr lang="en-US" b="0" i="0" dirty="0">
                    <a:effectLst/>
                  </a:rPr>
                  <a:t> that a number less than 5 has been rolled:</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i="1">
                        <a:latin typeface="Cambria Math" panose="02040503050406030204" pitchFamily="18" charset="0"/>
                      </a:rPr>
                      <m:t>1, 2, 3, 4</m:t>
                    </m:r>
                    <m:r>
                      <a:rPr lang="en-US" b="0" i="1" smtClean="0">
                        <a:latin typeface="Cambria Math" panose="02040503050406030204" pitchFamily="18" charset="0"/>
                      </a:rPr>
                      <m:t>}</m:t>
                    </m:r>
                  </m:oMath>
                </a14:m>
                <a:endParaRPr lang="en-US" b="0" i="0" dirty="0">
                  <a:effectLst/>
                </a:endParaRPr>
              </a:p>
              <a:p>
                <a:pPr/>
                <a14:m>
                  <m:oMathPara xmlns:m="http://schemas.openxmlformats.org/officeDocument/2006/math">
                    <m:oMathParaPr>
                      <m:jc m:val="left"/>
                    </m:oMathParaPr>
                    <m:oMath xmlns:m="http://schemas.openxmlformats.org/officeDocument/2006/math">
                      <m:r>
                        <a:rPr lang="en-US" b="0" i="1" smtClean="0">
                          <a:effectLst/>
                          <a:latin typeface="Cambria Math" panose="02040503050406030204" pitchFamily="18" charset="0"/>
                        </a:rPr>
                        <m:t>𝑃</m:t>
                      </m:r>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3 </m:t>
                          </m:r>
                          <m:r>
                            <a:rPr lang="en-US" b="0" i="1" smtClean="0">
                              <a:effectLst/>
                              <a:latin typeface="Cambria Math" panose="02040503050406030204" pitchFamily="18" charset="0"/>
                            </a:rPr>
                            <m:t>𝑔𝑖𝑣𝑒𝑛</m:t>
                          </m:r>
                          <m:r>
                            <a:rPr lang="en-US" b="0" i="1" smtClean="0">
                              <a:effectLst/>
                              <a:latin typeface="Cambria Math" panose="02040503050406030204" pitchFamily="18" charset="0"/>
                            </a:rPr>
                            <m:t> </m:t>
                          </m:r>
                          <m:r>
                            <a:rPr lang="en-US" b="0" i="1" smtClean="0">
                              <a:effectLst/>
                              <a:latin typeface="Cambria Math" panose="02040503050406030204" pitchFamily="18" charset="0"/>
                            </a:rPr>
                            <m:t>𝑎</m:t>
                          </m:r>
                          <m:r>
                            <a:rPr lang="en-US" b="0" i="1" smtClean="0">
                              <a:effectLst/>
                              <a:latin typeface="Cambria Math" panose="02040503050406030204" pitchFamily="18" charset="0"/>
                            </a:rPr>
                            <m:t> </m:t>
                          </m:r>
                          <m:r>
                            <a:rPr lang="en-US" b="0" i="1" smtClean="0">
                              <a:effectLst/>
                              <a:latin typeface="Cambria Math" panose="02040503050406030204" pitchFamily="18" charset="0"/>
                            </a:rPr>
                            <m:t>𝑛𝑢𝑚𝑏𝑒𝑟</m:t>
                          </m:r>
                          <m:r>
                            <a:rPr lang="en-US" b="0" i="1" smtClean="0">
                              <a:effectLst/>
                              <a:latin typeface="Cambria Math" panose="02040503050406030204" pitchFamily="18" charset="0"/>
                            </a:rPr>
                            <m:t> </m:t>
                          </m:r>
                          <m:r>
                            <a:rPr lang="en-US" b="0" i="1" smtClean="0">
                              <a:effectLst/>
                              <a:latin typeface="Cambria Math" panose="02040503050406030204" pitchFamily="18" charset="0"/>
                            </a:rPr>
                            <m:t>𝑙𝑒𝑠𝑠</m:t>
                          </m:r>
                          <m:r>
                            <a:rPr lang="en-US" b="0" i="1" smtClean="0">
                              <a:effectLst/>
                              <a:latin typeface="Cambria Math" panose="02040503050406030204" pitchFamily="18" charset="0"/>
                            </a:rPr>
                            <m:t> </m:t>
                          </m:r>
                          <m:r>
                            <a:rPr lang="en-US" b="0" i="1" smtClean="0">
                              <a:effectLst/>
                              <a:latin typeface="Cambria Math" panose="02040503050406030204" pitchFamily="18" charset="0"/>
                            </a:rPr>
                            <m:t>𝑡h𝑎𝑛</m:t>
                          </m:r>
                          <m:r>
                            <a:rPr lang="en-US" b="0" i="1" smtClean="0">
                              <a:effectLst/>
                              <a:latin typeface="Cambria Math" panose="02040503050406030204" pitchFamily="18" charset="0"/>
                            </a:rPr>
                            <m:t> 5 </m:t>
                          </m:r>
                          <m:r>
                            <a:rPr lang="en-US" b="0" i="1" smtClean="0">
                              <a:effectLst/>
                              <a:latin typeface="Cambria Math" panose="02040503050406030204" pitchFamily="18" charset="0"/>
                            </a:rPr>
                            <m:t>h𝑎𝑠</m:t>
                          </m:r>
                          <m:r>
                            <a:rPr lang="en-US" b="0" i="1" smtClean="0">
                              <a:effectLst/>
                              <a:latin typeface="Cambria Math" panose="02040503050406030204" pitchFamily="18" charset="0"/>
                            </a:rPr>
                            <m:t> </m:t>
                          </m:r>
                          <m:r>
                            <a:rPr lang="en-US" b="0" i="1" smtClean="0">
                              <a:effectLst/>
                              <a:latin typeface="Cambria Math" panose="02040503050406030204" pitchFamily="18" charset="0"/>
                            </a:rPr>
                            <m:t>𝑏𝑒𝑒𝑛</m:t>
                          </m:r>
                          <m:r>
                            <a:rPr lang="en-US" b="0" i="1" smtClean="0">
                              <a:effectLst/>
                              <a:latin typeface="Cambria Math" panose="02040503050406030204" pitchFamily="18" charset="0"/>
                            </a:rPr>
                            <m:t> </m:t>
                          </m:r>
                          <m:r>
                            <a:rPr lang="en-US" b="0" i="1" smtClean="0">
                              <a:effectLst/>
                              <a:latin typeface="Cambria Math" panose="02040503050406030204" pitchFamily="18" charset="0"/>
                            </a:rPr>
                            <m:t>𝑟𝑜𝑙𝑙𝑒𝑑</m:t>
                          </m:r>
                        </m:e>
                      </m:d>
                      <m:r>
                        <a:rPr lang="en-US" b="0" i="1" smtClean="0">
                          <a:effectLst/>
                          <a:latin typeface="Cambria Math" panose="02040503050406030204" pitchFamily="18" charset="0"/>
                        </a:rPr>
                        <m:t>=</m:t>
                      </m:r>
                      <m:f>
                        <m:fPr>
                          <m:ctrlPr>
                            <a:rPr lang="en-US" b="0" i="1" smtClean="0">
                              <a:effectLst/>
                              <a:latin typeface="Cambria Math" panose="02040503050406030204" pitchFamily="18" charset="0"/>
                            </a:rPr>
                          </m:ctrlPr>
                        </m:fPr>
                        <m:num>
                          <m:r>
                            <a:rPr lang="en-US" b="0" i="1" smtClean="0">
                              <a:effectLst/>
                              <a:latin typeface="Cambria Math" panose="02040503050406030204" pitchFamily="18" charset="0"/>
                            </a:rPr>
                            <m:t>1</m:t>
                          </m:r>
                        </m:num>
                        <m:den>
                          <m:r>
                            <a:rPr lang="en-US" b="0" i="1" smtClean="0">
                              <a:effectLst/>
                              <a:latin typeface="Cambria Math" panose="02040503050406030204" pitchFamily="18" charset="0"/>
                            </a:rPr>
                            <m:t>4</m:t>
                          </m:r>
                        </m:den>
                      </m:f>
                    </m:oMath>
                  </m:oMathPara>
                </a14:m>
                <a:endParaRPr lang="en-US" b="0" i="0" dirty="0">
                  <a:effectLst/>
                </a:endParaRPr>
              </a:p>
            </p:txBody>
          </p:sp>
        </mc:Choice>
        <mc:Fallback xmlns="">
          <p:sp>
            <p:nvSpPr>
              <p:cNvPr id="3" name="Content Placeholder 2">
                <a:extLst>
                  <a:ext uri="{FF2B5EF4-FFF2-40B4-BE49-F238E27FC236}">
                    <a16:creationId xmlns:a16="http://schemas.microsoft.com/office/drawing/2014/main" id="{3715D671-5C5B-FD86-2F5B-8E95D51E720C}"/>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9C3D32E-2C64-B4B3-42B7-F59CD9C8E6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9258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1226-AC95-7D5B-A04F-88744AE8D2C0}"/>
              </a:ext>
            </a:extLst>
          </p:cNvPr>
          <p:cNvSpPr>
            <a:spLocks noGrp="1"/>
          </p:cNvSpPr>
          <p:nvPr>
            <p:ph type="title"/>
          </p:nvPr>
        </p:nvSpPr>
        <p:spPr/>
        <p:txBody>
          <a:bodyPr/>
          <a:lstStyle/>
          <a:p>
            <a:r>
              <a:rPr lang="en-US" dirty="0"/>
              <a:t>Conditional notation</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15D671-5C5B-FD86-2F5B-8E95D51E720C}"/>
                  </a:ext>
                </a:extLst>
              </p:cNvPr>
              <p:cNvSpPr>
                <a:spLocks noGrp="1"/>
              </p:cNvSpPr>
              <p:nvPr>
                <p:ph idx="1"/>
              </p:nvPr>
            </p:nvSpPr>
            <p:spPr/>
            <p:txBody>
              <a:bodyPr/>
              <a:lstStyle/>
              <a:p>
                <a:r>
                  <a:rPr lang="en-US" b="0" i="0" dirty="0">
                    <a:effectLst/>
                  </a:rPr>
                  <a:t>The mathematical notation for the probability of event A given event B has happened is </a:t>
                </a:r>
                <a14:m>
                  <m:oMath xmlns:m="http://schemas.openxmlformats.org/officeDocument/2006/math">
                    <m:r>
                      <a:rPr lang="en-US" b="0" i="1" smtClean="0">
                        <a:effectLst/>
                        <a:latin typeface="Cambria Math" panose="02040503050406030204" pitchFamily="18" charset="0"/>
                      </a:rPr>
                      <m:t>𝑃</m:t>
                    </m:r>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𝐴</m:t>
                        </m:r>
                        <m:r>
                          <a:rPr lang="en-US" b="0" i="1" smtClean="0">
                            <a:effectLst/>
                            <a:latin typeface="Cambria Math" panose="02040503050406030204" pitchFamily="18" charset="0"/>
                          </a:rPr>
                          <m:t> </m:t>
                        </m:r>
                      </m:e>
                      <m:e>
                        <m:r>
                          <a:rPr lang="en-US" b="0" i="1" smtClean="0">
                            <a:effectLst/>
                            <a:latin typeface="Cambria Math" panose="02040503050406030204" pitchFamily="18" charset="0"/>
                          </a:rPr>
                          <m:t> </m:t>
                        </m:r>
                        <m:r>
                          <a:rPr lang="en-US" b="0" i="1" smtClean="0">
                            <a:effectLst/>
                            <a:latin typeface="Cambria Math" panose="02040503050406030204" pitchFamily="18" charset="0"/>
                          </a:rPr>
                          <m:t>𝐵</m:t>
                        </m:r>
                      </m:e>
                    </m:d>
                    <m:r>
                      <a:rPr lang="en-US" b="0" i="1" smtClean="0">
                        <a:effectLst/>
                        <a:latin typeface="Cambria Math" panose="02040503050406030204" pitchFamily="18" charset="0"/>
                      </a:rPr>
                      <m:t>.</m:t>
                    </m:r>
                  </m:oMath>
                </a14:m>
                <a:endParaRPr lang="en-US" b="0" i="0" dirty="0">
                  <a:effectLst/>
                </a:endParaRPr>
              </a:p>
              <a:p>
                <a14:m>
                  <m:oMath xmlns:m="http://schemas.openxmlformats.org/officeDocument/2006/math">
                    <m:r>
                      <a:rPr lang="en-US" b="0" i="1" smtClean="0">
                        <a:effectLst/>
                        <a:latin typeface="Cambria Math" panose="02040503050406030204" pitchFamily="18" charset="0"/>
                      </a:rPr>
                      <m:t>𝑃</m:t>
                    </m:r>
                    <m:d>
                      <m:dPr>
                        <m:endChr m:val="|"/>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𝐴</m:t>
                        </m:r>
                        <m:r>
                          <a:rPr lang="en-US" b="0" i="1" smtClean="0">
                            <a:effectLst/>
                            <a:latin typeface="Cambria Math" panose="02040503050406030204" pitchFamily="18" charset="0"/>
                          </a:rPr>
                          <m:t> </m:t>
                        </m:r>
                      </m:e>
                    </m:d>
                    <m:r>
                      <a:rPr lang="en-US" b="0" i="1" smtClean="0">
                        <a:effectLst/>
                        <a:latin typeface="Cambria Math" panose="02040503050406030204" pitchFamily="18" charset="0"/>
                      </a:rPr>
                      <m:t> </m:t>
                    </m:r>
                    <m:r>
                      <a:rPr lang="en-US" b="0" i="1" smtClean="0">
                        <a:effectLst/>
                        <a:latin typeface="Cambria Math" panose="02040503050406030204" pitchFamily="18" charset="0"/>
                      </a:rPr>
                      <m:t>𝐵</m:t>
                    </m:r>
                    <m:r>
                      <a:rPr lang="en-US" b="0" i="1" smtClean="0">
                        <a:effectLst/>
                        <a:latin typeface="Cambria Math" panose="02040503050406030204" pitchFamily="18" charset="0"/>
                      </a:rPr>
                      <m:t>)</m:t>
                    </m:r>
                  </m:oMath>
                </a14:m>
                <a:r>
                  <a:rPr lang="en-US" b="0" i="0" dirty="0">
                    <a:effectLst/>
                  </a:rPr>
                  <a:t> is read as ‘Probability of A given B’.</a:t>
                </a:r>
              </a:p>
              <a:p>
                <a14:m>
                  <m:oMath xmlns:m="http://schemas.openxmlformats.org/officeDocument/2006/math">
                    <m:r>
                      <a:rPr lang="en-US" b="0" i="1" smtClean="0">
                        <a:effectLst/>
                        <a:latin typeface="Cambria Math" panose="02040503050406030204" pitchFamily="18" charset="0"/>
                      </a:rPr>
                      <m:t>𝑃</m:t>
                    </m:r>
                    <m:d>
                      <m:dPr>
                        <m:endChr m:val="|"/>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𝐴</m:t>
                        </m:r>
                        <m:r>
                          <a:rPr lang="en-US" b="0" i="1" smtClean="0">
                            <a:effectLst/>
                            <a:latin typeface="Cambria Math" panose="02040503050406030204" pitchFamily="18" charset="0"/>
                          </a:rPr>
                          <m:t> </m:t>
                        </m:r>
                      </m:e>
                    </m:d>
                    <m:r>
                      <a:rPr lang="en-US" b="0" i="1" smtClean="0">
                        <a:effectLst/>
                        <a:latin typeface="Cambria Math" panose="02040503050406030204" pitchFamily="18" charset="0"/>
                      </a:rPr>
                      <m:t> </m:t>
                    </m:r>
                    <m:acc>
                      <m:accPr>
                        <m:chr m:val="̅"/>
                        <m:ctrlPr>
                          <a:rPr lang="en-US" b="0" i="1" dirty="0" smtClean="0">
                            <a:effectLst/>
                            <a:latin typeface="Cambria Math" panose="02040503050406030204" pitchFamily="18" charset="0"/>
                          </a:rPr>
                        </m:ctrlPr>
                      </m:accPr>
                      <m:e>
                        <m:r>
                          <a:rPr lang="en-AU" b="0" i="1" dirty="0" smtClean="0">
                            <a:effectLst/>
                            <a:latin typeface="Cambria Math" panose="02040503050406030204" pitchFamily="18" charset="0"/>
                          </a:rPr>
                          <m:t>𝐵</m:t>
                        </m:r>
                      </m:e>
                    </m:acc>
                    <m:r>
                      <a:rPr lang="en-US" b="0" i="1" smtClean="0">
                        <a:effectLst/>
                        <a:latin typeface="Cambria Math" panose="02040503050406030204" pitchFamily="18" charset="0"/>
                      </a:rPr>
                      <m:t>)</m:t>
                    </m:r>
                  </m:oMath>
                </a14:m>
                <a:r>
                  <a:rPr lang="en-US" b="0" i="0" dirty="0">
                    <a:effectLst/>
                  </a:rPr>
                  <a:t> is read as ‘Probability of A given not B’.</a:t>
                </a:r>
              </a:p>
            </p:txBody>
          </p:sp>
        </mc:Choice>
        <mc:Fallback xmlns="">
          <p:sp>
            <p:nvSpPr>
              <p:cNvPr id="3" name="Content Placeholder 2">
                <a:extLst>
                  <a:ext uri="{FF2B5EF4-FFF2-40B4-BE49-F238E27FC236}">
                    <a16:creationId xmlns:a16="http://schemas.microsoft.com/office/drawing/2014/main" id="{3715D671-5C5B-FD86-2F5B-8E95D51E720C}"/>
                  </a:ext>
                </a:extLst>
              </p:cNvPr>
              <p:cNvSpPr>
                <a:spLocks noGrp="1" noRot="1" noChangeAspect="1" noMove="1" noResize="1" noEditPoints="1" noAdjustHandles="1" noChangeArrowheads="1" noChangeShapeType="1" noTextEdit="1"/>
              </p:cNvSpPr>
              <p:nvPr>
                <p:ph idx="1"/>
              </p:nvPr>
            </p:nvSpPr>
            <p:spPr>
              <a:blipFill>
                <a:blip r:embed="rId2"/>
                <a:stretch>
                  <a:fillRect l="-1221"/>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9C3D32E-2C64-B4B3-42B7-F59CD9C8E6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78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fontScale="90000"/>
          </a:bodyPr>
          <a:lstStyle/>
          <a:p>
            <a:pPr>
              <a:lnSpc>
                <a:spcPct val="140000"/>
              </a:lnSpc>
            </a:pPr>
            <a:r>
              <a:rPr lang="en-AU" dirty="0"/>
              <a:t>Example 1</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736000" cy="4536000"/>
              </a:xfrm>
            </p:spPr>
            <p:txBody>
              <a:bodyPr/>
              <a:lstStyle/>
              <a:p>
                <a:r>
                  <a:rPr lang="en-US" dirty="0"/>
                  <a:t>Calculate the probability that this team will win given that they play at home.</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𝑊𝑖𝑛</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US" b="0" i="1" smtClean="0">
                          <a:latin typeface="Cambria Math" panose="02040503050406030204" pitchFamily="18" charset="0"/>
                        </a:rPr>
                        <m:t>h𝑜𝑚𝑒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14</m:t>
                          </m:r>
                        </m:den>
                      </m:f>
                    </m:oMath>
                  </m:oMathPara>
                </a14:m>
                <a:endParaRPr lang="en-US" dirty="0"/>
              </a:p>
            </p:txBody>
          </p:sp>
        </mc:Choice>
        <mc:Fallback xmlns="">
          <p:sp>
            <p:nvSpPr>
              <p:cNvPr id="11" name="Content Placeholder 2">
                <a:extLst>
                  <a:ext uri="{FF2B5EF4-FFF2-40B4-BE49-F238E27FC236}">
                    <a16:creationId xmlns:a16="http://schemas.microsoft.com/office/drawing/2014/main" id="{F02E9CB5-A792-0CCF-2BD5-050EB755A7DC}"/>
                  </a:ext>
                </a:extLst>
              </p:cNvPr>
              <p:cNvSpPr>
                <a:spLocks noGrp="1" noRot="1" noChangeAspect="1" noMove="1" noResize="1" noEditPoints="1" noAdjustHandles="1" noChangeArrowheads="1" noChangeShapeType="1" noTextEdit="1"/>
              </p:cNvSpPr>
              <p:nvPr>
                <p:ph idx="1"/>
              </p:nvPr>
            </p:nvSpPr>
            <p:spPr>
              <a:xfrm>
                <a:off x="360000" y="1620000"/>
                <a:ext cx="5736000" cy="4536000"/>
              </a:xfrm>
              <a:blipFill>
                <a:blip r:embed="rId2"/>
                <a:stretch>
                  <a:fillRect l="-2444" r="-1275"/>
                </a:stretch>
              </a:blipFill>
            </p:spPr>
            <p:txBody>
              <a:bodyPr/>
              <a:lstStyle/>
              <a:p>
                <a:r>
                  <a:rPr lang="en-AU">
                    <a:noFill/>
                  </a:rPr>
                  <a:t> </a:t>
                </a:r>
              </a:p>
            </p:txBody>
          </p:sp>
        </mc:Fallback>
      </mc:AlternateContent>
      <p:sp>
        <p:nvSpPr>
          <p:cNvPr id="9" name="Rectangle 8">
            <a:extLst>
              <a:ext uri="{FF2B5EF4-FFF2-40B4-BE49-F238E27FC236}">
                <a16:creationId xmlns:a16="http://schemas.microsoft.com/office/drawing/2014/main" id="{74FEEF03-025B-4368-9ECE-C4F72D3B7ACB}"/>
              </a:ext>
              <a:ext uri="{C183D7F6-B498-43B3-948B-1728B52AA6E4}">
                <adec:decorative xmlns:adec="http://schemas.microsoft.com/office/drawing/2017/decorative" val="1"/>
              </a:ext>
            </a:extLst>
          </p:cNvPr>
          <p:cNvSpPr/>
          <p:nvPr/>
        </p:nvSpPr>
        <p:spPr>
          <a:xfrm>
            <a:off x="6197247" y="2254102"/>
            <a:ext cx="5646753" cy="616689"/>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015F5908-5D35-D023-6D79-1FDC0764FC99}"/>
              </a:ext>
              <a:ext uri="{C183D7F6-B498-43B3-948B-1728B52AA6E4}">
                <adec:decorative xmlns:adec="http://schemas.microsoft.com/office/drawing/2017/decorative" val="1"/>
              </a:ext>
            </a:extLst>
          </p:cNvPr>
          <p:cNvSpPr/>
          <p:nvPr/>
        </p:nvSpPr>
        <p:spPr>
          <a:xfrm rot="5400000">
            <a:off x="7085115" y="2144392"/>
            <a:ext cx="2508848" cy="1460065"/>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09F0E442-AB0A-2559-D0BA-DEAD7E75EEE2}"/>
              </a:ext>
              <a:ext uri="{C183D7F6-B498-43B3-948B-1728B52AA6E4}">
                <adec:decorative xmlns:adec="http://schemas.microsoft.com/office/drawing/2017/decorative" val="1"/>
              </a:ext>
            </a:extLst>
          </p:cNvPr>
          <p:cNvSpPr/>
          <p:nvPr/>
        </p:nvSpPr>
        <p:spPr>
          <a:xfrm>
            <a:off x="7609506" y="2254102"/>
            <a:ext cx="1460066" cy="61668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Content Placeholder 2" descr="2-way table showing the number of wins and losses for teams playing at home versus playing away.&#10;The number of wins row has been highlighted and the home games column has been highlighted with the intersection of the 2showing the number of wins for home games.">
            <a:extLst>
              <a:ext uri="{FF2B5EF4-FFF2-40B4-BE49-F238E27FC236}">
                <a16:creationId xmlns:a16="http://schemas.microsoft.com/office/drawing/2014/main" id="{3DA98AB1-E3F3-C7E2-C58F-4AEC5FAF1B39}"/>
              </a:ext>
            </a:extLst>
          </p:cNvPr>
          <p:cNvGraphicFramePr>
            <a:graphicFrameLocks/>
          </p:cNvGraphicFramePr>
          <p:nvPr>
            <p:extLst>
              <p:ext uri="{D42A27DB-BD31-4B8C-83A1-F6EECF244321}">
                <p14:modId xmlns:p14="http://schemas.microsoft.com/office/powerpoint/2010/main" val="632100618"/>
              </p:ext>
            </p:extLst>
          </p:nvPr>
        </p:nvGraphicFramePr>
        <p:xfrm>
          <a:off x="6197247" y="1620000"/>
          <a:ext cx="5646753" cy="2508848"/>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27212">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27212">
                <a:tc>
                  <a:txBody>
                    <a:bodyPr/>
                    <a:lstStyle/>
                    <a:p>
                      <a:pPr algn="ctr">
                        <a:lnSpc>
                          <a:spcPct val="150000"/>
                        </a:lnSpc>
                        <a:spcBef>
                          <a:spcPts val="1200"/>
                        </a:spcBef>
                        <a:spcAft>
                          <a:spcPts val="600"/>
                        </a:spcAft>
                      </a:pPr>
                      <a:r>
                        <a:rPr lang="en-AU" sz="2000">
                          <a:effectLst/>
                          <a:latin typeface="+mj-lt"/>
                        </a:rPr>
                        <a:t>Win</a:t>
                      </a:r>
                      <a:endParaRPr lang="en-AU" sz="200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10</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15</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27212">
                <a:tc>
                  <a:txBody>
                    <a:bodyPr/>
                    <a:lstStyle/>
                    <a:p>
                      <a:pPr algn="ctr">
                        <a:lnSpc>
                          <a:spcPct val="150000"/>
                        </a:lnSpc>
                        <a:spcBef>
                          <a:spcPts val="1200"/>
                        </a:spcBef>
                        <a:spcAft>
                          <a:spcPts val="600"/>
                        </a:spcAft>
                      </a:pPr>
                      <a:r>
                        <a:rPr lang="en-AU" sz="2000">
                          <a:effectLst/>
                          <a:latin typeface="+mj-lt"/>
                        </a:rPr>
                        <a:t>Loss</a:t>
                      </a:r>
                      <a:endParaRPr lang="en-AU" sz="200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 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7 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11 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27212">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14</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12 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26</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fontScale="90000"/>
          </a:bodyPr>
          <a:lstStyle/>
          <a:p>
            <a:pPr>
              <a:lnSpc>
                <a:spcPct val="140000"/>
              </a:lnSpc>
            </a:pPr>
            <a:r>
              <a:rPr lang="en-AU" dirty="0"/>
              <a:t>Example 1 – self-explanation prompts</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646753" cy="4536000"/>
              </a:xfrm>
            </p:spPr>
            <p:txBody>
              <a:bodyPr/>
              <a:lstStyle/>
              <a:p>
                <a:r>
                  <a:rPr lang="en-US" dirty="0"/>
                  <a:t>Calculate the probability that this team will win given that they play at home.</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𝑊𝑖𝑛</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US" b="0" i="1" smtClean="0">
                          <a:latin typeface="Cambria Math" panose="02040503050406030204" pitchFamily="18" charset="0"/>
                        </a:rPr>
                        <m:t>h𝑜𝑚𝑒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14</m:t>
                          </m:r>
                        </m:den>
                      </m:f>
                    </m:oMath>
                  </m:oMathPara>
                </a14:m>
                <a:endParaRPr lang="en-US" dirty="0"/>
              </a:p>
            </p:txBody>
          </p:sp>
        </mc:Choice>
        <mc:Fallback xmlns="">
          <p:sp>
            <p:nvSpPr>
              <p:cNvPr id="11" name="Content Placeholder 2">
                <a:extLst>
                  <a:ext uri="{FF2B5EF4-FFF2-40B4-BE49-F238E27FC236}">
                    <a16:creationId xmlns:a16="http://schemas.microsoft.com/office/drawing/2014/main" id="{F02E9CB5-A792-0CCF-2BD5-050EB755A7DC}"/>
                  </a:ext>
                </a:extLst>
              </p:cNvPr>
              <p:cNvSpPr>
                <a:spLocks noGrp="1" noRot="1" noChangeAspect="1" noMove="1" noResize="1" noEditPoints="1" noAdjustHandles="1" noChangeArrowheads="1" noChangeShapeType="1" noTextEdit="1"/>
              </p:cNvSpPr>
              <p:nvPr>
                <p:ph idx="1"/>
              </p:nvPr>
            </p:nvSpPr>
            <p:spPr>
              <a:xfrm>
                <a:off x="360000" y="1620000"/>
                <a:ext cx="5646753" cy="4536000"/>
              </a:xfrm>
              <a:blipFill>
                <a:blip r:embed="rId2"/>
                <a:stretch>
                  <a:fillRect l="-2484" r="-2916"/>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DB030D99-1C69-49E2-44B9-AFB3D285692F}"/>
              </a:ext>
            </a:extLst>
          </p:cNvPr>
          <p:cNvSpPr/>
          <p:nvPr/>
        </p:nvSpPr>
        <p:spPr>
          <a:xfrm>
            <a:off x="360001" y="3578625"/>
            <a:ext cx="2862170" cy="1853346"/>
          </a:xfrm>
          <a:prstGeom prst="wedgeRoundRectCallout">
            <a:avLst>
              <a:gd name="adj1" fmla="val -19995"/>
              <a:gd name="adj2" fmla="val -6807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What language in the question indicated conditional probability?</a:t>
            </a:r>
          </a:p>
        </p:txBody>
      </p:sp>
      <p:sp>
        <p:nvSpPr>
          <p:cNvPr id="9" name="Speech Bubble: Rectangle with Corners Rounded 8">
            <a:extLst>
              <a:ext uri="{FF2B5EF4-FFF2-40B4-BE49-F238E27FC236}">
                <a16:creationId xmlns:a16="http://schemas.microsoft.com/office/drawing/2014/main" id="{129043A1-D8B0-43F7-34D0-6861713D1C53}"/>
              </a:ext>
            </a:extLst>
          </p:cNvPr>
          <p:cNvSpPr/>
          <p:nvPr/>
        </p:nvSpPr>
        <p:spPr>
          <a:xfrm>
            <a:off x="3385221" y="2627760"/>
            <a:ext cx="1998649" cy="1118363"/>
          </a:xfrm>
          <a:prstGeom prst="wedgeRoundRectCallout">
            <a:avLst>
              <a:gd name="adj1" fmla="val -67129"/>
              <a:gd name="adj2" fmla="val -2315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Why was the 10 selected?</a:t>
            </a:r>
          </a:p>
        </p:txBody>
      </p:sp>
      <p:sp>
        <p:nvSpPr>
          <p:cNvPr id="12" name="Speech Bubble: Rectangle with Corners Rounded 11">
            <a:extLst>
              <a:ext uri="{FF2B5EF4-FFF2-40B4-BE49-F238E27FC236}">
                <a16:creationId xmlns:a16="http://schemas.microsoft.com/office/drawing/2014/main" id="{4E6BA18F-1507-C320-A9A7-D259491AECDE}"/>
              </a:ext>
            </a:extLst>
          </p:cNvPr>
          <p:cNvSpPr/>
          <p:nvPr/>
        </p:nvSpPr>
        <p:spPr>
          <a:xfrm>
            <a:off x="3385221" y="4128848"/>
            <a:ext cx="1998649" cy="1316245"/>
          </a:xfrm>
          <a:prstGeom prst="wedgeRoundRectCallout">
            <a:avLst>
              <a:gd name="adj1" fmla="val -20288"/>
              <a:gd name="adj2" fmla="val -7147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Why was the 14 selected?</a:t>
            </a:r>
          </a:p>
        </p:txBody>
      </p:sp>
      <p:sp>
        <p:nvSpPr>
          <p:cNvPr id="5" name="Rectangle 4">
            <a:extLst>
              <a:ext uri="{FF2B5EF4-FFF2-40B4-BE49-F238E27FC236}">
                <a16:creationId xmlns:a16="http://schemas.microsoft.com/office/drawing/2014/main" id="{4A1FD49E-25F6-59E4-7816-BE07DFA8008A}"/>
              </a:ext>
              <a:ext uri="{C183D7F6-B498-43B3-948B-1728B52AA6E4}">
                <adec:decorative xmlns:adec="http://schemas.microsoft.com/office/drawing/2017/decorative" val="1"/>
              </a:ext>
            </a:extLst>
          </p:cNvPr>
          <p:cNvSpPr/>
          <p:nvPr/>
        </p:nvSpPr>
        <p:spPr>
          <a:xfrm>
            <a:off x="6197247" y="2254102"/>
            <a:ext cx="5646753" cy="616689"/>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42EF86B-CAC2-08F4-891C-96CAC3E405BD}"/>
              </a:ext>
              <a:ext uri="{C183D7F6-B498-43B3-948B-1728B52AA6E4}">
                <adec:decorative xmlns:adec="http://schemas.microsoft.com/office/drawing/2017/decorative" val="1"/>
              </a:ext>
            </a:extLst>
          </p:cNvPr>
          <p:cNvSpPr/>
          <p:nvPr/>
        </p:nvSpPr>
        <p:spPr>
          <a:xfrm rot="5400000">
            <a:off x="7085115" y="2144392"/>
            <a:ext cx="2508848" cy="1460065"/>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F1EFF2E6-A8E5-684E-D7B1-2622B181F5FA}"/>
              </a:ext>
              <a:ext uri="{C183D7F6-B498-43B3-948B-1728B52AA6E4}">
                <adec:decorative xmlns:adec="http://schemas.microsoft.com/office/drawing/2017/decorative" val="1"/>
              </a:ext>
            </a:extLst>
          </p:cNvPr>
          <p:cNvSpPr/>
          <p:nvPr/>
        </p:nvSpPr>
        <p:spPr>
          <a:xfrm>
            <a:off x="7609506" y="2254102"/>
            <a:ext cx="1460066" cy="61668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Content Placeholder 2" descr="2-way table showing the number of wins and losses for teams playing at home versus playing away.&#10;The number of wins row has been highlighted and the home games column has been highlighted with the intersection of the 2 showing the number of wins for home games.">
            <a:extLst>
              <a:ext uri="{FF2B5EF4-FFF2-40B4-BE49-F238E27FC236}">
                <a16:creationId xmlns:a16="http://schemas.microsoft.com/office/drawing/2014/main" id="{583279C8-EFAA-B964-DC6B-3A802F0D655E}"/>
              </a:ext>
            </a:extLst>
          </p:cNvPr>
          <p:cNvGraphicFramePr>
            <a:graphicFrameLocks/>
          </p:cNvGraphicFramePr>
          <p:nvPr>
            <p:extLst>
              <p:ext uri="{D42A27DB-BD31-4B8C-83A1-F6EECF244321}">
                <p14:modId xmlns:p14="http://schemas.microsoft.com/office/powerpoint/2010/main" val="3432245961"/>
              </p:ext>
            </p:extLst>
          </p:nvPr>
        </p:nvGraphicFramePr>
        <p:xfrm>
          <a:off x="6185247" y="1620000"/>
          <a:ext cx="5646753" cy="2508848"/>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27212">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27212">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 10</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15</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27212">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 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7 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11 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27212">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 14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12 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26</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1918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fontScale="90000"/>
          </a:bodyPr>
          <a:lstStyle/>
          <a:p>
            <a:pPr>
              <a:lnSpc>
                <a:spcPct val="140000"/>
              </a:lnSpc>
            </a:pPr>
            <a:r>
              <a:rPr lang="en-AU" dirty="0"/>
              <a:t>Your turn 1</a:t>
            </a:r>
          </a:p>
        </p:txBody>
      </p:sp>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736000" cy="4536000"/>
          </a:xfrm>
        </p:spPr>
        <p:txBody>
          <a:bodyPr/>
          <a:lstStyle/>
          <a:p>
            <a:r>
              <a:rPr lang="en-US" dirty="0"/>
              <a:t>If a team lost, what is the probability they played at home?</a:t>
            </a:r>
          </a:p>
        </p:txBody>
      </p:sp>
      <p:graphicFrame>
        <p:nvGraphicFramePr>
          <p:cNvPr id="3" name="Content Placeholder 2" descr="2-way table showing the number of wins and losses for teams playing at home versus playing away.">
            <a:extLst>
              <a:ext uri="{FF2B5EF4-FFF2-40B4-BE49-F238E27FC236}">
                <a16:creationId xmlns:a16="http://schemas.microsoft.com/office/drawing/2014/main" id="{583279C8-EFAA-B964-DC6B-3A802F0D655E}"/>
              </a:ext>
            </a:extLst>
          </p:cNvPr>
          <p:cNvGraphicFramePr>
            <a:graphicFrameLocks noGrp="1"/>
          </p:cNvGraphicFramePr>
          <p:nvPr>
            <p:ph idx="4294967295"/>
            <p:extLst>
              <p:ext uri="{D42A27DB-BD31-4B8C-83A1-F6EECF244321}">
                <p14:modId xmlns:p14="http://schemas.microsoft.com/office/powerpoint/2010/main" val="3940298962"/>
              </p:ext>
            </p:extLst>
          </p:nvPr>
        </p:nvGraphicFramePr>
        <p:xfrm>
          <a:off x="6197247" y="1620000"/>
          <a:ext cx="5646753" cy="2508848"/>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27212">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27212">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10</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6</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16</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27212">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3 </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4</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27212">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11</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9</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20</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22270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fontScale="90000"/>
          </a:bodyPr>
          <a:lstStyle/>
          <a:p>
            <a:pPr>
              <a:lnSpc>
                <a:spcPct val="140000"/>
              </a:lnSpc>
            </a:pPr>
            <a:r>
              <a:rPr lang="en-AU" sz="3600" dirty="0"/>
              <a:t>Your turn 1 – solution</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736000" cy="4536000"/>
              </a:xfrm>
            </p:spPr>
            <p:txBody>
              <a:bodyPr/>
              <a:lstStyle/>
              <a:p>
                <a:r>
                  <a:rPr lang="en-US" dirty="0"/>
                  <a:t>If a team lost, what is the probability they played at home?</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AU" b="0" i="1" smtClean="0">
                              <a:latin typeface="Cambria Math" panose="02040503050406030204" pitchFamily="18" charset="0"/>
                            </a:rPr>
                            <m:t>h𝑜𝑚𝑒</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AU" b="0" i="1" smtClean="0">
                              <a:latin typeface="Cambria Math" panose="02040503050406030204" pitchFamily="18" charset="0"/>
                            </a:rPr>
                            <m:t>𝑙𝑜𝑠𝑠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AU" b="0" i="1" smtClean="0">
                              <a:latin typeface="Cambria Math" panose="02040503050406030204" pitchFamily="18" charset="0"/>
                            </a:rPr>
                            <m:t>4</m:t>
                          </m:r>
                        </m:den>
                      </m:f>
                    </m:oMath>
                  </m:oMathPara>
                </a14:m>
                <a:endParaRPr lang="en-US" dirty="0"/>
              </a:p>
            </p:txBody>
          </p:sp>
        </mc:Choice>
        <mc:Fallback xmlns="">
          <p:sp>
            <p:nvSpPr>
              <p:cNvPr id="11" name="Content Placeholder 2">
                <a:extLst>
                  <a:ext uri="{FF2B5EF4-FFF2-40B4-BE49-F238E27FC236}">
                    <a16:creationId xmlns:a16="http://schemas.microsoft.com/office/drawing/2014/main" id="{F02E9CB5-A792-0CCF-2BD5-050EB755A7DC}"/>
                  </a:ext>
                </a:extLst>
              </p:cNvPr>
              <p:cNvSpPr>
                <a:spLocks noGrp="1" noRot="1" noChangeAspect="1" noMove="1" noResize="1" noEditPoints="1" noAdjustHandles="1" noChangeArrowheads="1" noChangeShapeType="1" noTextEdit="1"/>
              </p:cNvSpPr>
              <p:nvPr>
                <p:ph idx="1"/>
              </p:nvPr>
            </p:nvSpPr>
            <p:spPr>
              <a:xfrm>
                <a:off x="360000" y="1620000"/>
                <a:ext cx="5736000" cy="4536000"/>
              </a:xfrm>
              <a:blipFill>
                <a:blip r:embed="rId3"/>
                <a:stretch>
                  <a:fillRect l="-2444"/>
                </a:stretch>
              </a:blipFill>
            </p:spPr>
            <p:txBody>
              <a:bodyPr/>
              <a:lstStyle/>
              <a:p>
                <a:r>
                  <a:rPr lang="en-AU">
                    <a:noFill/>
                  </a:rPr>
                  <a:t> </a:t>
                </a:r>
              </a:p>
            </p:txBody>
          </p:sp>
        </mc:Fallback>
      </mc:AlternateContent>
      <p:graphicFrame>
        <p:nvGraphicFramePr>
          <p:cNvPr id="5" name="Content Placeholder 2" descr="2-way table showing the number of wins and losses for teams playing at home versus playing away.">
            <a:extLst>
              <a:ext uri="{FF2B5EF4-FFF2-40B4-BE49-F238E27FC236}">
                <a16:creationId xmlns:a16="http://schemas.microsoft.com/office/drawing/2014/main" id="{F31E4CC9-0691-C6C5-CAF7-F2D5DBDDD2BA}"/>
              </a:ext>
            </a:extLst>
          </p:cNvPr>
          <p:cNvGraphicFramePr>
            <a:graphicFrameLocks/>
          </p:cNvGraphicFramePr>
          <p:nvPr>
            <p:extLst>
              <p:ext uri="{D42A27DB-BD31-4B8C-83A1-F6EECF244321}">
                <p14:modId xmlns:p14="http://schemas.microsoft.com/office/powerpoint/2010/main" val="1161819674"/>
              </p:ext>
            </p:extLst>
          </p:nvPr>
        </p:nvGraphicFramePr>
        <p:xfrm>
          <a:off x="6197247" y="1620000"/>
          <a:ext cx="5646753" cy="2508848"/>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27212">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27212">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10</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6</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16</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27212">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1</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3 </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US" sz="2000" dirty="0">
                          <a:effectLst/>
                          <a:latin typeface="+mn-lt"/>
                          <a:ea typeface="Calibri" panose="020F0502020204030204" pitchFamily="34" charset="0"/>
                          <a:cs typeface="Arial" panose="020B0604020202020204" pitchFamily="34" charset="0"/>
                        </a:rPr>
                        <a:t>4</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27212">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11</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9</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n-lt"/>
                        </a:rPr>
                        <a:t> 20</a:t>
                      </a:r>
                      <a:endParaRPr lang="en-AU" sz="2000" dirty="0">
                        <a:effectLst/>
                        <a:latin typeface="+mn-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287348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fontScale="90000"/>
          </a:bodyPr>
          <a:lstStyle/>
          <a:p>
            <a:pPr>
              <a:lnSpc>
                <a:spcPct val="140000"/>
              </a:lnSpc>
            </a:pPr>
            <a:r>
              <a:rPr lang="en-AU" dirty="0"/>
              <a:t>Example 2</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F02E9CB5-A792-0CCF-2BD5-050EB755A7DC}"/>
                  </a:ext>
                </a:extLst>
              </p:cNvPr>
              <p:cNvSpPr>
                <a:spLocks noGrp="1"/>
              </p:cNvSpPr>
              <p:nvPr>
                <p:ph idx="1"/>
              </p:nvPr>
            </p:nvSpPr>
            <p:spPr>
              <a:xfrm>
                <a:off x="360000" y="1620000"/>
                <a:ext cx="5636121" cy="4536000"/>
              </a:xfrm>
            </p:spPr>
            <p:txBody>
              <a:bodyPr/>
              <a:lstStyle/>
              <a:p>
                <a:r>
                  <a:rPr lang="en-US" dirty="0"/>
                  <a:t>Calculate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AU" b="0" i="1" smtClean="0">
                                <a:latin typeface="Cambria Math" panose="02040503050406030204" pitchFamily="18" charset="0"/>
                              </a:rPr>
                              <m:t>𝑊𝑖𝑛</m:t>
                            </m:r>
                          </m:e>
                        </m:acc>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𝐻𝑜𝑚𝑒</m:t>
                    </m:r>
                    <m:r>
                      <a:rPr lang="en-US" b="0" i="1" smtClean="0">
                        <a:latin typeface="Cambria Math" panose="02040503050406030204" pitchFamily="18" charset="0"/>
                      </a:rPr>
                      <m:t>)</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endChr m:val="|"/>
                          <m:ctrlPr>
                            <a:rPr lang="en-US" i="1">
                              <a:latin typeface="Cambria Math" panose="02040503050406030204" pitchFamily="18" charset="0"/>
                            </a:rPr>
                          </m:ctrlPr>
                        </m:dPr>
                        <m:e>
                          <m:acc>
                            <m:accPr>
                              <m:chr m:val="̅"/>
                              <m:ctrlPr>
                                <a:rPr lang="en-US" i="1" smtClean="0">
                                  <a:latin typeface="Cambria Math" panose="02040503050406030204" pitchFamily="18" charset="0"/>
                                </a:rPr>
                              </m:ctrlPr>
                            </m:accPr>
                            <m:e>
                              <m:r>
                                <a:rPr lang="en-AU" b="0" i="1" smtClean="0">
                                  <a:latin typeface="Cambria Math" panose="02040503050406030204" pitchFamily="18" charset="0"/>
                                </a:rPr>
                                <m:t>𝑊𝑖𝑛</m:t>
                              </m:r>
                            </m:e>
                          </m:acc>
                          <m:r>
                            <a:rPr lang="en-US" i="1">
                              <a:latin typeface="Cambria Math" panose="02040503050406030204" pitchFamily="18" charset="0"/>
                            </a:rPr>
                            <m:t> </m:t>
                          </m:r>
                        </m:e>
                      </m:d>
                      <m:r>
                        <a:rPr lang="en-US" i="1">
                          <a:latin typeface="Cambria Math" panose="02040503050406030204" pitchFamily="18" charset="0"/>
                        </a:rPr>
                        <m:t> </m:t>
                      </m:r>
                      <m:r>
                        <a:rPr lang="en-US" i="1">
                          <a:latin typeface="Cambria Math" panose="02040503050406030204" pitchFamily="18" charset="0"/>
                        </a:rPr>
                        <m:t>𝐻𝑜𝑚𝑒</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14</m:t>
                          </m:r>
                        </m:den>
                      </m:f>
                    </m:oMath>
                  </m:oMathPara>
                </a14:m>
                <a:endParaRPr lang="en-US" dirty="0"/>
              </a:p>
              <a:p>
                <a:endParaRPr lang="en-US" dirty="0"/>
              </a:p>
            </p:txBody>
          </p:sp>
        </mc:Choice>
        <mc:Fallback xmlns="">
          <p:sp>
            <p:nvSpPr>
              <p:cNvPr id="11" name="Content Placeholder 2">
                <a:extLst>
                  <a:ext uri="{FF2B5EF4-FFF2-40B4-BE49-F238E27FC236}">
                    <a16:creationId xmlns:a16="http://schemas.microsoft.com/office/drawing/2014/main" id="{F02E9CB5-A792-0CCF-2BD5-050EB755A7DC}"/>
                  </a:ext>
                </a:extLst>
              </p:cNvPr>
              <p:cNvSpPr>
                <a:spLocks noGrp="1" noRot="1" noChangeAspect="1" noMove="1" noResize="1" noEditPoints="1" noAdjustHandles="1" noChangeArrowheads="1" noChangeShapeType="1" noTextEdit="1"/>
              </p:cNvSpPr>
              <p:nvPr>
                <p:ph idx="1"/>
              </p:nvPr>
            </p:nvSpPr>
            <p:spPr>
              <a:xfrm>
                <a:off x="360000" y="1620000"/>
                <a:ext cx="5636121" cy="4536000"/>
              </a:xfrm>
              <a:blipFill>
                <a:blip r:embed="rId2"/>
                <a:stretch>
                  <a:fillRect l="-2486"/>
                </a:stretch>
              </a:blipFill>
            </p:spPr>
            <p:txBody>
              <a:bodyPr/>
              <a:lstStyle/>
              <a:p>
                <a:r>
                  <a:rPr lang="en-AU">
                    <a:noFill/>
                  </a:rPr>
                  <a:t> </a:t>
                </a:r>
              </a:p>
            </p:txBody>
          </p:sp>
        </mc:Fallback>
      </mc:AlternateContent>
      <p:sp>
        <p:nvSpPr>
          <p:cNvPr id="8" name="Rectangle 7">
            <a:extLst>
              <a:ext uri="{FF2B5EF4-FFF2-40B4-BE49-F238E27FC236}">
                <a16:creationId xmlns:a16="http://schemas.microsoft.com/office/drawing/2014/main" id="{3F259716-87D6-9847-ED12-9C617FFC862D}"/>
              </a:ext>
              <a:ext uri="{C183D7F6-B498-43B3-948B-1728B52AA6E4}">
                <adec:decorative xmlns:adec="http://schemas.microsoft.com/office/drawing/2017/decorative" val="1"/>
              </a:ext>
            </a:extLst>
          </p:cNvPr>
          <p:cNvSpPr/>
          <p:nvPr/>
        </p:nvSpPr>
        <p:spPr>
          <a:xfrm>
            <a:off x="6195880" y="2885057"/>
            <a:ext cx="5646753" cy="616689"/>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FCD526F-36AC-8F12-D599-1E22CBB9CBD2}"/>
              </a:ext>
              <a:ext uri="{C183D7F6-B498-43B3-948B-1728B52AA6E4}">
                <adec:decorative xmlns:adec="http://schemas.microsoft.com/office/drawing/2017/decorative" val="1"/>
              </a:ext>
            </a:extLst>
          </p:cNvPr>
          <p:cNvSpPr/>
          <p:nvPr/>
        </p:nvSpPr>
        <p:spPr>
          <a:xfrm rot="5400000">
            <a:off x="7120925" y="2136709"/>
            <a:ext cx="2508848" cy="1460065"/>
          </a:xfrm>
          <a:prstGeom prst="rect">
            <a:avLst/>
          </a:prstGeom>
          <a:solidFill>
            <a:srgbClr val="CBED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41FCA8B8-C0E8-6860-B1B9-2EA05DFED3B8}"/>
              </a:ext>
              <a:ext uri="{C183D7F6-B498-43B3-948B-1728B52AA6E4}">
                <adec:decorative xmlns:adec="http://schemas.microsoft.com/office/drawing/2017/decorative" val="1"/>
              </a:ext>
            </a:extLst>
          </p:cNvPr>
          <p:cNvSpPr/>
          <p:nvPr/>
        </p:nvSpPr>
        <p:spPr>
          <a:xfrm>
            <a:off x="7645316" y="2881106"/>
            <a:ext cx="1460066" cy="61668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Content Placeholder 2" descr="2- way table showing the number of wins and losses for teams playing at home versus playing away.&#10;The Loss row has been highlighted and the Home column has been highlighted showing the intersection as being the number of losses at home games.">
            <a:extLst>
              <a:ext uri="{FF2B5EF4-FFF2-40B4-BE49-F238E27FC236}">
                <a16:creationId xmlns:a16="http://schemas.microsoft.com/office/drawing/2014/main" id="{583279C8-EFAA-B964-DC6B-3A802F0D655E}"/>
              </a:ext>
            </a:extLst>
          </p:cNvPr>
          <p:cNvGraphicFramePr>
            <a:graphicFrameLocks/>
          </p:cNvGraphicFramePr>
          <p:nvPr>
            <p:extLst>
              <p:ext uri="{D42A27DB-BD31-4B8C-83A1-F6EECF244321}">
                <p14:modId xmlns:p14="http://schemas.microsoft.com/office/powerpoint/2010/main" val="3354525445"/>
              </p:ext>
            </p:extLst>
          </p:nvPr>
        </p:nvGraphicFramePr>
        <p:xfrm>
          <a:off x="6195880" y="1612317"/>
          <a:ext cx="5646753" cy="2523212"/>
        </p:xfrm>
        <a:graphic>
          <a:graphicData uri="http://schemas.openxmlformats.org/drawingml/2006/table">
            <a:tbl>
              <a:tblPr firstRow="1" firstCol="1" bandRow="1">
                <a:tableStyleId>{5A111915-BE36-4E01-A7E5-04B1672EAD32}</a:tableStyleId>
              </a:tblPr>
              <a:tblGrid>
                <a:gridCol w="1354539">
                  <a:extLst>
                    <a:ext uri="{9D8B030D-6E8A-4147-A177-3AD203B41FA5}">
                      <a16:colId xmlns:a16="http://schemas.microsoft.com/office/drawing/2014/main" val="4121568153"/>
                    </a:ext>
                  </a:extLst>
                </a:gridCol>
                <a:gridCol w="1505645">
                  <a:extLst>
                    <a:ext uri="{9D8B030D-6E8A-4147-A177-3AD203B41FA5}">
                      <a16:colId xmlns:a16="http://schemas.microsoft.com/office/drawing/2014/main" val="2679336970"/>
                    </a:ext>
                  </a:extLst>
                </a:gridCol>
                <a:gridCol w="1432030">
                  <a:extLst>
                    <a:ext uri="{9D8B030D-6E8A-4147-A177-3AD203B41FA5}">
                      <a16:colId xmlns:a16="http://schemas.microsoft.com/office/drawing/2014/main" val="475393519"/>
                    </a:ext>
                  </a:extLst>
                </a:gridCol>
                <a:gridCol w="1354539">
                  <a:extLst>
                    <a:ext uri="{9D8B030D-6E8A-4147-A177-3AD203B41FA5}">
                      <a16:colId xmlns:a16="http://schemas.microsoft.com/office/drawing/2014/main" val="1467300008"/>
                    </a:ext>
                  </a:extLst>
                </a:gridCol>
              </a:tblGrid>
              <a:tr h="630803">
                <a:tc>
                  <a:txBody>
                    <a:bodyPr/>
                    <a:lstStyle/>
                    <a:p>
                      <a:pPr algn="ctr">
                        <a:lnSpc>
                          <a:spcPct val="150000"/>
                        </a:lnSpc>
                        <a:spcBef>
                          <a:spcPts val="1200"/>
                        </a:spcBef>
                        <a:spcAft>
                          <a:spcPts val="600"/>
                        </a:spcAft>
                      </a:pPr>
                      <a:r>
                        <a:rPr lang="en-AU" sz="2000" dirty="0">
                          <a:effectLst/>
                          <a:latin typeface="+mj-lt"/>
                        </a:rPr>
                        <a:t> </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Home</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Away</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658615810"/>
                  </a:ext>
                </a:extLst>
              </a:tr>
              <a:tr h="630803">
                <a:tc>
                  <a:txBody>
                    <a:bodyPr/>
                    <a:lstStyle/>
                    <a:p>
                      <a:pPr algn="ctr">
                        <a:lnSpc>
                          <a:spcPct val="150000"/>
                        </a:lnSpc>
                        <a:spcBef>
                          <a:spcPts val="1200"/>
                        </a:spcBef>
                        <a:spcAft>
                          <a:spcPts val="600"/>
                        </a:spcAft>
                      </a:pPr>
                      <a:r>
                        <a:rPr lang="en-AU" sz="2000" dirty="0">
                          <a:effectLst/>
                          <a:latin typeface="+mj-lt"/>
                        </a:rPr>
                        <a:t>Win</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10</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5</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15</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2361505680"/>
                  </a:ext>
                </a:extLst>
              </a:tr>
              <a:tr h="630803">
                <a:tc>
                  <a:txBody>
                    <a:bodyPr/>
                    <a:lstStyle/>
                    <a:p>
                      <a:pPr algn="ctr">
                        <a:lnSpc>
                          <a:spcPct val="150000"/>
                        </a:lnSpc>
                        <a:spcBef>
                          <a:spcPts val="1200"/>
                        </a:spcBef>
                        <a:spcAft>
                          <a:spcPts val="600"/>
                        </a:spcAft>
                      </a:pPr>
                      <a:r>
                        <a:rPr lang="en-AU" sz="2000" dirty="0">
                          <a:effectLst/>
                          <a:latin typeface="+mj-lt"/>
                        </a:rPr>
                        <a:t>Loss</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4</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7 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11 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3336615492"/>
                  </a:ext>
                </a:extLst>
              </a:tr>
              <a:tr h="630803">
                <a:tc>
                  <a:txBody>
                    <a:bodyPr/>
                    <a:lstStyle/>
                    <a:p>
                      <a:pPr algn="ctr">
                        <a:lnSpc>
                          <a:spcPct val="150000"/>
                        </a:lnSpc>
                        <a:spcBef>
                          <a:spcPts val="1200"/>
                        </a:spcBef>
                        <a:spcAft>
                          <a:spcPts val="600"/>
                        </a:spcAft>
                      </a:pPr>
                      <a:r>
                        <a:rPr lang="en-AU" sz="2000" dirty="0">
                          <a:effectLst/>
                          <a:latin typeface="+mj-lt"/>
                        </a:rPr>
                        <a:t>Total</a:t>
                      </a:r>
                      <a:endParaRPr lang="en-AU" sz="2000" dirty="0">
                        <a:effectLst/>
                        <a:latin typeface="+mj-lt"/>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a:effectLst/>
                        </a:rPr>
                        <a:t> 14</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12 </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tc>
                  <a:txBody>
                    <a:bodyPr/>
                    <a:lstStyle/>
                    <a:p>
                      <a:pPr algn="ctr">
                        <a:lnSpc>
                          <a:spcPct val="150000"/>
                        </a:lnSpc>
                        <a:spcBef>
                          <a:spcPts val="1200"/>
                        </a:spcBef>
                        <a:spcAft>
                          <a:spcPts val="600"/>
                        </a:spcAft>
                      </a:pPr>
                      <a:r>
                        <a:rPr lang="en-AU" sz="2000" dirty="0">
                          <a:effectLst/>
                        </a:rPr>
                        <a:t> 26</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167380" marR="167380" marT="0" marB="0" anchor="ctr"/>
                </a:tc>
                <a:extLst>
                  <a:ext uri="{0D108BD9-81ED-4DB2-BD59-A6C34878D82A}">
                    <a16:rowId xmlns:a16="http://schemas.microsoft.com/office/drawing/2014/main" val="1672825531"/>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30210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834</Words>
  <Application>Microsoft Office PowerPoint</Application>
  <PresentationFormat>Widescreen</PresentationFormat>
  <Paragraphs>195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Public Sans Light</vt:lpstr>
      <vt:lpstr>Times New Roman</vt:lpstr>
      <vt:lpstr>Public Sans</vt:lpstr>
      <vt:lpstr>Cambria Math</vt:lpstr>
      <vt:lpstr>Arial</vt:lpstr>
      <vt:lpstr>1_NSWG Corporate</vt:lpstr>
      <vt:lpstr>Home ground advantage</vt:lpstr>
      <vt:lpstr>Summarise</vt:lpstr>
      <vt:lpstr>Conditional language</vt:lpstr>
      <vt:lpstr>Conditional notation</vt:lpstr>
      <vt:lpstr>Example 1</vt:lpstr>
      <vt:lpstr>Example 1 – self-explanation prompts</vt:lpstr>
      <vt:lpstr>Your turn 1</vt:lpstr>
      <vt:lpstr>Your turn 1 – solution</vt:lpstr>
      <vt:lpstr>Example 2</vt:lpstr>
      <vt:lpstr>Example 2 – self-explanation prompts</vt:lpstr>
      <vt:lpstr>Your turn 2</vt:lpstr>
      <vt:lpstr>Your turn 2 – solution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ground advantage</dc:title>
  <dc:creator>NSW Department of Education</dc:creator>
  <dcterms:created xsi:type="dcterms:W3CDTF">2024-03-11T03:51:15Z</dcterms:created>
  <dcterms:modified xsi:type="dcterms:W3CDTF">2024-03-11T03:51:36Z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2024-03-11T03:51:35Z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9c37d348-4157-4804-8baa-3cfd9cfb0361</vt:lpwstr>
  </property>
  <property fmtid="{D5CDD505-2E9C-101B-9397-08002B2CF9AE}" pid="8" name="MSIP_Label_b603dfd7-d93a-4381-a340-2995d8282205_ContentBits">
    <vt:lpwstr>0</vt:lpwstr>
  </property>
</Properties>
</file>