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5" r:id="rId1"/>
  </p:sldMasterIdLst>
  <p:notesMasterIdLst>
    <p:notesMasterId r:id="rId28"/>
  </p:notesMasterIdLst>
  <p:handoutMasterIdLst>
    <p:handoutMasterId r:id="rId29"/>
  </p:handoutMasterIdLst>
  <p:sldIdLst>
    <p:sldId id="257" r:id="rId2"/>
    <p:sldId id="272" r:id="rId3"/>
    <p:sldId id="374" r:id="rId4"/>
    <p:sldId id="376" r:id="rId5"/>
    <p:sldId id="377" r:id="rId6"/>
    <p:sldId id="378" r:id="rId7"/>
    <p:sldId id="380" r:id="rId8"/>
    <p:sldId id="381" r:id="rId9"/>
    <p:sldId id="382" r:id="rId10"/>
    <p:sldId id="383" r:id="rId11"/>
    <p:sldId id="384" r:id="rId12"/>
    <p:sldId id="375" r:id="rId13"/>
    <p:sldId id="379" r:id="rId14"/>
    <p:sldId id="385" r:id="rId15"/>
    <p:sldId id="386" r:id="rId16"/>
    <p:sldId id="387" r:id="rId17"/>
    <p:sldId id="388" r:id="rId18"/>
    <p:sldId id="393" r:id="rId19"/>
    <p:sldId id="389" r:id="rId20"/>
    <p:sldId id="394" r:id="rId21"/>
    <p:sldId id="390" r:id="rId22"/>
    <p:sldId id="395" r:id="rId23"/>
    <p:sldId id="391" r:id="rId24"/>
    <p:sldId id="396" r:id="rId25"/>
    <p:sldId id="392" r:id="rId26"/>
    <p:sldId id="361" r:id="rId27"/>
  </p:sldIdLst>
  <p:sldSz cx="12192000" cy="6858000"/>
  <p:notesSz cx="6858000" cy="9144000"/>
  <p:embeddedFontLst>
    <p:embeddedFont>
      <p:font typeface="Cambria Math" panose="02040503050406030204" pitchFamily="18" charset="0"/>
      <p:regular r:id="rId30"/>
    </p:embeddedFont>
    <p:embeddedFont>
      <p:font typeface="Public Sans" pitchFamily="2" charset="0"/>
      <p:regular r:id="rId31"/>
      <p:bold r:id="rId32"/>
      <p:italic r:id="rId33"/>
      <p:boldItalic r:id="rId34"/>
    </p:embeddedFont>
    <p:embeddedFont>
      <p:font typeface="Public Sans Light" pitchFamily="2" charset="0"/>
      <p:regular r:id="rId35"/>
      <p:italic r:id="rId36"/>
    </p:embeddedFont>
    <p:embeddedFont>
      <p:font typeface="Segoe UI" panose="020B0502040204020203" pitchFamily="34" charset="0"/>
      <p:regular r:id="rId37"/>
      <p:bold r:id="rId38"/>
      <p:italic r:id="rId39"/>
      <p:boldItalic r:id="rId40"/>
    </p:embeddedFont>
    <p:embeddedFont>
      <p:font typeface="Yu Mincho" panose="02020400000000000000" pitchFamily="18" charset="-128"/>
      <p:regular r:id="rId41"/>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24F30988-D87C-8C9E-7474-860A1DFC9821}" name="Dan Rytmeister" initials="DR" userId="S::Dan.Rytmeister@det.nsw.edu.au::6a2cc74e-2405-405a-a434-bac2621c58d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D3D6"/>
    <a:srgbClr val="EBEBEB"/>
    <a:srgbClr val="FFFFFF"/>
    <a:srgbClr val="00296C"/>
    <a:srgbClr val="146CFD"/>
    <a:srgbClr val="0070C0"/>
    <a:srgbClr val="CBEDFD"/>
    <a:srgbClr val="002664"/>
    <a:srgbClr val="0046B8"/>
    <a:srgbClr val="F6AC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6B7B91-53AC-4C5C-9F90-247A2A072587}" v="1" dt="2024-03-06T22:18:38.296"/>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3434" autoAdjust="0"/>
    <p:restoredTop sz="86281" autoAdjust="0"/>
  </p:normalViewPr>
  <p:slideViewPr>
    <p:cSldViewPr snapToGrid="0">
      <p:cViewPr varScale="1">
        <p:scale>
          <a:sx n="81" d="100"/>
          <a:sy n="81" d="100"/>
        </p:scale>
        <p:origin x="108" y="558"/>
      </p:cViewPr>
      <p:guideLst>
        <p:guide orient="horz" pos="2160"/>
        <p:guide pos="3863"/>
      </p:guideLst>
    </p:cSldViewPr>
  </p:slideViewPr>
  <p:outlineViewPr>
    <p:cViewPr>
      <p:scale>
        <a:sx n="33" d="100"/>
        <a:sy n="33" d="100"/>
      </p:scale>
      <p:origin x="0" y="-18344"/>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4548" y="106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font" Target="fonts/font1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11/03/2024</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11/03/2024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4016068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3737124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dirty="0"/>
              <a:t>Meet the [KLA] team</a:t>
            </a:r>
            <a:endParaRPr lang="en-AU" dirty="0"/>
          </a:p>
        </p:txBody>
      </p:sp>
    </p:spTree>
    <p:extLst>
      <p:ext uri="{BB962C8B-B14F-4D97-AF65-F5344CB8AC3E}">
        <p14:creationId xmlns:p14="http://schemas.microsoft.com/office/powerpoint/2010/main" val="2020609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dirty="0"/>
              <a:t>[KLA] Curriculum team</a:t>
            </a:r>
            <a:endParaRPr lang="en-AU" dirty="0"/>
          </a:p>
        </p:txBody>
      </p:sp>
    </p:spTree>
    <p:extLst>
      <p:ext uri="{BB962C8B-B14F-4D97-AF65-F5344CB8AC3E}">
        <p14:creationId xmlns:p14="http://schemas.microsoft.com/office/powerpoint/2010/main" val="1595278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dirty="0"/>
              <a:t>[KLA] Curriculum team</a:t>
            </a:r>
            <a:endParaRPr lang="en-AU" dirty="0"/>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3364486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68486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US"/>
              <a:t>Click icon to add picture</a:t>
            </a:r>
            <a:endParaRPr lang="en-AU" dirty="0"/>
          </a:p>
        </p:txBody>
      </p:sp>
    </p:spTree>
    <p:extLst>
      <p:ext uri="{BB962C8B-B14F-4D97-AF65-F5344CB8AC3E}">
        <p14:creationId xmlns:p14="http://schemas.microsoft.com/office/powerpoint/2010/main" val="2391236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dirty="0"/>
              <a:t>Document image</a:t>
            </a:r>
          </a:p>
        </p:txBody>
      </p:sp>
    </p:spTree>
    <p:extLst>
      <p:ext uri="{BB962C8B-B14F-4D97-AF65-F5344CB8AC3E}">
        <p14:creationId xmlns:p14="http://schemas.microsoft.com/office/powerpoint/2010/main" val="3105367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8339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dirty="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dirty="0"/>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dirty="0"/>
              <a:t>– Author (</a:t>
            </a:r>
            <a:r>
              <a:rPr lang="en-US" dirty="0" err="1"/>
              <a:t>YYYY:page</a:t>
            </a:r>
            <a:r>
              <a:rPr lang="en-US" dirty="0"/>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dirty="0"/>
              <a:t>Name of text</a:t>
            </a:r>
          </a:p>
        </p:txBody>
      </p:sp>
      <p:pic>
        <p:nvPicPr>
          <p:cNvPr id="13" name="Picture 12">
            <a:extLst>
              <a:ext uri="{FF2B5EF4-FFF2-40B4-BE49-F238E27FC236}">
                <a16:creationId xmlns:a16="http://schemas.microsoft.com/office/drawing/2014/main" id="{0527177B-E69E-4192-EE46-019AE8C241BF}"/>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669954" cy="6858000"/>
          </a:xfrm>
          <a:prstGeom prst="rect">
            <a:avLst/>
          </a:prstGeom>
        </p:spPr>
      </p:pic>
    </p:spTree>
    <p:extLst>
      <p:ext uri="{BB962C8B-B14F-4D97-AF65-F5344CB8AC3E}">
        <p14:creationId xmlns:p14="http://schemas.microsoft.com/office/powerpoint/2010/main" val="2303833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4472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US"/>
              <a:t>Click to edit Master title style</a:t>
            </a:r>
            <a:endParaRPr lang="en-US" dirty="0"/>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503689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31096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2396173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3411895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1360544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2058436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556468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311184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3714658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723452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14109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dirty="0"/>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title</a:t>
            </a:r>
            <a:endParaRPr lang="en-AU" dirty="0"/>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a:t>
            </a:r>
            <a:endParaRPr lang="en-AU" dirty="0"/>
          </a:p>
        </p:txBody>
      </p:sp>
    </p:spTree>
    <p:extLst>
      <p:ext uri="{BB962C8B-B14F-4D97-AF65-F5344CB8AC3E}">
        <p14:creationId xmlns:p14="http://schemas.microsoft.com/office/powerpoint/2010/main" val="341603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855355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mn-lt"/>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3788529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US"/>
              <a:t>NSW Department of Education</a:t>
            </a:r>
            <a:endParaRPr lang="en-AU" dirty="0"/>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1366911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689099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Tree>
    <p:extLst>
      <p:ext uri="{BB962C8B-B14F-4D97-AF65-F5344CB8AC3E}">
        <p14:creationId xmlns:p14="http://schemas.microsoft.com/office/powerpoint/2010/main" val="3363787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US"/>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3095118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US"/>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425883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Fifth level</a:t>
            </a:r>
            <a:endParaRPr kumimoji="0" lang="en-US" sz="18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1822958019"/>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767" r:id="rId22"/>
    <p:sldLayoutId id="2147483768" r:id="rId23"/>
    <p:sldLayoutId id="2147483769" r:id="rId24"/>
    <p:sldLayoutId id="2147483770" r:id="rId25"/>
    <p:sldLayoutId id="2147483771" r:id="rId26"/>
    <p:sldLayoutId id="2147483772" r:id="rId27"/>
    <p:sldLayoutId id="2147483773" r:id="rId28"/>
    <p:sldLayoutId id="2147483774" r:id="rId29"/>
    <p:sldLayoutId id="2147483775"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4.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hyperlink" Target="https://education.nsw.gov.au/rights-and-accountability/copyright" TargetMode="Externa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7ACA6DE-0425-8EF3-5209-66B57CD3D78E}"/>
              </a:ext>
            </a:extLst>
          </p:cNvPr>
          <p:cNvSpPr>
            <a:spLocks noGrp="1"/>
          </p:cNvSpPr>
          <p:nvPr>
            <p:ph type="ctrTitle"/>
          </p:nvPr>
        </p:nvSpPr>
        <p:spPr/>
        <p:txBody>
          <a:bodyPr/>
          <a:lstStyle/>
          <a:p>
            <a:r>
              <a:rPr lang="en-AU" dirty="0"/>
              <a:t>What’s on the packet is in the packet</a:t>
            </a:r>
          </a:p>
        </p:txBody>
      </p:sp>
      <p:sp>
        <p:nvSpPr>
          <p:cNvPr id="4" name="Text Placeholder 3">
            <a:extLst>
              <a:ext uri="{FF2B5EF4-FFF2-40B4-BE49-F238E27FC236}">
                <a16:creationId xmlns:a16="http://schemas.microsoft.com/office/drawing/2014/main" id="{B8657840-D3B3-9E24-AB86-7426046BA395}"/>
              </a:ext>
            </a:extLst>
          </p:cNvPr>
          <p:cNvSpPr>
            <a:spLocks noGrp="1"/>
          </p:cNvSpPr>
          <p:nvPr>
            <p:ph type="body" sz="quarter" idx="14"/>
          </p:nvPr>
        </p:nvSpPr>
        <p:spPr/>
        <p:txBody>
          <a:bodyPr/>
          <a:lstStyle/>
          <a:p>
            <a:r>
              <a:rPr lang="en-AU" dirty="0"/>
              <a:t>Explicit teaching</a:t>
            </a:r>
          </a:p>
        </p:txBody>
      </p:sp>
      <p:sp>
        <p:nvSpPr>
          <p:cNvPr id="3" name="Footer Placeholder 2">
            <a:extLst>
              <a:ext uri="{FF2B5EF4-FFF2-40B4-BE49-F238E27FC236}">
                <a16:creationId xmlns:a16="http://schemas.microsoft.com/office/drawing/2014/main" id="{8396F773-FCED-2CBE-9BE7-2C35CA2E1C29}"/>
              </a:ext>
            </a:extLst>
          </p:cNvPr>
          <p:cNvSpPr>
            <a:spLocks noGrp="1"/>
          </p:cNvSpPr>
          <p:nvPr>
            <p:ph type="ftr" sz="quarter" idx="3"/>
          </p:nvPr>
        </p:nvSpPr>
        <p:spPr/>
        <p:txBody>
          <a:bodyPr/>
          <a:lstStyle/>
          <a:p>
            <a:r>
              <a:rPr lang="en-US" dirty="0"/>
              <a:t>NSW Department of Education</a:t>
            </a:r>
            <a:endParaRPr lang="en-AU" dirty="0"/>
          </a:p>
        </p:txBody>
      </p:sp>
    </p:spTree>
    <p:extLst>
      <p:ext uri="{BB962C8B-B14F-4D97-AF65-F5344CB8AC3E}">
        <p14:creationId xmlns:p14="http://schemas.microsoft.com/office/powerpoint/2010/main" val="3180838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2A2993-3122-1B6D-0E47-5A0B9729DB03}"/>
              </a:ext>
            </a:extLst>
          </p:cNvPr>
          <p:cNvSpPr>
            <a:spLocks noGrp="1"/>
          </p:cNvSpPr>
          <p:nvPr>
            <p:ph type="title"/>
          </p:nvPr>
        </p:nvSpPr>
        <p:spPr/>
        <p:txBody>
          <a:bodyPr/>
          <a:lstStyle/>
          <a:p>
            <a:r>
              <a:rPr lang="en-AU" dirty="0"/>
              <a:t>Problem 4 solutions</a:t>
            </a:r>
          </a:p>
        </p:txBody>
      </p:sp>
      <p:sp>
        <p:nvSpPr>
          <p:cNvPr id="4" name="Text Placeholder 3">
            <a:extLst>
              <a:ext uri="{FF2B5EF4-FFF2-40B4-BE49-F238E27FC236}">
                <a16:creationId xmlns:a16="http://schemas.microsoft.com/office/drawing/2014/main" id="{7AAB8D04-9527-A05A-5B62-0F251DAAAFDF}"/>
              </a:ext>
            </a:extLst>
          </p:cNvPr>
          <p:cNvSpPr>
            <a:spLocks noGrp="1"/>
          </p:cNvSpPr>
          <p:nvPr>
            <p:ph type="body" sz="quarter" idx="18"/>
          </p:nvPr>
        </p:nvSpPr>
        <p:spPr/>
        <p:txBody>
          <a:bodyPr/>
          <a:lstStyle/>
          <a:p>
            <a:r>
              <a:rPr lang="en-AU" dirty="0"/>
              <a:t>Exploring Venn diagrams</a:t>
            </a:r>
          </a:p>
        </p:txBody>
      </p:sp>
      <p:sp>
        <p:nvSpPr>
          <p:cNvPr id="7" name="TextBox 6">
            <a:extLst>
              <a:ext uri="{FF2B5EF4-FFF2-40B4-BE49-F238E27FC236}">
                <a16:creationId xmlns:a16="http://schemas.microsoft.com/office/drawing/2014/main" id="{43FB903C-7279-AF83-5770-63408B62E8FA}"/>
              </a:ext>
            </a:extLst>
          </p:cNvPr>
          <p:cNvSpPr txBox="1"/>
          <p:nvPr/>
        </p:nvSpPr>
        <p:spPr>
          <a:xfrm>
            <a:off x="255615" y="1369454"/>
            <a:ext cx="10791999" cy="1026371"/>
          </a:xfrm>
          <a:prstGeom prst="rect">
            <a:avLst/>
          </a:prstGeom>
          <a:noFill/>
        </p:spPr>
        <p:txBody>
          <a:bodyPr wrap="square">
            <a:spAutoFit/>
          </a:bodyPr>
          <a:lstStyle/>
          <a:p>
            <a:pPr>
              <a:lnSpc>
                <a:spcPct val="150000"/>
              </a:lnSpc>
              <a:spcAft>
                <a:spcPts val="1200"/>
              </a:spcAft>
            </a:pPr>
            <a:r>
              <a:rPr lang="en-AU" sz="1800" dirty="0">
                <a:effectLst/>
                <a:ea typeface="Calibri" panose="020F0502020204030204" pitchFamily="34" charset="0"/>
              </a:rPr>
              <a:t>Sort the shapes below into 2 sets, R and S, using a Venn diagram. </a:t>
            </a:r>
          </a:p>
          <a:p>
            <a:pPr>
              <a:lnSpc>
                <a:spcPct val="150000"/>
              </a:lnSpc>
              <a:spcAft>
                <a:spcPts val="1200"/>
              </a:spcAft>
            </a:pPr>
            <a:r>
              <a:rPr lang="en-AU" sz="1800" dirty="0">
                <a:effectLst/>
                <a:ea typeface="Calibri" panose="020F0502020204030204" pitchFamily="34" charset="0"/>
              </a:rPr>
              <a:t>Set R contains shapes with a right angle. Set S contains shapes with 4 sides. </a:t>
            </a:r>
          </a:p>
        </p:txBody>
      </p:sp>
      <p:pic>
        <p:nvPicPr>
          <p:cNvPr id="6" name="Picture 5" descr="A double venn diagram with circles R and S. Inside the overlap of circle R and S is a square labelled 'A' and a trapezium labelled 'C'. Inside circle R is a right-angled triangle labelled 'D' and an irregular pentagon labelled 'H'. Inside circle S is a parallelogram labelled 'E' and a trapezium labelled 'F'. Outside of the circles is a triangle labelled 'B', a triangle labelled 'G' and a regular pentagon labelled 'I'. ">
            <a:extLst>
              <a:ext uri="{FF2B5EF4-FFF2-40B4-BE49-F238E27FC236}">
                <a16:creationId xmlns:a16="http://schemas.microsoft.com/office/drawing/2014/main" id="{BCC2A570-AD68-F3B4-DF1C-1B44E613A6B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91007" y="2702087"/>
            <a:ext cx="6409986" cy="3966312"/>
          </a:xfrm>
          <a:prstGeom prst="rect">
            <a:avLst/>
          </a:prstGeom>
        </p:spPr>
      </p:pic>
      <p:sp>
        <p:nvSpPr>
          <p:cNvPr id="2" name="Slide Number Placeholder 1">
            <a:extLst>
              <a:ext uri="{FF2B5EF4-FFF2-40B4-BE49-F238E27FC236}">
                <a16:creationId xmlns:a16="http://schemas.microsoft.com/office/drawing/2014/main" id="{FF44620A-7036-223C-8ED5-AA07A121DA5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a:t>
            </a:fld>
            <a:endParaRPr lang="en-AU"/>
          </a:p>
        </p:txBody>
      </p:sp>
    </p:spTree>
    <p:extLst>
      <p:ext uri="{BB962C8B-B14F-4D97-AF65-F5344CB8AC3E}">
        <p14:creationId xmlns:p14="http://schemas.microsoft.com/office/powerpoint/2010/main" val="2237456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2A2993-3122-1B6D-0E47-5A0B9729DB03}"/>
              </a:ext>
            </a:extLst>
          </p:cNvPr>
          <p:cNvSpPr>
            <a:spLocks noGrp="1"/>
          </p:cNvSpPr>
          <p:nvPr>
            <p:ph type="title"/>
          </p:nvPr>
        </p:nvSpPr>
        <p:spPr/>
        <p:txBody>
          <a:bodyPr/>
          <a:lstStyle/>
          <a:p>
            <a:r>
              <a:rPr lang="en-AU" dirty="0"/>
              <a:t>Problem 5 solutions</a:t>
            </a:r>
          </a:p>
        </p:txBody>
      </p:sp>
      <p:sp>
        <p:nvSpPr>
          <p:cNvPr id="4" name="Text Placeholder 3">
            <a:extLst>
              <a:ext uri="{FF2B5EF4-FFF2-40B4-BE49-F238E27FC236}">
                <a16:creationId xmlns:a16="http://schemas.microsoft.com/office/drawing/2014/main" id="{7AAB8D04-9527-A05A-5B62-0F251DAAAFDF}"/>
              </a:ext>
            </a:extLst>
          </p:cNvPr>
          <p:cNvSpPr>
            <a:spLocks noGrp="1"/>
          </p:cNvSpPr>
          <p:nvPr>
            <p:ph type="body" sz="quarter" idx="18"/>
          </p:nvPr>
        </p:nvSpPr>
        <p:spPr/>
        <p:txBody>
          <a:bodyPr/>
          <a:lstStyle/>
          <a:p>
            <a:r>
              <a:rPr lang="en-AU" dirty="0"/>
              <a:t>Exploring Venn diagrams</a:t>
            </a:r>
          </a:p>
        </p:txBody>
      </p:sp>
      <p:sp>
        <p:nvSpPr>
          <p:cNvPr id="8" name="TextBox 7">
            <a:extLst>
              <a:ext uri="{FF2B5EF4-FFF2-40B4-BE49-F238E27FC236}">
                <a16:creationId xmlns:a16="http://schemas.microsoft.com/office/drawing/2014/main" id="{F6544EB4-7EB3-BADE-A3D4-455FC79F1E4F}"/>
              </a:ext>
            </a:extLst>
          </p:cNvPr>
          <p:cNvSpPr txBox="1"/>
          <p:nvPr/>
        </p:nvSpPr>
        <p:spPr>
          <a:xfrm>
            <a:off x="297180" y="1473861"/>
            <a:ext cx="10650681" cy="369332"/>
          </a:xfrm>
          <a:prstGeom prst="rect">
            <a:avLst/>
          </a:prstGeom>
          <a:noFill/>
        </p:spPr>
        <p:txBody>
          <a:bodyPr wrap="square">
            <a:spAutoFit/>
          </a:bodyPr>
          <a:lstStyle/>
          <a:p>
            <a:r>
              <a:rPr lang="en-AU" sz="1800" dirty="0">
                <a:effectLst/>
                <a:ea typeface="Calibri" panose="020F0502020204030204" pitchFamily="34" charset="0"/>
              </a:rPr>
              <a:t>The Venn diagram below shows numbers sorted into 2 sets, Odd numbers and Even numbers.</a:t>
            </a:r>
            <a:endParaRPr lang="en-AU" sz="1800" dirty="0"/>
          </a:p>
        </p:txBody>
      </p:sp>
      <p:pic>
        <p:nvPicPr>
          <p:cNvPr id="9" name="Picture 8" descr="A double Venn diagram where the circles do not overlap. The left circle is labelled 'Odd numbers' and has the numbers 1,3,7,11 and 33 inside. The right circle is labelled 'Even numbers' and has the numbers 4,8,12,18 and 44 inside. ">
            <a:extLst>
              <a:ext uri="{FF2B5EF4-FFF2-40B4-BE49-F238E27FC236}">
                <a16:creationId xmlns:a16="http://schemas.microsoft.com/office/drawing/2014/main" id="{8C1186EA-0CE7-6BA1-48B4-D4FE8B43E11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81388" y="2305050"/>
            <a:ext cx="5229225" cy="2247900"/>
          </a:xfrm>
          <a:prstGeom prst="rect">
            <a:avLst/>
          </a:prstGeom>
        </p:spPr>
      </p:pic>
      <p:sp>
        <p:nvSpPr>
          <p:cNvPr id="11" name="TextBox 10">
            <a:extLst>
              <a:ext uri="{FF2B5EF4-FFF2-40B4-BE49-F238E27FC236}">
                <a16:creationId xmlns:a16="http://schemas.microsoft.com/office/drawing/2014/main" id="{AE46638E-DCDC-23FD-4E72-49C3153E228F}"/>
              </a:ext>
            </a:extLst>
          </p:cNvPr>
          <p:cNvSpPr txBox="1"/>
          <p:nvPr/>
        </p:nvSpPr>
        <p:spPr>
          <a:xfrm>
            <a:off x="359999" y="5100242"/>
            <a:ext cx="10147287" cy="1026371"/>
          </a:xfrm>
          <a:prstGeom prst="rect">
            <a:avLst/>
          </a:prstGeom>
          <a:noFill/>
        </p:spPr>
        <p:txBody>
          <a:bodyPr wrap="square">
            <a:spAutoFit/>
          </a:bodyPr>
          <a:lstStyle/>
          <a:p>
            <a:pPr marL="342900" indent="-342900">
              <a:lnSpc>
                <a:spcPct val="150000"/>
              </a:lnSpc>
              <a:spcAft>
                <a:spcPts val="1200"/>
              </a:spcAft>
              <a:buFont typeface="+mj-lt"/>
              <a:buAutoNum type="alphaLcParenR"/>
            </a:pPr>
            <a:r>
              <a:rPr lang="en-AU" sz="1800" dirty="0">
                <a:effectLst/>
                <a:ea typeface="Calibri" panose="020F0502020204030204" pitchFamily="34" charset="0"/>
              </a:rPr>
              <a:t>Explain why there is no intersection between the 2 sets.</a:t>
            </a:r>
          </a:p>
          <a:p>
            <a:pPr>
              <a:lnSpc>
                <a:spcPct val="150000"/>
              </a:lnSpc>
              <a:spcAft>
                <a:spcPts val="1200"/>
              </a:spcAft>
            </a:pPr>
            <a:r>
              <a:rPr lang="en-AU" sz="1800" dirty="0">
                <a:solidFill>
                  <a:schemeClr val="tx2"/>
                </a:solidFill>
              </a:rPr>
              <a:t>There isn’t a number that can be both even and odd at the same time.</a:t>
            </a:r>
          </a:p>
        </p:txBody>
      </p:sp>
      <p:sp>
        <p:nvSpPr>
          <p:cNvPr id="2" name="Slide Number Placeholder 1">
            <a:extLst>
              <a:ext uri="{FF2B5EF4-FFF2-40B4-BE49-F238E27FC236}">
                <a16:creationId xmlns:a16="http://schemas.microsoft.com/office/drawing/2014/main" id="{FF44620A-7036-223C-8ED5-AA07A121DA54}"/>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11</a:t>
            </a:fld>
            <a:endParaRPr lang="en-AU"/>
          </a:p>
        </p:txBody>
      </p:sp>
    </p:spTree>
    <p:extLst>
      <p:ext uri="{BB962C8B-B14F-4D97-AF65-F5344CB8AC3E}">
        <p14:creationId xmlns:p14="http://schemas.microsoft.com/office/powerpoint/2010/main" val="525837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p:txBody>
          <a:bodyPr/>
          <a:lstStyle/>
          <a:p>
            <a:r>
              <a:rPr lang="en-AU" dirty="0"/>
              <a:t>Summarise</a:t>
            </a:r>
          </a:p>
        </p:txBody>
      </p:sp>
      <p:sp>
        <p:nvSpPr>
          <p:cNvPr id="2" name="Footer Placeholder 1">
            <a:extLst>
              <a:ext uri="{FF2B5EF4-FFF2-40B4-BE49-F238E27FC236}">
                <a16:creationId xmlns:a16="http://schemas.microsoft.com/office/drawing/2014/main" id="{B3064B89-FD5D-4106-EDB2-BE8E84902761}"/>
              </a:ext>
            </a:extLst>
          </p:cNvPr>
          <p:cNvSpPr>
            <a:spLocks noGrp="1"/>
          </p:cNvSpPr>
          <p:nvPr>
            <p:ph type="ftr" sz="quarter" idx="3"/>
          </p:nvPr>
        </p:nvSpPr>
        <p:spPr/>
        <p:txBody>
          <a:bodyPr/>
          <a:lstStyle/>
          <a:p>
            <a:r>
              <a:rPr lang="en-AU" dirty="0"/>
              <a:t>NSW Department of Education</a:t>
            </a:r>
          </a:p>
          <a:p>
            <a:endParaRPr lang="en-AU" dirty="0"/>
          </a:p>
        </p:txBody>
      </p:sp>
    </p:spTree>
    <p:extLst>
      <p:ext uri="{BB962C8B-B14F-4D97-AF65-F5344CB8AC3E}">
        <p14:creationId xmlns:p14="http://schemas.microsoft.com/office/powerpoint/2010/main" val="2972002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0C0F84-C528-A726-6D08-0AF549433E03}"/>
              </a:ext>
            </a:extLst>
          </p:cNvPr>
          <p:cNvSpPr>
            <a:spLocks noGrp="1"/>
          </p:cNvSpPr>
          <p:nvPr>
            <p:ph type="title"/>
          </p:nvPr>
        </p:nvSpPr>
        <p:spPr/>
        <p:txBody>
          <a:bodyPr anchor="t">
            <a:normAutofit fontScale="90000"/>
          </a:bodyPr>
          <a:lstStyle/>
          <a:p>
            <a:pPr>
              <a:lnSpc>
                <a:spcPct val="140000"/>
              </a:lnSpc>
            </a:pPr>
            <a:r>
              <a:rPr lang="en-AU" dirty="0"/>
              <a:t>Example 1</a:t>
            </a:r>
          </a:p>
        </p:txBody>
      </p:sp>
      <p:sp>
        <p:nvSpPr>
          <p:cNvPr id="6" name="Text Placeholder 5">
            <a:extLst>
              <a:ext uri="{FF2B5EF4-FFF2-40B4-BE49-F238E27FC236}">
                <a16:creationId xmlns:a16="http://schemas.microsoft.com/office/drawing/2014/main" id="{09E8F95C-E9B2-C872-3924-E38C255A662C}"/>
              </a:ext>
            </a:extLst>
          </p:cNvPr>
          <p:cNvSpPr>
            <a:spLocks noGrp="1"/>
          </p:cNvSpPr>
          <p:nvPr>
            <p:ph type="body" sz="quarter" idx="18"/>
          </p:nvPr>
        </p:nvSpPr>
        <p:spPr/>
        <p:txBody>
          <a:bodyPr anchor="b">
            <a:noAutofit/>
          </a:bodyPr>
          <a:lstStyle/>
          <a:p>
            <a:pPr>
              <a:lnSpc>
                <a:spcPct val="140000"/>
              </a:lnSpc>
            </a:pPr>
            <a:r>
              <a:rPr lang="en-AU" dirty="0"/>
              <a:t>Summarise</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A94E55D6-2F4E-BB7B-7428-674C32E4640D}"/>
                  </a:ext>
                </a:extLst>
              </p:cNvPr>
              <p:cNvSpPr>
                <a:spLocks noGrp="1"/>
              </p:cNvSpPr>
              <p:nvPr>
                <p:ph idx="1"/>
              </p:nvPr>
            </p:nvSpPr>
            <p:spPr/>
            <p:txBody>
              <a:bodyPr>
                <a:normAutofit/>
              </a:bodyPr>
              <a:lstStyle/>
              <a:p>
                <a:pPr/>
                <a14:m>
                  <m:oMathPara xmlns:m="http://schemas.openxmlformats.org/officeDocument/2006/math">
                    <m:oMathParaPr>
                      <m:jc m:val="left"/>
                    </m:oMathParaPr>
                    <m:oMath xmlns:m="http://schemas.openxmlformats.org/officeDocument/2006/math">
                      <m:r>
                        <m:rPr>
                          <m:sty m:val="p"/>
                        </m:rPr>
                        <a:rPr lang="en-US" sz="9600" b="0" i="0" smtClean="0">
                          <a:latin typeface="Cambria Math" panose="02040503050406030204" pitchFamily="18" charset="0"/>
                        </a:rPr>
                        <m:t>A</m:t>
                      </m:r>
                    </m:oMath>
                  </m:oMathPara>
                </a14:m>
                <a:endParaRPr lang="en-AU" sz="9600" dirty="0"/>
              </a:p>
            </p:txBody>
          </p:sp>
        </mc:Choice>
        <mc:Fallback xmlns="">
          <p:sp>
            <p:nvSpPr>
              <p:cNvPr id="5" name="Content Placeholder 4">
                <a:extLst>
                  <a:ext uri="{FF2B5EF4-FFF2-40B4-BE49-F238E27FC236}">
                    <a16:creationId xmlns:a16="http://schemas.microsoft.com/office/drawing/2014/main" id="{A94E55D6-2F4E-BB7B-7428-674C32E4640D}"/>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en-AU">
                    <a:noFill/>
                  </a:rPr>
                  <a:t> </a:t>
                </a:r>
              </a:p>
            </p:txBody>
          </p:sp>
        </mc:Fallback>
      </mc:AlternateContent>
      <p:pic>
        <p:nvPicPr>
          <p:cNvPr id="7" name="Picture 6" descr="A double Venn diagram with the circle A and B overlapping. ">
            <a:extLst>
              <a:ext uri="{FF2B5EF4-FFF2-40B4-BE49-F238E27FC236}">
                <a16:creationId xmlns:a16="http://schemas.microsoft.com/office/drawing/2014/main" id="{DC040F9E-BA9C-40E0-562D-A83A0E319946}"/>
              </a:ext>
            </a:extLst>
          </p:cNvPr>
          <p:cNvPicPr>
            <a:picLocks noChangeAspect="1"/>
          </p:cNvPicPr>
          <p:nvPr/>
        </p:nvPicPr>
        <p:blipFill>
          <a:blip r:embed="rId3"/>
          <a:stretch>
            <a:fillRect/>
          </a:stretch>
        </p:blipFill>
        <p:spPr>
          <a:xfrm>
            <a:off x="6167438" y="2248793"/>
            <a:ext cx="5676900" cy="3278411"/>
          </a:xfrm>
          <a:prstGeom prst="rect">
            <a:avLst/>
          </a:prstGeom>
          <a:noFill/>
        </p:spPr>
      </p:pic>
      <p:sp>
        <p:nvSpPr>
          <p:cNvPr id="2" name="Slide Number Placeholder 1">
            <a:extLst>
              <a:ext uri="{FF2B5EF4-FFF2-40B4-BE49-F238E27FC236}">
                <a16:creationId xmlns:a16="http://schemas.microsoft.com/office/drawing/2014/main" id="{29442BF3-4F23-569D-9930-F15ECC563685}"/>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13</a:t>
            </a:fld>
            <a:endParaRPr lang="en-AU"/>
          </a:p>
        </p:txBody>
      </p:sp>
    </p:spTree>
    <p:extLst>
      <p:ext uri="{BB962C8B-B14F-4D97-AF65-F5344CB8AC3E}">
        <p14:creationId xmlns:p14="http://schemas.microsoft.com/office/powerpoint/2010/main" val="1947416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0C0F84-C528-A726-6D08-0AF549433E03}"/>
              </a:ext>
            </a:extLst>
          </p:cNvPr>
          <p:cNvSpPr>
            <a:spLocks noGrp="1"/>
          </p:cNvSpPr>
          <p:nvPr>
            <p:ph type="title"/>
          </p:nvPr>
        </p:nvSpPr>
        <p:spPr/>
        <p:txBody>
          <a:bodyPr anchor="t">
            <a:normAutofit fontScale="90000"/>
          </a:bodyPr>
          <a:lstStyle/>
          <a:p>
            <a:pPr>
              <a:lnSpc>
                <a:spcPct val="140000"/>
              </a:lnSpc>
            </a:pPr>
            <a:r>
              <a:rPr lang="en-AU" dirty="0"/>
              <a:t>Example 1 – solution</a:t>
            </a:r>
          </a:p>
        </p:txBody>
      </p:sp>
      <p:sp>
        <p:nvSpPr>
          <p:cNvPr id="6" name="Text Placeholder 5">
            <a:extLst>
              <a:ext uri="{FF2B5EF4-FFF2-40B4-BE49-F238E27FC236}">
                <a16:creationId xmlns:a16="http://schemas.microsoft.com/office/drawing/2014/main" id="{09E8F95C-E9B2-C872-3924-E38C255A662C}"/>
              </a:ext>
            </a:extLst>
          </p:cNvPr>
          <p:cNvSpPr>
            <a:spLocks noGrp="1"/>
          </p:cNvSpPr>
          <p:nvPr>
            <p:ph type="body" sz="quarter" idx="18"/>
          </p:nvPr>
        </p:nvSpPr>
        <p:spPr/>
        <p:txBody>
          <a:bodyPr anchor="b">
            <a:noAutofit/>
          </a:bodyPr>
          <a:lstStyle/>
          <a:p>
            <a:pPr>
              <a:lnSpc>
                <a:spcPct val="140000"/>
              </a:lnSpc>
            </a:pPr>
            <a:r>
              <a:rPr lang="en-AU" dirty="0"/>
              <a:t>Summarise</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A94E55D6-2F4E-BB7B-7428-674C32E4640D}"/>
                  </a:ext>
                </a:extLst>
              </p:cNvPr>
              <p:cNvSpPr>
                <a:spLocks noGrp="1"/>
              </p:cNvSpPr>
              <p:nvPr>
                <p:ph idx="1"/>
              </p:nvPr>
            </p:nvSpPr>
            <p:spPr/>
            <p:txBody>
              <a:bodyPr>
                <a:normAutofit/>
              </a:bodyPr>
              <a:lstStyle/>
              <a:p>
                <a:pPr/>
                <a14:m>
                  <m:oMathPara xmlns:m="http://schemas.openxmlformats.org/officeDocument/2006/math">
                    <m:oMathParaPr>
                      <m:jc m:val="left"/>
                    </m:oMathParaPr>
                    <m:oMath xmlns:m="http://schemas.openxmlformats.org/officeDocument/2006/math">
                      <m:r>
                        <m:rPr>
                          <m:sty m:val="p"/>
                        </m:rPr>
                        <a:rPr lang="en-US" sz="9600" b="0" i="0" smtClean="0">
                          <a:latin typeface="Cambria Math" panose="02040503050406030204" pitchFamily="18" charset="0"/>
                        </a:rPr>
                        <m:t>A</m:t>
                      </m:r>
                    </m:oMath>
                  </m:oMathPara>
                </a14:m>
                <a:endParaRPr lang="en-AU" sz="9600" dirty="0"/>
              </a:p>
            </p:txBody>
          </p:sp>
        </mc:Choice>
        <mc:Fallback xmlns="">
          <p:sp>
            <p:nvSpPr>
              <p:cNvPr id="5" name="Content Placeholder 4">
                <a:extLst>
                  <a:ext uri="{FF2B5EF4-FFF2-40B4-BE49-F238E27FC236}">
                    <a16:creationId xmlns:a16="http://schemas.microsoft.com/office/drawing/2014/main" id="{A94E55D6-2F4E-BB7B-7428-674C32E4640D}"/>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en-AU">
                    <a:noFill/>
                  </a:rPr>
                  <a:t> </a:t>
                </a:r>
              </a:p>
            </p:txBody>
          </p:sp>
        </mc:Fallback>
      </mc:AlternateContent>
      <p:pic>
        <p:nvPicPr>
          <p:cNvPr id="8" name="Picture 7" descr="A double Venn diagram with the circle A and B overlapping. The circle A has been shaded. ">
            <a:extLst>
              <a:ext uri="{FF2B5EF4-FFF2-40B4-BE49-F238E27FC236}">
                <a16:creationId xmlns:a16="http://schemas.microsoft.com/office/drawing/2014/main" id="{FAB6AA2B-DB73-A2FC-EC90-19C6EA2B9DC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67438" y="2248793"/>
            <a:ext cx="5676900" cy="3278411"/>
          </a:xfrm>
          <a:prstGeom prst="rect">
            <a:avLst/>
          </a:prstGeom>
          <a:noFill/>
        </p:spPr>
      </p:pic>
      <p:sp>
        <p:nvSpPr>
          <p:cNvPr id="2" name="Slide Number Placeholder 1">
            <a:extLst>
              <a:ext uri="{FF2B5EF4-FFF2-40B4-BE49-F238E27FC236}">
                <a16:creationId xmlns:a16="http://schemas.microsoft.com/office/drawing/2014/main" id="{29442BF3-4F23-569D-9930-F15ECC563685}"/>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14</a:t>
            </a:fld>
            <a:endParaRPr lang="en-AU"/>
          </a:p>
        </p:txBody>
      </p:sp>
    </p:spTree>
    <p:extLst>
      <p:ext uri="{BB962C8B-B14F-4D97-AF65-F5344CB8AC3E}">
        <p14:creationId xmlns:p14="http://schemas.microsoft.com/office/powerpoint/2010/main" val="309112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0C0F84-C528-A726-6D08-0AF549433E03}"/>
              </a:ext>
            </a:extLst>
          </p:cNvPr>
          <p:cNvSpPr>
            <a:spLocks noGrp="1"/>
          </p:cNvSpPr>
          <p:nvPr>
            <p:ph type="title"/>
          </p:nvPr>
        </p:nvSpPr>
        <p:spPr/>
        <p:txBody>
          <a:bodyPr anchor="t">
            <a:normAutofit fontScale="90000"/>
          </a:bodyPr>
          <a:lstStyle/>
          <a:p>
            <a:pPr>
              <a:lnSpc>
                <a:spcPct val="140000"/>
              </a:lnSpc>
            </a:pPr>
            <a:r>
              <a:rPr lang="en-AU" dirty="0"/>
              <a:t>Example 2</a:t>
            </a:r>
          </a:p>
        </p:txBody>
      </p:sp>
      <p:sp>
        <p:nvSpPr>
          <p:cNvPr id="6" name="Text Placeholder 5">
            <a:extLst>
              <a:ext uri="{FF2B5EF4-FFF2-40B4-BE49-F238E27FC236}">
                <a16:creationId xmlns:a16="http://schemas.microsoft.com/office/drawing/2014/main" id="{09E8F95C-E9B2-C872-3924-E38C255A662C}"/>
              </a:ext>
            </a:extLst>
          </p:cNvPr>
          <p:cNvSpPr>
            <a:spLocks noGrp="1"/>
          </p:cNvSpPr>
          <p:nvPr>
            <p:ph type="body" sz="quarter" idx="18"/>
          </p:nvPr>
        </p:nvSpPr>
        <p:spPr/>
        <p:txBody>
          <a:bodyPr anchor="b">
            <a:noAutofit/>
          </a:bodyPr>
          <a:lstStyle/>
          <a:p>
            <a:pPr>
              <a:lnSpc>
                <a:spcPct val="140000"/>
              </a:lnSpc>
            </a:pPr>
            <a:r>
              <a:rPr lang="en-AU" dirty="0"/>
              <a:t>Summarise</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A94E55D6-2F4E-BB7B-7428-674C32E4640D}"/>
                  </a:ext>
                </a:extLst>
              </p:cNvPr>
              <p:cNvSpPr>
                <a:spLocks noGrp="1"/>
              </p:cNvSpPr>
              <p:nvPr>
                <p:ph idx="1"/>
              </p:nvPr>
            </p:nvSpPr>
            <p:spPr/>
            <p:txBody>
              <a:bodyPr>
                <a:normAutofit/>
              </a:bodyPr>
              <a:lstStyle/>
              <a:p>
                <a:pPr/>
                <a14:m>
                  <m:oMathPara xmlns:m="http://schemas.openxmlformats.org/officeDocument/2006/math">
                    <m:oMathParaPr>
                      <m:jc m:val="left"/>
                    </m:oMathParaPr>
                    <m:oMath xmlns:m="http://schemas.openxmlformats.org/officeDocument/2006/math">
                      <m:r>
                        <m:rPr>
                          <m:sty m:val="p"/>
                        </m:rPr>
                        <a:rPr lang="en-US" sz="9600" b="0" i="0" smtClean="0">
                          <a:latin typeface="Cambria Math" panose="02040503050406030204" pitchFamily="18" charset="0"/>
                        </a:rPr>
                        <m:t>B</m:t>
                      </m:r>
                    </m:oMath>
                  </m:oMathPara>
                </a14:m>
                <a:endParaRPr lang="en-AU" sz="9600" dirty="0"/>
              </a:p>
            </p:txBody>
          </p:sp>
        </mc:Choice>
        <mc:Fallback xmlns="">
          <p:sp>
            <p:nvSpPr>
              <p:cNvPr id="5" name="Content Placeholder 4">
                <a:extLst>
                  <a:ext uri="{FF2B5EF4-FFF2-40B4-BE49-F238E27FC236}">
                    <a16:creationId xmlns:a16="http://schemas.microsoft.com/office/drawing/2014/main" id="{A94E55D6-2F4E-BB7B-7428-674C32E4640D}"/>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en-AU">
                    <a:noFill/>
                  </a:rPr>
                  <a:t> </a:t>
                </a:r>
              </a:p>
            </p:txBody>
          </p:sp>
        </mc:Fallback>
      </mc:AlternateContent>
      <p:pic>
        <p:nvPicPr>
          <p:cNvPr id="7" name="Picture 6" descr="A double Venn diagram with the circle A and B overlapping. ">
            <a:extLst>
              <a:ext uri="{FF2B5EF4-FFF2-40B4-BE49-F238E27FC236}">
                <a16:creationId xmlns:a16="http://schemas.microsoft.com/office/drawing/2014/main" id="{DC040F9E-BA9C-40E0-562D-A83A0E319946}"/>
              </a:ext>
            </a:extLst>
          </p:cNvPr>
          <p:cNvPicPr>
            <a:picLocks noChangeAspect="1"/>
          </p:cNvPicPr>
          <p:nvPr/>
        </p:nvPicPr>
        <p:blipFill>
          <a:blip r:embed="rId3"/>
          <a:stretch>
            <a:fillRect/>
          </a:stretch>
        </p:blipFill>
        <p:spPr>
          <a:xfrm>
            <a:off x="6167438" y="2248793"/>
            <a:ext cx="5676900" cy="3278411"/>
          </a:xfrm>
          <a:prstGeom prst="rect">
            <a:avLst/>
          </a:prstGeom>
          <a:noFill/>
        </p:spPr>
      </p:pic>
      <p:sp>
        <p:nvSpPr>
          <p:cNvPr id="2" name="Slide Number Placeholder 1">
            <a:extLst>
              <a:ext uri="{FF2B5EF4-FFF2-40B4-BE49-F238E27FC236}">
                <a16:creationId xmlns:a16="http://schemas.microsoft.com/office/drawing/2014/main" id="{29442BF3-4F23-569D-9930-F15ECC563685}"/>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15</a:t>
            </a:fld>
            <a:endParaRPr lang="en-AU"/>
          </a:p>
        </p:txBody>
      </p:sp>
    </p:spTree>
    <p:extLst>
      <p:ext uri="{BB962C8B-B14F-4D97-AF65-F5344CB8AC3E}">
        <p14:creationId xmlns:p14="http://schemas.microsoft.com/office/powerpoint/2010/main" val="1369827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0C0F84-C528-A726-6D08-0AF549433E03}"/>
              </a:ext>
            </a:extLst>
          </p:cNvPr>
          <p:cNvSpPr>
            <a:spLocks noGrp="1"/>
          </p:cNvSpPr>
          <p:nvPr>
            <p:ph type="title"/>
          </p:nvPr>
        </p:nvSpPr>
        <p:spPr/>
        <p:txBody>
          <a:bodyPr anchor="t">
            <a:normAutofit fontScale="90000"/>
          </a:bodyPr>
          <a:lstStyle/>
          <a:p>
            <a:pPr>
              <a:lnSpc>
                <a:spcPct val="140000"/>
              </a:lnSpc>
            </a:pPr>
            <a:r>
              <a:rPr lang="en-AU" dirty="0"/>
              <a:t>Example 2 – solution</a:t>
            </a:r>
          </a:p>
        </p:txBody>
      </p:sp>
      <p:sp>
        <p:nvSpPr>
          <p:cNvPr id="6" name="Text Placeholder 5">
            <a:extLst>
              <a:ext uri="{FF2B5EF4-FFF2-40B4-BE49-F238E27FC236}">
                <a16:creationId xmlns:a16="http://schemas.microsoft.com/office/drawing/2014/main" id="{09E8F95C-E9B2-C872-3924-E38C255A662C}"/>
              </a:ext>
            </a:extLst>
          </p:cNvPr>
          <p:cNvSpPr>
            <a:spLocks noGrp="1"/>
          </p:cNvSpPr>
          <p:nvPr>
            <p:ph type="body" sz="quarter" idx="18"/>
          </p:nvPr>
        </p:nvSpPr>
        <p:spPr/>
        <p:txBody>
          <a:bodyPr anchor="b">
            <a:noAutofit/>
          </a:bodyPr>
          <a:lstStyle/>
          <a:p>
            <a:pPr>
              <a:lnSpc>
                <a:spcPct val="140000"/>
              </a:lnSpc>
            </a:pPr>
            <a:r>
              <a:rPr lang="en-AU" dirty="0"/>
              <a:t>Summarise</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A94E55D6-2F4E-BB7B-7428-674C32E4640D}"/>
                  </a:ext>
                </a:extLst>
              </p:cNvPr>
              <p:cNvSpPr>
                <a:spLocks noGrp="1"/>
              </p:cNvSpPr>
              <p:nvPr>
                <p:ph idx="1"/>
              </p:nvPr>
            </p:nvSpPr>
            <p:spPr/>
            <p:txBody>
              <a:bodyPr>
                <a:normAutofit/>
              </a:bodyPr>
              <a:lstStyle/>
              <a:p>
                <a:pPr/>
                <a14:m>
                  <m:oMathPara xmlns:m="http://schemas.openxmlformats.org/officeDocument/2006/math">
                    <m:oMathParaPr>
                      <m:jc m:val="left"/>
                    </m:oMathParaPr>
                    <m:oMath xmlns:m="http://schemas.openxmlformats.org/officeDocument/2006/math">
                      <m:r>
                        <m:rPr>
                          <m:sty m:val="p"/>
                        </m:rPr>
                        <a:rPr lang="en-US" sz="9600" b="0" i="0" smtClean="0">
                          <a:latin typeface="Cambria Math" panose="02040503050406030204" pitchFamily="18" charset="0"/>
                        </a:rPr>
                        <m:t>B</m:t>
                      </m:r>
                    </m:oMath>
                  </m:oMathPara>
                </a14:m>
                <a:endParaRPr lang="en-AU" sz="9600" dirty="0"/>
              </a:p>
            </p:txBody>
          </p:sp>
        </mc:Choice>
        <mc:Fallback xmlns="">
          <p:sp>
            <p:nvSpPr>
              <p:cNvPr id="5" name="Content Placeholder 4">
                <a:extLst>
                  <a:ext uri="{FF2B5EF4-FFF2-40B4-BE49-F238E27FC236}">
                    <a16:creationId xmlns:a16="http://schemas.microsoft.com/office/drawing/2014/main" id="{A94E55D6-2F4E-BB7B-7428-674C32E4640D}"/>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en-AU">
                    <a:noFill/>
                  </a:rPr>
                  <a:t> </a:t>
                </a:r>
              </a:p>
            </p:txBody>
          </p:sp>
        </mc:Fallback>
      </mc:AlternateContent>
      <p:pic>
        <p:nvPicPr>
          <p:cNvPr id="8" name="Picture 7" descr="A double Venn diagram with the circle A and B overlapping. The circle B has been shaded. ">
            <a:extLst>
              <a:ext uri="{FF2B5EF4-FFF2-40B4-BE49-F238E27FC236}">
                <a16:creationId xmlns:a16="http://schemas.microsoft.com/office/drawing/2014/main" id="{ABD03A5B-57C4-F110-680A-9AE48319F97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67438" y="2248793"/>
            <a:ext cx="5676900" cy="3278411"/>
          </a:xfrm>
          <a:prstGeom prst="rect">
            <a:avLst/>
          </a:prstGeom>
          <a:noFill/>
        </p:spPr>
      </p:pic>
      <p:sp>
        <p:nvSpPr>
          <p:cNvPr id="2" name="Slide Number Placeholder 1">
            <a:extLst>
              <a:ext uri="{FF2B5EF4-FFF2-40B4-BE49-F238E27FC236}">
                <a16:creationId xmlns:a16="http://schemas.microsoft.com/office/drawing/2014/main" id="{29442BF3-4F23-569D-9930-F15ECC563685}"/>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16</a:t>
            </a:fld>
            <a:endParaRPr lang="en-AU"/>
          </a:p>
        </p:txBody>
      </p:sp>
    </p:spTree>
    <p:extLst>
      <p:ext uri="{BB962C8B-B14F-4D97-AF65-F5344CB8AC3E}">
        <p14:creationId xmlns:p14="http://schemas.microsoft.com/office/powerpoint/2010/main" val="63831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0C0F84-C528-A726-6D08-0AF549433E03}"/>
              </a:ext>
            </a:extLst>
          </p:cNvPr>
          <p:cNvSpPr>
            <a:spLocks noGrp="1"/>
          </p:cNvSpPr>
          <p:nvPr>
            <p:ph type="title"/>
          </p:nvPr>
        </p:nvSpPr>
        <p:spPr/>
        <p:txBody>
          <a:bodyPr anchor="t">
            <a:normAutofit fontScale="90000"/>
          </a:bodyPr>
          <a:lstStyle/>
          <a:p>
            <a:pPr>
              <a:lnSpc>
                <a:spcPct val="140000"/>
              </a:lnSpc>
            </a:pPr>
            <a:r>
              <a:rPr lang="en-AU" dirty="0"/>
              <a:t>Example 3</a:t>
            </a:r>
          </a:p>
        </p:txBody>
      </p:sp>
      <p:sp>
        <p:nvSpPr>
          <p:cNvPr id="6" name="Text Placeholder 5">
            <a:extLst>
              <a:ext uri="{FF2B5EF4-FFF2-40B4-BE49-F238E27FC236}">
                <a16:creationId xmlns:a16="http://schemas.microsoft.com/office/drawing/2014/main" id="{09E8F95C-E9B2-C872-3924-E38C255A662C}"/>
              </a:ext>
            </a:extLst>
          </p:cNvPr>
          <p:cNvSpPr>
            <a:spLocks noGrp="1"/>
          </p:cNvSpPr>
          <p:nvPr>
            <p:ph type="body" sz="quarter" idx="18"/>
          </p:nvPr>
        </p:nvSpPr>
        <p:spPr/>
        <p:txBody>
          <a:bodyPr anchor="b">
            <a:noAutofit/>
          </a:bodyPr>
          <a:lstStyle/>
          <a:p>
            <a:pPr>
              <a:lnSpc>
                <a:spcPct val="140000"/>
              </a:lnSpc>
            </a:pPr>
            <a:r>
              <a:rPr lang="en-AU" dirty="0"/>
              <a:t>Summarise</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A94E55D6-2F4E-BB7B-7428-674C32E4640D}"/>
                  </a:ext>
                </a:extLst>
              </p:cNvPr>
              <p:cNvSpPr>
                <a:spLocks noGrp="1"/>
              </p:cNvSpPr>
              <p:nvPr>
                <p:ph idx="1"/>
              </p:nvPr>
            </p:nvSpPr>
            <p:spPr/>
            <p:txBody>
              <a:bodyPr>
                <a:normAutofit/>
              </a:bodyPr>
              <a:lstStyle/>
              <a:p>
                <a:pPr/>
                <a14:m>
                  <m:oMathPara xmlns:m="http://schemas.openxmlformats.org/officeDocument/2006/math">
                    <m:oMathParaPr>
                      <m:jc m:val="left"/>
                    </m:oMathParaPr>
                    <m:oMath xmlns:m="http://schemas.openxmlformats.org/officeDocument/2006/math">
                      <m:r>
                        <m:rPr>
                          <m:sty m:val="p"/>
                        </m:rPr>
                        <a:rPr lang="en-US" sz="9600" b="0" i="0" smtClean="0">
                          <a:latin typeface="Cambria Math" panose="02040503050406030204" pitchFamily="18" charset="0"/>
                        </a:rPr>
                        <m:t>A</m:t>
                      </m:r>
                      <m:r>
                        <a:rPr lang="en-US" sz="9600" b="0" i="0" smtClean="0">
                          <a:latin typeface="Cambria Math" panose="02040503050406030204" pitchFamily="18" charset="0"/>
                          <a:ea typeface="Cambria Math" panose="02040503050406030204" pitchFamily="18" charset="0"/>
                        </a:rPr>
                        <m:t>∩</m:t>
                      </m:r>
                      <m:r>
                        <m:rPr>
                          <m:sty m:val="p"/>
                        </m:rPr>
                        <a:rPr lang="en-US" sz="9600" b="0" i="0" smtClean="0">
                          <a:latin typeface="Cambria Math" panose="02040503050406030204" pitchFamily="18" charset="0"/>
                        </a:rPr>
                        <m:t>B</m:t>
                      </m:r>
                    </m:oMath>
                  </m:oMathPara>
                </a14:m>
                <a:endParaRPr lang="en-AU" sz="9600" dirty="0"/>
              </a:p>
            </p:txBody>
          </p:sp>
        </mc:Choice>
        <mc:Fallback xmlns="">
          <p:sp>
            <p:nvSpPr>
              <p:cNvPr id="5" name="Content Placeholder 4">
                <a:extLst>
                  <a:ext uri="{FF2B5EF4-FFF2-40B4-BE49-F238E27FC236}">
                    <a16:creationId xmlns:a16="http://schemas.microsoft.com/office/drawing/2014/main" id="{A94E55D6-2F4E-BB7B-7428-674C32E4640D}"/>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en-AU">
                    <a:noFill/>
                  </a:rPr>
                  <a:t> </a:t>
                </a:r>
              </a:p>
            </p:txBody>
          </p:sp>
        </mc:Fallback>
      </mc:AlternateContent>
      <p:pic>
        <p:nvPicPr>
          <p:cNvPr id="7" name="Picture 6" descr="A double Venn diagram with the circle A and B overlapping. ">
            <a:extLst>
              <a:ext uri="{FF2B5EF4-FFF2-40B4-BE49-F238E27FC236}">
                <a16:creationId xmlns:a16="http://schemas.microsoft.com/office/drawing/2014/main" id="{DC040F9E-BA9C-40E0-562D-A83A0E319946}"/>
              </a:ext>
            </a:extLst>
          </p:cNvPr>
          <p:cNvPicPr>
            <a:picLocks noChangeAspect="1"/>
          </p:cNvPicPr>
          <p:nvPr/>
        </p:nvPicPr>
        <p:blipFill>
          <a:blip r:embed="rId3"/>
          <a:stretch>
            <a:fillRect/>
          </a:stretch>
        </p:blipFill>
        <p:spPr>
          <a:xfrm>
            <a:off x="6167438" y="2248793"/>
            <a:ext cx="5676900" cy="3278411"/>
          </a:xfrm>
          <a:prstGeom prst="rect">
            <a:avLst/>
          </a:prstGeom>
          <a:noFill/>
        </p:spPr>
      </p:pic>
      <p:sp>
        <p:nvSpPr>
          <p:cNvPr id="2" name="Slide Number Placeholder 1">
            <a:extLst>
              <a:ext uri="{FF2B5EF4-FFF2-40B4-BE49-F238E27FC236}">
                <a16:creationId xmlns:a16="http://schemas.microsoft.com/office/drawing/2014/main" id="{29442BF3-4F23-569D-9930-F15ECC563685}"/>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17</a:t>
            </a:fld>
            <a:endParaRPr lang="en-AU"/>
          </a:p>
        </p:txBody>
      </p:sp>
    </p:spTree>
    <p:extLst>
      <p:ext uri="{BB962C8B-B14F-4D97-AF65-F5344CB8AC3E}">
        <p14:creationId xmlns:p14="http://schemas.microsoft.com/office/powerpoint/2010/main" val="45345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0C0F84-C528-A726-6D08-0AF549433E03}"/>
              </a:ext>
            </a:extLst>
          </p:cNvPr>
          <p:cNvSpPr>
            <a:spLocks noGrp="1"/>
          </p:cNvSpPr>
          <p:nvPr>
            <p:ph type="title"/>
          </p:nvPr>
        </p:nvSpPr>
        <p:spPr/>
        <p:txBody>
          <a:bodyPr anchor="t">
            <a:normAutofit fontScale="90000"/>
          </a:bodyPr>
          <a:lstStyle/>
          <a:p>
            <a:pPr>
              <a:lnSpc>
                <a:spcPct val="140000"/>
              </a:lnSpc>
            </a:pPr>
            <a:r>
              <a:rPr lang="en-AU" dirty="0"/>
              <a:t>Example 3 – solution</a:t>
            </a:r>
          </a:p>
        </p:txBody>
      </p:sp>
      <p:sp>
        <p:nvSpPr>
          <p:cNvPr id="6" name="Text Placeholder 5">
            <a:extLst>
              <a:ext uri="{FF2B5EF4-FFF2-40B4-BE49-F238E27FC236}">
                <a16:creationId xmlns:a16="http://schemas.microsoft.com/office/drawing/2014/main" id="{09E8F95C-E9B2-C872-3924-E38C255A662C}"/>
              </a:ext>
            </a:extLst>
          </p:cNvPr>
          <p:cNvSpPr>
            <a:spLocks noGrp="1"/>
          </p:cNvSpPr>
          <p:nvPr>
            <p:ph type="body" sz="quarter" idx="18"/>
          </p:nvPr>
        </p:nvSpPr>
        <p:spPr/>
        <p:txBody>
          <a:bodyPr anchor="b">
            <a:noAutofit/>
          </a:bodyPr>
          <a:lstStyle/>
          <a:p>
            <a:pPr>
              <a:lnSpc>
                <a:spcPct val="140000"/>
              </a:lnSpc>
            </a:pPr>
            <a:r>
              <a:rPr lang="en-AU" dirty="0"/>
              <a:t>Summarise</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A94E55D6-2F4E-BB7B-7428-674C32E4640D}"/>
                  </a:ext>
                </a:extLst>
              </p:cNvPr>
              <p:cNvSpPr>
                <a:spLocks noGrp="1"/>
              </p:cNvSpPr>
              <p:nvPr>
                <p:ph idx="1"/>
              </p:nvPr>
            </p:nvSpPr>
            <p:spPr/>
            <p:txBody>
              <a:bodyPr>
                <a:normAutofit/>
              </a:bodyPr>
              <a:lstStyle/>
              <a:p>
                <a:pPr/>
                <a14:m>
                  <m:oMathPara xmlns:m="http://schemas.openxmlformats.org/officeDocument/2006/math">
                    <m:oMathParaPr>
                      <m:jc m:val="left"/>
                    </m:oMathParaPr>
                    <m:oMath xmlns:m="http://schemas.openxmlformats.org/officeDocument/2006/math">
                      <m:r>
                        <m:rPr>
                          <m:sty m:val="p"/>
                        </m:rPr>
                        <a:rPr lang="en-US" sz="9600" b="0" i="0" smtClean="0">
                          <a:latin typeface="Cambria Math" panose="02040503050406030204" pitchFamily="18" charset="0"/>
                        </a:rPr>
                        <m:t>A</m:t>
                      </m:r>
                      <m:r>
                        <a:rPr lang="en-US" sz="9600" b="0" i="0" smtClean="0">
                          <a:latin typeface="Cambria Math" panose="02040503050406030204" pitchFamily="18" charset="0"/>
                        </a:rPr>
                        <m:t>∩</m:t>
                      </m:r>
                      <m:r>
                        <m:rPr>
                          <m:sty m:val="p"/>
                        </m:rPr>
                        <a:rPr lang="en-US" sz="9600" b="0" i="0" smtClean="0">
                          <a:latin typeface="Cambria Math" panose="02040503050406030204" pitchFamily="18" charset="0"/>
                        </a:rPr>
                        <m:t>B</m:t>
                      </m:r>
                    </m:oMath>
                  </m:oMathPara>
                </a14:m>
                <a:endParaRPr lang="en-AU" sz="9600" dirty="0"/>
              </a:p>
            </p:txBody>
          </p:sp>
        </mc:Choice>
        <mc:Fallback xmlns="">
          <p:sp>
            <p:nvSpPr>
              <p:cNvPr id="5" name="Content Placeholder 4">
                <a:extLst>
                  <a:ext uri="{FF2B5EF4-FFF2-40B4-BE49-F238E27FC236}">
                    <a16:creationId xmlns:a16="http://schemas.microsoft.com/office/drawing/2014/main" id="{A94E55D6-2F4E-BB7B-7428-674C32E4640D}"/>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4B141F0-02C3-C68D-44F3-B6B392068BF1}"/>
                  </a:ext>
                </a:extLst>
              </p:cNvPr>
              <p:cNvSpPr txBox="1"/>
              <p:nvPr/>
            </p:nvSpPr>
            <p:spPr>
              <a:xfrm>
                <a:off x="360000" y="4093749"/>
                <a:ext cx="5736000" cy="400110"/>
              </a:xfrm>
              <a:prstGeom prst="rect">
                <a:avLst/>
              </a:prstGeom>
              <a:noFill/>
            </p:spPr>
            <p:txBody>
              <a:bodyPr wrap="square">
                <a:spAutoFit/>
              </a:bodyPr>
              <a:lstStyle/>
              <a:p>
                <a:r>
                  <a:rPr lang="en-US" sz="2000" dirty="0">
                    <a:cs typeface="Segoe UI"/>
                  </a:rPr>
                  <a:t>​</a:t>
                </a:r>
                <a14:m>
                  <m:oMath xmlns:m="http://schemas.openxmlformats.org/officeDocument/2006/math">
                    <m:r>
                      <m:rPr>
                        <m:sty m:val="p"/>
                      </m:rPr>
                      <a:rPr lang="en-AU" sz="2000" b="0" i="0" smtClean="0">
                        <a:latin typeface="Cambria Math" panose="02040503050406030204" pitchFamily="18" charset="0"/>
                      </a:rPr>
                      <m:t>A</m:t>
                    </m:r>
                    <m:r>
                      <a:rPr lang="en-AU" sz="2000" b="0" i="0" smtClean="0">
                        <a:latin typeface="Cambria Math" panose="02040503050406030204" pitchFamily="18" charset="0"/>
                      </a:rPr>
                      <m:t>∩</m:t>
                    </m:r>
                    <m:r>
                      <m:rPr>
                        <m:sty m:val="p"/>
                      </m:rPr>
                      <a:rPr lang="en-AU" sz="2000" b="0" i="0" smtClean="0">
                        <a:latin typeface="Cambria Math" panose="02040503050406030204" pitchFamily="18" charset="0"/>
                        <a:ea typeface="Cambria Math" panose="02040503050406030204" pitchFamily="18" charset="0"/>
                      </a:rPr>
                      <m:t>B</m:t>
                    </m:r>
                  </m:oMath>
                </a14:m>
                <a:r>
                  <a:rPr lang="en-AU" sz="2000" dirty="0"/>
                  <a:t> means where both A and B occur</a:t>
                </a:r>
              </a:p>
            </p:txBody>
          </p:sp>
        </mc:Choice>
        <mc:Fallback xmlns="">
          <p:sp>
            <p:nvSpPr>
              <p:cNvPr id="7" name="TextBox 6">
                <a:extLst>
                  <a:ext uri="{FF2B5EF4-FFF2-40B4-BE49-F238E27FC236}">
                    <a16:creationId xmlns:a16="http://schemas.microsoft.com/office/drawing/2014/main" id="{D4B141F0-02C3-C68D-44F3-B6B392068BF1}"/>
                  </a:ext>
                </a:extLst>
              </p:cNvPr>
              <p:cNvSpPr txBox="1">
                <a:spLocks noRot="1" noChangeAspect="1" noMove="1" noResize="1" noEditPoints="1" noAdjustHandles="1" noChangeArrowheads="1" noChangeShapeType="1" noTextEdit="1"/>
              </p:cNvSpPr>
              <p:nvPr/>
            </p:nvSpPr>
            <p:spPr>
              <a:xfrm>
                <a:off x="360000" y="4093749"/>
                <a:ext cx="5736000" cy="400110"/>
              </a:xfrm>
              <a:prstGeom prst="rect">
                <a:avLst/>
              </a:prstGeom>
              <a:blipFill>
                <a:blip r:embed="rId3"/>
                <a:stretch>
                  <a:fillRect l="-1063" t="-10769" b="-27692"/>
                </a:stretch>
              </a:blipFill>
            </p:spPr>
            <p:txBody>
              <a:bodyPr/>
              <a:lstStyle/>
              <a:p>
                <a:r>
                  <a:rPr lang="en-AU">
                    <a:noFill/>
                  </a:rPr>
                  <a:t> </a:t>
                </a:r>
              </a:p>
            </p:txBody>
          </p:sp>
        </mc:Fallback>
      </mc:AlternateContent>
      <p:pic>
        <p:nvPicPr>
          <p:cNvPr id="8" name="Picture 7" descr="A double Venn diagram with the circle A and B overlapping. The space where the two circles overlap has been shaded.">
            <a:extLst>
              <a:ext uri="{FF2B5EF4-FFF2-40B4-BE49-F238E27FC236}">
                <a16:creationId xmlns:a16="http://schemas.microsoft.com/office/drawing/2014/main" id="{BC611F39-42CA-2A78-72E9-000ADD4B214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67438" y="2248793"/>
            <a:ext cx="5676900" cy="3278411"/>
          </a:xfrm>
          <a:prstGeom prst="rect">
            <a:avLst/>
          </a:prstGeom>
          <a:noFill/>
        </p:spPr>
      </p:pic>
      <p:sp>
        <p:nvSpPr>
          <p:cNvPr id="2" name="Slide Number Placeholder 1">
            <a:extLst>
              <a:ext uri="{FF2B5EF4-FFF2-40B4-BE49-F238E27FC236}">
                <a16:creationId xmlns:a16="http://schemas.microsoft.com/office/drawing/2014/main" id="{29442BF3-4F23-569D-9930-F15ECC563685}"/>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18</a:t>
            </a:fld>
            <a:endParaRPr lang="en-AU"/>
          </a:p>
        </p:txBody>
      </p:sp>
    </p:spTree>
    <p:extLst>
      <p:ext uri="{BB962C8B-B14F-4D97-AF65-F5344CB8AC3E}">
        <p14:creationId xmlns:p14="http://schemas.microsoft.com/office/powerpoint/2010/main" val="1396292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0C0F84-C528-A726-6D08-0AF549433E03}"/>
              </a:ext>
            </a:extLst>
          </p:cNvPr>
          <p:cNvSpPr>
            <a:spLocks noGrp="1"/>
          </p:cNvSpPr>
          <p:nvPr>
            <p:ph type="title"/>
          </p:nvPr>
        </p:nvSpPr>
        <p:spPr/>
        <p:txBody>
          <a:bodyPr anchor="t">
            <a:normAutofit fontScale="90000"/>
          </a:bodyPr>
          <a:lstStyle/>
          <a:p>
            <a:pPr>
              <a:lnSpc>
                <a:spcPct val="140000"/>
              </a:lnSpc>
            </a:pPr>
            <a:r>
              <a:rPr lang="en-AU" dirty="0"/>
              <a:t>Example 4</a:t>
            </a:r>
          </a:p>
        </p:txBody>
      </p:sp>
      <p:sp>
        <p:nvSpPr>
          <p:cNvPr id="6" name="Text Placeholder 5">
            <a:extLst>
              <a:ext uri="{FF2B5EF4-FFF2-40B4-BE49-F238E27FC236}">
                <a16:creationId xmlns:a16="http://schemas.microsoft.com/office/drawing/2014/main" id="{09E8F95C-E9B2-C872-3924-E38C255A662C}"/>
              </a:ext>
            </a:extLst>
          </p:cNvPr>
          <p:cNvSpPr>
            <a:spLocks noGrp="1"/>
          </p:cNvSpPr>
          <p:nvPr>
            <p:ph type="body" sz="quarter" idx="18"/>
          </p:nvPr>
        </p:nvSpPr>
        <p:spPr/>
        <p:txBody>
          <a:bodyPr anchor="b">
            <a:noAutofit/>
          </a:bodyPr>
          <a:lstStyle/>
          <a:p>
            <a:pPr>
              <a:lnSpc>
                <a:spcPct val="140000"/>
              </a:lnSpc>
            </a:pPr>
            <a:r>
              <a:rPr lang="en-AU" dirty="0"/>
              <a:t>Summarise</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A94E55D6-2F4E-BB7B-7428-674C32E4640D}"/>
                  </a:ext>
                </a:extLst>
              </p:cNvPr>
              <p:cNvSpPr>
                <a:spLocks noGrp="1"/>
              </p:cNvSpPr>
              <p:nvPr>
                <p:ph idx="1"/>
              </p:nvPr>
            </p:nvSpPr>
            <p:spPr/>
            <p:txBody>
              <a:bodyPr>
                <a:normAutofit/>
              </a:bodyPr>
              <a:lstStyle/>
              <a:p>
                <a:pPr/>
                <a14:m>
                  <m:oMathPara xmlns:m="http://schemas.openxmlformats.org/officeDocument/2006/math">
                    <m:oMathParaPr>
                      <m:jc m:val="left"/>
                    </m:oMathParaPr>
                    <m:oMath xmlns:m="http://schemas.openxmlformats.org/officeDocument/2006/math">
                      <m:r>
                        <m:rPr>
                          <m:sty m:val="p"/>
                        </m:rPr>
                        <a:rPr lang="en-US" sz="9600" b="0" i="0" smtClean="0">
                          <a:latin typeface="Cambria Math" panose="02040503050406030204" pitchFamily="18" charset="0"/>
                        </a:rPr>
                        <m:t>A</m:t>
                      </m:r>
                      <m:r>
                        <a:rPr lang="en-US" sz="9600" i="0">
                          <a:latin typeface="Cambria Math" panose="02040503050406030204" pitchFamily="18" charset="0"/>
                          <a:ea typeface="Cambria Math" panose="02040503050406030204" pitchFamily="18" charset="0"/>
                        </a:rPr>
                        <m:t>∪</m:t>
                      </m:r>
                      <m:r>
                        <m:rPr>
                          <m:sty m:val="p"/>
                        </m:rPr>
                        <a:rPr lang="en-US" sz="9600" b="0" i="0" smtClean="0">
                          <a:latin typeface="Cambria Math" panose="02040503050406030204" pitchFamily="18" charset="0"/>
                        </a:rPr>
                        <m:t>B</m:t>
                      </m:r>
                    </m:oMath>
                  </m:oMathPara>
                </a14:m>
                <a:endParaRPr lang="en-AU" sz="9600" dirty="0"/>
              </a:p>
            </p:txBody>
          </p:sp>
        </mc:Choice>
        <mc:Fallback xmlns="">
          <p:sp>
            <p:nvSpPr>
              <p:cNvPr id="5" name="Content Placeholder 4">
                <a:extLst>
                  <a:ext uri="{FF2B5EF4-FFF2-40B4-BE49-F238E27FC236}">
                    <a16:creationId xmlns:a16="http://schemas.microsoft.com/office/drawing/2014/main" id="{A94E55D6-2F4E-BB7B-7428-674C32E4640D}"/>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en-AU">
                    <a:noFill/>
                  </a:rPr>
                  <a:t> </a:t>
                </a:r>
              </a:p>
            </p:txBody>
          </p:sp>
        </mc:Fallback>
      </mc:AlternateContent>
      <p:pic>
        <p:nvPicPr>
          <p:cNvPr id="7" name="Picture 6" descr="A double Venn diagram with the circle A and B overlapping. ">
            <a:extLst>
              <a:ext uri="{FF2B5EF4-FFF2-40B4-BE49-F238E27FC236}">
                <a16:creationId xmlns:a16="http://schemas.microsoft.com/office/drawing/2014/main" id="{DC040F9E-BA9C-40E0-562D-A83A0E319946}"/>
              </a:ext>
            </a:extLst>
          </p:cNvPr>
          <p:cNvPicPr>
            <a:picLocks noChangeAspect="1"/>
          </p:cNvPicPr>
          <p:nvPr/>
        </p:nvPicPr>
        <p:blipFill>
          <a:blip r:embed="rId3"/>
          <a:stretch>
            <a:fillRect/>
          </a:stretch>
        </p:blipFill>
        <p:spPr>
          <a:xfrm>
            <a:off x="6167438" y="2248793"/>
            <a:ext cx="5676900" cy="3278411"/>
          </a:xfrm>
          <a:prstGeom prst="rect">
            <a:avLst/>
          </a:prstGeom>
          <a:noFill/>
        </p:spPr>
      </p:pic>
      <p:sp>
        <p:nvSpPr>
          <p:cNvPr id="2" name="Slide Number Placeholder 1">
            <a:extLst>
              <a:ext uri="{FF2B5EF4-FFF2-40B4-BE49-F238E27FC236}">
                <a16:creationId xmlns:a16="http://schemas.microsoft.com/office/drawing/2014/main" id="{29442BF3-4F23-569D-9930-F15ECC563685}"/>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19</a:t>
            </a:fld>
            <a:endParaRPr lang="en-AU"/>
          </a:p>
        </p:txBody>
      </p:sp>
    </p:spTree>
    <p:extLst>
      <p:ext uri="{BB962C8B-B14F-4D97-AF65-F5344CB8AC3E}">
        <p14:creationId xmlns:p14="http://schemas.microsoft.com/office/powerpoint/2010/main" val="13476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p:txBody>
          <a:bodyPr/>
          <a:lstStyle/>
          <a:p>
            <a:r>
              <a:rPr lang="en-AU" dirty="0"/>
              <a:t>Launch</a:t>
            </a:r>
          </a:p>
        </p:txBody>
      </p:sp>
      <p:sp>
        <p:nvSpPr>
          <p:cNvPr id="2" name="Footer Placeholder 1">
            <a:extLst>
              <a:ext uri="{FF2B5EF4-FFF2-40B4-BE49-F238E27FC236}">
                <a16:creationId xmlns:a16="http://schemas.microsoft.com/office/drawing/2014/main" id="{B3064B89-FD5D-4106-EDB2-BE8E84902761}"/>
              </a:ext>
            </a:extLst>
          </p:cNvPr>
          <p:cNvSpPr>
            <a:spLocks noGrp="1"/>
          </p:cNvSpPr>
          <p:nvPr>
            <p:ph type="ftr" sz="quarter" idx="3"/>
          </p:nvPr>
        </p:nvSpPr>
        <p:spPr/>
        <p:txBody>
          <a:bodyPr/>
          <a:lstStyle/>
          <a:p>
            <a:r>
              <a:rPr lang="en-AU" dirty="0"/>
              <a:t>NSW Department of Education</a:t>
            </a:r>
          </a:p>
          <a:p>
            <a:endParaRPr lang="en-AU" dirty="0"/>
          </a:p>
        </p:txBody>
      </p:sp>
    </p:spTree>
    <p:extLst>
      <p:ext uri="{BB962C8B-B14F-4D97-AF65-F5344CB8AC3E}">
        <p14:creationId xmlns:p14="http://schemas.microsoft.com/office/powerpoint/2010/main" val="1677632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0C0F84-C528-A726-6D08-0AF549433E03}"/>
              </a:ext>
            </a:extLst>
          </p:cNvPr>
          <p:cNvSpPr>
            <a:spLocks noGrp="1"/>
          </p:cNvSpPr>
          <p:nvPr>
            <p:ph type="title"/>
          </p:nvPr>
        </p:nvSpPr>
        <p:spPr/>
        <p:txBody>
          <a:bodyPr anchor="t">
            <a:normAutofit fontScale="90000"/>
          </a:bodyPr>
          <a:lstStyle/>
          <a:p>
            <a:pPr>
              <a:lnSpc>
                <a:spcPct val="140000"/>
              </a:lnSpc>
            </a:pPr>
            <a:r>
              <a:rPr lang="en-AU" dirty="0"/>
              <a:t>Example 4 – solution</a:t>
            </a:r>
          </a:p>
        </p:txBody>
      </p:sp>
      <p:sp>
        <p:nvSpPr>
          <p:cNvPr id="6" name="Text Placeholder 5">
            <a:extLst>
              <a:ext uri="{FF2B5EF4-FFF2-40B4-BE49-F238E27FC236}">
                <a16:creationId xmlns:a16="http://schemas.microsoft.com/office/drawing/2014/main" id="{09E8F95C-E9B2-C872-3924-E38C255A662C}"/>
              </a:ext>
            </a:extLst>
          </p:cNvPr>
          <p:cNvSpPr>
            <a:spLocks noGrp="1"/>
          </p:cNvSpPr>
          <p:nvPr>
            <p:ph type="body" sz="quarter" idx="18"/>
          </p:nvPr>
        </p:nvSpPr>
        <p:spPr>
          <a:xfrm>
            <a:off x="360000" y="982520"/>
            <a:ext cx="10080000" cy="310015"/>
          </a:xfrm>
        </p:spPr>
        <p:txBody>
          <a:bodyPr anchor="b">
            <a:noAutofit/>
          </a:bodyPr>
          <a:lstStyle/>
          <a:p>
            <a:pPr>
              <a:lnSpc>
                <a:spcPct val="140000"/>
              </a:lnSpc>
            </a:pPr>
            <a:r>
              <a:rPr lang="en-AU" dirty="0"/>
              <a:t>Summarise</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A94E55D6-2F4E-BB7B-7428-674C32E4640D}"/>
                  </a:ext>
                </a:extLst>
              </p:cNvPr>
              <p:cNvSpPr>
                <a:spLocks noGrp="1"/>
              </p:cNvSpPr>
              <p:nvPr>
                <p:ph idx="1"/>
              </p:nvPr>
            </p:nvSpPr>
            <p:spPr>
              <a:xfrm>
                <a:off x="360000" y="1620000"/>
                <a:ext cx="5807438" cy="4536000"/>
              </a:xfrm>
            </p:spPr>
            <p:txBody>
              <a:bodyPr>
                <a:normAutofit/>
              </a:bodyPr>
              <a:lstStyle/>
              <a:p>
                <a:pPr/>
                <a14:m>
                  <m:oMathPara xmlns:m="http://schemas.openxmlformats.org/officeDocument/2006/math">
                    <m:oMathParaPr>
                      <m:jc m:val="left"/>
                    </m:oMathParaPr>
                    <m:oMath xmlns:m="http://schemas.openxmlformats.org/officeDocument/2006/math">
                      <m:r>
                        <m:rPr>
                          <m:sty m:val="p"/>
                        </m:rPr>
                        <a:rPr lang="en-US" sz="9600" b="0" i="0" smtClean="0">
                          <a:latin typeface="Cambria Math" panose="02040503050406030204" pitchFamily="18" charset="0"/>
                        </a:rPr>
                        <m:t>A</m:t>
                      </m:r>
                      <m:r>
                        <a:rPr lang="en-US" sz="9600" i="0">
                          <a:latin typeface="Cambria Math" panose="02040503050406030204" pitchFamily="18" charset="0"/>
                        </a:rPr>
                        <m:t>∪</m:t>
                      </m:r>
                      <m:r>
                        <m:rPr>
                          <m:sty m:val="p"/>
                        </m:rPr>
                        <a:rPr lang="en-US" sz="9600" b="0" i="0" smtClean="0">
                          <a:latin typeface="Cambria Math" panose="02040503050406030204" pitchFamily="18" charset="0"/>
                        </a:rPr>
                        <m:t>B</m:t>
                      </m:r>
                    </m:oMath>
                  </m:oMathPara>
                </a14:m>
                <a:endParaRPr lang="en-AU" sz="9600" dirty="0"/>
              </a:p>
            </p:txBody>
          </p:sp>
        </mc:Choice>
        <mc:Fallback xmlns="">
          <p:sp>
            <p:nvSpPr>
              <p:cNvPr id="5" name="Content Placeholder 4">
                <a:extLst>
                  <a:ext uri="{FF2B5EF4-FFF2-40B4-BE49-F238E27FC236}">
                    <a16:creationId xmlns:a16="http://schemas.microsoft.com/office/drawing/2014/main" id="{A94E55D6-2F4E-BB7B-7428-674C32E4640D}"/>
                  </a:ext>
                </a:extLst>
              </p:cNvPr>
              <p:cNvSpPr>
                <a:spLocks noGrp="1" noRot="1" noChangeAspect="1" noMove="1" noResize="1" noEditPoints="1" noAdjustHandles="1" noChangeArrowheads="1" noChangeShapeType="1" noTextEdit="1"/>
              </p:cNvSpPr>
              <p:nvPr>
                <p:ph idx="1"/>
              </p:nvPr>
            </p:nvSpPr>
            <p:spPr>
              <a:xfrm>
                <a:off x="360000" y="1620000"/>
                <a:ext cx="5807438" cy="4536000"/>
              </a:xfrm>
              <a:blipFill>
                <a:blip r:embed="rId2"/>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4E5A770-BC2E-2888-435D-3B9F02529A8A}"/>
                  </a:ext>
                </a:extLst>
              </p:cNvPr>
              <p:cNvSpPr txBox="1"/>
              <p:nvPr/>
            </p:nvSpPr>
            <p:spPr>
              <a:xfrm>
                <a:off x="360000" y="4388150"/>
                <a:ext cx="5736000" cy="959173"/>
              </a:xfrm>
              <a:prstGeom prst="rect">
                <a:avLst/>
              </a:prstGeom>
              <a:noFill/>
            </p:spPr>
            <p:txBody>
              <a:bodyPr wrap="square">
                <a:spAutoFit/>
              </a:bodyPr>
              <a:lstStyle/>
              <a:p>
                <a:pPr>
                  <a:lnSpc>
                    <a:spcPct val="150000"/>
                  </a:lnSpc>
                  <a:spcAft>
                    <a:spcPts val="1200"/>
                  </a:spcAft>
                </a:pPr>
                <a:r>
                  <a:rPr lang="en-US" sz="2000" dirty="0">
                    <a:cs typeface="Segoe UI"/>
                  </a:rPr>
                  <a:t>​</a:t>
                </a:r>
                <a14:m>
                  <m:oMath xmlns:m="http://schemas.openxmlformats.org/officeDocument/2006/math">
                    <m:r>
                      <m:rPr>
                        <m:sty m:val="p"/>
                      </m:rPr>
                      <a:rPr lang="en-AU" sz="2000" b="0" i="0" smtClean="0">
                        <a:latin typeface="Cambria Math" panose="02040503050406030204" pitchFamily="18" charset="0"/>
                      </a:rPr>
                      <m:t>A</m:t>
                    </m:r>
                    <m:r>
                      <a:rPr lang="en-AU" sz="2000" b="0" i="0" smtClean="0">
                        <a:latin typeface="Cambria Math" panose="02040503050406030204" pitchFamily="18" charset="0"/>
                        <a:ea typeface="Cambria Math" panose="02040503050406030204" pitchFamily="18" charset="0"/>
                      </a:rPr>
                      <m:t>∪</m:t>
                    </m:r>
                    <m:r>
                      <m:rPr>
                        <m:sty m:val="p"/>
                      </m:rPr>
                      <a:rPr lang="en-AU" sz="2000" b="0" i="0" smtClean="0">
                        <a:latin typeface="Cambria Math" panose="02040503050406030204" pitchFamily="18" charset="0"/>
                        <a:ea typeface="Cambria Math" panose="02040503050406030204" pitchFamily="18" charset="0"/>
                      </a:rPr>
                      <m:t>B</m:t>
                    </m:r>
                  </m:oMath>
                </a14:m>
                <a:r>
                  <a:rPr lang="en-AU" sz="2000" dirty="0"/>
                  <a:t> means everywhere where A exists or B exists.</a:t>
                </a:r>
              </a:p>
            </p:txBody>
          </p:sp>
        </mc:Choice>
        <mc:Fallback xmlns="">
          <p:sp>
            <p:nvSpPr>
              <p:cNvPr id="7" name="TextBox 6">
                <a:extLst>
                  <a:ext uri="{FF2B5EF4-FFF2-40B4-BE49-F238E27FC236}">
                    <a16:creationId xmlns:a16="http://schemas.microsoft.com/office/drawing/2014/main" id="{34E5A770-BC2E-2888-435D-3B9F02529A8A}"/>
                  </a:ext>
                </a:extLst>
              </p:cNvPr>
              <p:cNvSpPr txBox="1">
                <a:spLocks noRot="1" noChangeAspect="1" noMove="1" noResize="1" noEditPoints="1" noAdjustHandles="1" noChangeArrowheads="1" noChangeShapeType="1" noTextEdit="1"/>
              </p:cNvSpPr>
              <p:nvPr/>
            </p:nvSpPr>
            <p:spPr>
              <a:xfrm>
                <a:off x="360000" y="4388150"/>
                <a:ext cx="5736000" cy="959173"/>
              </a:xfrm>
              <a:prstGeom prst="rect">
                <a:avLst/>
              </a:prstGeom>
              <a:blipFill>
                <a:blip r:embed="rId3"/>
                <a:stretch>
                  <a:fillRect l="-1063" b="-10191"/>
                </a:stretch>
              </a:blipFill>
            </p:spPr>
            <p:txBody>
              <a:bodyPr/>
              <a:lstStyle/>
              <a:p>
                <a:r>
                  <a:rPr lang="en-AU">
                    <a:noFill/>
                  </a:rPr>
                  <a:t> </a:t>
                </a:r>
              </a:p>
            </p:txBody>
          </p:sp>
        </mc:Fallback>
      </mc:AlternateContent>
      <p:pic>
        <p:nvPicPr>
          <p:cNvPr id="8" name="Picture 7" descr="A double Venn diagram with the circle A and B overlapping. Both circle A and B are shaded. ">
            <a:extLst>
              <a:ext uri="{FF2B5EF4-FFF2-40B4-BE49-F238E27FC236}">
                <a16:creationId xmlns:a16="http://schemas.microsoft.com/office/drawing/2014/main" id="{DD02EBEA-D8DD-3E39-3E99-BF6B99F5D8A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67438" y="2248793"/>
            <a:ext cx="5676900" cy="3278411"/>
          </a:xfrm>
          <a:prstGeom prst="rect">
            <a:avLst/>
          </a:prstGeom>
          <a:noFill/>
        </p:spPr>
      </p:pic>
      <p:sp>
        <p:nvSpPr>
          <p:cNvPr id="2" name="Slide Number Placeholder 1">
            <a:extLst>
              <a:ext uri="{FF2B5EF4-FFF2-40B4-BE49-F238E27FC236}">
                <a16:creationId xmlns:a16="http://schemas.microsoft.com/office/drawing/2014/main" id="{29442BF3-4F23-569D-9930-F15ECC563685}"/>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20</a:t>
            </a:fld>
            <a:endParaRPr lang="en-AU"/>
          </a:p>
        </p:txBody>
      </p:sp>
    </p:spTree>
    <p:extLst>
      <p:ext uri="{BB962C8B-B14F-4D97-AF65-F5344CB8AC3E}">
        <p14:creationId xmlns:p14="http://schemas.microsoft.com/office/powerpoint/2010/main" val="4159409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0C0F84-C528-A726-6D08-0AF549433E03}"/>
              </a:ext>
            </a:extLst>
          </p:cNvPr>
          <p:cNvSpPr>
            <a:spLocks noGrp="1"/>
          </p:cNvSpPr>
          <p:nvPr>
            <p:ph type="title"/>
          </p:nvPr>
        </p:nvSpPr>
        <p:spPr/>
        <p:txBody>
          <a:bodyPr anchor="t">
            <a:normAutofit fontScale="90000"/>
          </a:bodyPr>
          <a:lstStyle/>
          <a:p>
            <a:pPr>
              <a:lnSpc>
                <a:spcPct val="140000"/>
              </a:lnSpc>
            </a:pPr>
            <a:r>
              <a:rPr lang="en-AU" dirty="0"/>
              <a:t>Example 5</a:t>
            </a:r>
          </a:p>
        </p:txBody>
      </p:sp>
      <p:sp>
        <p:nvSpPr>
          <p:cNvPr id="3" name="Text Placeholder 2">
            <a:extLst>
              <a:ext uri="{FF2B5EF4-FFF2-40B4-BE49-F238E27FC236}">
                <a16:creationId xmlns:a16="http://schemas.microsoft.com/office/drawing/2014/main" id="{F48CADE5-5155-6B3E-DA9B-DBAD272101F1}"/>
              </a:ext>
            </a:extLst>
          </p:cNvPr>
          <p:cNvSpPr>
            <a:spLocks noGrp="1"/>
          </p:cNvSpPr>
          <p:nvPr>
            <p:ph type="body" sz="quarter" idx="18"/>
          </p:nvPr>
        </p:nvSpPr>
        <p:spPr/>
        <p:txBody>
          <a:bodyPr/>
          <a:lstStyle/>
          <a:p>
            <a:r>
              <a:rPr lang="en-AU" dirty="0"/>
              <a:t>Summarise</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A94E55D6-2F4E-BB7B-7428-674C32E4640D}"/>
                  </a:ext>
                </a:extLst>
              </p:cNvPr>
              <p:cNvSpPr>
                <a:spLocks noGrp="1"/>
              </p:cNvSpPr>
              <p:nvPr>
                <p:ph idx="1"/>
              </p:nvPr>
            </p:nvSpPr>
            <p:spPr>
              <a:xfrm>
                <a:off x="360000" y="1620000"/>
                <a:ext cx="5736000" cy="4536000"/>
              </a:xfrm>
            </p:spPr>
            <p:txBody>
              <a:bodyPr>
                <a:normAutofit/>
              </a:bodyPr>
              <a:lstStyle/>
              <a:p>
                <a:pPr/>
                <a14:m>
                  <m:oMathPara xmlns:m="http://schemas.openxmlformats.org/officeDocument/2006/math">
                    <m:oMathParaPr>
                      <m:jc m:val="left"/>
                    </m:oMathParaPr>
                    <m:oMath xmlns:m="http://schemas.openxmlformats.org/officeDocument/2006/math">
                      <m:r>
                        <m:rPr>
                          <m:sty m:val="p"/>
                        </m:rPr>
                        <a:rPr lang="en-US" sz="9600" b="0" i="0" smtClean="0">
                          <a:latin typeface="Cambria Math" panose="02040503050406030204" pitchFamily="18" charset="0"/>
                        </a:rPr>
                        <m:t>A</m:t>
                      </m:r>
                      <m:r>
                        <a:rPr lang="en-US" sz="9600" b="0" i="0" smtClean="0">
                          <a:latin typeface="Cambria Math" panose="02040503050406030204" pitchFamily="18" charset="0"/>
                        </a:rPr>
                        <m:t>′</m:t>
                      </m:r>
                    </m:oMath>
                  </m:oMathPara>
                </a14:m>
                <a:endParaRPr lang="en-AU" sz="9600" dirty="0"/>
              </a:p>
            </p:txBody>
          </p:sp>
        </mc:Choice>
        <mc:Fallback xmlns="">
          <p:sp>
            <p:nvSpPr>
              <p:cNvPr id="5" name="Content Placeholder 4">
                <a:extLst>
                  <a:ext uri="{FF2B5EF4-FFF2-40B4-BE49-F238E27FC236}">
                    <a16:creationId xmlns:a16="http://schemas.microsoft.com/office/drawing/2014/main" id="{A94E55D6-2F4E-BB7B-7428-674C32E4640D}"/>
                  </a:ext>
                </a:extLst>
              </p:cNvPr>
              <p:cNvSpPr>
                <a:spLocks noGrp="1" noRot="1" noChangeAspect="1" noMove="1" noResize="1" noEditPoints="1" noAdjustHandles="1" noChangeArrowheads="1" noChangeShapeType="1" noTextEdit="1"/>
              </p:cNvSpPr>
              <p:nvPr>
                <p:ph idx="1"/>
              </p:nvPr>
            </p:nvSpPr>
            <p:spPr>
              <a:xfrm>
                <a:off x="360000" y="1620000"/>
                <a:ext cx="5736000" cy="4536000"/>
              </a:xfrm>
              <a:blipFill>
                <a:blip r:embed="rId2"/>
                <a:stretch>
                  <a:fillRect/>
                </a:stretch>
              </a:blipFill>
            </p:spPr>
            <p:txBody>
              <a:bodyPr/>
              <a:lstStyle/>
              <a:p>
                <a:r>
                  <a:rPr lang="en-AU">
                    <a:noFill/>
                  </a:rPr>
                  <a:t> </a:t>
                </a:r>
              </a:p>
            </p:txBody>
          </p:sp>
        </mc:Fallback>
      </mc:AlternateContent>
      <p:pic>
        <p:nvPicPr>
          <p:cNvPr id="7" name="Picture 6" descr="A double Venn diagram with the circle A and B overlapping. ">
            <a:extLst>
              <a:ext uri="{FF2B5EF4-FFF2-40B4-BE49-F238E27FC236}">
                <a16:creationId xmlns:a16="http://schemas.microsoft.com/office/drawing/2014/main" id="{DC040F9E-BA9C-40E0-562D-A83A0E319946}"/>
              </a:ext>
            </a:extLst>
          </p:cNvPr>
          <p:cNvPicPr>
            <a:picLocks noChangeAspect="1"/>
          </p:cNvPicPr>
          <p:nvPr/>
        </p:nvPicPr>
        <p:blipFill>
          <a:blip r:embed="rId3"/>
          <a:stretch>
            <a:fillRect/>
          </a:stretch>
        </p:blipFill>
        <p:spPr>
          <a:xfrm>
            <a:off x="6167438" y="2248793"/>
            <a:ext cx="5676900" cy="3278411"/>
          </a:xfrm>
          <a:prstGeom prst="rect">
            <a:avLst/>
          </a:prstGeom>
          <a:noFill/>
        </p:spPr>
      </p:pic>
      <p:sp>
        <p:nvSpPr>
          <p:cNvPr id="2" name="Slide Number Placeholder 1">
            <a:extLst>
              <a:ext uri="{FF2B5EF4-FFF2-40B4-BE49-F238E27FC236}">
                <a16:creationId xmlns:a16="http://schemas.microsoft.com/office/drawing/2014/main" id="{29442BF3-4F23-569D-9930-F15ECC563685}"/>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21</a:t>
            </a:fld>
            <a:endParaRPr lang="en-AU"/>
          </a:p>
        </p:txBody>
      </p:sp>
    </p:spTree>
    <p:extLst>
      <p:ext uri="{BB962C8B-B14F-4D97-AF65-F5344CB8AC3E}">
        <p14:creationId xmlns:p14="http://schemas.microsoft.com/office/powerpoint/2010/main" val="4105935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0C0F84-C528-A726-6D08-0AF549433E03}"/>
              </a:ext>
            </a:extLst>
          </p:cNvPr>
          <p:cNvSpPr>
            <a:spLocks noGrp="1"/>
          </p:cNvSpPr>
          <p:nvPr>
            <p:ph type="title"/>
          </p:nvPr>
        </p:nvSpPr>
        <p:spPr/>
        <p:txBody>
          <a:bodyPr anchor="t">
            <a:normAutofit fontScale="90000"/>
          </a:bodyPr>
          <a:lstStyle/>
          <a:p>
            <a:pPr>
              <a:lnSpc>
                <a:spcPct val="140000"/>
              </a:lnSpc>
            </a:pPr>
            <a:r>
              <a:rPr lang="en-AU" dirty="0"/>
              <a:t>Example 5 – solution</a:t>
            </a:r>
          </a:p>
        </p:txBody>
      </p:sp>
      <p:sp>
        <p:nvSpPr>
          <p:cNvPr id="7" name="Text Placeholder 6">
            <a:extLst>
              <a:ext uri="{FF2B5EF4-FFF2-40B4-BE49-F238E27FC236}">
                <a16:creationId xmlns:a16="http://schemas.microsoft.com/office/drawing/2014/main" id="{1DCC1D45-1281-FD88-6867-BAAC18476F75}"/>
              </a:ext>
            </a:extLst>
          </p:cNvPr>
          <p:cNvSpPr>
            <a:spLocks noGrp="1"/>
          </p:cNvSpPr>
          <p:nvPr>
            <p:ph type="body" sz="quarter" idx="18"/>
          </p:nvPr>
        </p:nvSpPr>
        <p:spPr/>
        <p:txBody>
          <a:bodyPr/>
          <a:lstStyle/>
          <a:p>
            <a:r>
              <a:rPr lang="en-AU" dirty="0"/>
              <a:t>Summarise</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A94E55D6-2F4E-BB7B-7428-674C32E4640D}"/>
                  </a:ext>
                </a:extLst>
              </p:cNvPr>
              <p:cNvSpPr>
                <a:spLocks noGrp="1"/>
              </p:cNvSpPr>
              <p:nvPr>
                <p:ph idx="1"/>
              </p:nvPr>
            </p:nvSpPr>
            <p:spPr>
              <a:xfrm>
                <a:off x="360000" y="1620000"/>
                <a:ext cx="5664563" cy="4536000"/>
              </a:xfrm>
            </p:spPr>
            <p:txBody>
              <a:bodyPr>
                <a:normAutofit/>
              </a:bodyPr>
              <a:lstStyle/>
              <a:p>
                <a:pPr/>
                <a14:m>
                  <m:oMathPara xmlns:m="http://schemas.openxmlformats.org/officeDocument/2006/math">
                    <m:oMathParaPr>
                      <m:jc m:val="left"/>
                    </m:oMathParaPr>
                    <m:oMath xmlns:m="http://schemas.openxmlformats.org/officeDocument/2006/math">
                      <m:acc>
                        <m:accPr>
                          <m:chr m:val="̅"/>
                          <m:ctrlPr>
                            <a:rPr lang="en-US" sz="9600" b="0" i="1" smtClean="0">
                              <a:latin typeface="Cambria Math" panose="02040503050406030204" pitchFamily="18" charset="0"/>
                            </a:rPr>
                          </m:ctrlPr>
                        </m:accPr>
                        <m:e>
                          <m:r>
                            <m:rPr>
                              <m:sty m:val="p"/>
                            </m:rPr>
                            <a:rPr lang="en-AU" sz="9600" b="0" i="0" smtClean="0">
                              <a:latin typeface="Cambria Math" panose="02040503050406030204" pitchFamily="18" charset="0"/>
                            </a:rPr>
                            <m:t>A</m:t>
                          </m:r>
                        </m:e>
                      </m:acc>
                    </m:oMath>
                  </m:oMathPara>
                </a14:m>
                <a:endParaRPr lang="en-AU" sz="9600" dirty="0"/>
              </a:p>
            </p:txBody>
          </p:sp>
        </mc:Choice>
        <mc:Fallback xmlns="">
          <p:sp>
            <p:nvSpPr>
              <p:cNvPr id="5" name="Content Placeholder 4">
                <a:extLst>
                  <a:ext uri="{FF2B5EF4-FFF2-40B4-BE49-F238E27FC236}">
                    <a16:creationId xmlns:a16="http://schemas.microsoft.com/office/drawing/2014/main" id="{A94E55D6-2F4E-BB7B-7428-674C32E4640D}"/>
                  </a:ext>
                </a:extLst>
              </p:cNvPr>
              <p:cNvSpPr>
                <a:spLocks noGrp="1" noRot="1" noChangeAspect="1" noMove="1" noResize="1" noEditPoints="1" noAdjustHandles="1" noChangeArrowheads="1" noChangeShapeType="1" noTextEdit="1"/>
              </p:cNvSpPr>
              <p:nvPr>
                <p:ph idx="1"/>
              </p:nvPr>
            </p:nvSpPr>
            <p:spPr>
              <a:xfrm>
                <a:off x="360000" y="1620000"/>
                <a:ext cx="5664563" cy="4536000"/>
              </a:xfrm>
              <a:blipFill>
                <a:blip r:embed="rId2"/>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F60E274-DD6F-624C-DF13-3FC729189E78}"/>
                  </a:ext>
                </a:extLst>
              </p:cNvPr>
              <p:cNvSpPr txBox="1"/>
              <p:nvPr/>
            </p:nvSpPr>
            <p:spPr>
              <a:xfrm>
                <a:off x="359662" y="3887998"/>
                <a:ext cx="4356229" cy="148457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14:m>
                  <m:oMath xmlns:m="http://schemas.openxmlformats.org/officeDocument/2006/math">
                    <m:acc>
                      <m:accPr>
                        <m:chr m:val="̅"/>
                        <m:ctrlPr>
                          <a:rPr lang="en-US" sz="2000" i="1" smtClean="0">
                            <a:latin typeface="Cambria Math" panose="02040503050406030204" pitchFamily="18" charset="0"/>
                          </a:rPr>
                        </m:ctrlPr>
                      </m:accPr>
                      <m:e>
                        <m:r>
                          <a:rPr lang="en-AU" sz="2000" b="0" i="1" smtClean="0">
                            <a:latin typeface="Cambria Math" panose="02040503050406030204" pitchFamily="18" charset="0"/>
                          </a:rPr>
                          <m:t>𝐴</m:t>
                        </m:r>
                      </m:e>
                    </m:acc>
                  </m:oMath>
                </a14:m>
                <a:r>
                  <a:rPr lang="en-US" sz="2000" dirty="0"/>
                  <a:t> means not A</a:t>
                </a:r>
              </a:p>
              <a:p>
                <a:pPr>
                  <a:lnSpc>
                    <a:spcPct val="150000"/>
                  </a:lnSpc>
                  <a:spcAft>
                    <a:spcPts val="1200"/>
                  </a:spcAft>
                </a:pPr>
                <a:r>
                  <a:rPr lang="en-US" sz="2000" dirty="0"/>
                  <a:t>If A is inside the circle, then </a:t>
                </a:r>
                <a14:m>
                  <m:oMath xmlns:m="http://schemas.openxmlformats.org/officeDocument/2006/math">
                    <m:acc>
                      <m:accPr>
                        <m:chr m:val="̅"/>
                        <m:ctrlPr>
                          <a:rPr lang="en-US" sz="2000" i="1" smtClean="0">
                            <a:latin typeface="Cambria Math" panose="02040503050406030204" pitchFamily="18" charset="0"/>
                          </a:rPr>
                        </m:ctrlPr>
                      </m:accPr>
                      <m:e>
                        <m:r>
                          <a:rPr lang="en-AU" sz="2000" b="0" i="1" smtClean="0">
                            <a:latin typeface="Cambria Math" panose="02040503050406030204" pitchFamily="18" charset="0"/>
                          </a:rPr>
                          <m:t>𝐴</m:t>
                        </m:r>
                      </m:e>
                    </m:acc>
                  </m:oMath>
                </a14:m>
                <a:r>
                  <a:rPr lang="en-US" sz="2000" dirty="0"/>
                  <a:t> is everywhere not inside the circle.</a:t>
                </a:r>
              </a:p>
            </p:txBody>
          </p:sp>
        </mc:Choice>
        <mc:Fallback xmlns="">
          <p:sp>
            <p:nvSpPr>
              <p:cNvPr id="3" name="TextBox 2">
                <a:extLst>
                  <a:ext uri="{FF2B5EF4-FFF2-40B4-BE49-F238E27FC236}">
                    <a16:creationId xmlns:a16="http://schemas.microsoft.com/office/drawing/2014/main" id="{BF60E274-DD6F-624C-DF13-3FC729189E78}"/>
                  </a:ext>
                </a:extLst>
              </p:cNvPr>
              <p:cNvSpPr txBox="1">
                <a:spLocks noRot="1" noChangeAspect="1" noMove="1" noResize="1" noEditPoints="1" noAdjustHandles="1" noChangeArrowheads="1" noChangeShapeType="1" noTextEdit="1"/>
              </p:cNvSpPr>
              <p:nvPr/>
            </p:nvSpPr>
            <p:spPr>
              <a:xfrm>
                <a:off x="359662" y="3887998"/>
                <a:ext cx="4356229" cy="1484574"/>
              </a:xfrm>
              <a:prstGeom prst="rect">
                <a:avLst/>
              </a:prstGeom>
              <a:blipFill>
                <a:blip r:embed="rId3"/>
                <a:stretch>
                  <a:fillRect l="-3497" b="-9465"/>
                </a:stretch>
              </a:blipFill>
            </p:spPr>
            <p:txBody>
              <a:bodyPr/>
              <a:lstStyle/>
              <a:p>
                <a:r>
                  <a:rPr lang="en-AU">
                    <a:noFill/>
                  </a:rPr>
                  <a:t> </a:t>
                </a:r>
              </a:p>
            </p:txBody>
          </p:sp>
        </mc:Fallback>
      </mc:AlternateContent>
      <p:pic>
        <p:nvPicPr>
          <p:cNvPr id="8" name="Picture 7" descr="A double Venn diagram with the circle A and B overlapping. Everywhere is shaded besides circle A. ">
            <a:extLst>
              <a:ext uri="{FF2B5EF4-FFF2-40B4-BE49-F238E27FC236}">
                <a16:creationId xmlns:a16="http://schemas.microsoft.com/office/drawing/2014/main" id="{6FB3ECDB-8E3E-6BAD-EB61-500572125E0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67438" y="2248793"/>
            <a:ext cx="5676900" cy="3278411"/>
          </a:xfrm>
          <a:prstGeom prst="rect">
            <a:avLst/>
          </a:prstGeom>
          <a:noFill/>
        </p:spPr>
      </p:pic>
      <p:sp>
        <p:nvSpPr>
          <p:cNvPr id="2" name="Slide Number Placeholder 1">
            <a:extLst>
              <a:ext uri="{FF2B5EF4-FFF2-40B4-BE49-F238E27FC236}">
                <a16:creationId xmlns:a16="http://schemas.microsoft.com/office/drawing/2014/main" id="{29442BF3-4F23-569D-9930-F15ECC563685}"/>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22</a:t>
            </a:fld>
            <a:endParaRPr lang="en-AU"/>
          </a:p>
        </p:txBody>
      </p:sp>
    </p:spTree>
    <p:extLst>
      <p:ext uri="{BB962C8B-B14F-4D97-AF65-F5344CB8AC3E}">
        <p14:creationId xmlns:p14="http://schemas.microsoft.com/office/powerpoint/2010/main" val="2753952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0C0F84-C528-A726-6D08-0AF549433E03}"/>
              </a:ext>
            </a:extLst>
          </p:cNvPr>
          <p:cNvSpPr>
            <a:spLocks noGrp="1"/>
          </p:cNvSpPr>
          <p:nvPr>
            <p:ph type="title"/>
          </p:nvPr>
        </p:nvSpPr>
        <p:spPr/>
        <p:txBody>
          <a:bodyPr anchor="t">
            <a:normAutofit fontScale="90000"/>
          </a:bodyPr>
          <a:lstStyle/>
          <a:p>
            <a:pPr>
              <a:lnSpc>
                <a:spcPct val="140000"/>
              </a:lnSpc>
            </a:pPr>
            <a:r>
              <a:rPr lang="en-AU" dirty="0"/>
              <a:t>Example 6</a:t>
            </a:r>
          </a:p>
        </p:txBody>
      </p:sp>
      <p:sp>
        <p:nvSpPr>
          <p:cNvPr id="3" name="Text Placeholder 2">
            <a:extLst>
              <a:ext uri="{FF2B5EF4-FFF2-40B4-BE49-F238E27FC236}">
                <a16:creationId xmlns:a16="http://schemas.microsoft.com/office/drawing/2014/main" id="{E9411D92-5040-E4FE-58EC-3384A1A7B6C7}"/>
              </a:ext>
            </a:extLst>
          </p:cNvPr>
          <p:cNvSpPr>
            <a:spLocks noGrp="1"/>
          </p:cNvSpPr>
          <p:nvPr>
            <p:ph type="body" sz="quarter" idx="18"/>
          </p:nvPr>
        </p:nvSpPr>
        <p:spPr/>
        <p:txBody>
          <a:bodyPr/>
          <a:lstStyle/>
          <a:p>
            <a:r>
              <a:rPr lang="en-AU" dirty="0"/>
              <a:t>Summarise</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A94E55D6-2F4E-BB7B-7428-674C32E4640D}"/>
                  </a:ext>
                </a:extLst>
              </p:cNvPr>
              <p:cNvSpPr>
                <a:spLocks noGrp="1"/>
              </p:cNvSpPr>
              <p:nvPr>
                <p:ph idx="1"/>
              </p:nvPr>
            </p:nvSpPr>
            <p:spPr>
              <a:xfrm>
                <a:off x="360000" y="1620000"/>
                <a:ext cx="5736000" cy="4536000"/>
              </a:xfrm>
            </p:spPr>
            <p:txBody>
              <a:bodyPr>
                <a:normAutofit/>
              </a:bodyPr>
              <a:lstStyle/>
              <a:p>
                <a:pPr/>
                <a14:m>
                  <m:oMathPara xmlns:m="http://schemas.openxmlformats.org/officeDocument/2006/math">
                    <m:oMathParaPr>
                      <m:jc m:val="left"/>
                    </m:oMathParaPr>
                    <m:oMath xmlns:m="http://schemas.openxmlformats.org/officeDocument/2006/math">
                      <m:acc>
                        <m:accPr>
                          <m:chr m:val="̅"/>
                          <m:ctrlPr>
                            <a:rPr lang="en-US" sz="9600" b="0" i="1" smtClean="0">
                              <a:latin typeface="Cambria Math" panose="02040503050406030204" pitchFamily="18" charset="0"/>
                            </a:rPr>
                          </m:ctrlPr>
                        </m:accPr>
                        <m:e>
                          <m:r>
                            <m:rPr>
                              <m:sty m:val="p"/>
                            </m:rPr>
                            <a:rPr lang="en-AU" sz="9600" b="0" i="0" smtClean="0">
                              <a:latin typeface="Cambria Math" panose="02040503050406030204" pitchFamily="18" charset="0"/>
                            </a:rPr>
                            <m:t>A</m:t>
                          </m:r>
                        </m:e>
                      </m:acc>
                      <m:r>
                        <a:rPr lang="en-US" sz="9600" b="0" i="0" smtClean="0">
                          <a:latin typeface="Cambria Math" panose="02040503050406030204" pitchFamily="18" charset="0"/>
                        </a:rPr>
                        <m:t>∩</m:t>
                      </m:r>
                      <m:r>
                        <m:rPr>
                          <m:sty m:val="p"/>
                        </m:rPr>
                        <a:rPr lang="en-US" sz="9600" b="0" i="0" smtClean="0">
                          <a:latin typeface="Cambria Math" panose="02040503050406030204" pitchFamily="18" charset="0"/>
                          <a:ea typeface="Cambria Math" panose="02040503050406030204" pitchFamily="18" charset="0"/>
                        </a:rPr>
                        <m:t>B</m:t>
                      </m:r>
                    </m:oMath>
                  </m:oMathPara>
                </a14:m>
                <a:endParaRPr lang="en-AU" sz="9600" dirty="0"/>
              </a:p>
            </p:txBody>
          </p:sp>
        </mc:Choice>
        <mc:Fallback xmlns="">
          <p:sp>
            <p:nvSpPr>
              <p:cNvPr id="5" name="Content Placeholder 4">
                <a:extLst>
                  <a:ext uri="{FF2B5EF4-FFF2-40B4-BE49-F238E27FC236}">
                    <a16:creationId xmlns:a16="http://schemas.microsoft.com/office/drawing/2014/main" id="{A94E55D6-2F4E-BB7B-7428-674C32E4640D}"/>
                  </a:ext>
                </a:extLst>
              </p:cNvPr>
              <p:cNvSpPr>
                <a:spLocks noGrp="1" noRot="1" noChangeAspect="1" noMove="1" noResize="1" noEditPoints="1" noAdjustHandles="1" noChangeArrowheads="1" noChangeShapeType="1" noTextEdit="1"/>
              </p:cNvSpPr>
              <p:nvPr>
                <p:ph idx="1"/>
              </p:nvPr>
            </p:nvSpPr>
            <p:spPr>
              <a:xfrm>
                <a:off x="360000" y="1620000"/>
                <a:ext cx="5736000" cy="4536000"/>
              </a:xfrm>
              <a:blipFill>
                <a:blip r:embed="rId2"/>
                <a:stretch>
                  <a:fillRect/>
                </a:stretch>
              </a:blipFill>
            </p:spPr>
            <p:txBody>
              <a:bodyPr/>
              <a:lstStyle/>
              <a:p>
                <a:r>
                  <a:rPr lang="en-AU">
                    <a:noFill/>
                  </a:rPr>
                  <a:t> </a:t>
                </a:r>
              </a:p>
            </p:txBody>
          </p:sp>
        </mc:Fallback>
      </mc:AlternateContent>
      <p:pic>
        <p:nvPicPr>
          <p:cNvPr id="7" name="Picture 6" descr="A double Venn diagram with the circle A and B overlapping. ">
            <a:extLst>
              <a:ext uri="{FF2B5EF4-FFF2-40B4-BE49-F238E27FC236}">
                <a16:creationId xmlns:a16="http://schemas.microsoft.com/office/drawing/2014/main" id="{DC040F9E-BA9C-40E0-562D-A83A0E319946}"/>
              </a:ext>
            </a:extLst>
          </p:cNvPr>
          <p:cNvPicPr>
            <a:picLocks noChangeAspect="1"/>
          </p:cNvPicPr>
          <p:nvPr/>
        </p:nvPicPr>
        <p:blipFill>
          <a:blip r:embed="rId3"/>
          <a:stretch>
            <a:fillRect/>
          </a:stretch>
        </p:blipFill>
        <p:spPr>
          <a:xfrm>
            <a:off x="6167438" y="2248793"/>
            <a:ext cx="5676900" cy="3278411"/>
          </a:xfrm>
          <a:prstGeom prst="rect">
            <a:avLst/>
          </a:prstGeom>
          <a:noFill/>
        </p:spPr>
      </p:pic>
      <p:sp>
        <p:nvSpPr>
          <p:cNvPr id="2" name="Slide Number Placeholder 1">
            <a:extLst>
              <a:ext uri="{FF2B5EF4-FFF2-40B4-BE49-F238E27FC236}">
                <a16:creationId xmlns:a16="http://schemas.microsoft.com/office/drawing/2014/main" id="{29442BF3-4F23-569D-9930-F15ECC563685}"/>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23</a:t>
            </a:fld>
            <a:endParaRPr lang="en-AU"/>
          </a:p>
        </p:txBody>
      </p:sp>
    </p:spTree>
    <p:extLst>
      <p:ext uri="{BB962C8B-B14F-4D97-AF65-F5344CB8AC3E}">
        <p14:creationId xmlns:p14="http://schemas.microsoft.com/office/powerpoint/2010/main" val="877102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0C0F84-C528-A726-6D08-0AF549433E03}"/>
              </a:ext>
            </a:extLst>
          </p:cNvPr>
          <p:cNvSpPr>
            <a:spLocks noGrp="1"/>
          </p:cNvSpPr>
          <p:nvPr>
            <p:ph type="title"/>
          </p:nvPr>
        </p:nvSpPr>
        <p:spPr/>
        <p:txBody>
          <a:bodyPr anchor="t">
            <a:normAutofit/>
          </a:bodyPr>
          <a:lstStyle/>
          <a:p>
            <a:r>
              <a:rPr lang="en-AU" dirty="0"/>
              <a:t>Example 6 – solution</a:t>
            </a:r>
          </a:p>
        </p:txBody>
      </p:sp>
      <p:sp>
        <p:nvSpPr>
          <p:cNvPr id="7" name="Text Placeholder 6">
            <a:extLst>
              <a:ext uri="{FF2B5EF4-FFF2-40B4-BE49-F238E27FC236}">
                <a16:creationId xmlns:a16="http://schemas.microsoft.com/office/drawing/2014/main" id="{576F1066-20A9-48A2-DF81-CB4F251C1110}"/>
              </a:ext>
            </a:extLst>
          </p:cNvPr>
          <p:cNvSpPr>
            <a:spLocks noGrp="1"/>
          </p:cNvSpPr>
          <p:nvPr>
            <p:ph type="body" sz="quarter" idx="18"/>
          </p:nvPr>
        </p:nvSpPr>
        <p:spPr/>
        <p:txBody>
          <a:bodyPr/>
          <a:lstStyle/>
          <a:p>
            <a:r>
              <a:rPr lang="en-AU" dirty="0"/>
              <a:t>Summarise</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A94E55D6-2F4E-BB7B-7428-674C32E4640D}"/>
                  </a:ext>
                </a:extLst>
              </p:cNvPr>
              <p:cNvSpPr>
                <a:spLocks noGrp="1"/>
              </p:cNvSpPr>
              <p:nvPr>
                <p:ph idx="1"/>
              </p:nvPr>
            </p:nvSpPr>
            <p:spPr>
              <a:xfrm>
                <a:off x="360000" y="1369454"/>
                <a:ext cx="11484000" cy="4536000"/>
              </a:xfrm>
            </p:spPr>
            <p:txBody>
              <a:bodyPr>
                <a:normAutofit/>
              </a:bodyPr>
              <a:lstStyle/>
              <a:p>
                <a:pPr/>
                <a14:m>
                  <m:oMathPara xmlns:m="http://schemas.openxmlformats.org/officeDocument/2006/math">
                    <m:oMathParaPr>
                      <m:jc m:val="left"/>
                    </m:oMathParaPr>
                    <m:oMath xmlns:m="http://schemas.openxmlformats.org/officeDocument/2006/math">
                      <m:acc>
                        <m:accPr>
                          <m:chr m:val="̅"/>
                          <m:ctrlPr>
                            <a:rPr lang="en-US" sz="9600" b="0" i="1" smtClean="0">
                              <a:latin typeface="Cambria Math" panose="02040503050406030204" pitchFamily="18" charset="0"/>
                            </a:rPr>
                          </m:ctrlPr>
                        </m:accPr>
                        <m:e>
                          <m:r>
                            <m:rPr>
                              <m:sty m:val="p"/>
                            </m:rPr>
                            <a:rPr lang="en-AU" sz="9600" b="0" i="0" smtClean="0">
                              <a:latin typeface="Cambria Math" panose="02040503050406030204" pitchFamily="18" charset="0"/>
                            </a:rPr>
                            <m:t>A</m:t>
                          </m:r>
                        </m:e>
                      </m:acc>
                      <m:r>
                        <a:rPr lang="en-US" sz="9600" b="0" i="0" smtClean="0">
                          <a:latin typeface="Cambria Math" panose="02040503050406030204" pitchFamily="18" charset="0"/>
                        </a:rPr>
                        <m:t>∩</m:t>
                      </m:r>
                      <m:r>
                        <m:rPr>
                          <m:sty m:val="p"/>
                        </m:rPr>
                        <a:rPr lang="en-US" sz="9600" b="0" i="0" smtClean="0">
                          <a:latin typeface="Cambria Math" panose="02040503050406030204" pitchFamily="18" charset="0"/>
                        </a:rPr>
                        <m:t>B</m:t>
                      </m:r>
                    </m:oMath>
                  </m:oMathPara>
                </a14:m>
                <a:endParaRPr lang="en-AU" sz="9600" dirty="0"/>
              </a:p>
            </p:txBody>
          </p:sp>
        </mc:Choice>
        <mc:Fallback xmlns="">
          <p:sp>
            <p:nvSpPr>
              <p:cNvPr id="5" name="Content Placeholder 4">
                <a:extLst>
                  <a:ext uri="{FF2B5EF4-FFF2-40B4-BE49-F238E27FC236}">
                    <a16:creationId xmlns:a16="http://schemas.microsoft.com/office/drawing/2014/main" id="{A94E55D6-2F4E-BB7B-7428-674C32E4640D}"/>
                  </a:ext>
                </a:extLst>
              </p:cNvPr>
              <p:cNvSpPr>
                <a:spLocks noGrp="1" noRot="1" noChangeAspect="1" noMove="1" noResize="1" noEditPoints="1" noAdjustHandles="1" noChangeArrowheads="1" noChangeShapeType="1" noTextEdit="1"/>
              </p:cNvSpPr>
              <p:nvPr>
                <p:ph idx="1"/>
              </p:nvPr>
            </p:nvSpPr>
            <p:spPr>
              <a:xfrm>
                <a:off x="360000" y="1369454"/>
                <a:ext cx="11484000" cy="4536000"/>
              </a:xfrm>
              <a:blipFill>
                <a:blip r:embed="rId2"/>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35CAE21-FE6D-3C93-7FF7-B5B8911E049B}"/>
                  </a:ext>
                </a:extLst>
              </p:cNvPr>
              <p:cNvSpPr txBox="1"/>
              <p:nvPr/>
            </p:nvSpPr>
            <p:spPr>
              <a:xfrm>
                <a:off x="360000" y="3429000"/>
                <a:ext cx="4928558" cy="194514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US" sz="2000" dirty="0">
                    <a:cs typeface="Segoe UI"/>
                  </a:rPr>
                  <a:t>​</a:t>
                </a:r>
                <a14:m>
                  <m:oMath xmlns:m="http://schemas.openxmlformats.org/officeDocument/2006/math">
                    <m:acc>
                      <m:accPr>
                        <m:chr m:val="̅"/>
                        <m:ctrlPr>
                          <a:rPr lang="en-AU" sz="2000" b="0" i="1" smtClean="0">
                            <a:latin typeface="Cambria Math" panose="02040503050406030204" pitchFamily="18" charset="0"/>
                          </a:rPr>
                        </m:ctrlPr>
                      </m:accPr>
                      <m:e>
                        <m:r>
                          <a:rPr lang="en-AU" sz="2000" b="0" i="1" smtClean="0">
                            <a:latin typeface="Cambria Math" panose="02040503050406030204" pitchFamily="18" charset="0"/>
                          </a:rPr>
                          <m:t>𝐴</m:t>
                        </m:r>
                      </m:e>
                    </m:acc>
                    <m:r>
                      <a:rPr lang="en-AU" sz="2000" b="0" i="1" smtClean="0">
                        <a:latin typeface="Cambria Math" panose="02040503050406030204" pitchFamily="18" charset="0"/>
                      </a:rPr>
                      <m:t>∩</m:t>
                    </m:r>
                    <m:r>
                      <a:rPr lang="en-AU" sz="2000" b="0" i="1" smtClean="0">
                        <a:latin typeface="Cambria Math" panose="02040503050406030204" pitchFamily="18" charset="0"/>
                        <a:ea typeface="Cambria Math" panose="02040503050406030204" pitchFamily="18" charset="0"/>
                      </a:rPr>
                      <m:t>𝐵</m:t>
                    </m:r>
                  </m:oMath>
                </a14:m>
                <a:r>
                  <a:rPr lang="en-AU" sz="2000" dirty="0"/>
                  <a:t> means where not A intersects with B. </a:t>
                </a:r>
              </a:p>
              <a:p>
                <a:pPr>
                  <a:lnSpc>
                    <a:spcPct val="150000"/>
                  </a:lnSpc>
                  <a:spcAft>
                    <a:spcPts val="1200"/>
                  </a:spcAft>
                </a:pPr>
                <a:r>
                  <a:rPr lang="en-AU" sz="2000" dirty="0"/>
                  <a:t>Not A is outside circle A and B is inside circle B.</a:t>
                </a:r>
              </a:p>
            </p:txBody>
          </p:sp>
        </mc:Choice>
        <mc:Fallback xmlns="">
          <p:sp>
            <p:nvSpPr>
              <p:cNvPr id="3" name="TextBox 2">
                <a:extLst>
                  <a:ext uri="{FF2B5EF4-FFF2-40B4-BE49-F238E27FC236}">
                    <a16:creationId xmlns:a16="http://schemas.microsoft.com/office/drawing/2014/main" id="{235CAE21-FE6D-3C93-7FF7-B5B8911E049B}"/>
                  </a:ext>
                </a:extLst>
              </p:cNvPr>
              <p:cNvSpPr txBox="1">
                <a:spLocks noRot="1" noChangeAspect="1" noMove="1" noResize="1" noEditPoints="1" noAdjustHandles="1" noChangeArrowheads="1" noChangeShapeType="1" noTextEdit="1"/>
              </p:cNvSpPr>
              <p:nvPr/>
            </p:nvSpPr>
            <p:spPr>
              <a:xfrm>
                <a:off x="360000" y="3429000"/>
                <a:ext cx="4928558" cy="1945148"/>
              </a:xfrm>
              <a:prstGeom prst="rect">
                <a:avLst/>
              </a:prstGeom>
              <a:blipFill>
                <a:blip r:embed="rId3"/>
                <a:stretch>
                  <a:fillRect l="-3090" r="-742" b="-6583"/>
                </a:stretch>
              </a:blipFill>
            </p:spPr>
            <p:txBody>
              <a:bodyPr/>
              <a:lstStyle/>
              <a:p>
                <a:r>
                  <a:rPr lang="en-AU">
                    <a:noFill/>
                  </a:rPr>
                  <a:t> </a:t>
                </a:r>
              </a:p>
            </p:txBody>
          </p:sp>
        </mc:Fallback>
      </mc:AlternateContent>
      <p:pic>
        <p:nvPicPr>
          <p:cNvPr id="8" name="Picture 7" descr="A double Venn diagram with the circle A and B overlapping. Circle B is shaded, except the overlap section. ">
            <a:extLst>
              <a:ext uri="{FF2B5EF4-FFF2-40B4-BE49-F238E27FC236}">
                <a16:creationId xmlns:a16="http://schemas.microsoft.com/office/drawing/2014/main" id="{E2BAA98E-EC0D-B584-285D-B50996D8B91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67438" y="2248793"/>
            <a:ext cx="5676900" cy="3278411"/>
          </a:xfrm>
          <a:prstGeom prst="rect">
            <a:avLst/>
          </a:prstGeom>
          <a:noFill/>
        </p:spPr>
      </p:pic>
      <p:sp>
        <p:nvSpPr>
          <p:cNvPr id="2" name="Slide Number Placeholder 1">
            <a:extLst>
              <a:ext uri="{FF2B5EF4-FFF2-40B4-BE49-F238E27FC236}">
                <a16:creationId xmlns:a16="http://schemas.microsoft.com/office/drawing/2014/main" id="{29442BF3-4F23-569D-9930-F15ECC563685}"/>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24</a:t>
            </a:fld>
            <a:endParaRPr lang="en-AU"/>
          </a:p>
        </p:txBody>
      </p:sp>
    </p:spTree>
    <p:extLst>
      <p:ext uri="{BB962C8B-B14F-4D97-AF65-F5344CB8AC3E}">
        <p14:creationId xmlns:p14="http://schemas.microsoft.com/office/powerpoint/2010/main" val="773071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0C0F84-C528-A726-6D08-0AF549433E03}"/>
              </a:ext>
            </a:extLst>
          </p:cNvPr>
          <p:cNvSpPr>
            <a:spLocks noGrp="1"/>
          </p:cNvSpPr>
          <p:nvPr>
            <p:ph type="title"/>
          </p:nvPr>
        </p:nvSpPr>
        <p:spPr/>
        <p:txBody>
          <a:bodyPr anchor="t">
            <a:normAutofit fontScale="90000"/>
          </a:bodyPr>
          <a:lstStyle/>
          <a:p>
            <a:pPr>
              <a:lnSpc>
                <a:spcPct val="140000"/>
              </a:lnSpc>
            </a:pPr>
            <a:r>
              <a:rPr lang="en-US" dirty="0"/>
              <a:t>Cr</a:t>
            </a:r>
            <a:r>
              <a:rPr lang="en-AU" dirty="0" err="1"/>
              <a:t>eate</a:t>
            </a:r>
            <a:r>
              <a:rPr lang="en-AU" dirty="0"/>
              <a:t> your own</a:t>
            </a:r>
          </a:p>
        </p:txBody>
      </p:sp>
      <p:sp>
        <p:nvSpPr>
          <p:cNvPr id="6" name="Text Placeholder 5">
            <a:extLst>
              <a:ext uri="{FF2B5EF4-FFF2-40B4-BE49-F238E27FC236}">
                <a16:creationId xmlns:a16="http://schemas.microsoft.com/office/drawing/2014/main" id="{09E8F95C-E9B2-C872-3924-E38C255A662C}"/>
              </a:ext>
            </a:extLst>
          </p:cNvPr>
          <p:cNvSpPr>
            <a:spLocks noGrp="1"/>
          </p:cNvSpPr>
          <p:nvPr>
            <p:ph type="body" sz="quarter" idx="18"/>
          </p:nvPr>
        </p:nvSpPr>
        <p:spPr/>
        <p:txBody>
          <a:bodyPr anchor="b">
            <a:noAutofit/>
          </a:bodyPr>
          <a:lstStyle/>
          <a:p>
            <a:pPr>
              <a:lnSpc>
                <a:spcPct val="140000"/>
              </a:lnSpc>
            </a:pPr>
            <a:r>
              <a:rPr lang="en-US" sz="2000" dirty="0">
                <a:latin typeface="+mj-lt"/>
              </a:rPr>
              <a:t>Create 2 of your own</a:t>
            </a:r>
            <a:endParaRPr lang="en-AU" sz="2000" dirty="0">
              <a:latin typeface="+mj-lt"/>
            </a:endParaRPr>
          </a:p>
        </p:txBody>
      </p:sp>
      <p:pic>
        <p:nvPicPr>
          <p:cNvPr id="7" name="Picture 6" descr="A double Venn diagram with the circle A and B overlapping. ">
            <a:extLst>
              <a:ext uri="{FF2B5EF4-FFF2-40B4-BE49-F238E27FC236}">
                <a16:creationId xmlns:a16="http://schemas.microsoft.com/office/drawing/2014/main" id="{DC040F9E-BA9C-40E0-562D-A83A0E319946}"/>
              </a:ext>
            </a:extLst>
          </p:cNvPr>
          <p:cNvPicPr>
            <a:picLocks noChangeAspect="1"/>
          </p:cNvPicPr>
          <p:nvPr/>
        </p:nvPicPr>
        <p:blipFill>
          <a:blip r:embed="rId2"/>
          <a:stretch>
            <a:fillRect/>
          </a:stretch>
        </p:blipFill>
        <p:spPr>
          <a:xfrm>
            <a:off x="2406909" y="1757549"/>
            <a:ext cx="7378182" cy="4260900"/>
          </a:xfrm>
          <a:prstGeom prst="rect">
            <a:avLst/>
          </a:prstGeom>
          <a:noFill/>
        </p:spPr>
      </p:pic>
      <p:sp>
        <p:nvSpPr>
          <p:cNvPr id="2" name="Slide Number Placeholder 1">
            <a:extLst>
              <a:ext uri="{FF2B5EF4-FFF2-40B4-BE49-F238E27FC236}">
                <a16:creationId xmlns:a16="http://schemas.microsoft.com/office/drawing/2014/main" id="{29442BF3-4F23-569D-9930-F15ECC563685}"/>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25</a:t>
            </a:fld>
            <a:endParaRPr lang="en-AU"/>
          </a:p>
        </p:txBody>
      </p:sp>
    </p:spTree>
    <p:extLst>
      <p:ext uri="{BB962C8B-B14F-4D97-AF65-F5344CB8AC3E}">
        <p14:creationId xmlns:p14="http://schemas.microsoft.com/office/powerpoint/2010/main" val="3506550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p:txBody>
          <a:bodyPr/>
          <a:lstStyle/>
          <a:p>
            <a:r>
              <a:rPr lang="en-AU" dirty="0"/>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dirty="0">
                <a:hlinkClick r:id="rId2">
                  <a:extLst>
                    <a:ext uri="{A12FA001-AC4F-418D-AE19-62706E023703}">
                      <ahyp:hlinkClr xmlns:ahyp="http://schemas.microsoft.com/office/drawing/2018/hyperlinkcolor" val="tx"/>
                    </a:ext>
                  </a:extLst>
                </a:hlinkClick>
              </a:rPr>
              <a:t>© State of New South Wales (Department of Education), 2024</a:t>
            </a:r>
            <a:endParaRPr lang="en-AU" dirty="0"/>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licence</a:t>
            </a:r>
            <a:r>
              <a:rPr lang="en-AU" sz="1200" dirty="0">
                <a:solidFill>
                  <a:schemeClr val="bg1"/>
                </a:solidFill>
              </a:rPr>
              <a:t>.</a:t>
            </a:r>
          </a:p>
          <a:p>
            <a:pPr algn="l">
              <a:lnSpc>
                <a:spcPct val="150000"/>
              </a:lnSpc>
              <a:spcAft>
                <a:spcPts val="600"/>
              </a:spcAft>
            </a:pPr>
            <a:r>
              <a:rPr lang="en-AU" sz="1200" dirty="0">
                <a:solidFill>
                  <a:schemeClr val="bg1"/>
                </a:solidFill>
              </a:rPr>
              <a:t>This licence allows you to share and adapt the material for any purpose, even commercially.</a:t>
            </a:r>
          </a:p>
          <a:p>
            <a:pPr algn="l">
              <a:lnSpc>
                <a:spcPct val="150000"/>
              </a:lnSpc>
              <a:spcAft>
                <a:spcPts val="600"/>
              </a:spcAft>
            </a:pPr>
            <a:r>
              <a:rPr lang="en-AU" sz="1200" dirty="0">
                <a:solidFill>
                  <a:schemeClr val="bg1"/>
                </a:solidFill>
              </a:rPr>
              <a:t>Attribution should be given to © State of New South Wales (Department of Education), 2024.</a:t>
            </a:r>
          </a:p>
          <a:p>
            <a:pPr algn="l">
              <a:lnSpc>
                <a:spcPct val="150000"/>
              </a:lnSpc>
            </a:pPr>
            <a:r>
              <a:rPr lang="en-AU" sz="1200" dirty="0">
                <a:solidFill>
                  <a:schemeClr val="bg1"/>
                </a:solidFill>
              </a:rPr>
              <a:t>Material in this resource not available under a Creative Commons licence: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dirty="0">
                <a:solidFill>
                  <a:schemeClr val="bg1"/>
                </a:solidFill>
              </a:rPr>
              <a:t>If you use the links provided in this document to access a third party’s website, you acknowledge that the terms of use, including licence terms set out on the third-party’s website apply to the use which may be made of the materials on that third-party website or where permitted by the Copyright Act 1968 (</a:t>
            </a:r>
            <a:r>
              <a:rPr lang="en-AU" sz="1200" dirty="0" err="1">
                <a:solidFill>
                  <a:schemeClr val="bg1"/>
                </a:solidFill>
              </a:rPr>
              <a:t>Cth</a:t>
            </a:r>
            <a:r>
              <a:rPr lang="en-AU" sz="1200" dirty="0">
                <a:solidFill>
                  <a:schemeClr val="bg1"/>
                </a:solidFill>
              </a:rPr>
              <a:t>). The department accepts no responsibility for content on third-party websites. </a:t>
            </a:r>
          </a:p>
        </p:txBody>
      </p:sp>
      <p:sp>
        <p:nvSpPr>
          <p:cNvPr id="2" name="Slide Number Placeholder 1">
            <a:extLst>
              <a:ext uri="{FF2B5EF4-FFF2-40B4-BE49-F238E27FC236}">
                <a16:creationId xmlns:a16="http://schemas.microsoft.com/office/drawing/2014/main" id="{0303DFE7-8ED6-8289-3C7A-37260EDA32B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26</a:t>
            </a:fld>
            <a:endParaRPr lang="en-AU"/>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2A2993-3122-1B6D-0E47-5A0B9729DB03}"/>
              </a:ext>
            </a:extLst>
          </p:cNvPr>
          <p:cNvSpPr>
            <a:spLocks noGrp="1"/>
          </p:cNvSpPr>
          <p:nvPr>
            <p:ph type="title"/>
          </p:nvPr>
        </p:nvSpPr>
        <p:spPr/>
        <p:txBody>
          <a:bodyPr anchor="t">
            <a:normAutofit/>
          </a:bodyPr>
          <a:lstStyle/>
          <a:p>
            <a:r>
              <a:rPr lang="en-AU" dirty="0"/>
              <a:t>Table 1</a:t>
            </a:r>
          </a:p>
        </p:txBody>
      </p:sp>
      <p:sp>
        <p:nvSpPr>
          <p:cNvPr id="5" name="Content Placeholder 4">
            <a:extLst>
              <a:ext uri="{FF2B5EF4-FFF2-40B4-BE49-F238E27FC236}">
                <a16:creationId xmlns:a16="http://schemas.microsoft.com/office/drawing/2014/main" id="{BE31A965-5BC1-C34A-955C-31ADF7C306B0}"/>
              </a:ext>
            </a:extLst>
          </p:cNvPr>
          <p:cNvSpPr>
            <a:spLocks noGrp="1"/>
          </p:cNvSpPr>
          <p:nvPr>
            <p:ph idx="1"/>
          </p:nvPr>
        </p:nvSpPr>
        <p:spPr>
          <a:xfrm>
            <a:off x="360000" y="1620000"/>
            <a:ext cx="3978670" cy="4536000"/>
          </a:xfrm>
        </p:spPr>
        <p:txBody>
          <a:bodyPr/>
          <a:lstStyle/>
          <a:p>
            <a:pPr marL="285750" indent="-285750">
              <a:lnSpc>
                <a:spcPct val="100000"/>
              </a:lnSpc>
              <a:buFont typeface="Arial" panose="020B0604020202020204" pitchFamily="34" charset="0"/>
              <a:buChar char="•"/>
            </a:pPr>
            <a:r>
              <a:rPr lang="en-AU" dirty="0"/>
              <a:t>Pig</a:t>
            </a:r>
          </a:p>
          <a:p>
            <a:pPr marL="285750" indent="-285750">
              <a:lnSpc>
                <a:spcPct val="100000"/>
              </a:lnSpc>
              <a:buFont typeface="Arial" panose="020B0604020202020204" pitchFamily="34" charset="0"/>
              <a:buChar char="•"/>
            </a:pPr>
            <a:r>
              <a:rPr lang="en-AU" dirty="0"/>
              <a:t>Cow</a:t>
            </a:r>
          </a:p>
          <a:p>
            <a:pPr marL="285750" indent="-285750">
              <a:lnSpc>
                <a:spcPct val="100000"/>
              </a:lnSpc>
              <a:buFont typeface="Arial" panose="020B0604020202020204" pitchFamily="34" charset="0"/>
              <a:buChar char="•"/>
            </a:pPr>
            <a:r>
              <a:rPr lang="en-AU" dirty="0"/>
              <a:t>Chicken</a:t>
            </a:r>
          </a:p>
          <a:p>
            <a:pPr marL="285750" indent="-285750">
              <a:lnSpc>
                <a:spcPct val="100000"/>
              </a:lnSpc>
              <a:buFont typeface="Arial" panose="020B0604020202020204" pitchFamily="34" charset="0"/>
              <a:buChar char="•"/>
            </a:pPr>
            <a:r>
              <a:rPr lang="en-AU" dirty="0"/>
              <a:t>Dog</a:t>
            </a:r>
          </a:p>
          <a:p>
            <a:pPr marL="285750" indent="-285750">
              <a:lnSpc>
                <a:spcPct val="100000"/>
              </a:lnSpc>
              <a:buFont typeface="Arial" panose="020B0604020202020204" pitchFamily="34" charset="0"/>
              <a:buChar char="•"/>
            </a:pPr>
            <a:r>
              <a:rPr lang="en-AU" dirty="0"/>
              <a:t>Duck</a:t>
            </a:r>
          </a:p>
          <a:p>
            <a:pPr marL="285750" indent="-285750">
              <a:lnSpc>
                <a:spcPct val="100000"/>
              </a:lnSpc>
              <a:buFont typeface="Arial" panose="020B0604020202020204" pitchFamily="34" charset="0"/>
              <a:buChar char="•"/>
            </a:pPr>
            <a:r>
              <a:rPr lang="en-AU" dirty="0"/>
              <a:t>Cat</a:t>
            </a:r>
          </a:p>
          <a:p>
            <a:pPr marL="285750" indent="-285750">
              <a:lnSpc>
                <a:spcPct val="100000"/>
              </a:lnSpc>
              <a:buFont typeface="Arial" panose="020B0604020202020204" pitchFamily="34" charset="0"/>
              <a:buChar char="•"/>
            </a:pPr>
            <a:r>
              <a:rPr lang="en-AU" dirty="0"/>
              <a:t>Bee</a:t>
            </a:r>
          </a:p>
          <a:p>
            <a:pPr marL="285750" indent="-285750">
              <a:lnSpc>
                <a:spcPct val="100000"/>
              </a:lnSpc>
              <a:buFont typeface="Arial" panose="020B0604020202020204" pitchFamily="34" charset="0"/>
              <a:buChar char="•"/>
            </a:pPr>
            <a:r>
              <a:rPr lang="en-AU" dirty="0"/>
              <a:t>Human</a:t>
            </a:r>
          </a:p>
          <a:p>
            <a:pPr marL="285750" indent="-285750">
              <a:lnSpc>
                <a:spcPct val="100000"/>
              </a:lnSpc>
              <a:buFont typeface="Arial" panose="020B0604020202020204" pitchFamily="34" charset="0"/>
              <a:buChar char="•"/>
            </a:pPr>
            <a:r>
              <a:rPr lang="en-AU" dirty="0"/>
              <a:t>Rabbit</a:t>
            </a:r>
          </a:p>
          <a:p>
            <a:pPr marL="285750" indent="-285750">
              <a:lnSpc>
                <a:spcPct val="100000"/>
              </a:lnSpc>
              <a:buFont typeface="Arial" panose="020B0604020202020204" pitchFamily="34" charset="0"/>
              <a:buChar char="•"/>
            </a:pPr>
            <a:r>
              <a:rPr lang="en-AU" dirty="0"/>
              <a:t>Fish</a:t>
            </a:r>
          </a:p>
          <a:p>
            <a:pPr marL="285750" indent="-285750">
              <a:lnSpc>
                <a:spcPct val="100000"/>
              </a:lnSpc>
              <a:buFont typeface="Arial" panose="020B0604020202020204" pitchFamily="34" charset="0"/>
              <a:buChar char="•"/>
            </a:pPr>
            <a:r>
              <a:rPr lang="en-AU" dirty="0"/>
              <a:t>Toucan</a:t>
            </a:r>
          </a:p>
        </p:txBody>
      </p:sp>
      <p:sp>
        <p:nvSpPr>
          <p:cNvPr id="2" name="Slide Number Placeholder 1">
            <a:extLst>
              <a:ext uri="{FF2B5EF4-FFF2-40B4-BE49-F238E27FC236}">
                <a16:creationId xmlns:a16="http://schemas.microsoft.com/office/drawing/2014/main" id="{FF44620A-7036-223C-8ED5-AA07A121DA54}"/>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3</a:t>
            </a:fld>
            <a:endParaRPr lang="en-AU"/>
          </a:p>
        </p:txBody>
      </p:sp>
      <p:sp>
        <p:nvSpPr>
          <p:cNvPr id="4" name="Text Placeholder 3">
            <a:extLst>
              <a:ext uri="{FF2B5EF4-FFF2-40B4-BE49-F238E27FC236}">
                <a16:creationId xmlns:a16="http://schemas.microsoft.com/office/drawing/2014/main" id="{7AAB8D04-9527-A05A-5B62-0F251DAAAFDF}"/>
              </a:ext>
            </a:extLst>
          </p:cNvPr>
          <p:cNvSpPr>
            <a:spLocks noGrp="1"/>
          </p:cNvSpPr>
          <p:nvPr>
            <p:ph type="body" sz="quarter" idx="18"/>
          </p:nvPr>
        </p:nvSpPr>
        <p:spPr/>
        <p:txBody>
          <a:bodyPr anchor="b">
            <a:noAutofit/>
          </a:bodyPr>
          <a:lstStyle/>
          <a:p>
            <a:pPr>
              <a:lnSpc>
                <a:spcPct val="140000"/>
              </a:lnSpc>
            </a:pPr>
            <a:r>
              <a:rPr lang="en-AU" dirty="0"/>
              <a:t>Packet Venn</a:t>
            </a:r>
          </a:p>
        </p:txBody>
      </p:sp>
    </p:spTree>
    <p:extLst>
      <p:ext uri="{BB962C8B-B14F-4D97-AF65-F5344CB8AC3E}">
        <p14:creationId xmlns:p14="http://schemas.microsoft.com/office/powerpoint/2010/main" val="4203551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p:txBody>
          <a:bodyPr/>
          <a:lstStyle/>
          <a:p>
            <a:r>
              <a:rPr lang="en-AU" dirty="0"/>
              <a:t>Explore</a:t>
            </a:r>
          </a:p>
        </p:txBody>
      </p:sp>
      <p:sp>
        <p:nvSpPr>
          <p:cNvPr id="2" name="Footer Placeholder 1">
            <a:extLst>
              <a:ext uri="{FF2B5EF4-FFF2-40B4-BE49-F238E27FC236}">
                <a16:creationId xmlns:a16="http://schemas.microsoft.com/office/drawing/2014/main" id="{B3064B89-FD5D-4106-EDB2-BE8E84902761}"/>
              </a:ext>
            </a:extLst>
          </p:cNvPr>
          <p:cNvSpPr>
            <a:spLocks noGrp="1"/>
          </p:cNvSpPr>
          <p:nvPr>
            <p:ph type="ftr" sz="quarter" idx="3"/>
          </p:nvPr>
        </p:nvSpPr>
        <p:spPr/>
        <p:txBody>
          <a:bodyPr/>
          <a:lstStyle/>
          <a:p>
            <a:r>
              <a:rPr lang="en-AU" dirty="0"/>
              <a:t>NSW Department of Education</a:t>
            </a:r>
          </a:p>
          <a:p>
            <a:endParaRPr lang="en-AU" dirty="0"/>
          </a:p>
        </p:txBody>
      </p:sp>
    </p:spTree>
    <p:extLst>
      <p:ext uri="{BB962C8B-B14F-4D97-AF65-F5344CB8AC3E}">
        <p14:creationId xmlns:p14="http://schemas.microsoft.com/office/powerpoint/2010/main" val="3887177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2A2993-3122-1B6D-0E47-5A0B9729DB03}"/>
              </a:ext>
            </a:extLst>
          </p:cNvPr>
          <p:cNvSpPr>
            <a:spLocks noGrp="1"/>
          </p:cNvSpPr>
          <p:nvPr>
            <p:ph type="title"/>
          </p:nvPr>
        </p:nvSpPr>
        <p:spPr/>
        <p:txBody>
          <a:bodyPr/>
          <a:lstStyle/>
          <a:p>
            <a:r>
              <a:rPr lang="en-AU" dirty="0"/>
              <a:t>Figure 1</a:t>
            </a:r>
          </a:p>
        </p:txBody>
      </p:sp>
      <p:sp>
        <p:nvSpPr>
          <p:cNvPr id="4" name="Text Placeholder 3">
            <a:extLst>
              <a:ext uri="{FF2B5EF4-FFF2-40B4-BE49-F238E27FC236}">
                <a16:creationId xmlns:a16="http://schemas.microsoft.com/office/drawing/2014/main" id="{7AAB8D04-9527-A05A-5B62-0F251DAAAFDF}"/>
              </a:ext>
            </a:extLst>
          </p:cNvPr>
          <p:cNvSpPr>
            <a:spLocks noGrp="1"/>
          </p:cNvSpPr>
          <p:nvPr>
            <p:ph type="body" sz="quarter" idx="18"/>
          </p:nvPr>
        </p:nvSpPr>
        <p:spPr/>
        <p:txBody>
          <a:bodyPr/>
          <a:lstStyle/>
          <a:p>
            <a:r>
              <a:rPr lang="en-US" dirty="0"/>
              <a:t>M</a:t>
            </a:r>
            <a:r>
              <a:rPr lang="en-AU" dirty="0" err="1"/>
              <a:t>ultiples</a:t>
            </a:r>
            <a:r>
              <a:rPr lang="en-AU" dirty="0"/>
              <a:t> Venn</a:t>
            </a:r>
          </a:p>
        </p:txBody>
      </p:sp>
      <p:sp>
        <p:nvSpPr>
          <p:cNvPr id="5" name="TextBox 4">
            <a:extLst>
              <a:ext uri="{FF2B5EF4-FFF2-40B4-BE49-F238E27FC236}">
                <a16:creationId xmlns:a16="http://schemas.microsoft.com/office/drawing/2014/main" id="{0B615FD4-0488-9C6D-81E1-458BC74D64FD}"/>
              </a:ext>
            </a:extLst>
          </p:cNvPr>
          <p:cNvSpPr txBox="1"/>
          <p:nvPr/>
        </p:nvSpPr>
        <p:spPr>
          <a:xfrm>
            <a:off x="360000" y="1683757"/>
            <a:ext cx="914400" cy="914400"/>
          </a:xfrm>
          <a:prstGeom prst="rect">
            <a:avLst/>
          </a:prstGeom>
          <a:noFill/>
        </p:spPr>
        <p:txBody>
          <a:bodyPr wrap="none" lIns="0" tIns="0" rIns="0" bIns="0" rtlCol="0">
            <a:noAutofit/>
          </a:bodyPr>
          <a:lstStyle/>
          <a:p>
            <a:pPr marL="285750" indent="-285750" algn="l">
              <a:lnSpc>
                <a:spcPct val="150000"/>
              </a:lnSpc>
              <a:buFont typeface="Arial" panose="020B0604020202020204" pitchFamily="34" charset="0"/>
              <a:buChar char="•"/>
            </a:pPr>
            <a:r>
              <a:rPr lang="en-AU" sz="1800" dirty="0"/>
              <a:t>10</a:t>
            </a:r>
          </a:p>
          <a:p>
            <a:pPr marL="285750" indent="-285750" algn="l">
              <a:lnSpc>
                <a:spcPct val="150000"/>
              </a:lnSpc>
              <a:buFont typeface="Arial" panose="020B0604020202020204" pitchFamily="34" charset="0"/>
              <a:buChar char="•"/>
            </a:pPr>
            <a:r>
              <a:rPr lang="en-AU" sz="1800" dirty="0"/>
              <a:t>15</a:t>
            </a:r>
          </a:p>
          <a:p>
            <a:pPr marL="285750" indent="-285750" algn="l">
              <a:lnSpc>
                <a:spcPct val="150000"/>
              </a:lnSpc>
              <a:buFont typeface="Arial" panose="020B0604020202020204" pitchFamily="34" charset="0"/>
              <a:buChar char="•"/>
            </a:pPr>
            <a:r>
              <a:rPr lang="en-AU" sz="1800" dirty="0"/>
              <a:t>35</a:t>
            </a:r>
          </a:p>
          <a:p>
            <a:pPr marL="285750" indent="-285750" algn="l">
              <a:lnSpc>
                <a:spcPct val="150000"/>
              </a:lnSpc>
              <a:buFont typeface="Arial" panose="020B0604020202020204" pitchFamily="34" charset="0"/>
              <a:buChar char="•"/>
            </a:pPr>
            <a:r>
              <a:rPr lang="en-AU" sz="1800" dirty="0"/>
              <a:t>20</a:t>
            </a:r>
          </a:p>
          <a:p>
            <a:pPr marL="285750" indent="-285750" algn="l">
              <a:lnSpc>
                <a:spcPct val="150000"/>
              </a:lnSpc>
              <a:buFont typeface="Arial" panose="020B0604020202020204" pitchFamily="34" charset="0"/>
              <a:buChar char="•"/>
            </a:pPr>
            <a:r>
              <a:rPr lang="en-AU" sz="1800" dirty="0"/>
              <a:t>3</a:t>
            </a:r>
          </a:p>
          <a:p>
            <a:pPr marL="285750" indent="-285750" algn="l">
              <a:lnSpc>
                <a:spcPct val="150000"/>
              </a:lnSpc>
              <a:buFont typeface="Arial" panose="020B0604020202020204" pitchFamily="34" charset="0"/>
              <a:buChar char="•"/>
            </a:pPr>
            <a:r>
              <a:rPr lang="en-AU" sz="1800" dirty="0"/>
              <a:t>21</a:t>
            </a:r>
          </a:p>
          <a:p>
            <a:pPr marL="285750" indent="-285750" algn="l">
              <a:lnSpc>
                <a:spcPct val="150000"/>
              </a:lnSpc>
              <a:buFont typeface="Arial" panose="020B0604020202020204" pitchFamily="34" charset="0"/>
              <a:buChar char="•"/>
            </a:pPr>
            <a:r>
              <a:rPr lang="en-AU" sz="1800" dirty="0"/>
              <a:t>30</a:t>
            </a:r>
          </a:p>
          <a:p>
            <a:pPr marL="285750" indent="-285750" algn="l">
              <a:lnSpc>
                <a:spcPct val="150000"/>
              </a:lnSpc>
              <a:buFont typeface="Arial" panose="020B0604020202020204" pitchFamily="34" charset="0"/>
              <a:buChar char="•"/>
            </a:pPr>
            <a:r>
              <a:rPr lang="en-AU" sz="1800" dirty="0"/>
              <a:t>7</a:t>
            </a:r>
          </a:p>
          <a:p>
            <a:pPr marL="285750" indent="-285750" algn="l">
              <a:lnSpc>
                <a:spcPct val="150000"/>
              </a:lnSpc>
              <a:buFont typeface="Arial" panose="020B0604020202020204" pitchFamily="34" charset="0"/>
              <a:buChar char="•"/>
            </a:pPr>
            <a:r>
              <a:rPr lang="en-AU" sz="1800" dirty="0"/>
              <a:t>6</a:t>
            </a:r>
          </a:p>
          <a:p>
            <a:pPr marL="285750" indent="-285750" algn="l">
              <a:lnSpc>
                <a:spcPct val="150000"/>
              </a:lnSpc>
              <a:buFont typeface="Arial" panose="020B0604020202020204" pitchFamily="34" charset="0"/>
              <a:buChar char="•"/>
            </a:pPr>
            <a:r>
              <a:rPr lang="en-AU" sz="1800" dirty="0"/>
              <a:t>45</a:t>
            </a:r>
          </a:p>
        </p:txBody>
      </p:sp>
      <p:pic>
        <p:nvPicPr>
          <p:cNvPr id="7" name="Picture 6" descr="A double Venn diagram, with the left circle titled Multiples of 3 and the right circle titled Multiples of 5. ">
            <a:extLst>
              <a:ext uri="{FF2B5EF4-FFF2-40B4-BE49-F238E27FC236}">
                <a16:creationId xmlns:a16="http://schemas.microsoft.com/office/drawing/2014/main" id="{FB01A6C3-FDCE-3F64-D1B1-8A609DCEB15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71366" y="1619525"/>
            <a:ext cx="6335756" cy="3618950"/>
          </a:xfrm>
          <a:prstGeom prst="rect">
            <a:avLst/>
          </a:prstGeom>
        </p:spPr>
      </p:pic>
      <p:sp>
        <p:nvSpPr>
          <p:cNvPr id="2" name="Slide Number Placeholder 1">
            <a:extLst>
              <a:ext uri="{FF2B5EF4-FFF2-40B4-BE49-F238E27FC236}">
                <a16:creationId xmlns:a16="http://schemas.microsoft.com/office/drawing/2014/main" id="{FF44620A-7036-223C-8ED5-AA07A121DA5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a:t>
            </a:fld>
            <a:endParaRPr lang="en-AU"/>
          </a:p>
        </p:txBody>
      </p:sp>
    </p:spTree>
    <p:extLst>
      <p:ext uri="{BB962C8B-B14F-4D97-AF65-F5344CB8AC3E}">
        <p14:creationId xmlns:p14="http://schemas.microsoft.com/office/powerpoint/2010/main" val="1686527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2A2993-3122-1B6D-0E47-5A0B9729DB03}"/>
              </a:ext>
            </a:extLst>
          </p:cNvPr>
          <p:cNvSpPr>
            <a:spLocks noGrp="1"/>
          </p:cNvSpPr>
          <p:nvPr>
            <p:ph type="title"/>
          </p:nvPr>
        </p:nvSpPr>
        <p:spPr/>
        <p:txBody>
          <a:bodyPr/>
          <a:lstStyle/>
          <a:p>
            <a:r>
              <a:rPr lang="en-AU" dirty="0"/>
              <a:t>Figure 2</a:t>
            </a:r>
          </a:p>
        </p:txBody>
      </p:sp>
      <p:sp>
        <p:nvSpPr>
          <p:cNvPr id="4" name="Text Placeholder 3">
            <a:extLst>
              <a:ext uri="{FF2B5EF4-FFF2-40B4-BE49-F238E27FC236}">
                <a16:creationId xmlns:a16="http://schemas.microsoft.com/office/drawing/2014/main" id="{7AAB8D04-9527-A05A-5B62-0F251DAAAFDF}"/>
              </a:ext>
            </a:extLst>
          </p:cNvPr>
          <p:cNvSpPr>
            <a:spLocks noGrp="1"/>
          </p:cNvSpPr>
          <p:nvPr>
            <p:ph type="body" sz="quarter" idx="18"/>
          </p:nvPr>
        </p:nvSpPr>
        <p:spPr/>
        <p:txBody>
          <a:bodyPr/>
          <a:lstStyle/>
          <a:p>
            <a:r>
              <a:rPr lang="en-US" dirty="0"/>
              <a:t>M</a:t>
            </a:r>
            <a:r>
              <a:rPr lang="en-AU" dirty="0" err="1"/>
              <a:t>ultiples</a:t>
            </a:r>
            <a:r>
              <a:rPr lang="en-AU" dirty="0"/>
              <a:t> Venn 2</a:t>
            </a:r>
          </a:p>
        </p:txBody>
      </p:sp>
      <p:pic>
        <p:nvPicPr>
          <p:cNvPr id="12" name="Picture 11" descr="A double Venn diagram with only the left circle labelled with the title Multiples of 4. In the overlapping circle are the numbers 20,40 and 80. In the left circle are the numbers 8, 12 and 44. And in the right circle are the numbers 10, 25 and 50. ">
            <a:extLst>
              <a:ext uri="{FF2B5EF4-FFF2-40B4-BE49-F238E27FC236}">
                <a16:creationId xmlns:a16="http://schemas.microsoft.com/office/drawing/2014/main" id="{DBBD771D-51A7-6B42-9745-F04464E25167}"/>
              </a:ext>
            </a:extLst>
          </p:cNvPr>
          <p:cNvPicPr>
            <a:picLocks noChangeAspect="1"/>
          </p:cNvPicPr>
          <p:nvPr/>
        </p:nvPicPr>
        <p:blipFill>
          <a:blip r:embed="rId2"/>
          <a:stretch>
            <a:fillRect/>
          </a:stretch>
        </p:blipFill>
        <p:spPr>
          <a:xfrm>
            <a:off x="2633260" y="1681402"/>
            <a:ext cx="6925480" cy="4414598"/>
          </a:xfrm>
          <a:prstGeom prst="rect">
            <a:avLst/>
          </a:prstGeom>
        </p:spPr>
      </p:pic>
      <p:sp>
        <p:nvSpPr>
          <p:cNvPr id="2" name="Slide Number Placeholder 1">
            <a:extLst>
              <a:ext uri="{FF2B5EF4-FFF2-40B4-BE49-F238E27FC236}">
                <a16:creationId xmlns:a16="http://schemas.microsoft.com/office/drawing/2014/main" id="{FF44620A-7036-223C-8ED5-AA07A121DA5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a:t>
            </a:fld>
            <a:endParaRPr lang="en-AU"/>
          </a:p>
        </p:txBody>
      </p:sp>
    </p:spTree>
    <p:extLst>
      <p:ext uri="{BB962C8B-B14F-4D97-AF65-F5344CB8AC3E}">
        <p14:creationId xmlns:p14="http://schemas.microsoft.com/office/powerpoint/2010/main" val="2473008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2A2993-3122-1B6D-0E47-5A0B9729DB03}"/>
              </a:ext>
            </a:extLst>
          </p:cNvPr>
          <p:cNvSpPr>
            <a:spLocks noGrp="1"/>
          </p:cNvSpPr>
          <p:nvPr>
            <p:ph type="title"/>
          </p:nvPr>
        </p:nvSpPr>
        <p:spPr/>
        <p:txBody>
          <a:bodyPr/>
          <a:lstStyle/>
          <a:p>
            <a:r>
              <a:rPr lang="en-AU" dirty="0"/>
              <a:t>Problem 1 solutions</a:t>
            </a:r>
          </a:p>
        </p:txBody>
      </p:sp>
      <p:sp>
        <p:nvSpPr>
          <p:cNvPr id="4" name="Text Placeholder 3">
            <a:extLst>
              <a:ext uri="{FF2B5EF4-FFF2-40B4-BE49-F238E27FC236}">
                <a16:creationId xmlns:a16="http://schemas.microsoft.com/office/drawing/2014/main" id="{7AAB8D04-9527-A05A-5B62-0F251DAAAFDF}"/>
              </a:ext>
            </a:extLst>
          </p:cNvPr>
          <p:cNvSpPr>
            <a:spLocks noGrp="1"/>
          </p:cNvSpPr>
          <p:nvPr>
            <p:ph type="body" sz="quarter" idx="18"/>
          </p:nvPr>
        </p:nvSpPr>
        <p:spPr/>
        <p:txBody>
          <a:bodyPr/>
          <a:lstStyle/>
          <a:p>
            <a:r>
              <a:rPr lang="en-AU" dirty="0"/>
              <a:t>Exploring Venn diagrams</a:t>
            </a:r>
          </a:p>
        </p:txBody>
      </p:sp>
      <p:sp>
        <p:nvSpPr>
          <p:cNvPr id="7" name="TextBox 6">
            <a:extLst>
              <a:ext uri="{FF2B5EF4-FFF2-40B4-BE49-F238E27FC236}">
                <a16:creationId xmlns:a16="http://schemas.microsoft.com/office/drawing/2014/main" id="{9A8E3F15-481F-5BE1-0B6A-53ABB0704A58}"/>
              </a:ext>
            </a:extLst>
          </p:cNvPr>
          <p:cNvSpPr txBox="1"/>
          <p:nvPr/>
        </p:nvSpPr>
        <p:spPr>
          <a:xfrm>
            <a:off x="360000" y="1438790"/>
            <a:ext cx="11075323" cy="1026371"/>
          </a:xfrm>
          <a:prstGeom prst="rect">
            <a:avLst/>
          </a:prstGeom>
          <a:noFill/>
        </p:spPr>
        <p:txBody>
          <a:bodyPr wrap="square">
            <a:spAutoFit/>
          </a:bodyPr>
          <a:lstStyle/>
          <a:p>
            <a:pPr>
              <a:lnSpc>
                <a:spcPct val="150000"/>
              </a:lnSpc>
              <a:spcAft>
                <a:spcPts val="1200"/>
              </a:spcAft>
            </a:pPr>
            <a:r>
              <a:rPr lang="en-AU" sz="1800" dirty="0">
                <a:effectLst/>
                <a:ea typeface="Calibri" panose="020F0502020204030204" pitchFamily="34" charset="0"/>
              </a:rPr>
              <a:t>Write each number from the sample space in their corresponding sections of the Venn diagram.</a:t>
            </a:r>
          </a:p>
          <a:p>
            <a:pPr>
              <a:lnSpc>
                <a:spcPct val="150000"/>
              </a:lnSpc>
              <a:spcAft>
                <a:spcPts val="1200"/>
              </a:spcAft>
            </a:pPr>
            <a:r>
              <a:rPr lang="en-AU" sz="1800" dirty="0">
                <a:solidFill>
                  <a:schemeClr val="tx2"/>
                </a:solidFill>
                <a:effectLst/>
                <a:ea typeface="Calibri" panose="020F0502020204030204" pitchFamily="34" charset="0"/>
              </a:rPr>
              <a:t>Sample space {15, 10, 35, 20, 3, 21, 30, 7, 6, 45}</a:t>
            </a:r>
            <a:endParaRPr lang="en-AU" sz="1800" dirty="0">
              <a:solidFill>
                <a:schemeClr val="tx2"/>
              </a:solidFill>
            </a:endParaRPr>
          </a:p>
        </p:txBody>
      </p:sp>
      <p:pic>
        <p:nvPicPr>
          <p:cNvPr id="5" name="Picture 4" descr="A double Venn diagram, with the left circle titled Multiples of 3 and the right circle titled Multiples of 5. Inside the left circle are the numbers 3,6,21 and inside the right circle are the numbers 10,20 and 35. Inside the overlap are the numbers 15, 30 and 45. The number 7 is outside both circles. ">
            <a:extLst>
              <a:ext uri="{FF2B5EF4-FFF2-40B4-BE49-F238E27FC236}">
                <a16:creationId xmlns:a16="http://schemas.microsoft.com/office/drawing/2014/main" id="{8C4E2812-A64B-5C4F-C48E-C95067704F7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64406" y="2611417"/>
            <a:ext cx="6863189" cy="3845626"/>
          </a:xfrm>
          <a:prstGeom prst="rect">
            <a:avLst/>
          </a:prstGeom>
          <a:ln w="12700">
            <a:solidFill>
              <a:schemeClr val="tx1"/>
            </a:solidFill>
          </a:ln>
        </p:spPr>
      </p:pic>
      <p:sp>
        <p:nvSpPr>
          <p:cNvPr id="2" name="Slide Number Placeholder 1">
            <a:extLst>
              <a:ext uri="{FF2B5EF4-FFF2-40B4-BE49-F238E27FC236}">
                <a16:creationId xmlns:a16="http://schemas.microsoft.com/office/drawing/2014/main" id="{FF44620A-7036-223C-8ED5-AA07A121DA5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a:t>
            </a:fld>
            <a:endParaRPr lang="en-AU"/>
          </a:p>
        </p:txBody>
      </p:sp>
    </p:spTree>
    <p:extLst>
      <p:ext uri="{BB962C8B-B14F-4D97-AF65-F5344CB8AC3E}">
        <p14:creationId xmlns:p14="http://schemas.microsoft.com/office/powerpoint/2010/main" val="3031788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2A2993-3122-1B6D-0E47-5A0B9729DB03}"/>
              </a:ext>
            </a:extLst>
          </p:cNvPr>
          <p:cNvSpPr>
            <a:spLocks noGrp="1"/>
          </p:cNvSpPr>
          <p:nvPr>
            <p:ph type="title"/>
          </p:nvPr>
        </p:nvSpPr>
        <p:spPr>
          <a:xfrm>
            <a:off x="360000" y="360000"/>
            <a:ext cx="10080000" cy="545601"/>
          </a:xfrm>
        </p:spPr>
        <p:txBody>
          <a:bodyPr/>
          <a:lstStyle/>
          <a:p>
            <a:r>
              <a:rPr lang="en-AU" dirty="0"/>
              <a:t>Problem 2 solutions</a:t>
            </a:r>
          </a:p>
        </p:txBody>
      </p:sp>
      <p:sp>
        <p:nvSpPr>
          <p:cNvPr id="4" name="Text Placeholder 3">
            <a:extLst>
              <a:ext uri="{FF2B5EF4-FFF2-40B4-BE49-F238E27FC236}">
                <a16:creationId xmlns:a16="http://schemas.microsoft.com/office/drawing/2014/main" id="{7AAB8D04-9527-A05A-5B62-0F251DAAAFDF}"/>
              </a:ext>
            </a:extLst>
          </p:cNvPr>
          <p:cNvSpPr>
            <a:spLocks noGrp="1"/>
          </p:cNvSpPr>
          <p:nvPr>
            <p:ph type="body" sz="quarter" idx="18"/>
          </p:nvPr>
        </p:nvSpPr>
        <p:spPr>
          <a:xfrm>
            <a:off x="360000" y="982520"/>
            <a:ext cx="10080000" cy="310015"/>
          </a:xfrm>
        </p:spPr>
        <p:txBody>
          <a:bodyPr/>
          <a:lstStyle/>
          <a:p>
            <a:r>
              <a:rPr lang="en-AU" dirty="0"/>
              <a:t>Exploring Venn diagrams</a:t>
            </a:r>
          </a:p>
        </p:txBody>
      </p:sp>
      <p:sp>
        <p:nvSpPr>
          <p:cNvPr id="7" name="TextBox 6">
            <a:extLst>
              <a:ext uri="{FF2B5EF4-FFF2-40B4-BE49-F238E27FC236}">
                <a16:creationId xmlns:a16="http://schemas.microsoft.com/office/drawing/2014/main" id="{CBEBC045-DB02-7CF9-6394-BD90FEE0D2F2}"/>
              </a:ext>
            </a:extLst>
          </p:cNvPr>
          <p:cNvSpPr txBox="1"/>
          <p:nvPr/>
        </p:nvSpPr>
        <p:spPr>
          <a:xfrm>
            <a:off x="360000" y="1385435"/>
            <a:ext cx="11075323" cy="1441870"/>
          </a:xfrm>
          <a:prstGeom prst="rect">
            <a:avLst/>
          </a:prstGeom>
          <a:noFill/>
        </p:spPr>
        <p:txBody>
          <a:bodyPr wrap="square">
            <a:spAutoFit/>
          </a:bodyPr>
          <a:lstStyle/>
          <a:p>
            <a:pPr>
              <a:lnSpc>
                <a:spcPct val="150000"/>
              </a:lnSpc>
              <a:spcBef>
                <a:spcPts val="1200"/>
              </a:spcBef>
              <a:spcAft>
                <a:spcPts val="1200"/>
              </a:spcAft>
            </a:pPr>
            <a:r>
              <a:rPr lang="en-AU" sz="1800" dirty="0">
                <a:effectLst/>
                <a:ea typeface="Calibri" panose="020F0502020204030204" pitchFamily="34" charset="0"/>
              </a:rPr>
              <a:t>The Venn diagram below has been partially filled in. Write the remaining numbers from each set in their corresponding sections of the Venn diagram.</a:t>
            </a:r>
          </a:p>
          <a:p>
            <a:pPr>
              <a:lnSpc>
                <a:spcPct val="150000"/>
              </a:lnSpc>
              <a:spcAft>
                <a:spcPts val="1200"/>
              </a:spcAft>
            </a:pPr>
            <a:r>
              <a:rPr lang="en-AU" sz="1800" dirty="0">
                <a:solidFill>
                  <a:schemeClr val="tx2"/>
                </a:solidFill>
                <a:effectLst/>
                <a:ea typeface="Calibri" panose="020F0502020204030204" pitchFamily="34" charset="0"/>
              </a:rPr>
              <a:t>Set A = {1, 2, 3, 4, 5, 6, 7, 8}, Set B = {2, 4, 6, 8, 10, 12}</a:t>
            </a:r>
            <a:endParaRPr lang="en-AU" sz="1800" dirty="0">
              <a:solidFill>
                <a:schemeClr val="tx2"/>
              </a:solidFill>
            </a:endParaRPr>
          </a:p>
        </p:txBody>
      </p:sp>
      <p:pic>
        <p:nvPicPr>
          <p:cNvPr id="6" name="Picture 5" descr="A double Venn diagram, with the left circle titled A and the right circle titled B. Inside circle A, not in the overlap, are the numbers 1,3,5 and 7.  Inside the overlapping circles are the numbers 2,4,6,8. Inside circle B are the numbers 10 and 12. ">
            <a:extLst>
              <a:ext uri="{FF2B5EF4-FFF2-40B4-BE49-F238E27FC236}">
                <a16:creationId xmlns:a16="http://schemas.microsoft.com/office/drawing/2014/main" id="{3361E4F9-91C8-23B4-D0A8-E35E64A19C0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43876" y="2920206"/>
            <a:ext cx="5104248" cy="3595794"/>
          </a:xfrm>
          <a:prstGeom prst="rect">
            <a:avLst/>
          </a:prstGeom>
          <a:ln w="12700">
            <a:solidFill>
              <a:schemeClr val="tx1"/>
            </a:solidFill>
          </a:ln>
        </p:spPr>
      </p:pic>
      <p:sp>
        <p:nvSpPr>
          <p:cNvPr id="2" name="Slide Number Placeholder 1">
            <a:extLst>
              <a:ext uri="{FF2B5EF4-FFF2-40B4-BE49-F238E27FC236}">
                <a16:creationId xmlns:a16="http://schemas.microsoft.com/office/drawing/2014/main" id="{FF44620A-7036-223C-8ED5-AA07A121DA5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a:t>
            </a:fld>
            <a:endParaRPr lang="en-AU"/>
          </a:p>
        </p:txBody>
      </p:sp>
    </p:spTree>
    <p:extLst>
      <p:ext uri="{BB962C8B-B14F-4D97-AF65-F5344CB8AC3E}">
        <p14:creationId xmlns:p14="http://schemas.microsoft.com/office/powerpoint/2010/main" val="3433201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2A2993-3122-1B6D-0E47-5A0B9729DB03}"/>
              </a:ext>
            </a:extLst>
          </p:cNvPr>
          <p:cNvSpPr>
            <a:spLocks noGrp="1"/>
          </p:cNvSpPr>
          <p:nvPr>
            <p:ph type="title"/>
          </p:nvPr>
        </p:nvSpPr>
        <p:spPr/>
        <p:txBody>
          <a:bodyPr/>
          <a:lstStyle/>
          <a:p>
            <a:r>
              <a:rPr lang="en-AU" dirty="0"/>
              <a:t>Problem 3 solutions</a:t>
            </a:r>
          </a:p>
        </p:txBody>
      </p:sp>
      <p:sp>
        <p:nvSpPr>
          <p:cNvPr id="4" name="Text Placeholder 3">
            <a:extLst>
              <a:ext uri="{FF2B5EF4-FFF2-40B4-BE49-F238E27FC236}">
                <a16:creationId xmlns:a16="http://schemas.microsoft.com/office/drawing/2014/main" id="{7AAB8D04-9527-A05A-5B62-0F251DAAAFDF}"/>
              </a:ext>
            </a:extLst>
          </p:cNvPr>
          <p:cNvSpPr>
            <a:spLocks noGrp="1"/>
          </p:cNvSpPr>
          <p:nvPr>
            <p:ph type="body" sz="quarter" idx="18"/>
          </p:nvPr>
        </p:nvSpPr>
        <p:spPr/>
        <p:txBody>
          <a:bodyPr/>
          <a:lstStyle/>
          <a:p>
            <a:r>
              <a:rPr lang="en-AU" dirty="0"/>
              <a:t>Exploring Venn diagrams</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C2D0A43-1C2A-1F3A-F68C-D249D48F00A6}"/>
                  </a:ext>
                </a:extLst>
              </p:cNvPr>
              <p:cNvSpPr txBox="1"/>
              <p:nvPr/>
            </p:nvSpPr>
            <p:spPr>
              <a:xfrm>
                <a:off x="280555" y="1401323"/>
                <a:ext cx="5815445" cy="5170646"/>
              </a:xfrm>
              <a:prstGeom prst="rect">
                <a:avLst/>
              </a:prstGeom>
              <a:noFill/>
            </p:spPr>
            <p:txBody>
              <a:bodyPr wrap="square">
                <a:spAutoFit/>
              </a:bodyPr>
              <a:lstStyle/>
              <a:p>
                <a:pPr marL="342900" lvl="0" indent="-342900">
                  <a:lnSpc>
                    <a:spcPct val="150000"/>
                  </a:lnSpc>
                  <a:spcBef>
                    <a:spcPts val="1200"/>
                  </a:spcBef>
                  <a:spcAft>
                    <a:spcPts val="600"/>
                  </a:spcAft>
                  <a:buFont typeface="+mj-lt"/>
                  <a:buAutoNum type="alphaLcParenR"/>
                </a:pPr>
                <a:r>
                  <a:rPr lang="en-AU" sz="1800" dirty="0">
                    <a:effectLst/>
                    <a:ea typeface="Calibri" panose="020F0502020204030204" pitchFamily="34" charset="0"/>
                  </a:rPr>
                  <a:t>List Set A.</a:t>
                </a:r>
                <a:endParaRPr lang="en-AU" sz="1800" dirty="0">
                  <a:ea typeface="Calibri" panose="020F0502020204030204" pitchFamily="34" charset="0"/>
                </a:endParaRPr>
              </a:p>
              <a:p>
                <a:pPr lvl="0">
                  <a:lnSpc>
                    <a:spcPct val="150000"/>
                  </a:lnSpc>
                  <a:spcBef>
                    <a:spcPts val="1200"/>
                  </a:spcBef>
                  <a:spcAft>
                    <a:spcPts val="600"/>
                  </a:spcAft>
                </a:pPr>
                <a:r>
                  <a:rPr lang="en-AU" sz="1800" dirty="0">
                    <a:solidFill>
                      <a:schemeClr val="tx2"/>
                    </a:solidFill>
                    <a:effectLst/>
                    <a:ea typeface="Calibri" panose="020F0502020204030204" pitchFamily="34" charset="0"/>
                  </a:rPr>
                  <a:t>Set A = {1, 4, 9, 16}</a:t>
                </a:r>
              </a:p>
              <a:p>
                <a:pPr marL="342900" lvl="0" indent="-342900">
                  <a:lnSpc>
                    <a:spcPct val="150000"/>
                  </a:lnSpc>
                  <a:spcBef>
                    <a:spcPts val="1200"/>
                  </a:spcBef>
                  <a:spcAft>
                    <a:spcPts val="600"/>
                  </a:spcAft>
                  <a:buFont typeface="+mj-lt"/>
                  <a:buAutoNum type="alphaLcParenR" startAt="2"/>
                </a:pPr>
                <a:r>
                  <a:rPr lang="en-AU" sz="1800" dirty="0">
                    <a:effectLst/>
                    <a:ea typeface="Calibri" panose="020F0502020204030204" pitchFamily="34" charset="0"/>
                  </a:rPr>
                  <a:t>List Set B.</a:t>
                </a:r>
              </a:p>
              <a:p>
                <a:pPr lvl="0">
                  <a:lnSpc>
                    <a:spcPct val="150000"/>
                  </a:lnSpc>
                  <a:spcBef>
                    <a:spcPts val="1200"/>
                  </a:spcBef>
                  <a:spcAft>
                    <a:spcPts val="600"/>
                  </a:spcAft>
                </a:pPr>
                <a:r>
                  <a:rPr lang="en-AU" sz="1800" dirty="0">
                    <a:solidFill>
                      <a:schemeClr val="tx2"/>
                    </a:solidFill>
                    <a:effectLst/>
                    <a:ea typeface="Calibri" panose="020F0502020204030204" pitchFamily="34" charset="0"/>
                  </a:rPr>
                  <a:t>Set B = {2, 4, 6, 8, 10, 12, 14, 16, 18, 20}</a:t>
                </a:r>
              </a:p>
              <a:p>
                <a:pPr marL="342900" lvl="0" indent="-342900">
                  <a:lnSpc>
                    <a:spcPct val="150000"/>
                  </a:lnSpc>
                  <a:spcBef>
                    <a:spcPts val="1200"/>
                  </a:spcBef>
                  <a:spcAft>
                    <a:spcPts val="600"/>
                  </a:spcAft>
                  <a:buFont typeface="+mj-lt"/>
                  <a:buAutoNum type="alphaLcParenR" startAt="3"/>
                </a:pPr>
                <a:r>
                  <a:rPr lang="en-AU" sz="1800" dirty="0">
                    <a:effectLst/>
                    <a:ea typeface="Calibri" panose="020F0502020204030204" pitchFamily="34" charset="0"/>
                  </a:rPr>
                  <a:t>Describe each set in words. </a:t>
                </a:r>
              </a:p>
              <a:p>
                <a:pPr lvl="0">
                  <a:lnSpc>
                    <a:spcPct val="150000"/>
                  </a:lnSpc>
                  <a:spcBef>
                    <a:spcPts val="1200"/>
                  </a:spcBef>
                  <a:spcAft>
                    <a:spcPts val="600"/>
                  </a:spcAft>
                </a:pPr>
                <a:r>
                  <a:rPr lang="en-AU" sz="1800" dirty="0">
                    <a:solidFill>
                      <a:schemeClr val="tx2"/>
                    </a:solidFill>
                    <a:effectLst/>
                    <a:ea typeface="Calibri" panose="020F0502020204030204" pitchFamily="34" charset="0"/>
                  </a:rPr>
                  <a:t>Set A contains square numbers. Set B contains even numbers.</a:t>
                </a:r>
              </a:p>
              <a:p>
                <a:pPr marL="342900" indent="-342900">
                  <a:spcBef>
                    <a:spcPts val="1200"/>
                  </a:spcBef>
                  <a:spcAft>
                    <a:spcPts val="600"/>
                  </a:spcAft>
                  <a:buFont typeface="+mj-lt"/>
                  <a:buAutoNum type="alphaLcParenR" startAt="4"/>
                </a:pPr>
                <a:r>
                  <a:rPr lang="en-AU" sz="1800" dirty="0">
                    <a:effectLst/>
                    <a:ea typeface="Calibri" panose="020F0502020204030204" pitchFamily="34" charset="0"/>
                  </a:rPr>
                  <a:t>List the intersection of Set A and Set B?</a:t>
                </a:r>
                <a:r>
                  <a:rPr lang="en-AU" sz="1800" dirty="0">
                    <a:effectLst/>
                  </a:rPr>
                  <a:t> </a:t>
                </a:r>
                <a:r>
                  <a:rPr lang="en-AU" sz="1800" dirty="0">
                    <a:effectLst/>
                    <a:ea typeface="Calibri" panose="020F0502020204030204" pitchFamily="34" charset="0"/>
                  </a:rPr>
                  <a:t> </a:t>
                </a:r>
              </a:p>
              <a:p>
                <a:pPr>
                  <a:spcBef>
                    <a:spcPts val="1200"/>
                  </a:spcBef>
                  <a:spcAft>
                    <a:spcPts val="600"/>
                  </a:spcAft>
                </a:pPr>
                <a:r>
                  <a:rPr lang="en-AU" sz="1800" dirty="0">
                    <a:solidFill>
                      <a:schemeClr val="tx2"/>
                    </a:solidFill>
                    <a:effectLst/>
                    <a:ea typeface="Calibri" panose="020F0502020204030204" pitchFamily="34" charset="0"/>
                  </a:rPr>
                  <a:t>Set A</a:t>
                </a:r>
                <a14:m>
                  <m:oMath xmlns:m="http://schemas.openxmlformats.org/officeDocument/2006/math">
                    <m:r>
                      <a:rPr lang="en-AU" sz="1800" i="1">
                        <a:solidFill>
                          <a:schemeClr val="tx2"/>
                        </a:solidFill>
                        <a:effectLst/>
                        <a:latin typeface="Cambria Math" panose="02040503050406030204" pitchFamily="18" charset="0"/>
                        <a:ea typeface="Calibri" panose="020F0502020204030204" pitchFamily="34" charset="0"/>
                        <a:cs typeface="Arial" panose="020B0604020202020204" pitchFamily="34" charset="0"/>
                      </a:rPr>
                      <m:t>∩</m:t>
                    </m:r>
                  </m:oMath>
                </a14:m>
                <a:r>
                  <a:rPr lang="en-AU" sz="1800" dirty="0">
                    <a:solidFill>
                      <a:schemeClr val="tx2"/>
                    </a:solidFill>
                    <a:effectLst/>
                    <a:ea typeface="Yu Mincho" panose="02020400000000000000" pitchFamily="18" charset="-128"/>
                  </a:rPr>
                  <a:t>B = {4, 16}</a:t>
                </a:r>
                <a:endParaRPr lang="en-AU" sz="1800" dirty="0">
                  <a:solidFill>
                    <a:schemeClr val="tx2"/>
                  </a:solidFill>
                  <a:effectLst/>
                  <a:ea typeface="Calibri" panose="020F0502020204030204" pitchFamily="34" charset="0"/>
                </a:endParaRPr>
              </a:p>
            </p:txBody>
          </p:sp>
        </mc:Choice>
        <mc:Fallback xmlns="">
          <p:sp>
            <p:nvSpPr>
              <p:cNvPr id="9" name="TextBox 8">
                <a:extLst>
                  <a:ext uri="{FF2B5EF4-FFF2-40B4-BE49-F238E27FC236}">
                    <a16:creationId xmlns:a16="http://schemas.microsoft.com/office/drawing/2014/main" id="{0C2D0A43-1C2A-1F3A-F68C-D249D48F00A6}"/>
                  </a:ext>
                </a:extLst>
              </p:cNvPr>
              <p:cNvSpPr txBox="1">
                <a:spLocks noRot="1" noChangeAspect="1" noMove="1" noResize="1" noEditPoints="1" noAdjustHandles="1" noChangeArrowheads="1" noChangeShapeType="1" noTextEdit="1"/>
              </p:cNvSpPr>
              <p:nvPr/>
            </p:nvSpPr>
            <p:spPr>
              <a:xfrm>
                <a:off x="280555" y="1401323"/>
                <a:ext cx="5815445" cy="5170646"/>
              </a:xfrm>
              <a:prstGeom prst="rect">
                <a:avLst/>
              </a:prstGeom>
              <a:blipFill>
                <a:blip r:embed="rId2"/>
                <a:stretch>
                  <a:fillRect l="-839" b="-943"/>
                </a:stretch>
              </a:blipFill>
            </p:spPr>
            <p:txBody>
              <a:bodyPr/>
              <a:lstStyle/>
              <a:p>
                <a:r>
                  <a:rPr lang="en-AU">
                    <a:noFill/>
                  </a:rPr>
                  <a:t> </a:t>
                </a:r>
              </a:p>
            </p:txBody>
          </p:sp>
        </mc:Fallback>
      </mc:AlternateContent>
      <p:pic>
        <p:nvPicPr>
          <p:cNvPr id="5" name="Picture 4" descr="A double Venn diagram, with the left circle titled A and the right circle titled B. Inside the overlap of circle A and B are the numbers 4 and 16. In circle A only are the numbers 1 and 9. In circle B only are the numbers 2,6,8,10,12,14,18 and 20. Outside both circles are the numbers 3,5,7,11,13,15,17 and 19. ">
            <a:extLst>
              <a:ext uri="{FF2B5EF4-FFF2-40B4-BE49-F238E27FC236}">
                <a16:creationId xmlns:a16="http://schemas.microsoft.com/office/drawing/2014/main" id="{F9C8871D-0685-7393-A8E9-291B226300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41077" y="1401323"/>
            <a:ext cx="5063704" cy="3779368"/>
          </a:xfrm>
          <a:prstGeom prst="rect">
            <a:avLst/>
          </a:prstGeom>
          <a:ln w="12700">
            <a:solidFill>
              <a:schemeClr val="tx1"/>
            </a:solidFill>
          </a:ln>
        </p:spPr>
      </p:pic>
      <p:sp>
        <p:nvSpPr>
          <p:cNvPr id="2" name="Slide Number Placeholder 1">
            <a:extLst>
              <a:ext uri="{FF2B5EF4-FFF2-40B4-BE49-F238E27FC236}">
                <a16:creationId xmlns:a16="http://schemas.microsoft.com/office/drawing/2014/main" id="{FF44620A-7036-223C-8ED5-AA07A121DA5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a:t>
            </a:fld>
            <a:endParaRPr lang="en-AU"/>
          </a:p>
        </p:txBody>
      </p:sp>
    </p:spTree>
    <p:extLst>
      <p:ext uri="{BB962C8B-B14F-4D97-AF65-F5344CB8AC3E}">
        <p14:creationId xmlns:p14="http://schemas.microsoft.com/office/powerpoint/2010/main" val="2755295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urriculum-reform-template-2023" id="{FFE7B814-862F-4F0A-8C67-F76A1D8691FF}" vid="{8C10FAA1-8129-4E43-B462-F460E41862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curriculum-reform-template-2023</Template>
  <TotalTime>0</TotalTime>
  <Words>853</Words>
  <Application>Microsoft Office PowerPoint</Application>
  <PresentationFormat>Widescreen</PresentationFormat>
  <Paragraphs>141</Paragraphs>
  <Slides>26</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Calibri</vt:lpstr>
      <vt:lpstr>Segoe UI</vt:lpstr>
      <vt:lpstr>Times New Roman</vt:lpstr>
      <vt:lpstr>Public Sans Light</vt:lpstr>
      <vt:lpstr>Public Sans</vt:lpstr>
      <vt:lpstr>Arial</vt:lpstr>
      <vt:lpstr>Yu Mincho</vt:lpstr>
      <vt:lpstr>Cambria Math</vt:lpstr>
      <vt:lpstr>1_NSWG Corporate</vt:lpstr>
      <vt:lpstr>What’s on the packet is in the packet</vt:lpstr>
      <vt:lpstr>Launch</vt:lpstr>
      <vt:lpstr>Table 1</vt:lpstr>
      <vt:lpstr>Explore</vt:lpstr>
      <vt:lpstr>Figure 1</vt:lpstr>
      <vt:lpstr>Figure 2</vt:lpstr>
      <vt:lpstr>Problem 1 solutions</vt:lpstr>
      <vt:lpstr>Problem 2 solutions</vt:lpstr>
      <vt:lpstr>Problem 3 solutions</vt:lpstr>
      <vt:lpstr>Problem 4 solutions</vt:lpstr>
      <vt:lpstr>Problem 5 solutions</vt:lpstr>
      <vt:lpstr>Summarise</vt:lpstr>
      <vt:lpstr>Example 1</vt:lpstr>
      <vt:lpstr>Example 1 – solution</vt:lpstr>
      <vt:lpstr>Example 2</vt:lpstr>
      <vt:lpstr>Example 2 – solution</vt:lpstr>
      <vt:lpstr>Example 3</vt:lpstr>
      <vt:lpstr>Example 3 – solution</vt:lpstr>
      <vt:lpstr>Example 4</vt:lpstr>
      <vt:lpstr>Example 4 – solution</vt:lpstr>
      <vt:lpstr>Example 5</vt:lpstr>
      <vt:lpstr>Example 5 – solution</vt:lpstr>
      <vt:lpstr>Example 6</vt:lpstr>
      <vt:lpstr>Example 6 – solution</vt:lpstr>
      <vt:lpstr>Create your own</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on the packet is in the packet</dc:title>
  <dc:creator>NSW Department of Education</dc:creator>
  <dcterms:created xsi:type="dcterms:W3CDTF">2024-03-11T03:47:11Z</dcterms:created>
  <dcterms:modified xsi:type="dcterms:W3CDTF">2024-03-11T03:47:27Z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2024-03-11T03:47:26Z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3afee863-c0ab-4ee2-a736-2bc7b4eed2cb</vt:lpwstr>
  </property>
  <property fmtid="{D5CDD505-2E9C-101B-9397-08002B2CF9AE}" pid="8" name="MSIP_Label_b603dfd7-d93a-4381-a340-2995d8282205_ContentBits">
    <vt:lpwstr>0</vt:lpwstr>
  </property>
</Properties>
</file>