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8"/>
  </p:notesMasterIdLst>
  <p:handoutMasterIdLst>
    <p:handoutMasterId r:id="rId9"/>
  </p:handoutMasterIdLst>
  <p:sldIdLst>
    <p:sldId id="257" r:id="rId2"/>
    <p:sldId id="375" r:id="rId3"/>
    <p:sldId id="377" r:id="rId4"/>
    <p:sldId id="378" r:id="rId5"/>
    <p:sldId id="379" r:id="rId6"/>
    <p:sldId id="361" r:id="rId7"/>
  </p:sldIdLst>
  <p:sldSz cx="12192000" cy="6858000"/>
  <p:notesSz cx="6858000" cy="9144000"/>
  <p:embeddedFontLst>
    <p:embeddedFont>
      <p:font typeface="Public Sans" pitchFamily="2" charset="0"/>
      <p:regular r:id="rId10"/>
      <p:bold r:id="rId11"/>
      <p:italic r:id="rId12"/>
      <p:boldItalic r:id="rId13"/>
    </p:embeddedFont>
    <p:embeddedFont>
      <p:font typeface="Public Sans Light" pitchFamily="2" charset="0"/>
      <p:regular r:id="rId14"/>
      <p: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451BCE89-D10D-B9BA-A675-7D0FE91CF12C}" name="Caitlin Pace" initials="CP" userId="S::Caitlin.Pace1@det.nsw.edu.au::45b48bc0-dd90-485f-846b-c9880ccc9375"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45"/>
    <a:srgbClr val="CBEDFD"/>
    <a:srgbClr val="CDD3D6"/>
    <a:srgbClr val="EBEBEB"/>
    <a:srgbClr val="FFFFFF"/>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736" autoAdjust="0"/>
  </p:normalViewPr>
  <p:slideViewPr>
    <p:cSldViewPr snapToGrid="0">
      <p:cViewPr varScale="1">
        <p:scale>
          <a:sx n="71" d="100"/>
          <a:sy n="71" d="100"/>
        </p:scale>
        <p:origin x="1332"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5310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697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50205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8066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48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6813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77031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2622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13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8351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14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86373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607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623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950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369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33238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3274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214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4999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9409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596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59663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80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95292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4123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3013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62069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73145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22417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5792728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Demystifying the birthday paradox</a:t>
            </a:r>
          </a:p>
        </p:txBody>
      </p:sp>
      <p:sp>
        <p:nvSpPr>
          <p:cNvPr id="4" name="Text Placeholder 3">
            <a:extLst>
              <a:ext uri="{FF2B5EF4-FFF2-40B4-BE49-F238E27FC236}">
                <a16:creationId xmlns:a16="http://schemas.microsoft.com/office/drawing/2014/main" id="{D3FE9D21-BF66-3815-0653-113FC70268B8}"/>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1226-AC95-7D5B-A04F-88744AE8D2C0}"/>
              </a:ext>
            </a:extLst>
          </p:cNvPr>
          <p:cNvSpPr>
            <a:spLocks noGrp="1"/>
          </p:cNvSpPr>
          <p:nvPr>
            <p:ph type="title"/>
          </p:nvPr>
        </p:nvSpPr>
        <p:spPr/>
        <p:txBody>
          <a:bodyPr/>
          <a:lstStyle/>
          <a:p>
            <a:r>
              <a:rPr lang="en-AU" dirty="0"/>
              <a:t>Think-Pair-Share</a:t>
            </a:r>
          </a:p>
        </p:txBody>
      </p:sp>
      <p:sp>
        <p:nvSpPr>
          <p:cNvPr id="5" name="Text Placeholder 4">
            <a:extLst>
              <a:ext uri="{FF2B5EF4-FFF2-40B4-BE49-F238E27FC236}">
                <a16:creationId xmlns:a16="http://schemas.microsoft.com/office/drawing/2014/main" id="{E5801B28-9A1E-A0C7-1A2F-20190349FC5F}"/>
              </a:ext>
            </a:extLst>
          </p:cNvPr>
          <p:cNvSpPr>
            <a:spLocks noGrp="1"/>
          </p:cNvSpPr>
          <p:nvPr>
            <p:ph type="body" sz="quarter" idx="18"/>
          </p:nvPr>
        </p:nvSpPr>
        <p:spPr/>
        <p:txBody>
          <a:bodyPr/>
          <a:lstStyle/>
          <a:p>
            <a:r>
              <a:rPr lang="en-GB" dirty="0"/>
              <a:t>Demystifying the birthday paradox</a:t>
            </a:r>
            <a:endParaRPr lang="en-AU" dirty="0"/>
          </a:p>
        </p:txBody>
      </p:sp>
      <p:sp>
        <p:nvSpPr>
          <p:cNvPr id="3" name="Content Placeholder 2">
            <a:extLst>
              <a:ext uri="{FF2B5EF4-FFF2-40B4-BE49-F238E27FC236}">
                <a16:creationId xmlns:a16="http://schemas.microsoft.com/office/drawing/2014/main" id="{3715D671-5C5B-FD86-2F5B-8E95D51E720C}"/>
              </a:ext>
            </a:extLst>
          </p:cNvPr>
          <p:cNvSpPr>
            <a:spLocks noGrp="1"/>
          </p:cNvSpPr>
          <p:nvPr>
            <p:ph idx="1"/>
          </p:nvPr>
        </p:nvSpPr>
        <p:spPr/>
        <p:txBody>
          <a:bodyPr/>
          <a:lstStyle/>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How many students do you think need to be in a room to </a:t>
            </a:r>
            <a:r>
              <a:rPr lang="en-AU" sz="1800" b="1" dirty="0">
                <a:effectLst/>
                <a:ea typeface="Calibri" panose="020F0502020204030204" pitchFamily="34" charset="0"/>
                <a:cs typeface="Times New Roman" panose="02020603050405020304" pitchFamily="18" charset="0"/>
              </a:rPr>
              <a:t>guarantee</a:t>
            </a:r>
            <a:r>
              <a:rPr lang="en-AU" sz="1800" dirty="0">
                <a:effectLst/>
                <a:ea typeface="Calibri" panose="020F0502020204030204" pitchFamily="34" charset="0"/>
                <a:cs typeface="Times New Roman" panose="02020603050405020304" pitchFamily="18" charset="0"/>
              </a:rPr>
              <a:t> that 2 people share a birthday?</a:t>
            </a:r>
          </a:p>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How many students </a:t>
            </a:r>
            <a:r>
              <a:rPr lang="en-AU" sz="1800" dirty="0">
                <a:effectLst/>
                <a:ea typeface="Calibri" panose="020F0502020204030204" pitchFamily="34" charset="0"/>
              </a:rPr>
              <a:t>would there need to be </a:t>
            </a:r>
            <a:r>
              <a:rPr lang="en-AU" sz="1800" dirty="0">
                <a:effectLst/>
                <a:ea typeface="Calibri" panose="020F0502020204030204" pitchFamily="34" charset="0"/>
                <a:cs typeface="Times New Roman" panose="02020603050405020304" pitchFamily="18" charset="0"/>
              </a:rPr>
              <a:t>for it to be </a:t>
            </a:r>
            <a:r>
              <a:rPr lang="en-AU" sz="1800" b="1" dirty="0">
                <a:effectLst/>
                <a:ea typeface="Calibri" panose="020F0502020204030204" pitchFamily="34" charset="0"/>
                <a:cs typeface="Times New Roman" panose="02020603050405020304" pitchFamily="18" charset="0"/>
              </a:rPr>
              <a:t>likely</a:t>
            </a:r>
            <a:r>
              <a:rPr lang="en-AU" sz="1800" dirty="0">
                <a:effectLst/>
                <a:ea typeface="Calibri" panose="020F0502020204030204" pitchFamily="34" charset="0"/>
                <a:cs typeface="Times New Roman" panose="02020603050405020304" pitchFamily="18" charset="0"/>
              </a:rPr>
              <a:t> that 2 share a birthday?</a:t>
            </a:r>
          </a:p>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How could we figure this out, without interrupting every classroom and office in the school?</a:t>
            </a:r>
          </a:p>
        </p:txBody>
      </p:sp>
      <p:sp>
        <p:nvSpPr>
          <p:cNvPr id="4" name="Slide Number Placeholder 3">
            <a:extLst>
              <a:ext uri="{FF2B5EF4-FFF2-40B4-BE49-F238E27FC236}">
                <a16:creationId xmlns:a16="http://schemas.microsoft.com/office/drawing/2014/main" id="{49C3D32E-2C64-B4B3-42B7-F59CD9C8E6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92584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7255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1226-AC95-7D5B-A04F-88744AE8D2C0}"/>
              </a:ext>
            </a:extLst>
          </p:cNvPr>
          <p:cNvSpPr>
            <a:spLocks noGrp="1"/>
          </p:cNvSpPr>
          <p:nvPr>
            <p:ph type="title"/>
          </p:nvPr>
        </p:nvSpPr>
        <p:spPr/>
        <p:txBody>
          <a:bodyPr/>
          <a:lstStyle/>
          <a:p>
            <a:r>
              <a:rPr lang="en-AU" dirty="0"/>
              <a:t>Calculate the following probabilities</a:t>
            </a:r>
          </a:p>
        </p:txBody>
      </p:sp>
      <p:sp>
        <p:nvSpPr>
          <p:cNvPr id="5" name="Text Placeholder 4">
            <a:extLst>
              <a:ext uri="{FF2B5EF4-FFF2-40B4-BE49-F238E27FC236}">
                <a16:creationId xmlns:a16="http://schemas.microsoft.com/office/drawing/2014/main" id="{E5801B28-9A1E-A0C7-1A2F-20190349FC5F}"/>
              </a:ext>
            </a:extLst>
          </p:cNvPr>
          <p:cNvSpPr>
            <a:spLocks noGrp="1"/>
          </p:cNvSpPr>
          <p:nvPr>
            <p:ph type="body" sz="quarter" idx="18"/>
          </p:nvPr>
        </p:nvSpPr>
        <p:spPr/>
        <p:txBody>
          <a:bodyPr/>
          <a:lstStyle/>
          <a:p>
            <a:r>
              <a:rPr lang="en-AU" dirty="0"/>
              <a:t>Demystifying the birthday paradox</a:t>
            </a:r>
          </a:p>
        </p:txBody>
      </p:sp>
      <p:sp>
        <p:nvSpPr>
          <p:cNvPr id="3" name="Content Placeholder 2">
            <a:extLst>
              <a:ext uri="{FF2B5EF4-FFF2-40B4-BE49-F238E27FC236}">
                <a16:creationId xmlns:a16="http://schemas.microsoft.com/office/drawing/2014/main" id="{3715D671-5C5B-FD86-2F5B-8E95D51E720C}"/>
              </a:ext>
            </a:extLst>
          </p:cNvPr>
          <p:cNvSpPr>
            <a:spLocks noGrp="1"/>
          </p:cNvSpPr>
          <p:nvPr>
            <p:ph idx="1"/>
          </p:nvPr>
        </p:nvSpPr>
        <p:spPr/>
        <p:txBody>
          <a:bodyPr/>
          <a:lstStyle/>
          <a:p>
            <a:pPr marL="285750" lvl="0" indent="-285750">
              <a:lnSpc>
                <a:spcPct val="150000"/>
              </a:lnSpc>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The probability of a student being born on day 1.</a:t>
            </a:r>
          </a:p>
          <a:p>
            <a:pPr marL="285750" indent="-285750">
              <a:spcBef>
                <a:spcPts val="1200"/>
              </a:spcBef>
              <a:spcAft>
                <a:spcPts val="6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The probability of a student not being born on day 1.</a:t>
            </a:r>
          </a:p>
          <a:p>
            <a:pPr marL="285750" indent="-285750">
              <a:spcBef>
                <a:spcPts val="1200"/>
              </a:spcBef>
              <a:spcAft>
                <a:spcPts val="600"/>
              </a:spcAft>
              <a:buFont typeface="Arial" panose="020B0604020202020204" pitchFamily="34" charset="0"/>
              <a:buChar char="•"/>
            </a:pPr>
            <a:r>
              <a:rPr lang="en-AU" sz="1800" dirty="0">
                <a:effectLst/>
                <a:ea typeface="Calibri" panose="020F0502020204030204" pitchFamily="34" charset="0"/>
              </a:rPr>
              <a:t>The probability of all students sharing a birthday.</a:t>
            </a:r>
          </a:p>
          <a:p>
            <a:pPr marL="285750" indent="-285750">
              <a:spcBef>
                <a:spcPts val="1200"/>
              </a:spcBef>
              <a:spcAft>
                <a:spcPts val="600"/>
              </a:spcAft>
              <a:buFont typeface="Arial" panose="020B0604020202020204" pitchFamily="34" charset="0"/>
              <a:buChar char="•"/>
            </a:pPr>
            <a:r>
              <a:rPr lang="en-AU" sz="1800" dirty="0">
                <a:effectLst/>
                <a:ea typeface="Calibri" panose="020F0502020204030204" pitchFamily="34" charset="0"/>
              </a:rPr>
              <a:t>The probability of no students sharing a birthday.</a:t>
            </a:r>
          </a:p>
          <a:p>
            <a:pPr marL="285750" indent="-285750">
              <a:spcBef>
                <a:spcPts val="1200"/>
              </a:spcBef>
              <a:spcAft>
                <a:spcPts val="600"/>
              </a:spcAft>
              <a:buFont typeface="Arial" panose="020B0604020202020204" pitchFamily="34" charset="0"/>
              <a:buChar char="•"/>
            </a:pPr>
            <a:r>
              <a:rPr lang="en-AU" sz="1800" dirty="0">
                <a:effectLst/>
                <a:ea typeface="Calibri" panose="020F0502020204030204" pitchFamily="34" charset="0"/>
              </a:rPr>
              <a:t>The probability of at least 2 students sharing a birthday.</a:t>
            </a:r>
          </a:p>
        </p:txBody>
      </p:sp>
      <p:sp>
        <p:nvSpPr>
          <p:cNvPr id="4" name="Slide Number Placeholder 3">
            <a:extLst>
              <a:ext uri="{FF2B5EF4-FFF2-40B4-BE49-F238E27FC236}">
                <a16:creationId xmlns:a16="http://schemas.microsoft.com/office/drawing/2014/main" id="{49C3D32E-2C64-B4B3-42B7-F59CD9C8E6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3811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469</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Times New Roman</vt:lpstr>
      <vt:lpstr>Arial</vt:lpstr>
      <vt:lpstr>Public Sans Light</vt:lpstr>
      <vt:lpstr>Public Sans</vt:lpstr>
      <vt:lpstr>1_NSWG Corporate</vt:lpstr>
      <vt:lpstr>Demystifying the birthday paradox</vt:lpstr>
      <vt:lpstr>Launch</vt:lpstr>
      <vt:lpstr>Think-Pair-Share</vt:lpstr>
      <vt:lpstr>Summarise</vt:lpstr>
      <vt:lpstr>Calculate the following probabilities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the birthday paradox</dc:title>
  <dc:creator>NSW Department of Education</dc:creator>
  <cp:lastModifiedBy>Christopher Farlow</cp:lastModifiedBy>
  <cp:revision>2</cp:revision>
  <dcterms:created xsi:type="dcterms:W3CDTF">2024-03-11T03:45:49Z</dcterms:created>
  <dcterms:modified xsi:type="dcterms:W3CDTF">2024-03-11T03:46:03Z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2024-03-11T03:46:03Z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18aabd2b-a54d-45d7-b708-cb80d29f9ae4</vt:lpwstr>
  </property>
  <property fmtid="{D5CDD505-2E9C-101B-9397-08002B2CF9AE}" pid="8" name="MSIP_Label_b603dfd7-d93a-4381-a340-2995d8282205_ContentBits">
    <vt:lpwstr>0</vt:lpwstr>
  </property>
</Properties>
</file>