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7"/>
  </p:notesMasterIdLst>
  <p:handoutMasterIdLst>
    <p:handoutMasterId r:id="rId18"/>
  </p:handoutMasterIdLst>
  <p:sldIdLst>
    <p:sldId id="257" r:id="rId2"/>
    <p:sldId id="393" r:id="rId3"/>
    <p:sldId id="390" r:id="rId4"/>
    <p:sldId id="391" r:id="rId5"/>
    <p:sldId id="392" r:id="rId6"/>
    <p:sldId id="376" r:id="rId7"/>
    <p:sldId id="394" r:id="rId8"/>
    <p:sldId id="381" r:id="rId9"/>
    <p:sldId id="395" r:id="rId10"/>
    <p:sldId id="417" r:id="rId11"/>
    <p:sldId id="401" r:id="rId12"/>
    <p:sldId id="414" r:id="rId13"/>
    <p:sldId id="403" r:id="rId14"/>
    <p:sldId id="418" r:id="rId15"/>
    <p:sldId id="361" r:id="rId16"/>
  </p:sldIdLst>
  <p:sldSz cx="12192000" cy="6858000"/>
  <p:notesSz cx="6858000" cy="9144000"/>
  <p:embeddedFontLst>
    <p:embeddedFont>
      <p:font typeface="Public Sans" pitchFamily="2" charset="0"/>
      <p:regular r:id="rId19"/>
      <p:bold r:id="rId20"/>
      <p:italic r:id="rId21"/>
      <p:boldItalic r:id="rId22"/>
    </p:embeddedFont>
    <p:embeddedFont>
      <p:font typeface="Public Sans Light" pitchFamily="2" charset="0"/>
      <p:regular r:id="rId23"/>
      <p: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6AD210B-A119-D140-1018-32D435FD07DB}" name="Brendan Passmore" initials="BP" userId="S::brendan.passmore@det.nsw.edu.au::1dbd624c-e7e8-4bac-afa3-50d1795f3544" providerId="AD"/>
  <p188:author id="{07BE1E32-B1B9-C586-6223-7A9FA1A7B64E}" name="Colleen Worton" initials="CW" userId="S::Colleen.Worton1@det.nsw.edu.au::a6748734-c10b-4b5d-9295-d5dfe3f3f624" providerId="AD"/>
  <p188:author id="{24F30988-D87C-8C9E-7474-860A1DFC9821}" name="Dan Rytmeister" initials="DR" userId="S::Dan.Rytmeister@det.nsw.edu.au::6a2cc74e-2405-405a-a434-bac2621c58d6" providerId="AD"/>
  <p188:author id="{451BCE89-D10D-B9BA-A675-7D0FE91CF12C}" name="Caitlin Pace" initials="CP" userId="S::Caitlin.Pace1@det.nsw.edu.au::45b48bc0-dd90-485f-846b-c9880ccc9375" providerId="AD"/>
  <p188:author id="{C461638E-F1F5-7186-9758-0B4A52497F93}" name="Meagan Rodda" initials="MR" userId="S::Meagan.Rodda@det.nsw.edu.au::efecb8de-290d-42b5-96ee-00df0648c086" providerId="AD"/>
  <p188:author id="{7837D09D-BE7D-7D95-3ADF-3A92104FFA15}" name="Brendan Passmore" initials="BP" userId="S::Brendan.Passmore@det.nsw.edu.au::1dbd624c-e7e8-4bac-afa3-50d1795f3544" providerId="AD"/>
  <p188:author id="{D84E49CE-2BCD-8431-0782-D52A02898A5C}"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45"/>
    <a:srgbClr val="CBEDFD"/>
    <a:srgbClr val="CDD3D6"/>
    <a:srgbClr val="F6ACB6"/>
    <a:srgbClr val="FFFFFF"/>
    <a:srgbClr val="EBEBEB"/>
    <a:srgbClr val="00296C"/>
    <a:srgbClr val="146CFD"/>
    <a:srgbClr val="0070C0"/>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48" y="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eralscan.org.au/toadscan/default.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eralscan.org.au/toadscan/default.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eralscan.org.au/toadscan/default.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source: </a:t>
            </a:r>
            <a:r>
              <a:rPr lang="en-AU" sz="1600">
                <a:hlinkClick r:id="rId3"/>
              </a:rPr>
              <a:t>https://www.feralscan.org.au/toadscan/default.aspx</a:t>
            </a:r>
            <a:r>
              <a:rPr lang="en-AU" sz="1600"/>
              <a:t> </a:t>
            </a:r>
          </a:p>
          <a:p>
            <a:endParaRPr lang="en-AU"/>
          </a:p>
          <a:p>
            <a:r>
              <a:rPr lang="en-AU"/>
              <a:t>Students may notice that the heat map is only highlighted for Sudan and Australia, the heat density is much stronger in the North and East of Australia.</a:t>
            </a:r>
          </a:p>
          <a:p>
            <a:r>
              <a:rPr lang="en-AU"/>
              <a:t>Students may wonder what the heat map represents. Students may have guesses to suggest.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61379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source: </a:t>
            </a:r>
            <a:r>
              <a:rPr lang="en-AU" sz="1600">
                <a:hlinkClick r:id="rId3"/>
              </a:rPr>
              <a:t>https://www.feralscan.org.au/toadscan/default.aspx</a:t>
            </a:r>
            <a:r>
              <a:rPr lang="en-AU" sz="1600"/>
              <a:t>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1566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source: </a:t>
            </a:r>
            <a:r>
              <a:rPr lang="en-AU" sz="1600">
                <a:hlinkClick r:id="rId3"/>
              </a:rPr>
              <a:t>https://www.feralscan.org.au/toadscan/default.aspx</a:t>
            </a:r>
            <a:r>
              <a:rPr lang="en-AU" sz="1600"/>
              <a:t>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828898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08266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8836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09965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7152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04306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6624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0798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95633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146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8537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916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20836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327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70261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43993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75138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10716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615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477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868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740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153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10156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2774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93506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40987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0711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05835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8478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08783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65036930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scimex.org/newsfeed/w-shredding-gene-drives-could-one-day-fight-the-cane-toad#:~:text=A%20new%20type%20of%20gene,moths%2C%20according%20to%20Australian%20research" TargetMode="External"/><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err="1"/>
              <a:t>Toadal</a:t>
            </a:r>
            <a:r>
              <a:rPr lang="en-AU" dirty="0"/>
              <a:t> eclipse</a:t>
            </a:r>
          </a:p>
        </p:txBody>
      </p:sp>
      <p:sp>
        <p:nvSpPr>
          <p:cNvPr id="4" name="Text Placeholder 3">
            <a:extLst>
              <a:ext uri="{FF2B5EF4-FFF2-40B4-BE49-F238E27FC236}">
                <a16:creationId xmlns:a16="http://schemas.microsoft.com/office/drawing/2014/main" id="{4531C19C-6A8A-31DB-CCAC-09F206AD8721}"/>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A6686A-17EF-0759-571B-1E6831819705}"/>
              </a:ext>
            </a:extLst>
          </p:cNvPr>
          <p:cNvSpPr>
            <a:spLocks noGrp="1"/>
          </p:cNvSpPr>
          <p:nvPr>
            <p:ph type="title"/>
          </p:nvPr>
        </p:nvSpPr>
        <p:spPr/>
        <p:txBody>
          <a:bodyPr/>
          <a:lstStyle/>
          <a:p>
            <a:r>
              <a:rPr lang="en-AU" dirty="0"/>
              <a:t>Tree diagrams (2 of 6)	</a:t>
            </a:r>
          </a:p>
        </p:txBody>
      </p:sp>
      <p:sp>
        <p:nvSpPr>
          <p:cNvPr id="8" name="Text Placeholder 7">
            <a:extLst>
              <a:ext uri="{FF2B5EF4-FFF2-40B4-BE49-F238E27FC236}">
                <a16:creationId xmlns:a16="http://schemas.microsoft.com/office/drawing/2014/main" id="{A9219DA1-58F1-A063-B272-1714219CFBA7}"/>
              </a:ext>
            </a:extLst>
          </p:cNvPr>
          <p:cNvSpPr>
            <a:spLocks noGrp="1"/>
          </p:cNvSpPr>
          <p:nvPr>
            <p:ph type="body" sz="quarter" idx="18"/>
          </p:nvPr>
        </p:nvSpPr>
        <p:spPr/>
        <p:txBody>
          <a:bodyPr/>
          <a:lstStyle/>
          <a:p>
            <a:r>
              <a:rPr lang="en-AU" dirty="0"/>
              <a:t>Three generations affected by gene technology</a:t>
            </a:r>
          </a:p>
        </p:txBody>
      </p:sp>
      <p:pic>
        <p:nvPicPr>
          <p:cNvPr id="28" name="Picture 27" descr="Tree diagram representing 3 generations of cane toads where the probability of a female reduces by a tenth each time. ">
            <a:extLst>
              <a:ext uri="{FF2B5EF4-FFF2-40B4-BE49-F238E27FC236}">
                <a16:creationId xmlns:a16="http://schemas.microsoft.com/office/drawing/2014/main" id="{E77C1EF4-A237-E318-82D1-C69EB8F54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476" y="1418118"/>
            <a:ext cx="7669313" cy="4625612"/>
          </a:xfrm>
          <a:prstGeom prst="rect">
            <a:avLst/>
          </a:prstGeom>
        </p:spPr>
      </p:pic>
      <p:sp>
        <p:nvSpPr>
          <p:cNvPr id="3" name="Slide Number Placeholder 2">
            <a:extLst>
              <a:ext uri="{FF2B5EF4-FFF2-40B4-BE49-F238E27FC236}">
                <a16:creationId xmlns:a16="http://schemas.microsoft.com/office/drawing/2014/main" id="{DE4866A0-E8E5-20FB-6F1C-9BAC06BF13A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50699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A6686A-17EF-0759-571B-1E6831819705}"/>
              </a:ext>
            </a:extLst>
          </p:cNvPr>
          <p:cNvSpPr>
            <a:spLocks noGrp="1"/>
          </p:cNvSpPr>
          <p:nvPr>
            <p:ph type="title"/>
          </p:nvPr>
        </p:nvSpPr>
        <p:spPr/>
        <p:txBody>
          <a:bodyPr/>
          <a:lstStyle/>
          <a:p>
            <a:r>
              <a:rPr lang="en-AU" dirty="0"/>
              <a:t>Tree diagrams (3 of 6)</a:t>
            </a:r>
          </a:p>
        </p:txBody>
      </p:sp>
      <p:sp>
        <p:nvSpPr>
          <p:cNvPr id="8" name="Text Placeholder 7">
            <a:extLst>
              <a:ext uri="{FF2B5EF4-FFF2-40B4-BE49-F238E27FC236}">
                <a16:creationId xmlns:a16="http://schemas.microsoft.com/office/drawing/2014/main" id="{A9219DA1-58F1-A063-B272-1714219CFBA7}"/>
              </a:ext>
            </a:extLst>
          </p:cNvPr>
          <p:cNvSpPr>
            <a:spLocks noGrp="1"/>
          </p:cNvSpPr>
          <p:nvPr>
            <p:ph type="body" sz="quarter" idx="18"/>
          </p:nvPr>
        </p:nvSpPr>
        <p:spPr/>
        <p:txBody>
          <a:bodyPr/>
          <a:lstStyle/>
          <a:p>
            <a:r>
              <a:rPr lang="en-AU" dirty="0"/>
              <a:t>Example 1</a:t>
            </a:r>
          </a:p>
        </p:txBody>
      </p:sp>
      <p:sp>
        <p:nvSpPr>
          <p:cNvPr id="33" name="Rectangle 2">
            <a:extLst>
              <a:ext uri="{FF2B5EF4-FFF2-40B4-BE49-F238E27FC236}">
                <a16:creationId xmlns:a16="http://schemas.microsoft.com/office/drawing/2014/main" id="{56DF0DBD-5D20-DDEE-077A-586E1B2F6B76}"/>
              </a:ext>
            </a:extLst>
          </p:cNvPr>
          <p:cNvSpPr>
            <a:spLocks noChangeArrowheads="1"/>
          </p:cNvSpPr>
          <p:nvPr/>
        </p:nvSpPr>
        <p:spPr bwMode="auto">
          <a:xfrm>
            <a:off x="360001" y="1454459"/>
            <a:ext cx="4802378" cy="409872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Autofit/>
          </a:bodyPr>
          <a:lstStyle/>
          <a:p>
            <a:pPr defTabSz="914377" fontAlgn="base">
              <a:lnSpc>
                <a:spcPct val="150000"/>
              </a:lnSpc>
              <a:spcAft>
                <a:spcPts val="1200"/>
              </a:spcAft>
            </a:pPr>
            <a:r>
              <a:rPr lang="en-AU" altLang="en-US" sz="1800" b="0" dirty="0"/>
              <a:t>Red and green lolly frogs are sold in brown paper bags at the canteen. There are 5 red and 7 green frogs in your bag. You choose 3 frogs, one at a time from the bag.</a:t>
            </a:r>
            <a:r>
              <a:rPr lang="en-AU" altLang="en-US" sz="1800" dirty="0"/>
              <a:t> </a:t>
            </a:r>
            <a:endParaRPr lang="en-AU" altLang="en-US" sz="1800" b="0" dirty="0"/>
          </a:p>
          <a:p>
            <a:pPr defTabSz="914377" fontAlgn="base">
              <a:lnSpc>
                <a:spcPct val="150000"/>
              </a:lnSpc>
              <a:spcAft>
                <a:spcPts val="1200"/>
              </a:spcAft>
            </a:pPr>
            <a:r>
              <a:rPr lang="en-AU" altLang="en-US" sz="1800" dirty="0"/>
              <a:t>Draw a tree diagram to represent this data.</a:t>
            </a:r>
          </a:p>
        </p:txBody>
      </p:sp>
      <p:pic>
        <p:nvPicPr>
          <p:cNvPr id="4" name="Picture 3" descr="Tree diagram dmonstrating the draw of 3 frogs from a bag. The probabilities decrease with each successive draw dependent on the previous selection. ">
            <a:extLst>
              <a:ext uri="{FF2B5EF4-FFF2-40B4-BE49-F238E27FC236}">
                <a16:creationId xmlns:a16="http://schemas.microsoft.com/office/drawing/2014/main" id="{6C5D37EB-BC30-2CA5-4F22-21C771C8C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654" y="1490103"/>
            <a:ext cx="6754745" cy="4291720"/>
          </a:xfrm>
          <a:prstGeom prst="rect">
            <a:avLst/>
          </a:prstGeom>
        </p:spPr>
      </p:pic>
      <p:sp>
        <p:nvSpPr>
          <p:cNvPr id="3" name="Slide Number Placeholder 2">
            <a:extLst>
              <a:ext uri="{FF2B5EF4-FFF2-40B4-BE49-F238E27FC236}">
                <a16:creationId xmlns:a16="http://schemas.microsoft.com/office/drawing/2014/main" id="{A796B6DE-940A-9488-C814-346B988721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92811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A6686A-17EF-0759-571B-1E6831819705}"/>
              </a:ext>
            </a:extLst>
          </p:cNvPr>
          <p:cNvSpPr>
            <a:spLocks noGrp="1"/>
          </p:cNvSpPr>
          <p:nvPr>
            <p:ph type="title"/>
          </p:nvPr>
        </p:nvSpPr>
        <p:spPr/>
        <p:txBody>
          <a:bodyPr/>
          <a:lstStyle/>
          <a:p>
            <a:r>
              <a:rPr lang="en-AU" dirty="0"/>
              <a:t>Tree diagrams (4 of 6)</a:t>
            </a:r>
          </a:p>
        </p:txBody>
      </p:sp>
      <p:sp>
        <p:nvSpPr>
          <p:cNvPr id="8" name="Text Placeholder 7">
            <a:extLst>
              <a:ext uri="{FF2B5EF4-FFF2-40B4-BE49-F238E27FC236}">
                <a16:creationId xmlns:a16="http://schemas.microsoft.com/office/drawing/2014/main" id="{A9219DA1-58F1-A063-B272-1714219CFBA7}"/>
              </a:ext>
            </a:extLst>
          </p:cNvPr>
          <p:cNvSpPr>
            <a:spLocks noGrp="1"/>
          </p:cNvSpPr>
          <p:nvPr>
            <p:ph type="body" sz="quarter" idx="18"/>
          </p:nvPr>
        </p:nvSpPr>
        <p:spPr/>
        <p:txBody>
          <a:bodyPr/>
          <a:lstStyle/>
          <a:p>
            <a:r>
              <a:rPr lang="en-AU" dirty="0"/>
              <a:t>Example 1</a:t>
            </a:r>
          </a:p>
        </p:txBody>
      </p:sp>
      <p:sp>
        <p:nvSpPr>
          <p:cNvPr id="33" name="Rectangle 2">
            <a:extLst>
              <a:ext uri="{FF2B5EF4-FFF2-40B4-BE49-F238E27FC236}">
                <a16:creationId xmlns:a16="http://schemas.microsoft.com/office/drawing/2014/main" id="{56DF0DBD-5D20-DDEE-077A-586E1B2F6B76}"/>
              </a:ext>
            </a:extLst>
          </p:cNvPr>
          <p:cNvSpPr>
            <a:spLocks noChangeArrowheads="1"/>
          </p:cNvSpPr>
          <p:nvPr/>
        </p:nvSpPr>
        <p:spPr bwMode="auto">
          <a:xfrm>
            <a:off x="360001" y="1454459"/>
            <a:ext cx="4802378" cy="409872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Autofit/>
          </a:bodyPr>
          <a:lstStyle/>
          <a:p>
            <a:pPr defTabSz="914377" fontAlgn="base">
              <a:lnSpc>
                <a:spcPct val="150000"/>
              </a:lnSpc>
              <a:spcAft>
                <a:spcPts val="1200"/>
              </a:spcAft>
            </a:pPr>
            <a:r>
              <a:rPr lang="en-AU" altLang="en-US" sz="1800" b="0" dirty="0"/>
              <a:t>Red and green lolly frogs are sold in brown paper bags at the canteen. There are 5 red and 7 green frogs in your bag. You choose 3 frogs, one at a time from the bag.</a:t>
            </a:r>
            <a:r>
              <a:rPr lang="en-AU" altLang="en-US" sz="1800" dirty="0"/>
              <a:t> </a:t>
            </a:r>
            <a:endParaRPr lang="en-AU" altLang="en-US" sz="1800" b="0" dirty="0"/>
          </a:p>
          <a:p>
            <a:pPr defTabSz="914377">
              <a:lnSpc>
                <a:spcPct val="150000"/>
              </a:lnSpc>
              <a:spcAft>
                <a:spcPts val="1200"/>
              </a:spcAft>
            </a:pPr>
            <a:r>
              <a:rPr lang="en-AU" sz="1800" dirty="0"/>
              <a:t>Draw a tree diagram to represent this data.</a:t>
            </a:r>
            <a:endParaRPr lang="en-US" dirty="0"/>
          </a:p>
        </p:txBody>
      </p:sp>
      <p:sp>
        <p:nvSpPr>
          <p:cNvPr id="3" name="Speech Bubble: Rectangle with Corners Rounded 2">
            <a:extLst>
              <a:ext uri="{FF2B5EF4-FFF2-40B4-BE49-F238E27FC236}">
                <a16:creationId xmlns:a16="http://schemas.microsoft.com/office/drawing/2014/main" id="{A43FB0A7-968F-74EF-B224-544D0B43F5C0}"/>
              </a:ext>
            </a:extLst>
          </p:cNvPr>
          <p:cNvSpPr/>
          <p:nvPr/>
        </p:nvSpPr>
        <p:spPr>
          <a:xfrm>
            <a:off x="1965703" y="3810351"/>
            <a:ext cx="3196676" cy="1195291"/>
          </a:xfrm>
          <a:prstGeom prst="wedgeRoundRectCallout">
            <a:avLst>
              <a:gd name="adj1" fmla="val 56676"/>
              <a:gd name="adj2" fmla="val -2140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nSpc>
                <a:spcPct val="114000"/>
              </a:lnSpc>
            </a:pPr>
            <a:r>
              <a:rPr lang="en-AU" sz="1600" dirty="0"/>
              <a:t>How many outcomes would you expect there to be if we considered a fourth choice of frog?</a:t>
            </a:r>
          </a:p>
        </p:txBody>
      </p:sp>
      <p:sp>
        <p:nvSpPr>
          <p:cNvPr id="2" name="Speech Bubble: Rectangle with Corners Rounded 1">
            <a:extLst>
              <a:ext uri="{FF2B5EF4-FFF2-40B4-BE49-F238E27FC236}">
                <a16:creationId xmlns:a16="http://schemas.microsoft.com/office/drawing/2014/main" id="{C501E497-4411-957F-9F51-B4FE40A475CF}"/>
              </a:ext>
            </a:extLst>
          </p:cNvPr>
          <p:cNvSpPr/>
          <p:nvPr/>
        </p:nvSpPr>
        <p:spPr>
          <a:xfrm>
            <a:off x="1965703" y="5167566"/>
            <a:ext cx="3196676" cy="811750"/>
          </a:xfrm>
          <a:prstGeom prst="wedgeRoundRectCallout">
            <a:avLst>
              <a:gd name="adj1" fmla="val 22211"/>
              <a:gd name="adj2" fmla="val -6723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600" dirty="0"/>
              <a:t>Which colour would you expect to see least often?</a:t>
            </a:r>
          </a:p>
        </p:txBody>
      </p:sp>
      <p:pic>
        <p:nvPicPr>
          <p:cNvPr id="5" name="Picture 4" descr="Tree diagram dmonstrating the draw of 3 frogs from a bag. The probabilities decrease with each successive draw dependent on the previous selection. ">
            <a:extLst>
              <a:ext uri="{FF2B5EF4-FFF2-40B4-BE49-F238E27FC236}">
                <a16:creationId xmlns:a16="http://schemas.microsoft.com/office/drawing/2014/main" id="{0A444724-13A5-C1FE-0252-D0A52E061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654" y="1490103"/>
            <a:ext cx="6754745" cy="4291720"/>
          </a:xfrm>
          <a:prstGeom prst="rect">
            <a:avLst/>
          </a:prstGeom>
        </p:spPr>
      </p:pic>
      <p:sp>
        <p:nvSpPr>
          <p:cNvPr id="7" name="Slide Number Placeholder 6">
            <a:extLst>
              <a:ext uri="{FF2B5EF4-FFF2-40B4-BE49-F238E27FC236}">
                <a16:creationId xmlns:a16="http://schemas.microsoft.com/office/drawing/2014/main" id="{DEF3636F-4A86-CF36-2D95-E48CE64D29B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56031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A6686A-17EF-0759-571B-1E6831819705}"/>
              </a:ext>
            </a:extLst>
          </p:cNvPr>
          <p:cNvSpPr>
            <a:spLocks noGrp="1"/>
          </p:cNvSpPr>
          <p:nvPr>
            <p:ph type="title"/>
          </p:nvPr>
        </p:nvSpPr>
        <p:spPr/>
        <p:txBody>
          <a:bodyPr/>
          <a:lstStyle/>
          <a:p>
            <a:r>
              <a:rPr lang="en-AU" dirty="0"/>
              <a:t>Tree diagrams (5 of 6)</a:t>
            </a:r>
          </a:p>
        </p:txBody>
      </p:sp>
      <p:sp>
        <p:nvSpPr>
          <p:cNvPr id="8" name="Text Placeholder 7">
            <a:extLst>
              <a:ext uri="{FF2B5EF4-FFF2-40B4-BE49-F238E27FC236}">
                <a16:creationId xmlns:a16="http://schemas.microsoft.com/office/drawing/2014/main" id="{A9219DA1-58F1-A063-B272-1714219CFBA7}"/>
              </a:ext>
            </a:extLst>
          </p:cNvPr>
          <p:cNvSpPr>
            <a:spLocks noGrp="1"/>
          </p:cNvSpPr>
          <p:nvPr>
            <p:ph type="body" sz="quarter" idx="18"/>
          </p:nvPr>
        </p:nvSpPr>
        <p:spPr/>
        <p:txBody>
          <a:bodyPr/>
          <a:lstStyle/>
          <a:p>
            <a:r>
              <a:rPr lang="en-AU" dirty="0"/>
              <a:t>Your turn 1 </a:t>
            </a:r>
          </a:p>
        </p:txBody>
      </p:sp>
      <p:sp>
        <p:nvSpPr>
          <p:cNvPr id="33" name="Rectangle 2">
            <a:extLst>
              <a:ext uri="{FF2B5EF4-FFF2-40B4-BE49-F238E27FC236}">
                <a16:creationId xmlns:a16="http://schemas.microsoft.com/office/drawing/2014/main" id="{56DF0DBD-5D20-DDEE-077A-586E1B2F6B76}"/>
              </a:ext>
            </a:extLst>
          </p:cNvPr>
          <p:cNvSpPr>
            <a:spLocks noChangeArrowheads="1"/>
          </p:cNvSpPr>
          <p:nvPr/>
        </p:nvSpPr>
        <p:spPr bwMode="auto">
          <a:xfrm>
            <a:off x="360000" y="1454459"/>
            <a:ext cx="11468206" cy="409872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Autofit/>
          </a:bodyPr>
          <a:lstStyle/>
          <a:p>
            <a:pPr defTabSz="914377" fontAlgn="base">
              <a:lnSpc>
                <a:spcPct val="150000"/>
              </a:lnSpc>
              <a:spcAft>
                <a:spcPts val="1200"/>
              </a:spcAft>
            </a:pPr>
            <a:r>
              <a:rPr kumimoji="0" lang="en-AU" altLang="en-US" sz="1800" b="0" i="0" u="none" strike="noStrike" cap="none" normalizeH="0" baseline="0" dirty="0">
                <a:ln>
                  <a:noFill/>
                </a:ln>
                <a:effectLst/>
              </a:rPr>
              <a:t>Caramel cube lollies and liquorish cube lollies are similar in shape but very different in taste. </a:t>
            </a:r>
            <a:r>
              <a:rPr lang="en-AU" altLang="en-US" sz="1800" dirty="0"/>
              <a:t>You have a bag with 4 caramel and 4 liquorish. </a:t>
            </a:r>
            <a:endParaRPr lang="en-US" altLang="en-US" sz="1800" dirty="0"/>
          </a:p>
          <a:p>
            <a:pPr defTabSz="914377">
              <a:lnSpc>
                <a:spcPct val="150000"/>
              </a:lnSpc>
              <a:spcAft>
                <a:spcPts val="1200"/>
              </a:spcAft>
            </a:pPr>
            <a:r>
              <a:rPr lang="en-AU" sz="1800" dirty="0"/>
              <a:t>Draw a tree diagram to represent this data.</a:t>
            </a:r>
            <a:endParaRPr lang="en-US" sz="1800" dirty="0"/>
          </a:p>
        </p:txBody>
      </p:sp>
      <p:sp>
        <p:nvSpPr>
          <p:cNvPr id="3" name="Slide Number Placeholder 2">
            <a:extLst>
              <a:ext uri="{FF2B5EF4-FFF2-40B4-BE49-F238E27FC236}">
                <a16:creationId xmlns:a16="http://schemas.microsoft.com/office/drawing/2014/main" id="{89FABF8F-149E-62F9-01E4-EE92546731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9453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A6686A-17EF-0759-571B-1E6831819705}"/>
              </a:ext>
            </a:extLst>
          </p:cNvPr>
          <p:cNvSpPr>
            <a:spLocks noGrp="1"/>
          </p:cNvSpPr>
          <p:nvPr>
            <p:ph type="title"/>
          </p:nvPr>
        </p:nvSpPr>
        <p:spPr/>
        <p:txBody>
          <a:bodyPr/>
          <a:lstStyle/>
          <a:p>
            <a:r>
              <a:rPr lang="en-AU" dirty="0"/>
              <a:t>Tree diagrams (6 of 6)</a:t>
            </a:r>
          </a:p>
        </p:txBody>
      </p:sp>
      <p:sp>
        <p:nvSpPr>
          <p:cNvPr id="8" name="Text Placeholder 7">
            <a:extLst>
              <a:ext uri="{FF2B5EF4-FFF2-40B4-BE49-F238E27FC236}">
                <a16:creationId xmlns:a16="http://schemas.microsoft.com/office/drawing/2014/main" id="{A9219DA1-58F1-A063-B272-1714219CFBA7}"/>
              </a:ext>
            </a:extLst>
          </p:cNvPr>
          <p:cNvSpPr>
            <a:spLocks noGrp="1"/>
          </p:cNvSpPr>
          <p:nvPr>
            <p:ph type="body" sz="quarter" idx="18"/>
          </p:nvPr>
        </p:nvSpPr>
        <p:spPr/>
        <p:txBody>
          <a:bodyPr/>
          <a:lstStyle/>
          <a:p>
            <a:r>
              <a:rPr lang="en-AU" dirty="0"/>
              <a:t>Your turn 1 – solution</a:t>
            </a:r>
          </a:p>
        </p:txBody>
      </p:sp>
      <p:sp>
        <p:nvSpPr>
          <p:cNvPr id="33" name="Rectangle 2">
            <a:extLst>
              <a:ext uri="{FF2B5EF4-FFF2-40B4-BE49-F238E27FC236}">
                <a16:creationId xmlns:a16="http://schemas.microsoft.com/office/drawing/2014/main" id="{56DF0DBD-5D20-DDEE-077A-586E1B2F6B76}"/>
              </a:ext>
            </a:extLst>
          </p:cNvPr>
          <p:cNvSpPr>
            <a:spLocks noChangeArrowheads="1"/>
          </p:cNvSpPr>
          <p:nvPr/>
        </p:nvSpPr>
        <p:spPr bwMode="auto">
          <a:xfrm>
            <a:off x="360001" y="1454459"/>
            <a:ext cx="4802378" cy="409872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Autofit/>
          </a:bodyPr>
          <a:lstStyle/>
          <a:p>
            <a:pPr defTabSz="914377" fontAlgn="base">
              <a:lnSpc>
                <a:spcPct val="150000"/>
              </a:lnSpc>
              <a:spcAft>
                <a:spcPts val="1200"/>
              </a:spcAft>
            </a:pPr>
            <a:r>
              <a:rPr kumimoji="0" lang="en-AU" altLang="en-US" sz="1800" b="0" i="0" u="none" strike="noStrike" cap="none" normalizeH="0" baseline="0" dirty="0">
                <a:ln>
                  <a:noFill/>
                </a:ln>
                <a:effectLst/>
              </a:rPr>
              <a:t>Caramel cube lollies and liquorish cube lollies are similar in shape but very different in taste. </a:t>
            </a:r>
            <a:r>
              <a:rPr lang="en-AU" altLang="en-US" sz="1800" dirty="0"/>
              <a:t>You have a bag with 4 caramel and 4 liquorish. </a:t>
            </a:r>
            <a:endParaRPr lang="en-US" altLang="en-US" sz="1800" dirty="0"/>
          </a:p>
          <a:p>
            <a:pPr defTabSz="914377">
              <a:lnSpc>
                <a:spcPct val="150000"/>
              </a:lnSpc>
              <a:spcAft>
                <a:spcPts val="1200"/>
              </a:spcAft>
            </a:pPr>
            <a:r>
              <a:rPr lang="en-AU" sz="1800" dirty="0"/>
              <a:t>Draw a tree diagram to represent this data.</a:t>
            </a:r>
            <a:r>
              <a:rPr lang="en-AU" altLang="en-US" sz="1800" dirty="0"/>
              <a:t> </a:t>
            </a:r>
            <a:endParaRPr lang="en-US" altLang="en-US" sz="1800" dirty="0"/>
          </a:p>
        </p:txBody>
      </p:sp>
      <p:pic>
        <p:nvPicPr>
          <p:cNvPr id="3" name="Picture 2" descr="Tree diagram dmonstrating the selection of caramel cube lollies and liquorish cube lollies from a bag. The probabilities decrease with each successive draw dependent on the previous selection. ">
            <a:extLst>
              <a:ext uri="{FF2B5EF4-FFF2-40B4-BE49-F238E27FC236}">
                <a16:creationId xmlns:a16="http://schemas.microsoft.com/office/drawing/2014/main" id="{19AA9489-C138-AAED-2478-4ED2E1DDDEE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61148" y="1764474"/>
            <a:ext cx="6470851" cy="4307712"/>
          </a:xfrm>
          <a:prstGeom prst="rect">
            <a:avLst/>
          </a:prstGeom>
        </p:spPr>
      </p:pic>
      <p:sp>
        <p:nvSpPr>
          <p:cNvPr id="4" name="Slide Number Placeholder 3">
            <a:extLst>
              <a:ext uri="{FF2B5EF4-FFF2-40B4-BE49-F238E27FC236}">
                <a16:creationId xmlns:a16="http://schemas.microsoft.com/office/drawing/2014/main" id="{D2A268EC-A01B-754F-F2FC-E0799DDDBB3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67869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7A500-F4C2-71AE-3224-7900FB46903B}"/>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8472C940-9A9F-568A-FBA1-14824D527B6A}"/>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03836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E3E8-2CCF-2680-F5E7-F40BBFC35364}"/>
              </a:ext>
            </a:extLst>
          </p:cNvPr>
          <p:cNvSpPr>
            <a:spLocks noGrp="1"/>
          </p:cNvSpPr>
          <p:nvPr>
            <p:ph type="title"/>
          </p:nvPr>
        </p:nvSpPr>
        <p:spPr/>
        <p:txBody>
          <a:bodyPr/>
          <a:lstStyle/>
          <a:p>
            <a:r>
              <a:rPr lang="en-AU" dirty="0"/>
              <a:t>Slow reveal graph (1 of 3)</a:t>
            </a:r>
          </a:p>
        </p:txBody>
      </p:sp>
      <p:sp>
        <p:nvSpPr>
          <p:cNvPr id="5" name="Text Placeholder 4">
            <a:extLst>
              <a:ext uri="{FF2B5EF4-FFF2-40B4-BE49-F238E27FC236}">
                <a16:creationId xmlns:a16="http://schemas.microsoft.com/office/drawing/2014/main" id="{8184156A-F813-C522-0CFB-A932559CF246}"/>
              </a:ext>
            </a:extLst>
          </p:cNvPr>
          <p:cNvSpPr>
            <a:spLocks noGrp="1"/>
          </p:cNvSpPr>
          <p:nvPr>
            <p:ph type="body" sz="quarter" idx="18"/>
          </p:nvPr>
        </p:nvSpPr>
        <p:spPr/>
        <p:txBody>
          <a:bodyPr/>
          <a:lstStyle/>
          <a:p>
            <a:r>
              <a:rPr lang="en-AU" dirty="0"/>
              <a:t>What do you notice and wonder?</a:t>
            </a:r>
          </a:p>
        </p:txBody>
      </p:sp>
      <p:pic>
        <p:nvPicPr>
          <p:cNvPr id="1026" name="Picture 2" descr="Heat map of Countries around the Indian Ocean. Most the heat is on Australia with a small dot on Sudan.">
            <a:extLst>
              <a:ext uri="{FF2B5EF4-FFF2-40B4-BE49-F238E27FC236}">
                <a16:creationId xmlns:a16="http://schemas.microsoft.com/office/drawing/2014/main" id="{DFED8692-382C-48FF-994B-4E28C2146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820177" y="1531509"/>
            <a:ext cx="8551646" cy="45671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F9CA6BE-18A9-0857-02CE-C93EBBF439A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26169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E3E8-2CCF-2680-F5E7-F40BBFC35364}"/>
              </a:ext>
            </a:extLst>
          </p:cNvPr>
          <p:cNvSpPr>
            <a:spLocks noGrp="1"/>
          </p:cNvSpPr>
          <p:nvPr>
            <p:ph type="title"/>
          </p:nvPr>
        </p:nvSpPr>
        <p:spPr/>
        <p:txBody>
          <a:bodyPr/>
          <a:lstStyle/>
          <a:p>
            <a:r>
              <a:rPr lang="en-AU" dirty="0"/>
              <a:t>Slow reveal graph (2 of 3)</a:t>
            </a:r>
          </a:p>
        </p:txBody>
      </p:sp>
      <p:sp>
        <p:nvSpPr>
          <p:cNvPr id="5" name="Text Placeholder 4">
            <a:extLst>
              <a:ext uri="{FF2B5EF4-FFF2-40B4-BE49-F238E27FC236}">
                <a16:creationId xmlns:a16="http://schemas.microsoft.com/office/drawing/2014/main" id="{8184156A-F813-C522-0CFB-A932559CF246}"/>
              </a:ext>
            </a:extLst>
          </p:cNvPr>
          <p:cNvSpPr>
            <a:spLocks noGrp="1"/>
          </p:cNvSpPr>
          <p:nvPr>
            <p:ph type="body" sz="quarter" idx="18"/>
          </p:nvPr>
        </p:nvSpPr>
        <p:spPr/>
        <p:txBody>
          <a:bodyPr/>
          <a:lstStyle/>
          <a:p>
            <a:r>
              <a:rPr lang="en-AU" dirty="0"/>
              <a:t>What do you notice and wonder?</a:t>
            </a:r>
          </a:p>
        </p:txBody>
      </p:sp>
      <p:pic>
        <p:nvPicPr>
          <p:cNvPr id="3074" name="Picture 2" descr="Heat map of Australia with most of the red area being on the North East coast line.">
            <a:extLst>
              <a:ext uri="{FF2B5EF4-FFF2-40B4-BE49-F238E27FC236}">
                <a16:creationId xmlns:a16="http://schemas.microsoft.com/office/drawing/2014/main" id="{E39A49AB-03E3-D230-8E98-36B007A3A1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362425" y="1527112"/>
            <a:ext cx="5467149" cy="45895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F9CA6BE-18A9-0857-02CE-C93EBBF439A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5695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E3E8-2CCF-2680-F5E7-F40BBFC35364}"/>
              </a:ext>
            </a:extLst>
          </p:cNvPr>
          <p:cNvSpPr>
            <a:spLocks noGrp="1"/>
          </p:cNvSpPr>
          <p:nvPr>
            <p:ph type="title"/>
          </p:nvPr>
        </p:nvSpPr>
        <p:spPr/>
        <p:txBody>
          <a:bodyPr anchor="t">
            <a:normAutofit/>
          </a:bodyPr>
          <a:lstStyle/>
          <a:p>
            <a:r>
              <a:rPr lang="en-AU" dirty="0"/>
              <a:t>Slow reveal graph (3 of 3)</a:t>
            </a:r>
          </a:p>
        </p:txBody>
      </p:sp>
      <p:sp>
        <p:nvSpPr>
          <p:cNvPr id="5" name="Text Placeholder 4">
            <a:extLst>
              <a:ext uri="{FF2B5EF4-FFF2-40B4-BE49-F238E27FC236}">
                <a16:creationId xmlns:a16="http://schemas.microsoft.com/office/drawing/2014/main" id="{8184156A-F813-C522-0CFB-A932559CF246}"/>
              </a:ext>
            </a:extLst>
          </p:cNvPr>
          <p:cNvSpPr>
            <a:spLocks noGrp="1"/>
          </p:cNvSpPr>
          <p:nvPr>
            <p:ph type="body" sz="quarter" idx="18"/>
          </p:nvPr>
        </p:nvSpPr>
        <p:spPr/>
        <p:txBody>
          <a:bodyPr anchor="b">
            <a:normAutofit/>
          </a:bodyPr>
          <a:lstStyle/>
          <a:p>
            <a:pPr>
              <a:lnSpc>
                <a:spcPct val="140000"/>
              </a:lnSpc>
            </a:pPr>
            <a:r>
              <a:rPr lang="en-AU" sz="1600" dirty="0"/>
              <a:t>What do you notice and wonder?</a:t>
            </a:r>
          </a:p>
        </p:txBody>
      </p:sp>
      <p:pic>
        <p:nvPicPr>
          <p:cNvPr id="6" name="Picture 2" descr="Heat map of Australia with most of the red area being on the North East coast line. Now the website surrounds are visible, revealing the map is from a website called Toad Scan.">
            <a:extLst>
              <a:ext uri="{FF2B5EF4-FFF2-40B4-BE49-F238E27FC236}">
                <a16:creationId xmlns:a16="http://schemas.microsoft.com/office/drawing/2014/main" id="{88F0E657-F688-BD0B-5E26-FF8CBF40BD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60000" y="1590503"/>
            <a:ext cx="5558791" cy="4536000"/>
          </a:xfrm>
          <a:prstGeom prst="rect">
            <a:avLst/>
          </a:prstGeom>
          <a:solidFill>
            <a:srgbClr val="FFFFFF"/>
          </a:solidFill>
        </p:spPr>
      </p:pic>
      <p:pic>
        <p:nvPicPr>
          <p:cNvPr id="9" name="Picture 8" descr="Legend matching colours to numbers seen.">
            <a:extLst>
              <a:ext uri="{FF2B5EF4-FFF2-40B4-BE49-F238E27FC236}">
                <a16:creationId xmlns:a16="http://schemas.microsoft.com/office/drawing/2014/main" id="{C3007330-A711-E069-5FDF-BFFC0BD0980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67438" y="1590503"/>
            <a:ext cx="5676900" cy="4535997"/>
          </a:xfrm>
          <a:prstGeom prst="rect">
            <a:avLst/>
          </a:prstGeom>
          <a:noFill/>
        </p:spPr>
      </p:pic>
      <p:sp>
        <p:nvSpPr>
          <p:cNvPr id="4" name="Slide Number Placeholder 3">
            <a:extLst>
              <a:ext uri="{FF2B5EF4-FFF2-40B4-BE49-F238E27FC236}">
                <a16:creationId xmlns:a16="http://schemas.microsoft.com/office/drawing/2014/main" id="{7F9CA6BE-18A9-0857-02CE-C93EBBF439AD}"/>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718231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a:xfrm>
            <a:off x="360000" y="360000"/>
            <a:ext cx="6444001" cy="898529"/>
          </a:xfrm>
        </p:spPr>
        <p:txBody>
          <a:bodyPr vert="horz" lIns="0" tIns="0" rIns="0" bIns="0" rtlCol="0" anchor="t">
            <a:normAutofit fontScale="90000"/>
          </a:bodyPr>
          <a:lstStyle/>
          <a:p>
            <a:r>
              <a:rPr kumimoji="0" lang="en-US" altLang="en-US" sz="3600" b="0" i="0" u="none" strike="noStrike" cap="none" normalizeH="0" baseline="0" dirty="0">
                <a:ln>
                  <a:noFill/>
                </a:ln>
                <a:effectLst/>
              </a:rPr>
              <a:t>‘W-shredding’ gene drives could one day fight the cane toad</a:t>
            </a:r>
            <a:endParaRPr lang="en-AU" dirty="0"/>
          </a:p>
        </p:txBody>
      </p:sp>
      <p:sp>
        <p:nvSpPr>
          <p:cNvPr id="10" name="Text Placeholder 9">
            <a:extLst>
              <a:ext uri="{FF2B5EF4-FFF2-40B4-BE49-F238E27FC236}">
                <a16:creationId xmlns:a16="http://schemas.microsoft.com/office/drawing/2014/main" id="{65A32227-E195-67B8-A595-D8562456DFE0}"/>
              </a:ext>
            </a:extLst>
          </p:cNvPr>
          <p:cNvSpPr>
            <a:spLocks noGrp="1"/>
          </p:cNvSpPr>
          <p:nvPr>
            <p:ph type="body" sz="quarter" idx="18"/>
          </p:nvPr>
        </p:nvSpPr>
        <p:spPr>
          <a:xfrm>
            <a:off x="359998" y="1487217"/>
            <a:ext cx="6444001" cy="789284"/>
          </a:xfrm>
        </p:spPr>
        <p:txBody>
          <a:bodyPr/>
          <a:lstStyle/>
          <a:p>
            <a:r>
              <a:rPr lang="en-GB" dirty="0"/>
              <a:t>Publicly released: Wed 9 Oct 2019 at 1001 AEDT | 1201 NZDT</a:t>
            </a:r>
          </a:p>
        </p:txBody>
      </p:sp>
      <p:sp>
        <p:nvSpPr>
          <p:cNvPr id="6" name="Rectangle 2">
            <a:extLst>
              <a:ext uri="{FF2B5EF4-FFF2-40B4-BE49-F238E27FC236}">
                <a16:creationId xmlns:a16="http://schemas.microsoft.com/office/drawing/2014/main" id="{8FB2AC1E-0099-E6E6-0872-28DA5E4F0C89}"/>
              </a:ext>
            </a:extLst>
          </p:cNvPr>
          <p:cNvSpPr>
            <a:spLocks noChangeArrowheads="1"/>
          </p:cNvSpPr>
          <p:nvPr/>
        </p:nvSpPr>
        <p:spPr bwMode="auto">
          <a:xfrm>
            <a:off x="359998" y="2505189"/>
            <a:ext cx="6443637" cy="364029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Ctr="0" compatLnSpc="1">
            <a:prstTxWarp prst="textNoShape">
              <a:avLst/>
            </a:prstTxWarp>
            <a:noAutofit/>
          </a:bodyPr>
          <a:lstStyle/>
          <a:p>
            <a:pPr marR="0" lvl="0" defTabSz="914377" fontAlgn="base">
              <a:lnSpc>
                <a:spcPct val="150000"/>
              </a:lnSpc>
              <a:spcAft>
                <a:spcPts val="1200"/>
              </a:spcAft>
              <a:buClrTx/>
              <a:buSzTx/>
              <a:tabLst/>
            </a:pPr>
            <a:r>
              <a:rPr kumimoji="0" lang="en-US" altLang="en-US" sz="1800" b="0" i="0" u="none" strike="noStrike" cap="none" normalizeH="0" baseline="0" dirty="0">
                <a:ln>
                  <a:noFill/>
                </a:ln>
                <a:effectLst/>
              </a:rPr>
              <a:t>A new type of gene-editing technology, known as a 'w-shredder' gene drive, can make the females cane toads produce only sons.</a:t>
            </a:r>
          </a:p>
          <a:p>
            <a:pPr marR="0" lvl="0" defTabSz="914377" fontAlgn="base">
              <a:lnSpc>
                <a:spcPct val="150000"/>
              </a:lnSpc>
              <a:spcAft>
                <a:spcPts val="1200"/>
              </a:spcAft>
              <a:buClrTx/>
              <a:buSzTx/>
              <a:tabLst/>
            </a:pPr>
            <a:r>
              <a:rPr lang="en-AU" sz="1800" dirty="0"/>
              <a:t>Gene drives are a way of spreading a specific genetic alteration through a population rapidly. </a:t>
            </a:r>
          </a:p>
          <a:p>
            <a:pPr marR="0" lvl="0" defTabSz="914377" fontAlgn="base">
              <a:lnSpc>
                <a:spcPct val="150000"/>
              </a:lnSpc>
              <a:spcAft>
                <a:spcPts val="1200"/>
              </a:spcAft>
              <a:buClrTx/>
              <a:buSzTx/>
              <a:tabLst/>
            </a:pPr>
            <a:r>
              <a:rPr lang="en-AU" sz="1800" dirty="0"/>
              <a:t>Researchers are targeting sex chromosomes in pest animals as a way of either sterilising them, or ensuring they only produce only male offspring.</a:t>
            </a:r>
            <a:endParaRPr lang="en-US" altLang="en-US" sz="1800" dirty="0"/>
          </a:p>
        </p:txBody>
      </p:sp>
      <p:pic>
        <p:nvPicPr>
          <p:cNvPr id="1025" name="Picture 1" descr="Photo of a cane toad.">
            <a:extLst>
              <a:ext uri="{FF2B5EF4-FFF2-40B4-BE49-F238E27FC236}">
                <a16:creationId xmlns:a16="http://schemas.microsoft.com/office/drawing/2014/main" id="{E9CFF2F8-657E-F596-3BC0-09CFEB916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417612" y="1487217"/>
            <a:ext cx="4426387" cy="4554000"/>
          </a:xfrm>
          <a:prstGeom prst="rect">
            <a:avLst/>
          </a:prstGeom>
          <a:solidFill>
            <a:srgbClr val="FFFFFF"/>
          </a:solidFill>
        </p:spPr>
      </p:pic>
      <p:sp>
        <p:nvSpPr>
          <p:cNvPr id="7" name="TextBox 6">
            <a:extLst>
              <a:ext uri="{FF2B5EF4-FFF2-40B4-BE49-F238E27FC236}">
                <a16:creationId xmlns:a16="http://schemas.microsoft.com/office/drawing/2014/main" id="{5B296433-0481-EBEF-442D-06F1F9356AE3}"/>
              </a:ext>
            </a:extLst>
          </p:cNvPr>
          <p:cNvSpPr txBox="1"/>
          <p:nvPr/>
        </p:nvSpPr>
        <p:spPr>
          <a:xfrm>
            <a:off x="252222" y="6297945"/>
            <a:ext cx="6659191" cy="400110"/>
          </a:xfrm>
          <a:prstGeom prst="rect">
            <a:avLst/>
          </a:prstGeom>
          <a:noFill/>
        </p:spPr>
        <p:txBody>
          <a:bodyPr wrap="square">
            <a:spAutoFit/>
          </a:bodyPr>
          <a:lstStyle/>
          <a:p>
            <a:r>
              <a:rPr lang="en-AU" sz="1000" dirty="0">
                <a:effectLst/>
                <a:hlinkClick r:id="rId3"/>
              </a:rPr>
              <a:t>https://www.scimex.org/newsfeed/w-shredding-gene-drives-could-one-day-fight-the-cane-toad#:~:text=A%20new%20type%20of%20gene,moths%2C%20according%20to%20Australian%20research</a:t>
            </a:r>
            <a:r>
              <a:rPr lang="en-AU" sz="1000" dirty="0"/>
              <a:t> </a:t>
            </a:r>
            <a:endParaRPr lang="en-AU" sz="1050" dirty="0">
              <a:effectLst/>
            </a:endParaRPr>
          </a:p>
        </p:txBody>
      </p:sp>
    </p:spTree>
    <p:extLst>
      <p:ext uri="{BB962C8B-B14F-4D97-AF65-F5344CB8AC3E}">
        <p14:creationId xmlns:p14="http://schemas.microsoft.com/office/powerpoint/2010/main" val="167028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7A500-F4C2-71AE-3224-7900FB46903B}"/>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8472C940-9A9F-568A-FBA1-14824D527B6A}"/>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0369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A6686A-17EF-0759-571B-1E6831819705}"/>
              </a:ext>
            </a:extLst>
          </p:cNvPr>
          <p:cNvSpPr>
            <a:spLocks noGrp="1"/>
          </p:cNvSpPr>
          <p:nvPr>
            <p:ph type="title"/>
          </p:nvPr>
        </p:nvSpPr>
        <p:spPr/>
        <p:txBody>
          <a:bodyPr/>
          <a:lstStyle/>
          <a:p>
            <a:r>
              <a:rPr lang="en-AU" dirty="0"/>
              <a:t>Tree diagrams (1 of 6)	</a:t>
            </a:r>
          </a:p>
        </p:txBody>
      </p:sp>
      <p:sp>
        <p:nvSpPr>
          <p:cNvPr id="8" name="Text Placeholder 7">
            <a:extLst>
              <a:ext uri="{FF2B5EF4-FFF2-40B4-BE49-F238E27FC236}">
                <a16:creationId xmlns:a16="http://schemas.microsoft.com/office/drawing/2014/main" id="{A9219DA1-58F1-A063-B272-1714219CFBA7}"/>
              </a:ext>
            </a:extLst>
          </p:cNvPr>
          <p:cNvSpPr>
            <a:spLocks noGrp="1"/>
          </p:cNvSpPr>
          <p:nvPr>
            <p:ph type="body" sz="quarter" idx="18"/>
          </p:nvPr>
        </p:nvSpPr>
        <p:spPr/>
        <p:txBody>
          <a:bodyPr/>
          <a:lstStyle/>
          <a:p>
            <a:r>
              <a:rPr lang="en-AU" dirty="0"/>
              <a:t>Three generations</a:t>
            </a:r>
          </a:p>
        </p:txBody>
      </p:sp>
      <p:pic>
        <p:nvPicPr>
          <p:cNvPr id="17" name="Picture 16" descr="Tree diagram representing 3 generations of cane toads where the probability of a female and male is equal. ">
            <a:extLst>
              <a:ext uri="{FF2B5EF4-FFF2-40B4-BE49-F238E27FC236}">
                <a16:creationId xmlns:a16="http://schemas.microsoft.com/office/drawing/2014/main" id="{21B0AF41-E4CF-AAB3-1804-401AEC302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768" y="1524001"/>
            <a:ext cx="7734050" cy="4629510"/>
          </a:xfrm>
          <a:prstGeom prst="rect">
            <a:avLst/>
          </a:prstGeom>
        </p:spPr>
      </p:pic>
      <p:sp>
        <p:nvSpPr>
          <p:cNvPr id="3" name="Slide Number Placeholder 2">
            <a:extLst>
              <a:ext uri="{FF2B5EF4-FFF2-40B4-BE49-F238E27FC236}">
                <a16:creationId xmlns:a16="http://schemas.microsoft.com/office/drawing/2014/main" id="{E1586DD5-52CC-9DB4-8963-1FFAEE33B1E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40231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7A500-F4C2-71AE-3224-7900FB46903B}"/>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8472C940-9A9F-568A-FBA1-14824D527B6A}"/>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05027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curriculum-reform-template-2023</Template>
  <TotalTime>0</TotalTime>
  <Words>894</Words>
  <Application>Microsoft Office PowerPoint</Application>
  <PresentationFormat>Widescreen</PresentationFormat>
  <Paragraphs>74</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Public Sans</vt:lpstr>
      <vt:lpstr>Public Sans Light</vt:lpstr>
      <vt:lpstr>Times New Roman</vt:lpstr>
      <vt:lpstr>Arial</vt:lpstr>
      <vt:lpstr>1_NSWG Corporate</vt:lpstr>
      <vt:lpstr>Toadal eclipse</vt:lpstr>
      <vt:lpstr>Launch</vt:lpstr>
      <vt:lpstr>Slow reveal graph (1 of 3)</vt:lpstr>
      <vt:lpstr>Slow reveal graph (2 of 3)</vt:lpstr>
      <vt:lpstr>Slow reveal graph (3 of 3)</vt:lpstr>
      <vt:lpstr>‘W-shredding’ gene drives could one day fight the cane toad</vt:lpstr>
      <vt:lpstr>Explore</vt:lpstr>
      <vt:lpstr>Tree diagrams (1 of 6) </vt:lpstr>
      <vt:lpstr>Summarise</vt:lpstr>
      <vt:lpstr>Tree diagrams (2 of 6) </vt:lpstr>
      <vt:lpstr>Tree diagrams (3 of 6)</vt:lpstr>
      <vt:lpstr>Tree diagrams (4 of 6)</vt:lpstr>
      <vt:lpstr>Tree diagrams (5 of 6)</vt:lpstr>
      <vt:lpstr>Tree diagrams (6 of 6)</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Toadal eclipse</dc:title>
  <dc:creator>NSW Department of Education</dc:creator>
  <dcterms:created xsi:type="dcterms:W3CDTF">2024-03-11T03:38:19Z</dcterms:created>
  <dcterms:modified xsi:type="dcterms:W3CDTF">2024-03-11T03:38:37Z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2024-03-11T03:38:37Z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5059d989-3a07-4595-83b4-3a3e2d72c27e</vt:lpwstr>
  </property>
  <property fmtid="{D5CDD505-2E9C-101B-9397-08002B2CF9AE}" pid="8" name="MSIP_Label_b603dfd7-d93a-4381-a340-2995d8282205_ContentBits">
    <vt:lpwstr>0</vt:lpwstr>
  </property>
</Properties>
</file>