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7"/>
  </p:notesMasterIdLst>
  <p:handoutMasterIdLst>
    <p:handoutMasterId r:id="rId8"/>
  </p:handoutMasterIdLst>
  <p:sldIdLst>
    <p:sldId id="257" r:id="rId2"/>
    <p:sldId id="376" r:id="rId3"/>
    <p:sldId id="377" r:id="rId4"/>
    <p:sldId id="378" r:id="rId5"/>
    <p:sldId id="361" r:id="rId6"/>
  </p:sldIdLst>
  <p:sldSz cx="12192000" cy="6858000"/>
  <p:notesSz cx="6858000" cy="9144000"/>
  <p:embeddedFontLst>
    <p:embeddedFont>
      <p:font typeface="Public Sans" pitchFamily="2" charset="0"/>
      <p:regular r:id="rId9"/>
      <p:bold r:id="rId10"/>
      <p:italic r:id="rId11"/>
      <p:boldItalic r:id="rId12"/>
    </p:embeddedFont>
    <p:embeddedFont>
      <p:font typeface="Public Sans Light" pitchFamily="2" charset="0"/>
      <p:regular r:id="rId13"/>
      <p: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CDD3D6"/>
    <a:srgbClr val="EBEBEB"/>
    <a:srgbClr val="FFFFFF"/>
    <a:srgbClr val="00296C"/>
    <a:srgbClr val="146CFD"/>
    <a:srgbClr val="0070C0"/>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C7E1D-1E74-4213-BE8C-EFA99C713414}" v="26" dt="2024-03-06T22:12:26.948"/>
    <p1510:client id="{EC68DAF9-03B1-8A53-FAC6-3E8C959B25C7}" v="8" dt="2024-03-07T00:55:28.15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81" autoAdjust="0"/>
  </p:normalViewPr>
  <p:slideViewPr>
    <p:cSldViewPr snapToGrid="0">
      <p:cViewPr varScale="1">
        <p:scale>
          <a:sx n="100" d="100"/>
          <a:sy n="100" d="100"/>
        </p:scale>
        <p:origin x="108" y="13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456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858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8356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300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3629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233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14507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3206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5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36854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3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476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12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1168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90864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624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6272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3837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277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3096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2246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A3CFF3-3628-4943-38AD-EF2D5DE0EFB6}"/>
              </a:ext>
            </a:extLst>
          </p:cNvPr>
          <p:cNvSpPr/>
          <p:nvPr userDrawn="1"/>
        </p:nvSpPr>
        <p:spPr>
          <a:xfrm>
            <a:off x="0" y="0"/>
            <a:ext cx="12192000" cy="6858000"/>
          </a:xfrm>
          <a:prstGeom prst="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814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32957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ACBD2B-360E-391D-453F-E2F09D1E22D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9175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291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71776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073FB9-1A89-118A-04CE-6A30EC2E4D1B}"/>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784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958E35-30A6-BCE3-3C43-FC534FC91C4F}"/>
              </a:ext>
            </a:extLst>
          </p:cNvPr>
          <p:cNvSpPr/>
          <p:nvPr userDrawn="1"/>
        </p:nvSpPr>
        <p:spPr>
          <a:xfrm>
            <a:off x="0" y="0"/>
            <a:ext cx="12192000" cy="6858000"/>
          </a:xfrm>
          <a:prstGeom prst="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339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5D982A-4550-8405-2A8D-EF7980228B80}"/>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2124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D26D4F-4F54-F947-DAAC-068DD01EFA36}"/>
              </a:ext>
            </a:extLst>
          </p:cNvPr>
          <p:cNvSpPr/>
          <p:nvPr userDrawn="1"/>
        </p:nvSpPr>
        <p:spPr>
          <a:xfrm>
            <a:off x="0" y="0"/>
            <a:ext cx="12192000" cy="6858000"/>
          </a:xfrm>
          <a:prstGeom prst="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88923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34403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The skunk game</a:t>
            </a:r>
          </a:p>
        </p:txBody>
      </p:sp>
      <p:sp>
        <p:nvSpPr>
          <p:cNvPr id="4" name="Text Placeholder 3">
            <a:extLst>
              <a:ext uri="{FF2B5EF4-FFF2-40B4-BE49-F238E27FC236}">
                <a16:creationId xmlns:a16="http://schemas.microsoft.com/office/drawing/2014/main" id="{C046286E-0D0D-F7F8-FA35-95F8ACFEEC8F}"/>
              </a:ext>
            </a:extLst>
          </p:cNvPr>
          <p:cNvSpPr>
            <a:spLocks noGrp="1"/>
          </p:cNvSpPr>
          <p:nvPr>
            <p:ph type="body" sz="quarter" idx="14"/>
          </p:nvPr>
        </p:nvSpPr>
        <p:spPr/>
        <p:txBody>
          <a:bodyPr/>
          <a:lstStyle/>
          <a:p>
            <a:r>
              <a:rPr lang="en-AU" dirty="0"/>
              <a:t>Solutions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Displaying sample space (1 of 3)</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2 dice </a:t>
            </a:r>
          </a:p>
        </p:txBody>
      </p:sp>
      <p:graphicFrame>
        <p:nvGraphicFramePr>
          <p:cNvPr id="5" name="Table 4" descr="A sample space showing all the possible outcomes when 2 dice are rolled.">
            <a:extLst>
              <a:ext uri="{FF2B5EF4-FFF2-40B4-BE49-F238E27FC236}">
                <a16:creationId xmlns:a16="http://schemas.microsoft.com/office/drawing/2014/main" id="{D301B38F-F054-65CE-F17C-207428CE462D}"/>
              </a:ext>
            </a:extLst>
          </p:cNvPr>
          <p:cNvGraphicFramePr>
            <a:graphicFrameLocks noGrp="1"/>
          </p:cNvGraphicFramePr>
          <p:nvPr>
            <p:extLst>
              <p:ext uri="{D42A27DB-BD31-4B8C-83A1-F6EECF244321}">
                <p14:modId xmlns:p14="http://schemas.microsoft.com/office/powerpoint/2010/main" val="1013799256"/>
              </p:ext>
            </p:extLst>
          </p:nvPr>
        </p:nvGraphicFramePr>
        <p:xfrm>
          <a:off x="363433" y="1892655"/>
          <a:ext cx="11480567" cy="3982825"/>
        </p:xfrm>
        <a:graphic>
          <a:graphicData uri="http://schemas.openxmlformats.org/drawingml/2006/table">
            <a:tbl>
              <a:tblPr firstRow="1" bandRow="1">
                <a:tableStyleId>{B301B821-A1FF-4177-AEE7-76D212191A09}</a:tableStyleId>
              </a:tblPr>
              <a:tblGrid>
                <a:gridCol w="1646356">
                  <a:extLst>
                    <a:ext uri="{9D8B030D-6E8A-4147-A177-3AD203B41FA5}">
                      <a16:colId xmlns:a16="http://schemas.microsoft.com/office/drawing/2014/main" val="3311770636"/>
                    </a:ext>
                  </a:extLst>
                </a:gridCol>
                <a:gridCol w="1633806">
                  <a:extLst>
                    <a:ext uri="{9D8B030D-6E8A-4147-A177-3AD203B41FA5}">
                      <a16:colId xmlns:a16="http://schemas.microsoft.com/office/drawing/2014/main" val="3439422389"/>
                    </a:ext>
                  </a:extLst>
                </a:gridCol>
                <a:gridCol w="1640081">
                  <a:extLst>
                    <a:ext uri="{9D8B030D-6E8A-4147-A177-3AD203B41FA5}">
                      <a16:colId xmlns:a16="http://schemas.microsoft.com/office/drawing/2014/main" val="1022889601"/>
                    </a:ext>
                  </a:extLst>
                </a:gridCol>
                <a:gridCol w="1640081">
                  <a:extLst>
                    <a:ext uri="{9D8B030D-6E8A-4147-A177-3AD203B41FA5}">
                      <a16:colId xmlns:a16="http://schemas.microsoft.com/office/drawing/2014/main" val="321295681"/>
                    </a:ext>
                  </a:extLst>
                </a:gridCol>
                <a:gridCol w="1640081">
                  <a:extLst>
                    <a:ext uri="{9D8B030D-6E8A-4147-A177-3AD203B41FA5}">
                      <a16:colId xmlns:a16="http://schemas.microsoft.com/office/drawing/2014/main" val="4010427549"/>
                    </a:ext>
                  </a:extLst>
                </a:gridCol>
                <a:gridCol w="1640081">
                  <a:extLst>
                    <a:ext uri="{9D8B030D-6E8A-4147-A177-3AD203B41FA5}">
                      <a16:colId xmlns:a16="http://schemas.microsoft.com/office/drawing/2014/main" val="213647567"/>
                    </a:ext>
                  </a:extLst>
                </a:gridCol>
                <a:gridCol w="1640081">
                  <a:extLst>
                    <a:ext uri="{9D8B030D-6E8A-4147-A177-3AD203B41FA5}">
                      <a16:colId xmlns:a16="http://schemas.microsoft.com/office/drawing/2014/main" val="4037152800"/>
                    </a:ext>
                  </a:extLst>
                </a:gridCol>
              </a:tblGrid>
              <a:tr h="568975">
                <a:tc>
                  <a:txBody>
                    <a:bodyPr/>
                    <a:lstStyle/>
                    <a:p>
                      <a:r>
                        <a:rPr lang="en-US" sz="1600" dirty="0">
                          <a:latin typeface="+mj-lt"/>
                        </a:rPr>
                        <a:t>Sample space</a:t>
                      </a:r>
                    </a:p>
                  </a:txBody>
                  <a:tcPr marL="125431" marR="125431" marT="62715" marB="62715">
                    <a:lnL w="12700">
                      <a:solidFill>
                        <a:schemeClr val="tx1"/>
                      </a:solidFill>
                    </a:lnL>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1</a:t>
                      </a:r>
                    </a:p>
                  </a:txBody>
                  <a:tcPr marL="125431" marR="125431" marT="62715" marB="62715">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2</a:t>
                      </a:r>
                    </a:p>
                  </a:txBody>
                  <a:tcPr marL="125431" marR="125431" marT="62715" marB="62715">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3</a:t>
                      </a:r>
                    </a:p>
                  </a:txBody>
                  <a:tcPr marL="125431" marR="125431" marT="62715" marB="62715">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4</a:t>
                      </a:r>
                    </a:p>
                  </a:txBody>
                  <a:tcPr marL="125431" marR="125431" marT="62715" marB="62715">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5</a:t>
                      </a:r>
                    </a:p>
                  </a:txBody>
                  <a:tcPr marL="125431" marR="125431" marT="62715" marB="62715">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6</a:t>
                      </a:r>
                    </a:p>
                  </a:txBody>
                  <a:tcPr marL="125431" marR="125431" marT="62715" marB="6271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046561"/>
                  </a:ext>
                </a:extLst>
              </a:tr>
              <a:tr h="568975">
                <a:tc>
                  <a:txBody>
                    <a:bodyPr/>
                    <a:lstStyle/>
                    <a:p>
                      <a:pPr algn="ctr"/>
                      <a:r>
                        <a:rPr lang="en-US" sz="2400" b="1" dirty="0">
                          <a:solidFill>
                            <a:schemeClr val="bg1"/>
                          </a:solidFill>
                          <a:latin typeface="+mj-lt"/>
                        </a:rPr>
                        <a:t>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1,1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720873"/>
                  </a:ext>
                </a:extLst>
              </a:tr>
              <a:tr h="568975">
                <a:tc>
                  <a:txBody>
                    <a:bodyPr/>
                    <a:lstStyle/>
                    <a:p>
                      <a:pPr algn="ctr"/>
                      <a:r>
                        <a:rPr lang="en-US" sz="2400" b="1" dirty="0">
                          <a:solidFill>
                            <a:schemeClr val="bg1"/>
                          </a:solidFill>
                          <a:latin typeface="+mj-lt"/>
                        </a:rPr>
                        <a:t>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2,1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638896"/>
                  </a:ext>
                </a:extLst>
              </a:tr>
              <a:tr h="568975">
                <a:tc>
                  <a:txBody>
                    <a:bodyPr/>
                    <a:lstStyle/>
                    <a:p>
                      <a:pPr algn="ctr"/>
                      <a:r>
                        <a:rPr lang="en-US" sz="2400" b="1" dirty="0">
                          <a:solidFill>
                            <a:schemeClr val="bg1"/>
                          </a:solidFill>
                          <a:latin typeface="+mj-lt"/>
                        </a:rPr>
                        <a:t>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3,1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799131"/>
                  </a:ext>
                </a:extLst>
              </a:tr>
              <a:tr h="568975">
                <a:tc>
                  <a:txBody>
                    <a:bodyPr/>
                    <a:lstStyle/>
                    <a:p>
                      <a:pPr algn="ctr"/>
                      <a:r>
                        <a:rPr lang="en-US" sz="2400" b="1" dirty="0">
                          <a:solidFill>
                            <a:schemeClr val="bg1"/>
                          </a:solidFill>
                          <a:latin typeface="+mj-lt"/>
                        </a:rPr>
                        <a:t>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4,1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008567"/>
                  </a:ext>
                </a:extLst>
              </a:tr>
              <a:tr h="568975">
                <a:tc>
                  <a:txBody>
                    <a:bodyPr/>
                    <a:lstStyle/>
                    <a:p>
                      <a:pPr algn="ctr"/>
                      <a:r>
                        <a:rPr lang="en-US" sz="2400" b="1" dirty="0">
                          <a:solidFill>
                            <a:schemeClr val="bg1"/>
                          </a:solidFill>
                          <a:latin typeface="+mj-lt"/>
                        </a:rPr>
                        <a:t>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5,1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480395"/>
                  </a:ext>
                </a:extLst>
              </a:tr>
              <a:tr h="568975">
                <a:tc>
                  <a:txBody>
                    <a:bodyPr/>
                    <a:lstStyle/>
                    <a:p>
                      <a:pPr algn="ctr"/>
                      <a:r>
                        <a:rPr lang="en-US" sz="2400" b="1" dirty="0">
                          <a:solidFill>
                            <a:schemeClr val="bg1"/>
                          </a:solidFill>
                          <a:latin typeface="+mj-lt"/>
                        </a:rPr>
                        <a:t>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6,1</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6,2</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6,3</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6,4</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6,5</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6,6</a:t>
                      </a:r>
                    </a:p>
                  </a:txBody>
                  <a:tcPr marL="125431" marR="125431" marT="62715" marB="62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972554"/>
                  </a:ext>
                </a:extLst>
              </a:tr>
            </a:tbl>
          </a:graphicData>
        </a:graphic>
      </p:graphicFrame>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6702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Displaying sample space (2 of 3)</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2 dice – addition</a:t>
            </a:r>
          </a:p>
        </p:txBody>
      </p:sp>
      <p:graphicFrame>
        <p:nvGraphicFramePr>
          <p:cNvPr id="5" name="Table 4" descr="A sample space showing all the possible outcomes when 2 dice are rolled and their totals are added.">
            <a:extLst>
              <a:ext uri="{FF2B5EF4-FFF2-40B4-BE49-F238E27FC236}">
                <a16:creationId xmlns:a16="http://schemas.microsoft.com/office/drawing/2014/main" id="{D301B38F-F054-65CE-F17C-207428CE462D}"/>
              </a:ext>
            </a:extLst>
          </p:cNvPr>
          <p:cNvGraphicFramePr>
            <a:graphicFrameLocks noGrp="1"/>
          </p:cNvGraphicFramePr>
          <p:nvPr>
            <p:extLst>
              <p:ext uri="{D42A27DB-BD31-4B8C-83A1-F6EECF244321}">
                <p14:modId xmlns:p14="http://schemas.microsoft.com/office/powerpoint/2010/main" val="1387968455"/>
              </p:ext>
            </p:extLst>
          </p:nvPr>
        </p:nvGraphicFramePr>
        <p:xfrm>
          <a:off x="353998" y="1880647"/>
          <a:ext cx="11484003" cy="3930254"/>
        </p:xfrm>
        <a:graphic>
          <a:graphicData uri="http://schemas.openxmlformats.org/drawingml/2006/table">
            <a:tbl>
              <a:tblPr firstRow="1" bandRow="1">
                <a:tableStyleId>{B301B821-A1FF-4177-AEE7-76D212191A09}</a:tableStyleId>
              </a:tblPr>
              <a:tblGrid>
                <a:gridCol w="1646848">
                  <a:extLst>
                    <a:ext uri="{9D8B030D-6E8A-4147-A177-3AD203B41FA5}">
                      <a16:colId xmlns:a16="http://schemas.microsoft.com/office/drawing/2014/main" val="3311770636"/>
                    </a:ext>
                  </a:extLst>
                </a:gridCol>
                <a:gridCol w="1634295">
                  <a:extLst>
                    <a:ext uri="{9D8B030D-6E8A-4147-A177-3AD203B41FA5}">
                      <a16:colId xmlns:a16="http://schemas.microsoft.com/office/drawing/2014/main" val="3439422389"/>
                    </a:ext>
                  </a:extLst>
                </a:gridCol>
                <a:gridCol w="1640572">
                  <a:extLst>
                    <a:ext uri="{9D8B030D-6E8A-4147-A177-3AD203B41FA5}">
                      <a16:colId xmlns:a16="http://schemas.microsoft.com/office/drawing/2014/main" val="1022889601"/>
                    </a:ext>
                  </a:extLst>
                </a:gridCol>
                <a:gridCol w="1640572">
                  <a:extLst>
                    <a:ext uri="{9D8B030D-6E8A-4147-A177-3AD203B41FA5}">
                      <a16:colId xmlns:a16="http://schemas.microsoft.com/office/drawing/2014/main" val="321295681"/>
                    </a:ext>
                  </a:extLst>
                </a:gridCol>
                <a:gridCol w="1640572">
                  <a:extLst>
                    <a:ext uri="{9D8B030D-6E8A-4147-A177-3AD203B41FA5}">
                      <a16:colId xmlns:a16="http://schemas.microsoft.com/office/drawing/2014/main" val="4010427549"/>
                    </a:ext>
                  </a:extLst>
                </a:gridCol>
                <a:gridCol w="1640572">
                  <a:extLst>
                    <a:ext uri="{9D8B030D-6E8A-4147-A177-3AD203B41FA5}">
                      <a16:colId xmlns:a16="http://schemas.microsoft.com/office/drawing/2014/main" val="213647567"/>
                    </a:ext>
                  </a:extLst>
                </a:gridCol>
                <a:gridCol w="1640572">
                  <a:extLst>
                    <a:ext uri="{9D8B030D-6E8A-4147-A177-3AD203B41FA5}">
                      <a16:colId xmlns:a16="http://schemas.microsoft.com/office/drawing/2014/main" val="4037152800"/>
                    </a:ext>
                  </a:extLst>
                </a:gridCol>
              </a:tblGrid>
              <a:tr h="552815">
                <a:tc>
                  <a:txBody>
                    <a:bodyPr/>
                    <a:lstStyle/>
                    <a:p>
                      <a:pPr lvl="0">
                        <a:buNone/>
                      </a:pPr>
                      <a:r>
                        <a:rPr lang="en-US" sz="1600" b="1" i="0" u="none" strike="noStrike" noProof="0">
                          <a:solidFill>
                            <a:srgbClr val="FFFFFF"/>
                          </a:solidFill>
                          <a:latin typeface="Public Sans"/>
                        </a:rPr>
                        <a:t>Sample space Addition</a:t>
                      </a:r>
                      <a:endParaRPr lang="en-US" dirty="0"/>
                    </a:p>
                  </a:txBody>
                  <a:tcPr marL="125685" marR="125685" marT="62842" marB="62842">
                    <a:lnL w="12700">
                      <a:solidFill>
                        <a:schemeClr val="tx1"/>
                      </a:solidFill>
                    </a:lnL>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1</a:t>
                      </a:r>
                    </a:p>
                  </a:txBody>
                  <a:tcPr marL="125685" marR="125685" marT="62842" marB="62842">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2</a:t>
                      </a:r>
                    </a:p>
                  </a:txBody>
                  <a:tcPr marL="125685" marR="125685" marT="62842" marB="62842">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3</a:t>
                      </a:r>
                    </a:p>
                  </a:txBody>
                  <a:tcPr marL="125685" marR="125685" marT="62842" marB="62842">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4</a:t>
                      </a:r>
                    </a:p>
                  </a:txBody>
                  <a:tcPr marL="125685" marR="125685" marT="62842" marB="62842">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5</a:t>
                      </a:r>
                    </a:p>
                  </a:txBody>
                  <a:tcPr marL="125685" marR="125685" marT="62842" marB="62842">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6</a:t>
                      </a:r>
                    </a:p>
                  </a:txBody>
                  <a:tcPr marL="125685" marR="125685" marT="62842" marB="6284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046561"/>
                  </a:ext>
                </a:extLst>
              </a:tr>
              <a:tr h="552815">
                <a:tc>
                  <a:txBody>
                    <a:bodyPr/>
                    <a:lstStyle/>
                    <a:p>
                      <a:pPr algn="ctr"/>
                      <a:r>
                        <a:rPr lang="en-US" sz="2400" b="1" dirty="0">
                          <a:solidFill>
                            <a:schemeClr val="bg1"/>
                          </a:solidFill>
                          <a:latin typeface="+mj-lt"/>
                        </a:rPr>
                        <a:t>1</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2</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720873"/>
                  </a:ext>
                </a:extLst>
              </a:tr>
              <a:tr h="552815">
                <a:tc>
                  <a:txBody>
                    <a:bodyPr/>
                    <a:lstStyle/>
                    <a:p>
                      <a:pPr algn="ctr"/>
                      <a:r>
                        <a:rPr lang="en-US" sz="2400" b="1" dirty="0">
                          <a:solidFill>
                            <a:schemeClr val="bg1"/>
                          </a:solidFill>
                          <a:latin typeface="+mj-lt"/>
                        </a:rPr>
                        <a:t>2</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3</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638896"/>
                  </a:ext>
                </a:extLst>
              </a:tr>
              <a:tr h="552815">
                <a:tc>
                  <a:txBody>
                    <a:bodyPr/>
                    <a:lstStyle/>
                    <a:p>
                      <a:pPr algn="ctr"/>
                      <a:r>
                        <a:rPr lang="en-US" sz="2400" b="1" dirty="0">
                          <a:solidFill>
                            <a:schemeClr val="bg1"/>
                          </a:solidFill>
                          <a:latin typeface="+mj-lt"/>
                        </a:rPr>
                        <a:t>3</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4</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9</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799131"/>
                  </a:ext>
                </a:extLst>
              </a:tr>
              <a:tr h="552815">
                <a:tc>
                  <a:txBody>
                    <a:bodyPr/>
                    <a:lstStyle/>
                    <a:p>
                      <a:pPr algn="ctr"/>
                      <a:r>
                        <a:rPr lang="en-US" sz="2400" b="1" dirty="0">
                          <a:solidFill>
                            <a:schemeClr val="bg1"/>
                          </a:solidFill>
                          <a:latin typeface="+mj-lt"/>
                        </a:rPr>
                        <a:t>4</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5</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9</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10</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008567"/>
                  </a:ext>
                </a:extLst>
              </a:tr>
              <a:tr h="552815">
                <a:tc>
                  <a:txBody>
                    <a:bodyPr/>
                    <a:lstStyle/>
                    <a:p>
                      <a:pPr algn="ctr"/>
                      <a:r>
                        <a:rPr lang="en-US" sz="2400" b="1" dirty="0">
                          <a:solidFill>
                            <a:schemeClr val="bg1"/>
                          </a:solidFill>
                          <a:latin typeface="+mj-lt"/>
                        </a:rPr>
                        <a:t>5</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6</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7</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9</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10</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11</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480395"/>
                  </a:ext>
                </a:extLst>
              </a:tr>
              <a:tr h="552815">
                <a:tc>
                  <a:txBody>
                    <a:bodyPr/>
                    <a:lstStyle/>
                    <a:p>
                      <a:pPr algn="ctr"/>
                      <a:r>
                        <a:rPr lang="en-US" sz="2400" b="1" dirty="0">
                          <a:solidFill>
                            <a:schemeClr val="bg1"/>
                          </a:solidFill>
                          <a:latin typeface="+mj-lt"/>
                        </a:rPr>
                        <a:t>6</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7</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9</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10</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11</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12</a:t>
                      </a:r>
                    </a:p>
                  </a:txBody>
                  <a:tcPr marL="125685" marR="125685" marT="62842" marB="628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972554"/>
                  </a:ext>
                </a:extLst>
              </a:tr>
            </a:tbl>
          </a:graphicData>
        </a:graphic>
      </p:graphicFrame>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64047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Displaying sample space (3 of 3)</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2 dice – multiplication </a:t>
            </a:r>
          </a:p>
        </p:txBody>
      </p:sp>
      <p:graphicFrame>
        <p:nvGraphicFramePr>
          <p:cNvPr id="5" name="Table 4" descr="A sample space showing all the possible outcomes when 2 dice are rolled and their totals are multiplied.">
            <a:extLst>
              <a:ext uri="{FF2B5EF4-FFF2-40B4-BE49-F238E27FC236}">
                <a16:creationId xmlns:a16="http://schemas.microsoft.com/office/drawing/2014/main" id="{D301B38F-F054-65CE-F17C-207428CE462D}"/>
              </a:ext>
            </a:extLst>
          </p:cNvPr>
          <p:cNvGraphicFramePr>
            <a:graphicFrameLocks noGrp="1"/>
          </p:cNvGraphicFramePr>
          <p:nvPr>
            <p:extLst>
              <p:ext uri="{D42A27DB-BD31-4B8C-83A1-F6EECF244321}">
                <p14:modId xmlns:p14="http://schemas.microsoft.com/office/powerpoint/2010/main" val="1321055907"/>
              </p:ext>
            </p:extLst>
          </p:nvPr>
        </p:nvGraphicFramePr>
        <p:xfrm>
          <a:off x="354001" y="1615628"/>
          <a:ext cx="11483998" cy="4204354"/>
        </p:xfrm>
        <a:graphic>
          <a:graphicData uri="http://schemas.openxmlformats.org/drawingml/2006/table">
            <a:tbl>
              <a:tblPr firstRow="1" bandRow="1">
                <a:tableStyleId>{B301B821-A1FF-4177-AEE7-76D212191A09}</a:tableStyleId>
              </a:tblPr>
              <a:tblGrid>
                <a:gridCol w="1646848">
                  <a:extLst>
                    <a:ext uri="{9D8B030D-6E8A-4147-A177-3AD203B41FA5}">
                      <a16:colId xmlns:a16="http://schemas.microsoft.com/office/drawing/2014/main" val="3311770636"/>
                    </a:ext>
                  </a:extLst>
                </a:gridCol>
                <a:gridCol w="1634295">
                  <a:extLst>
                    <a:ext uri="{9D8B030D-6E8A-4147-A177-3AD203B41FA5}">
                      <a16:colId xmlns:a16="http://schemas.microsoft.com/office/drawing/2014/main" val="3439422389"/>
                    </a:ext>
                  </a:extLst>
                </a:gridCol>
                <a:gridCol w="1640571">
                  <a:extLst>
                    <a:ext uri="{9D8B030D-6E8A-4147-A177-3AD203B41FA5}">
                      <a16:colId xmlns:a16="http://schemas.microsoft.com/office/drawing/2014/main" val="1022889601"/>
                    </a:ext>
                  </a:extLst>
                </a:gridCol>
                <a:gridCol w="1640571">
                  <a:extLst>
                    <a:ext uri="{9D8B030D-6E8A-4147-A177-3AD203B41FA5}">
                      <a16:colId xmlns:a16="http://schemas.microsoft.com/office/drawing/2014/main" val="321295681"/>
                    </a:ext>
                  </a:extLst>
                </a:gridCol>
                <a:gridCol w="1640571">
                  <a:extLst>
                    <a:ext uri="{9D8B030D-6E8A-4147-A177-3AD203B41FA5}">
                      <a16:colId xmlns:a16="http://schemas.microsoft.com/office/drawing/2014/main" val="4010427549"/>
                    </a:ext>
                  </a:extLst>
                </a:gridCol>
                <a:gridCol w="1640571">
                  <a:extLst>
                    <a:ext uri="{9D8B030D-6E8A-4147-A177-3AD203B41FA5}">
                      <a16:colId xmlns:a16="http://schemas.microsoft.com/office/drawing/2014/main" val="213647567"/>
                    </a:ext>
                  </a:extLst>
                </a:gridCol>
                <a:gridCol w="1640571">
                  <a:extLst>
                    <a:ext uri="{9D8B030D-6E8A-4147-A177-3AD203B41FA5}">
                      <a16:colId xmlns:a16="http://schemas.microsoft.com/office/drawing/2014/main" val="4037152800"/>
                    </a:ext>
                  </a:extLst>
                </a:gridCol>
              </a:tblGrid>
              <a:tr h="600622">
                <a:tc>
                  <a:txBody>
                    <a:bodyPr/>
                    <a:lstStyle/>
                    <a:p>
                      <a:pPr lvl="0">
                        <a:buNone/>
                      </a:pPr>
                      <a:r>
                        <a:rPr lang="en-US" sz="1600" b="1" i="0" u="none" strike="noStrike" noProof="0" dirty="0">
                          <a:solidFill>
                            <a:srgbClr val="FFFFFF"/>
                          </a:solidFill>
                          <a:latin typeface="Public Sans"/>
                        </a:rPr>
                        <a:t>Sample space multiplication</a:t>
                      </a:r>
                      <a:endParaRPr lang="en-US" dirty="0"/>
                    </a:p>
                  </a:txBody>
                  <a:tcPr>
                    <a:lnL w="12700">
                      <a:solidFill>
                        <a:schemeClr val="tx1"/>
                      </a:solidFill>
                    </a:lnL>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1</a:t>
                      </a:r>
                    </a:p>
                  </a:txBody>
                  <a:tcPr>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2</a:t>
                      </a:r>
                    </a:p>
                  </a:txBody>
                  <a:tcPr>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3</a:t>
                      </a:r>
                    </a:p>
                  </a:txBody>
                  <a:tcPr>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4</a:t>
                      </a:r>
                    </a:p>
                  </a:txBody>
                  <a:tcPr>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5</a:t>
                      </a:r>
                    </a:p>
                  </a:txBody>
                  <a:tcPr>
                    <a:lnB w="12700" cap="flat" cmpd="sng" algn="ctr">
                      <a:solidFill>
                        <a:schemeClr val="tx1"/>
                      </a:solidFill>
                      <a:prstDash val="solid"/>
                      <a:round/>
                      <a:headEnd type="none" w="med" len="med"/>
                      <a:tailEnd type="none" w="med" len="med"/>
                    </a:lnB>
                  </a:tcPr>
                </a:tc>
                <a:tc>
                  <a:txBody>
                    <a:bodyPr/>
                    <a:lstStyle/>
                    <a:p>
                      <a:pPr algn="ctr"/>
                      <a:r>
                        <a:rPr lang="en-US" sz="2400" dirty="0">
                          <a:latin typeface="+mj-lt"/>
                        </a:rPr>
                        <a:t>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046561"/>
                  </a:ext>
                </a:extLst>
              </a:tr>
              <a:tr h="600622">
                <a:tc>
                  <a:txBody>
                    <a:bodyPr/>
                    <a:lstStyle/>
                    <a:p>
                      <a:pPr algn="ctr"/>
                      <a:r>
                        <a:rPr lang="en-US" sz="2400" b="1" dirty="0">
                          <a:solidFill>
                            <a:schemeClr val="bg1"/>
                          </a:solidFill>
                          <a:latin typeface="+mj-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720873"/>
                  </a:ext>
                </a:extLst>
              </a:tr>
              <a:tr h="600622">
                <a:tc>
                  <a:txBody>
                    <a:bodyPr/>
                    <a:lstStyle/>
                    <a:p>
                      <a:pPr algn="ctr"/>
                      <a:r>
                        <a:rPr lang="en-US" sz="2400" b="1" dirty="0">
                          <a:solidFill>
                            <a:schemeClr val="bg1"/>
                          </a:solidFill>
                          <a:latin typeface="+mj-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638896"/>
                  </a:ext>
                </a:extLst>
              </a:tr>
              <a:tr h="600622">
                <a:tc>
                  <a:txBody>
                    <a:bodyPr/>
                    <a:lstStyle/>
                    <a:p>
                      <a:pPr algn="ctr"/>
                      <a:r>
                        <a:rPr lang="en-US" sz="2400" b="1" dirty="0">
                          <a:solidFill>
                            <a:schemeClr val="bg1"/>
                          </a:solidFill>
                          <a:latin typeface="+mj-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799131"/>
                  </a:ext>
                </a:extLst>
              </a:tr>
              <a:tr h="600622">
                <a:tc>
                  <a:txBody>
                    <a:bodyPr/>
                    <a:lstStyle/>
                    <a:p>
                      <a:pPr algn="ctr"/>
                      <a:r>
                        <a:rPr lang="en-US" sz="2400" b="1" dirty="0">
                          <a:solidFill>
                            <a:schemeClr val="bg1"/>
                          </a:solidFill>
                          <a:latin typeface="+mj-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008567"/>
                  </a:ext>
                </a:extLst>
              </a:tr>
              <a:tr h="600622">
                <a:tc>
                  <a:txBody>
                    <a:bodyPr/>
                    <a:lstStyle/>
                    <a:p>
                      <a:pPr algn="ctr"/>
                      <a:r>
                        <a:rPr lang="en-US" sz="2400" b="1" dirty="0">
                          <a:solidFill>
                            <a:schemeClr val="bg1"/>
                          </a:solidFill>
                          <a:latin typeface="+mj-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480395"/>
                  </a:ext>
                </a:extLst>
              </a:tr>
              <a:tr h="600622">
                <a:tc>
                  <a:txBody>
                    <a:bodyPr/>
                    <a:lstStyle/>
                    <a:p>
                      <a:pPr algn="ctr"/>
                      <a:r>
                        <a:rPr lang="en-US" sz="2400" b="1" dirty="0">
                          <a:solidFill>
                            <a:schemeClr val="bg1"/>
                          </a:solidFill>
                          <a:latin typeface="+mj-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972554"/>
                  </a:ext>
                </a:extLst>
              </a:tr>
            </a:tbl>
          </a:graphicData>
        </a:graphic>
      </p:graphicFrame>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2921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522</Words>
  <Application>Microsoft Office PowerPoint</Application>
  <PresentationFormat>Widescreen</PresentationFormat>
  <Paragraphs>172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Public Sans Light</vt:lpstr>
      <vt:lpstr>Public Sans</vt:lpstr>
      <vt:lpstr>Times New Roman</vt:lpstr>
      <vt:lpstr>Arial</vt:lpstr>
      <vt:lpstr>1_NSWG Corporate</vt:lpstr>
      <vt:lpstr>The skunk game</vt:lpstr>
      <vt:lpstr>Displaying sample space (1 of 3)</vt:lpstr>
      <vt:lpstr>Displaying sample space (2 of 3)</vt:lpstr>
      <vt:lpstr>Displaying sample space (3 of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skunk game</dc:title>
  <dc:creator>NSW Department of Education</dc:creator>
  <dcterms:created xsi:type="dcterms:W3CDTF">2024-03-11T03:36:42Z</dcterms:created>
  <dcterms:modified xsi:type="dcterms:W3CDTF">2024-03-11T03:37:06Z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2024-03-11T03:37:06Z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68cbfb72-b7ff-4dd3-982b-437c3480513f</vt:lpwstr>
  </property>
  <property fmtid="{D5CDD505-2E9C-101B-9397-08002B2CF9AE}" pid="8" name="MSIP_Label_b603dfd7-d93a-4381-a340-2995d8282205_ContentBits">
    <vt:lpwstr>0</vt:lpwstr>
  </property>
</Properties>
</file>