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7" r:id="rId1"/>
  </p:sldMasterIdLst>
  <p:notesMasterIdLst>
    <p:notesMasterId r:id="rId13"/>
  </p:notesMasterIdLst>
  <p:handoutMasterIdLst>
    <p:handoutMasterId r:id="rId14"/>
  </p:handoutMasterIdLst>
  <p:sldIdLst>
    <p:sldId id="257" r:id="rId2"/>
    <p:sldId id="272" r:id="rId3"/>
    <p:sldId id="374" r:id="rId4"/>
    <p:sldId id="375" r:id="rId5"/>
    <p:sldId id="376" r:id="rId6"/>
    <p:sldId id="292" r:id="rId7"/>
    <p:sldId id="295" r:id="rId8"/>
    <p:sldId id="296" r:id="rId9"/>
    <p:sldId id="297" r:id="rId10"/>
    <p:sldId id="298" r:id="rId11"/>
    <p:sldId id="361" r:id="rId12"/>
  </p:sldIdLst>
  <p:sldSz cx="12192000" cy="6858000"/>
  <p:notesSz cx="6858000" cy="9144000"/>
  <p:embeddedFontLst>
    <p:embeddedFont>
      <p:font typeface="Cambria Math" panose="02040503050406030204" pitchFamily="18" charset="0"/>
      <p:regular r:id="rId15"/>
    </p:embeddedFont>
    <p:embeddedFont>
      <p:font typeface="Open Sans" panose="020B0606030504020204" pitchFamily="34" charset="0"/>
      <p:regular r:id="rId16"/>
      <p:bold r:id="rId17"/>
      <p:italic r:id="rId18"/>
      <p:boldItalic r:id="rId19"/>
    </p:embeddedFont>
    <p:embeddedFont>
      <p:font typeface="Public Sans" pitchFamily="2" charset="0"/>
      <p:regular r:id="rId20"/>
      <p:bold r:id="rId21"/>
      <p:italic r:id="rId22"/>
      <p:boldItalic r:id="rId23"/>
    </p:embeddedFont>
    <p:embeddedFont>
      <p:font typeface="Public Sans Light" pitchFamily="2" charset="0"/>
      <p:regular r:id="rId24"/>
      <p:italic r:id="rId25"/>
    </p:embeddedFont>
    <p:embeddedFont>
      <p:font typeface="Public Sans SemiBold"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C9FC3-56DD-4947-BF05-C98FFACFDD4E}" v="20" dt="2024-03-20T20:59:10.6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6"/>
    <p:restoredTop sz="94694"/>
  </p:normalViewPr>
  <p:slideViewPr>
    <p:cSldViewPr snapToGrid="0">
      <p:cViewPr varScale="1">
        <p:scale>
          <a:sx n="81" d="100"/>
          <a:sy n="81" d="100"/>
        </p:scale>
        <p:origin x="48" y="219"/>
      </p:cViewPr>
      <p:guideLst>
        <p:guide orient="horz" pos="2160"/>
        <p:guide pos="30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666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58675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50090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10414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07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47523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94985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01059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335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17065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4846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1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1228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16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73021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1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9576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08126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6734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8384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405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3784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086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062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2F5811-1D5C-BA0E-940F-28C16704E223}"/>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208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66663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310E76-6413-44C3-D3E7-A3DAD3B01BF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1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54891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620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DD50A2-5C33-BA26-1AE6-C217E949A774}"/>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1780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B98741-8C7B-F70C-E74B-39351B88F58E}"/>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405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A184E7-E11F-0A9B-D09F-6FCC613321D0}"/>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44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CB0D95-E98D-BCB3-A879-BC1F3C473800}"/>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4513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8155111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Property trap</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0122F-9E1C-1E70-D792-80F9C73C5964}"/>
              </a:ext>
            </a:extLst>
          </p:cNvPr>
          <p:cNvSpPr>
            <a:spLocks noGrp="1"/>
          </p:cNvSpPr>
          <p:nvPr>
            <p:ph type="title"/>
          </p:nvPr>
        </p:nvSpPr>
        <p:spPr/>
        <p:txBody>
          <a:bodyPr anchor="t">
            <a:normAutofit/>
          </a:bodyPr>
          <a:lstStyle/>
          <a:p>
            <a:r>
              <a:rPr lang="en-AU" dirty="0"/>
              <a:t>Finding the area (4 of 4)</a:t>
            </a:r>
          </a:p>
        </p:txBody>
      </p:sp>
      <p:sp>
        <p:nvSpPr>
          <p:cNvPr id="5" name="Text Placeholder 4">
            <a:extLst>
              <a:ext uri="{FF2B5EF4-FFF2-40B4-BE49-F238E27FC236}">
                <a16:creationId xmlns:a16="http://schemas.microsoft.com/office/drawing/2014/main" id="{DDEF9182-9597-B400-357E-50CD5BAA2ACF}"/>
              </a:ext>
            </a:extLst>
          </p:cNvPr>
          <p:cNvSpPr>
            <a:spLocks noGrp="1"/>
          </p:cNvSpPr>
          <p:nvPr>
            <p:ph type="body" sz="quarter" idx="18"/>
          </p:nvPr>
        </p:nvSpPr>
        <p:spPr/>
        <p:txBody>
          <a:bodyPr anchor="b">
            <a:normAutofit fontScale="85000" lnSpcReduction="20000"/>
          </a:bodyPr>
          <a:lstStyle/>
          <a:p>
            <a:r>
              <a:rPr lang="en-AU"/>
              <a:t>Using the formula – Your turn solutions</a:t>
            </a:r>
          </a:p>
        </p:txBody>
      </p:sp>
      <p:sp>
        <p:nvSpPr>
          <p:cNvPr id="12" name="TextBox 11">
            <a:extLst>
              <a:ext uri="{FF2B5EF4-FFF2-40B4-BE49-F238E27FC236}">
                <a16:creationId xmlns:a16="http://schemas.microsoft.com/office/drawing/2014/main" id="{8FDDFD04-D507-ED33-26B8-D9B7D6ED33DF}"/>
              </a:ext>
            </a:extLst>
          </p:cNvPr>
          <p:cNvSpPr txBox="1"/>
          <p:nvPr/>
        </p:nvSpPr>
        <p:spPr>
          <a:xfrm>
            <a:off x="371475" y="1816443"/>
            <a:ext cx="3966519" cy="498040"/>
          </a:xfrm>
          <a:prstGeom prst="rect">
            <a:avLst/>
          </a:prstGeom>
          <a:noFill/>
        </p:spPr>
        <p:txBody>
          <a:bodyPr wrap="square" lIns="0" tIns="0" rIns="0" bIns="0" rtlCol="0">
            <a:noAutofit/>
          </a:bodyPr>
          <a:lstStyle/>
          <a:p>
            <a:pPr algn="l"/>
            <a:r>
              <a:rPr lang="en-AU" sz="1800" dirty="0"/>
              <a:t>Find the area of the trapezium.</a:t>
            </a:r>
          </a:p>
        </p:txBody>
      </p:sp>
      <p:pic>
        <p:nvPicPr>
          <p:cNvPr id="14" name="Picture 13" descr="trapezium with parallel sides 5cm and 9cm, and perpendicular height 7cm">
            <a:extLst>
              <a:ext uri="{FF2B5EF4-FFF2-40B4-BE49-F238E27FC236}">
                <a16:creationId xmlns:a16="http://schemas.microsoft.com/office/drawing/2014/main" id="{E1E7ADF5-A1C8-66F6-0B9A-A4D1CE0BB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90" y="2770429"/>
            <a:ext cx="6058631" cy="3381414"/>
          </a:xfrm>
          <a:prstGeom prst="rect">
            <a:avLst/>
          </a:prstGeom>
        </p:spPr>
      </p:pic>
      <mc:AlternateContent xmlns:mc="http://schemas.openxmlformats.org/markup-compatibility/2006" xmlns:a14="http://schemas.microsoft.com/office/drawing/2010/main">
        <mc:Choice Requires="a14">
          <p:sp>
            <p:nvSpPr>
              <p:cNvPr id="10" name="Text Placeholder 1">
                <a:extLst>
                  <a:ext uri="{FF2B5EF4-FFF2-40B4-BE49-F238E27FC236}">
                    <a16:creationId xmlns:a16="http://schemas.microsoft.com/office/drawing/2014/main" id="{B8E3AA9A-62CF-F48E-B34E-234A3CBE3D44}"/>
                  </a:ext>
                </a:extLst>
              </p:cNvPr>
              <p:cNvSpPr txBox="1">
                <a:spLocks/>
              </p:cNvSpPr>
              <p:nvPr/>
            </p:nvSpPr>
            <p:spPr>
              <a:xfrm>
                <a:off x="7043345" y="1407237"/>
                <a:ext cx="2006062" cy="477613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𝑎</m:t>
                      </m:r>
                      <m:r>
                        <a:rPr lang="en-AU" sz="1800" i="1" smtClean="0">
                          <a:latin typeface="Cambria Math" panose="02040503050406030204" pitchFamily="18" charset="0"/>
                        </a:rPr>
                        <m:t>=5</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𝑏</m:t>
                      </m:r>
                      <m:r>
                        <a:rPr lang="en-AU" sz="1800" i="1" smtClean="0">
                          <a:latin typeface="Cambria Math" panose="02040503050406030204" pitchFamily="18" charset="0"/>
                        </a:rPr>
                        <m:t>=9</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h</m:t>
                      </m:r>
                      <m:r>
                        <a:rPr lang="en-AU" sz="1800" i="1" smtClean="0">
                          <a:latin typeface="Cambria Math" panose="02040503050406030204" pitchFamily="18" charset="0"/>
                        </a:rPr>
                        <m:t>=7</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endParaRPr lang="en-AU" sz="1800" i="1" dirty="0">
                  <a:latin typeface="Cambria Math" panose="02040503050406030204" pitchFamily="18" charset="0"/>
                </a:endParaRPr>
              </a:p>
              <a:p>
                <a14:m>
                  <m:oMath xmlns:m="http://schemas.openxmlformats.org/officeDocument/2006/math">
                    <m:r>
                      <a:rPr lang="en-AU" sz="1800" i="1" smtClean="0">
                        <a:latin typeface="Cambria Math" panose="02040503050406030204" pitchFamily="18" charset="0"/>
                      </a:rPr>
                      <m:t>𝐴</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h</m:t>
                        </m:r>
                      </m:num>
                      <m:den>
                        <m:r>
                          <a:rPr lang="en-AU" sz="1800" i="1" smtClean="0">
                            <a:latin typeface="Cambria Math" panose="02040503050406030204" pitchFamily="18" charset="0"/>
                          </a:rPr>
                          <m:t>2</m:t>
                        </m:r>
                      </m:den>
                    </m:f>
                    <m:r>
                      <a:rPr lang="en-AU" sz="1800" i="1" smtClean="0">
                        <a:latin typeface="Cambria Math" panose="02040503050406030204" pitchFamily="18" charset="0"/>
                      </a:rPr>
                      <m:t>(</m:t>
                    </m:r>
                    <m:r>
                      <a:rPr lang="en-AU" sz="1800" i="1" smtClean="0">
                        <a:latin typeface="Cambria Math" panose="02040503050406030204" pitchFamily="18" charset="0"/>
                      </a:rPr>
                      <m:t>𝑎</m:t>
                    </m:r>
                    <m:r>
                      <a:rPr lang="en-AU" sz="1800" i="1" smtClean="0">
                        <a:latin typeface="Cambria Math" panose="02040503050406030204" pitchFamily="18" charset="0"/>
                      </a:rPr>
                      <m:t>+</m:t>
                    </m:r>
                    <m:r>
                      <a:rPr lang="en-AU" sz="1800" i="1" smtClean="0">
                        <a:latin typeface="Cambria Math" panose="02040503050406030204" pitchFamily="18" charset="0"/>
                      </a:rPr>
                      <m:t>𝑏</m:t>
                    </m:r>
                    <m:r>
                      <a:rPr lang="en-AU" sz="1800" i="1" smtClean="0">
                        <a:latin typeface="Cambria Math" panose="02040503050406030204" pitchFamily="18" charset="0"/>
                      </a:rPr>
                      <m:t>)</m:t>
                    </m:r>
                  </m:oMath>
                </a14:m>
                <a:r>
                  <a:rPr lang="en-US" sz="1800" dirty="0"/>
                  <a:t> </a:t>
                </a:r>
              </a:p>
              <a:p>
                <a:r>
                  <a:rPr lang="en-US" sz="1800" dirty="0"/>
                  <a:t>   </a:t>
                </a:r>
                <a14:m>
                  <m:oMath xmlns:m="http://schemas.openxmlformats.org/officeDocument/2006/math">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7</m:t>
                        </m:r>
                      </m:num>
                      <m:den>
                        <m:r>
                          <a:rPr lang="en-AU" sz="1800" i="1" smtClean="0">
                            <a:latin typeface="Cambria Math" panose="02040503050406030204" pitchFamily="18" charset="0"/>
                          </a:rPr>
                          <m:t>2</m:t>
                        </m:r>
                      </m:den>
                    </m:f>
                    <m:r>
                      <a:rPr lang="en-AU" sz="1800" i="1" smtClean="0">
                        <a:latin typeface="Cambria Math" panose="02040503050406030204" pitchFamily="18" charset="0"/>
                      </a:rPr>
                      <m:t>(5+9)</m:t>
                    </m:r>
                  </m:oMath>
                </a14:m>
                <a:endParaRPr lang="en-US" sz="1800" dirty="0"/>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    =3.5</m:t>
                      </m:r>
                      <m:r>
                        <a:rPr lang="en-AU" sz="1800" i="1" smtClean="0">
                          <a:latin typeface="Cambria Math" panose="02040503050406030204" pitchFamily="18" charset="0"/>
                          <a:ea typeface="Cambria Math" panose="02040503050406030204" pitchFamily="18" charset="0"/>
                        </a:rPr>
                        <m:t>×14</m:t>
                      </m:r>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    =49</m:t>
                      </m:r>
                      <m:r>
                        <a:rPr lang="en-AU" sz="1800" i="1" smtClean="0">
                          <a:latin typeface="Cambria Math" panose="02040503050406030204" pitchFamily="18" charset="0"/>
                        </a:rPr>
                        <m:t>𝑐</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𝑚</m:t>
                          </m:r>
                        </m:e>
                        <m:sup>
                          <m:r>
                            <a:rPr lang="en-AU" sz="1800" i="1" smtClean="0">
                              <a:latin typeface="Cambria Math" panose="02040503050406030204" pitchFamily="18" charset="0"/>
                            </a:rPr>
                            <m:t>2</m:t>
                          </m:r>
                        </m:sup>
                      </m:sSup>
                    </m:oMath>
                  </m:oMathPara>
                </a14:m>
                <a:endParaRPr lang="en-US" sz="1800" dirty="0"/>
              </a:p>
            </p:txBody>
          </p:sp>
        </mc:Choice>
        <mc:Fallback xmlns="">
          <p:sp>
            <p:nvSpPr>
              <p:cNvPr id="10" name="Text Placeholder 1">
                <a:extLst>
                  <a:ext uri="{FF2B5EF4-FFF2-40B4-BE49-F238E27FC236}">
                    <a16:creationId xmlns:a16="http://schemas.microsoft.com/office/drawing/2014/main" id="{B8E3AA9A-62CF-F48E-B34E-234A3CBE3D44}"/>
                  </a:ext>
                </a:extLst>
              </p:cNvPr>
              <p:cNvSpPr txBox="1">
                <a:spLocks noRot="1" noChangeAspect="1" noMove="1" noResize="1" noEditPoints="1" noAdjustHandles="1" noChangeArrowheads="1" noChangeShapeType="1" noTextEdit="1"/>
              </p:cNvSpPr>
              <p:nvPr/>
            </p:nvSpPr>
            <p:spPr>
              <a:xfrm>
                <a:off x="7043345" y="1407237"/>
                <a:ext cx="2006062" cy="4776137"/>
              </a:xfrm>
              <a:prstGeom prst="rect">
                <a:avLst/>
              </a:prstGeom>
              <a:blipFill>
                <a:blip r:embed="rId4"/>
                <a:stretch>
                  <a:fillRect l="-1258" b="-79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601094C-C8B3-BB13-5FBE-150A7BB7EBD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dirty="0"/>
          </a:p>
        </p:txBody>
      </p:sp>
    </p:spTree>
    <p:extLst>
      <p:ext uri="{BB962C8B-B14F-4D97-AF65-F5344CB8AC3E}">
        <p14:creationId xmlns:p14="http://schemas.microsoft.com/office/powerpoint/2010/main" val="108584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nchor="t">
            <a:normAutofit/>
          </a:bodyPr>
          <a:lstStyle/>
          <a:p>
            <a:r>
              <a:rPr lang="en-AU"/>
              <a:t>Land estimate</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nchor="b">
            <a:normAutofit/>
          </a:bodyPr>
          <a:lstStyle/>
          <a:p>
            <a:pPr>
              <a:lnSpc>
                <a:spcPct val="140000"/>
              </a:lnSpc>
            </a:pPr>
            <a:r>
              <a:rPr lang="en-AU" sz="1600"/>
              <a:t>How would you estimate the area?</a:t>
            </a:r>
          </a:p>
        </p:txBody>
      </p:sp>
      <p:pic>
        <p:nvPicPr>
          <p:cNvPr id="11" name="Picture 10" descr="A map of a property with an orange roof line of a house, a grey driveway, a blue river, a brown road and numerous green trees. There are red lines showing the boundaries of the property and dividing the property into smaller sections. There are numbers shown in white boxes, on the red lines, showing the distance of the lines on the map.">
            <a:extLst>
              <a:ext uri="{FF2B5EF4-FFF2-40B4-BE49-F238E27FC236}">
                <a16:creationId xmlns:a16="http://schemas.microsoft.com/office/drawing/2014/main" id="{F7BE0F23-A745-E86F-F013-E1A4EE9B3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503440"/>
            <a:ext cx="5865553" cy="4678223"/>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420355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(1 of 2)</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a:t>Find the formula</a:t>
            </a:r>
          </a:p>
        </p:txBody>
      </p:sp>
      <p:pic>
        <p:nvPicPr>
          <p:cNvPr id="12" name="Picture 11" descr="a trapezium that has been duplicated and flipped 180 degrees and translated, such that the outline creates a parallelogram">
            <a:extLst>
              <a:ext uri="{FF2B5EF4-FFF2-40B4-BE49-F238E27FC236}">
                <a16:creationId xmlns:a16="http://schemas.microsoft.com/office/drawing/2014/main" id="{50823BCA-9E57-1AB5-1420-12BA859137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1365915"/>
            <a:ext cx="4521013" cy="212309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BB9723-7A77-20B6-1E71-978DC47DA163}"/>
                  </a:ext>
                </a:extLst>
              </p:cNvPr>
              <p:cNvSpPr txBox="1"/>
              <p:nvPr/>
            </p:nvSpPr>
            <p:spPr>
              <a:xfrm>
                <a:off x="360000" y="3303753"/>
                <a:ext cx="5812200" cy="1976170"/>
              </a:xfrm>
              <a:prstGeom prst="rect">
                <a:avLst/>
              </a:prstGeom>
              <a:noFill/>
            </p:spPr>
            <p:txBody>
              <a:bodyPr wrap="squar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 </m:t>
                      </m:r>
                      <m:r>
                        <a:rPr lang="en-AU" sz="1800" b="0" i="1" smtClean="0">
                          <a:latin typeface="Cambria Math" panose="02040503050406030204" pitchFamily="18" charset="0"/>
                        </a:rPr>
                        <m:t>𝐴𝑟𝑒𝑎</m:t>
                      </m:r>
                      <m:r>
                        <a:rPr lang="en-AU" sz="1800" b="0" i="1" smtClean="0">
                          <a:latin typeface="Cambria Math" panose="02040503050406030204" pitchFamily="18" charset="0"/>
                        </a:rPr>
                        <m:t> </m:t>
                      </m:r>
                      <m:r>
                        <a:rPr lang="en-AU" sz="1800" b="0" i="1" smtClean="0">
                          <a:latin typeface="Cambria Math" panose="02040503050406030204" pitchFamily="18" charset="0"/>
                        </a:rPr>
                        <m:t>𝑜𝑓</m:t>
                      </m:r>
                      <m:r>
                        <a:rPr lang="en-AU" sz="1800" b="0" i="1" smtClean="0">
                          <a:latin typeface="Cambria Math" panose="02040503050406030204" pitchFamily="18" charset="0"/>
                        </a:rPr>
                        <m:t> 2 </m:t>
                      </m:r>
                      <m:r>
                        <a:rPr lang="en-AU" sz="1800" b="0" i="1" smtClean="0">
                          <a:latin typeface="Cambria Math" panose="02040503050406030204" pitchFamily="18" charset="0"/>
                        </a:rPr>
                        <m:t>𝑡𝑟𝑎𝑝𝑒𝑧𝑖𝑢𝑚</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𝑏𝑎𝑠𝑒</m:t>
                      </m:r>
                      <m:r>
                        <a:rPr lang="en-AU" sz="1800" b="0" i="1" smtClean="0">
                          <a:latin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𝑝𝑒𝑟𝑝𝑒𝑛𝑑𝑖𝑐𝑢𝑙𝑎𝑟</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h𝑒𝑖𝑔h𝑡</m:t>
                      </m:r>
                    </m:oMath>
                    <m:oMath xmlns:m="http://schemas.openxmlformats.org/officeDocument/2006/math">
                      <m:r>
                        <m:rPr>
                          <m:aln/>
                        </m:rP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m:t>
                          </m:r>
                          <m:r>
                            <a:rPr lang="en-AU" sz="1800" b="0" i="1" smtClean="0">
                              <a:latin typeface="Cambria Math" panose="02040503050406030204" pitchFamily="18" charset="0"/>
                            </a:rPr>
                            <m:t>+</m:t>
                          </m:r>
                          <m:r>
                            <a:rPr lang="en-AU" sz="1800" b="0" i="1" smtClean="0">
                              <a:latin typeface="Cambria Math" panose="02040503050406030204" pitchFamily="18" charset="0"/>
                            </a:rPr>
                            <m:t>𝑏</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Para>
                </a14:m>
                <a:endParaRPr lang="en-AU" sz="180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𝐴𝑟𝑒𝑎</m:t>
                      </m:r>
                      <m:r>
                        <a:rPr lang="en-AU" sz="1800" b="0" i="1" smtClean="0">
                          <a:latin typeface="Cambria Math" panose="02040503050406030204" pitchFamily="18" charset="0"/>
                        </a:rPr>
                        <m:t> </m:t>
                      </m:r>
                      <m:r>
                        <a:rPr lang="en-AU" sz="1800" b="0" i="1" smtClean="0">
                          <a:latin typeface="Cambria Math" panose="02040503050406030204" pitchFamily="18" charset="0"/>
                        </a:rPr>
                        <m:t>𝑜𝑓</m:t>
                      </m:r>
                      <m:r>
                        <a:rPr lang="en-AU" sz="1800" b="0" i="1" smtClean="0">
                          <a:latin typeface="Cambria Math" panose="02040503050406030204" pitchFamily="18" charset="0"/>
                        </a:rPr>
                        <m:t> </m:t>
                      </m:r>
                      <m:r>
                        <a:rPr lang="en-AU" sz="1800" b="0" i="1" smtClean="0">
                          <a:latin typeface="Cambria Math" panose="02040503050406030204" pitchFamily="18" charset="0"/>
                        </a:rPr>
                        <m:t>𝑎</m:t>
                      </m:r>
                      <m:r>
                        <a:rPr lang="en-AU" sz="1800" b="0" i="1" smtClean="0">
                          <a:latin typeface="Cambria Math" panose="02040503050406030204" pitchFamily="18" charset="0"/>
                        </a:rPr>
                        <m:t> </m:t>
                      </m:r>
                      <m:r>
                        <a:rPr lang="en-AU" sz="1800" b="0" i="1" smtClean="0">
                          <a:latin typeface="Cambria Math" panose="02040503050406030204" pitchFamily="18" charset="0"/>
                        </a:rPr>
                        <m:t>𝑡𝑟𝑎𝑝𝑒𝑧𝑖𝑢𝑚</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m:t>
                          </m:r>
                          <m:r>
                            <a:rPr lang="en-AU" sz="1800" b="0" i="1" smtClean="0">
                              <a:latin typeface="Cambria Math" panose="02040503050406030204" pitchFamily="18" charset="0"/>
                            </a:rPr>
                            <m:t>+</m:t>
                          </m:r>
                          <m:r>
                            <a:rPr lang="en-AU" sz="1800" b="0" i="1" smtClean="0">
                              <a:latin typeface="Cambria Math" panose="02040503050406030204" pitchFamily="18" charset="0"/>
                            </a:rPr>
                            <m:t>𝑏</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Para>
                </a14:m>
                <a:endParaRPr lang="en-AU" sz="1800" dirty="0"/>
              </a:p>
            </p:txBody>
          </p:sp>
        </mc:Choice>
        <mc:Fallback xmlns="">
          <p:sp>
            <p:nvSpPr>
              <p:cNvPr id="13" name="TextBox 12">
                <a:extLst>
                  <a:ext uri="{FF2B5EF4-FFF2-40B4-BE49-F238E27FC236}">
                    <a16:creationId xmlns:a16="http://schemas.microsoft.com/office/drawing/2014/main" id="{45BB9723-7A77-20B6-1E71-978DC47DA163}"/>
                  </a:ext>
                </a:extLst>
              </p:cNvPr>
              <p:cNvSpPr txBox="1">
                <a:spLocks noRot="1" noChangeAspect="1" noMove="1" noResize="1" noEditPoints="1" noAdjustHandles="1" noChangeArrowheads="1" noChangeShapeType="1" noTextEdit="1"/>
              </p:cNvSpPr>
              <p:nvPr/>
            </p:nvSpPr>
            <p:spPr>
              <a:xfrm>
                <a:off x="360000" y="3303753"/>
                <a:ext cx="5812200" cy="1976170"/>
              </a:xfrm>
              <a:prstGeom prst="rect">
                <a:avLst/>
              </a:prstGeom>
              <a:blipFill>
                <a:blip r:embed="rId4"/>
                <a:stretch>
                  <a:fillRect l="-10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47850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(2 of 2)</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a:t>Find the formula</a:t>
            </a:r>
          </a:p>
        </p:txBody>
      </p:sp>
      <p:pic>
        <p:nvPicPr>
          <p:cNvPr id="10" name="Picture 9" descr="a trapezium that has been duplicated and flipped 180 degrees and translated, such that the outline creates a parallelogram">
            <a:extLst>
              <a:ext uri="{FF2B5EF4-FFF2-40B4-BE49-F238E27FC236}">
                <a16:creationId xmlns:a16="http://schemas.microsoft.com/office/drawing/2014/main" id="{C19F8B3F-C806-5BCB-D506-A1594236CA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1365915"/>
            <a:ext cx="4521013" cy="212309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2C2CB4-C7B0-6FEC-D762-5F38E9BA8EC4}"/>
                  </a:ext>
                </a:extLst>
              </p:cNvPr>
              <p:cNvSpPr txBox="1"/>
              <p:nvPr/>
            </p:nvSpPr>
            <p:spPr>
              <a:xfrm>
                <a:off x="360000" y="3303753"/>
                <a:ext cx="5608448" cy="2821744"/>
              </a:xfrm>
              <a:prstGeom prst="rect">
                <a:avLst/>
              </a:prstGeom>
              <a:noFill/>
            </p:spPr>
            <p:txBody>
              <a:bodyPr wrap="squar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 </m:t>
                      </m:r>
                      <m:r>
                        <a:rPr lang="en-AU" sz="1800" b="0" i="1" smtClean="0">
                          <a:latin typeface="Cambria Math" panose="02040503050406030204" pitchFamily="18" charset="0"/>
                        </a:rPr>
                        <m:t>𝐴𝑟𝑒𝑎</m:t>
                      </m:r>
                      <m:r>
                        <a:rPr lang="en-AU" sz="1800" b="0" i="1" smtClean="0">
                          <a:latin typeface="Cambria Math" panose="02040503050406030204" pitchFamily="18" charset="0"/>
                        </a:rPr>
                        <m:t> </m:t>
                      </m:r>
                      <m:r>
                        <a:rPr lang="en-AU" sz="1800" b="0" i="1" smtClean="0">
                          <a:latin typeface="Cambria Math" panose="02040503050406030204" pitchFamily="18" charset="0"/>
                        </a:rPr>
                        <m:t>𝑜𝑓</m:t>
                      </m:r>
                      <m:r>
                        <a:rPr lang="en-AU" sz="1800" b="0" i="1" smtClean="0">
                          <a:latin typeface="Cambria Math" panose="02040503050406030204" pitchFamily="18" charset="0"/>
                        </a:rPr>
                        <m:t> 2 </m:t>
                      </m:r>
                      <m:r>
                        <a:rPr lang="en-AU" sz="1800" b="0" i="1" smtClean="0">
                          <a:latin typeface="Cambria Math" panose="02040503050406030204" pitchFamily="18" charset="0"/>
                        </a:rPr>
                        <m:t>𝑡𝑟𝑎𝑝𝑒𝑧𝑖𝑢𝑚</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𝑏𝑎𝑠𝑒</m:t>
                      </m:r>
                      <m:r>
                        <a:rPr lang="en-AU" sz="1800" b="0" i="1" smtClean="0">
                          <a:latin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𝑝𝑒𝑟𝑝𝑒𝑛𝑑𝑖𝑐𝑢𝑙𝑎𝑟</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h𝑒𝑖𝑔h𝑡</m:t>
                      </m:r>
                    </m:oMath>
                    <m:oMath xmlns:m="http://schemas.openxmlformats.org/officeDocument/2006/math">
                      <m:r>
                        <m:rPr>
                          <m:aln/>
                        </m:rP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m:t>
                          </m:r>
                          <m:r>
                            <a:rPr lang="en-AU" sz="1800" b="0" i="1" smtClean="0">
                              <a:latin typeface="Cambria Math" panose="02040503050406030204" pitchFamily="18" charset="0"/>
                            </a:rPr>
                            <m:t>+</m:t>
                          </m:r>
                          <m:r>
                            <a:rPr lang="en-AU" sz="1800" b="0" i="1" smtClean="0">
                              <a:latin typeface="Cambria Math" panose="02040503050406030204" pitchFamily="18" charset="0"/>
                            </a:rPr>
                            <m:t>𝑏</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Para>
                </a14:m>
                <a:endParaRPr lang="en-AU" sz="180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𝐴𝑟𝑒𝑎</m:t>
                      </m:r>
                      <m:r>
                        <a:rPr lang="en-AU" sz="1800" b="0" i="1" smtClean="0">
                          <a:latin typeface="Cambria Math" panose="02040503050406030204" pitchFamily="18" charset="0"/>
                        </a:rPr>
                        <m:t> </m:t>
                      </m:r>
                      <m:r>
                        <a:rPr lang="en-AU" sz="1800" b="0" i="1" smtClean="0">
                          <a:latin typeface="Cambria Math" panose="02040503050406030204" pitchFamily="18" charset="0"/>
                        </a:rPr>
                        <m:t>𝑜𝑓</m:t>
                      </m:r>
                      <m:r>
                        <a:rPr lang="en-AU" sz="1800" b="0" i="1" smtClean="0">
                          <a:latin typeface="Cambria Math" panose="02040503050406030204" pitchFamily="18" charset="0"/>
                        </a:rPr>
                        <m:t> </m:t>
                      </m:r>
                      <m:r>
                        <a:rPr lang="en-AU" sz="1800" b="0" i="1" smtClean="0">
                          <a:latin typeface="Cambria Math" panose="02040503050406030204" pitchFamily="18" charset="0"/>
                        </a:rPr>
                        <m:t>𝑎</m:t>
                      </m:r>
                      <m:r>
                        <a:rPr lang="en-AU" sz="1800" b="0" i="1" smtClean="0">
                          <a:latin typeface="Cambria Math" panose="02040503050406030204" pitchFamily="18" charset="0"/>
                        </a:rPr>
                        <m:t> </m:t>
                      </m:r>
                      <m:r>
                        <a:rPr lang="en-AU" sz="1800" b="0" i="1" smtClean="0">
                          <a:latin typeface="Cambria Math" panose="02040503050406030204" pitchFamily="18" charset="0"/>
                        </a:rPr>
                        <m:t>𝑡𝑟𝑎𝑝𝑒𝑧𝑖𝑢𝑚</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m:t>
                          </m:r>
                          <m:r>
                            <a:rPr lang="en-AU" sz="1800" b="0" i="1" smtClean="0">
                              <a:latin typeface="Cambria Math" panose="02040503050406030204" pitchFamily="18" charset="0"/>
                            </a:rPr>
                            <m:t>+</m:t>
                          </m:r>
                          <m:r>
                            <a:rPr lang="en-AU" sz="1800" b="0" i="1" smtClean="0">
                              <a:latin typeface="Cambria Math" panose="02040503050406030204" pitchFamily="18" charset="0"/>
                            </a:rPr>
                            <m:t>𝑏</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h</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m:t>
                          </m:r>
                          <m:r>
                            <a:rPr lang="en-AU" sz="1800" b="0" i="1" smtClean="0">
                              <a:latin typeface="Cambria Math" panose="02040503050406030204" pitchFamily="18" charset="0"/>
                            </a:rPr>
                            <m:t>+</m:t>
                          </m:r>
                          <m:r>
                            <a:rPr lang="en-AU" sz="1800" b="0" i="1" smtClean="0">
                              <a:latin typeface="Cambria Math" panose="02040503050406030204" pitchFamily="18" charset="0"/>
                            </a:rPr>
                            <m:t>𝑏</m:t>
                          </m:r>
                        </m:e>
                      </m:d>
                    </m:oMath>
                  </m:oMathPara>
                </a14:m>
                <a:endParaRPr lang="en-AU" sz="1800" dirty="0"/>
              </a:p>
            </p:txBody>
          </p:sp>
        </mc:Choice>
        <mc:Fallback xmlns="">
          <p:sp>
            <p:nvSpPr>
              <p:cNvPr id="12" name="TextBox 11">
                <a:extLst>
                  <a:ext uri="{FF2B5EF4-FFF2-40B4-BE49-F238E27FC236}">
                    <a16:creationId xmlns:a16="http://schemas.microsoft.com/office/drawing/2014/main" id="{E32C2CB4-C7B0-6FEC-D762-5F38E9BA8EC4}"/>
                  </a:ext>
                </a:extLst>
              </p:cNvPr>
              <p:cNvSpPr txBox="1">
                <a:spLocks noRot="1" noChangeAspect="1" noMove="1" noResize="1" noEditPoints="1" noAdjustHandles="1" noChangeArrowheads="1" noChangeShapeType="1" noTextEdit="1"/>
              </p:cNvSpPr>
              <p:nvPr/>
            </p:nvSpPr>
            <p:spPr>
              <a:xfrm>
                <a:off x="360000" y="3303753"/>
                <a:ext cx="5608448" cy="2821744"/>
              </a:xfrm>
              <a:prstGeom prst="rect">
                <a:avLst/>
              </a:prstGeom>
              <a:blipFill>
                <a:blip r:embed="rId4"/>
                <a:stretch>
                  <a:fillRect l="-109"/>
                </a:stretch>
              </a:blipFill>
            </p:spPr>
            <p:txBody>
              <a:bodyPr/>
              <a:lstStyle/>
              <a:p>
                <a:r>
                  <a:rPr lang="en-AU">
                    <a:noFill/>
                  </a:rPr>
                  <a:t> </a:t>
                </a:r>
              </a:p>
            </p:txBody>
          </p:sp>
        </mc:Fallback>
      </mc:AlternateContent>
      <p:sp>
        <p:nvSpPr>
          <p:cNvPr id="22" name="Speech Bubble: Oval 21">
            <a:extLst>
              <a:ext uri="{FF2B5EF4-FFF2-40B4-BE49-F238E27FC236}">
                <a16:creationId xmlns:a16="http://schemas.microsoft.com/office/drawing/2014/main" id="{56116DE6-8DB2-BA5C-0C29-DBEAC63DCE54}"/>
              </a:ext>
            </a:extLst>
          </p:cNvPr>
          <p:cNvSpPr/>
          <p:nvPr/>
        </p:nvSpPr>
        <p:spPr>
          <a:xfrm>
            <a:off x="6096000" y="3156199"/>
            <a:ext cx="3405788" cy="545602"/>
          </a:xfrm>
          <a:prstGeom prst="wedgeRoundRectCallout">
            <a:avLst>
              <a:gd name="adj1" fmla="val -56064"/>
              <a:gd name="adj2" fmla="val 205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can we use this formula?</a:t>
            </a:r>
          </a:p>
        </p:txBody>
      </p:sp>
      <p:sp>
        <p:nvSpPr>
          <p:cNvPr id="23" name="Speech Bubble: Oval 22">
            <a:extLst>
              <a:ext uri="{FF2B5EF4-FFF2-40B4-BE49-F238E27FC236}">
                <a16:creationId xmlns:a16="http://schemas.microsoft.com/office/drawing/2014/main" id="{5468A22E-6F07-C9AB-B64B-B04A1177F8BE}"/>
              </a:ext>
            </a:extLst>
          </p:cNvPr>
          <p:cNvSpPr/>
          <p:nvPr/>
        </p:nvSpPr>
        <p:spPr>
          <a:xfrm>
            <a:off x="6096000" y="3965868"/>
            <a:ext cx="4147068" cy="499309"/>
          </a:xfrm>
          <a:prstGeom prst="wedgeRoundRectCallout">
            <a:avLst>
              <a:gd name="adj1" fmla="val -55215"/>
              <a:gd name="adj2" fmla="val -176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else can we write this formula?</a:t>
            </a:r>
          </a:p>
        </p:txBody>
      </p:sp>
      <p:sp>
        <p:nvSpPr>
          <p:cNvPr id="24" name="Speech Bubble: Oval 23">
            <a:extLst>
              <a:ext uri="{FF2B5EF4-FFF2-40B4-BE49-F238E27FC236}">
                <a16:creationId xmlns:a16="http://schemas.microsoft.com/office/drawing/2014/main" id="{3FAB89B2-5E3E-0E56-D047-2F4BD0FCCA69}"/>
              </a:ext>
            </a:extLst>
          </p:cNvPr>
          <p:cNvSpPr/>
          <p:nvPr/>
        </p:nvSpPr>
        <p:spPr>
          <a:xfrm>
            <a:off x="6096000" y="4561737"/>
            <a:ext cx="4319424" cy="499309"/>
          </a:xfrm>
          <a:prstGeom prst="wedgeRoundRectCallout">
            <a:avLst>
              <a:gd name="adj1" fmla="val -55119"/>
              <a:gd name="adj2" fmla="val -232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would we describe this in words?</a:t>
            </a:r>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87378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0122F-9E1C-1E70-D792-80F9C73C5964}"/>
              </a:ext>
            </a:extLst>
          </p:cNvPr>
          <p:cNvSpPr>
            <a:spLocks noGrp="1"/>
          </p:cNvSpPr>
          <p:nvPr>
            <p:ph type="title"/>
          </p:nvPr>
        </p:nvSpPr>
        <p:spPr/>
        <p:txBody>
          <a:bodyPr anchor="t">
            <a:normAutofit/>
          </a:bodyPr>
          <a:lstStyle/>
          <a:p>
            <a:r>
              <a:rPr lang="en-AU" dirty="0"/>
              <a:t>Finding the area (1 of 4)</a:t>
            </a:r>
          </a:p>
        </p:txBody>
      </p:sp>
      <p:sp>
        <p:nvSpPr>
          <p:cNvPr id="5" name="Text Placeholder 4">
            <a:extLst>
              <a:ext uri="{FF2B5EF4-FFF2-40B4-BE49-F238E27FC236}">
                <a16:creationId xmlns:a16="http://schemas.microsoft.com/office/drawing/2014/main" id="{DDEF9182-9597-B400-357E-50CD5BAA2ACF}"/>
              </a:ext>
            </a:extLst>
          </p:cNvPr>
          <p:cNvSpPr>
            <a:spLocks noGrp="1"/>
          </p:cNvSpPr>
          <p:nvPr>
            <p:ph type="body" sz="quarter" idx="18"/>
          </p:nvPr>
        </p:nvSpPr>
        <p:spPr>
          <a:xfrm>
            <a:off x="360000" y="982520"/>
            <a:ext cx="10080000" cy="310015"/>
          </a:xfrm>
        </p:spPr>
        <p:txBody>
          <a:bodyPr anchor="b">
            <a:normAutofit fontScale="85000" lnSpcReduction="20000"/>
          </a:bodyPr>
          <a:lstStyle/>
          <a:p>
            <a:r>
              <a:rPr lang="en-AU"/>
              <a:t>Using the formula – example 1 </a:t>
            </a:r>
          </a:p>
        </p:txBody>
      </p:sp>
      <p:sp>
        <p:nvSpPr>
          <p:cNvPr id="12" name="TextBox 11">
            <a:extLst>
              <a:ext uri="{FF2B5EF4-FFF2-40B4-BE49-F238E27FC236}">
                <a16:creationId xmlns:a16="http://schemas.microsoft.com/office/drawing/2014/main" id="{681EED38-7FC6-6FDF-AA0B-FF367B66DDB9}"/>
              </a:ext>
            </a:extLst>
          </p:cNvPr>
          <p:cNvSpPr txBox="1"/>
          <p:nvPr/>
        </p:nvSpPr>
        <p:spPr>
          <a:xfrm>
            <a:off x="360000" y="1816443"/>
            <a:ext cx="3966519" cy="498040"/>
          </a:xfrm>
          <a:prstGeom prst="rect">
            <a:avLst/>
          </a:prstGeom>
          <a:noFill/>
        </p:spPr>
        <p:txBody>
          <a:bodyPr wrap="square" lIns="0" tIns="0" rIns="0" bIns="0" rtlCol="0">
            <a:noAutofit/>
          </a:bodyPr>
          <a:lstStyle/>
          <a:p>
            <a:pPr algn="l"/>
            <a:r>
              <a:rPr lang="en-AU" sz="1800" dirty="0"/>
              <a:t>Find the area of the trapezium?</a:t>
            </a:r>
          </a:p>
        </p:txBody>
      </p:sp>
      <p:pic>
        <p:nvPicPr>
          <p:cNvPr id="15" name="Picture 14" descr="trapezium with parallel sides 4cm and 8cm, and perpendicular height 12cm">
            <a:extLst>
              <a:ext uri="{FF2B5EF4-FFF2-40B4-BE49-F238E27FC236}">
                <a16:creationId xmlns:a16="http://schemas.microsoft.com/office/drawing/2014/main" id="{EA7A1136-BDE7-6739-FDF6-CCC5FE6E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2314483"/>
            <a:ext cx="5492836" cy="2982865"/>
          </a:xfrm>
          <a:prstGeom prst="rect">
            <a:avLst/>
          </a:prstGeom>
        </p:spPr>
      </p:pic>
      <mc:AlternateContent xmlns:mc="http://schemas.openxmlformats.org/markup-compatibility/2006" xmlns:a14="http://schemas.microsoft.com/office/drawing/2010/main">
        <mc:Choice Requires="a14">
          <p:sp>
            <p:nvSpPr>
              <p:cNvPr id="16" name="Text Placeholder 1">
                <a:extLst>
                  <a:ext uri="{FF2B5EF4-FFF2-40B4-BE49-F238E27FC236}">
                    <a16:creationId xmlns:a16="http://schemas.microsoft.com/office/drawing/2014/main" id="{2D4F595F-BA1B-AC55-8369-03DF8F0268FA}"/>
                  </a:ext>
                </a:extLst>
              </p:cNvPr>
              <p:cNvSpPr txBox="1">
                <a:spLocks/>
              </p:cNvSpPr>
              <p:nvPr/>
            </p:nvSpPr>
            <p:spPr>
              <a:xfrm>
                <a:off x="7624193" y="1370077"/>
                <a:ext cx="1894765" cy="487167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𝑎</m:t>
                      </m:r>
                      <m:r>
                        <a:rPr lang="en-AU" sz="1800" i="1" smtClean="0">
                          <a:latin typeface="Cambria Math" panose="02040503050406030204" pitchFamily="18" charset="0"/>
                        </a:rPr>
                        <m:t>=4</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𝑏</m:t>
                      </m:r>
                      <m:r>
                        <a:rPr lang="en-AU" sz="1800" i="1" smtClean="0">
                          <a:latin typeface="Cambria Math" panose="02040503050406030204" pitchFamily="18" charset="0"/>
                        </a:rPr>
                        <m:t>=8</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h</m:t>
                      </m:r>
                      <m:r>
                        <a:rPr lang="en-AU" sz="1800" i="1" smtClean="0">
                          <a:latin typeface="Cambria Math" panose="02040503050406030204" pitchFamily="18" charset="0"/>
                        </a:rPr>
                        <m:t>=12</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endParaRPr lang="en-AU" sz="1800" i="1" dirty="0">
                  <a:latin typeface="Cambria Math" panose="02040503050406030204" pitchFamily="18" charset="0"/>
                </a:endParaRPr>
              </a:p>
              <a:p>
                <a14:m>
                  <m:oMath xmlns:m="http://schemas.openxmlformats.org/officeDocument/2006/math">
                    <m:r>
                      <a:rPr lang="en-AU" sz="1800" i="1" smtClean="0">
                        <a:latin typeface="Cambria Math" panose="02040503050406030204" pitchFamily="18" charset="0"/>
                      </a:rPr>
                      <m:t>𝐴</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h</m:t>
                        </m:r>
                      </m:num>
                      <m:den>
                        <m:r>
                          <a:rPr lang="en-AU" sz="1800" i="1" smtClean="0">
                            <a:latin typeface="Cambria Math" panose="02040503050406030204" pitchFamily="18" charset="0"/>
                          </a:rPr>
                          <m:t>2</m:t>
                        </m:r>
                      </m:den>
                    </m:f>
                    <m:r>
                      <a:rPr lang="en-AU" sz="1800" i="1" smtClean="0">
                        <a:latin typeface="Cambria Math" panose="02040503050406030204" pitchFamily="18" charset="0"/>
                      </a:rPr>
                      <m:t>(</m:t>
                    </m:r>
                    <m:r>
                      <a:rPr lang="en-AU" sz="1800" i="1" smtClean="0">
                        <a:latin typeface="Cambria Math" panose="02040503050406030204" pitchFamily="18" charset="0"/>
                      </a:rPr>
                      <m:t>𝑎</m:t>
                    </m:r>
                    <m:r>
                      <a:rPr lang="en-AU" sz="1800" i="1" smtClean="0">
                        <a:latin typeface="Cambria Math" panose="02040503050406030204" pitchFamily="18" charset="0"/>
                      </a:rPr>
                      <m:t>+</m:t>
                    </m:r>
                    <m:r>
                      <a:rPr lang="en-AU" sz="1800" i="1" smtClean="0">
                        <a:latin typeface="Cambria Math" panose="02040503050406030204" pitchFamily="18" charset="0"/>
                      </a:rPr>
                      <m:t>𝑏</m:t>
                    </m:r>
                    <m:r>
                      <a:rPr lang="en-AU" sz="1800" i="1" smtClean="0">
                        <a:latin typeface="Cambria Math" panose="02040503050406030204" pitchFamily="18" charset="0"/>
                      </a:rPr>
                      <m:t>)</m:t>
                    </m:r>
                  </m:oMath>
                </a14:m>
                <a:r>
                  <a:rPr lang="en-US" sz="1800" dirty="0"/>
                  <a:t> </a:t>
                </a:r>
              </a:p>
              <a:p>
                <a:r>
                  <a:rPr lang="en-US" sz="1800" dirty="0"/>
                  <a:t>   </a:t>
                </a:r>
                <a14:m>
                  <m:oMath xmlns:m="http://schemas.openxmlformats.org/officeDocument/2006/math">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12</m:t>
                        </m:r>
                      </m:num>
                      <m:den>
                        <m:r>
                          <a:rPr lang="en-AU" sz="1800" i="1" smtClean="0">
                            <a:latin typeface="Cambria Math" panose="02040503050406030204" pitchFamily="18" charset="0"/>
                          </a:rPr>
                          <m:t>2</m:t>
                        </m:r>
                      </m:den>
                    </m:f>
                    <m:r>
                      <a:rPr lang="en-AU" sz="1800" i="1" smtClean="0">
                        <a:latin typeface="Cambria Math" panose="02040503050406030204" pitchFamily="18" charset="0"/>
                      </a:rPr>
                      <m:t>(4+8)</m:t>
                    </m:r>
                  </m:oMath>
                </a14:m>
                <a:endParaRPr lang="en-US" sz="1800" dirty="0"/>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    =6</m:t>
                      </m:r>
                      <m:r>
                        <a:rPr lang="en-AU" sz="1800" i="1" smtClean="0">
                          <a:latin typeface="Cambria Math" panose="02040503050406030204" pitchFamily="18" charset="0"/>
                          <a:ea typeface="Cambria Math" panose="02040503050406030204" pitchFamily="18" charset="0"/>
                        </a:rPr>
                        <m:t>×12</m:t>
                      </m:r>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    =72</m:t>
                      </m:r>
                      <m:r>
                        <a:rPr lang="en-AU" sz="1800" i="1" smtClean="0">
                          <a:latin typeface="Cambria Math" panose="02040503050406030204" pitchFamily="18" charset="0"/>
                        </a:rPr>
                        <m:t>𝑐</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𝑚</m:t>
                          </m:r>
                        </m:e>
                        <m:sup>
                          <m:r>
                            <a:rPr lang="en-AU" sz="1800" i="1" smtClean="0">
                              <a:latin typeface="Cambria Math" panose="02040503050406030204" pitchFamily="18" charset="0"/>
                            </a:rPr>
                            <m:t>2</m:t>
                          </m:r>
                        </m:sup>
                      </m:sSup>
                    </m:oMath>
                  </m:oMathPara>
                </a14:m>
                <a:endParaRPr lang="en-US" sz="1800" dirty="0"/>
              </a:p>
            </p:txBody>
          </p:sp>
        </mc:Choice>
        <mc:Fallback xmlns="">
          <p:sp>
            <p:nvSpPr>
              <p:cNvPr id="16" name="Text Placeholder 1">
                <a:extLst>
                  <a:ext uri="{FF2B5EF4-FFF2-40B4-BE49-F238E27FC236}">
                    <a16:creationId xmlns:a16="http://schemas.microsoft.com/office/drawing/2014/main" id="{2D4F595F-BA1B-AC55-8369-03DF8F0268FA}"/>
                  </a:ext>
                </a:extLst>
              </p:cNvPr>
              <p:cNvSpPr txBox="1">
                <a:spLocks noRot="1" noChangeAspect="1" noMove="1" noResize="1" noEditPoints="1" noAdjustHandles="1" noChangeArrowheads="1" noChangeShapeType="1" noTextEdit="1"/>
              </p:cNvSpPr>
              <p:nvPr/>
            </p:nvSpPr>
            <p:spPr>
              <a:xfrm>
                <a:off x="7624193" y="1370077"/>
                <a:ext cx="1894765" cy="4871676"/>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601094C-C8B3-BB13-5FBE-150A7BB7EBD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78302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0122F-9E1C-1E70-D792-80F9C73C5964}"/>
              </a:ext>
            </a:extLst>
          </p:cNvPr>
          <p:cNvSpPr>
            <a:spLocks noGrp="1"/>
          </p:cNvSpPr>
          <p:nvPr>
            <p:ph type="title"/>
          </p:nvPr>
        </p:nvSpPr>
        <p:spPr/>
        <p:txBody>
          <a:bodyPr anchor="t">
            <a:normAutofit/>
          </a:bodyPr>
          <a:lstStyle/>
          <a:p>
            <a:r>
              <a:rPr lang="en-AU" dirty="0"/>
              <a:t>Finding the area (2 of 4)</a:t>
            </a:r>
          </a:p>
        </p:txBody>
      </p:sp>
      <p:sp>
        <p:nvSpPr>
          <p:cNvPr id="5" name="Text Placeholder 4">
            <a:extLst>
              <a:ext uri="{FF2B5EF4-FFF2-40B4-BE49-F238E27FC236}">
                <a16:creationId xmlns:a16="http://schemas.microsoft.com/office/drawing/2014/main" id="{DDEF9182-9597-B400-357E-50CD5BAA2ACF}"/>
              </a:ext>
            </a:extLst>
          </p:cNvPr>
          <p:cNvSpPr>
            <a:spLocks noGrp="1"/>
          </p:cNvSpPr>
          <p:nvPr>
            <p:ph type="body" sz="quarter" idx="18"/>
          </p:nvPr>
        </p:nvSpPr>
        <p:spPr/>
        <p:txBody>
          <a:bodyPr anchor="b">
            <a:normAutofit fontScale="85000" lnSpcReduction="20000"/>
          </a:bodyPr>
          <a:lstStyle/>
          <a:p>
            <a:r>
              <a:rPr lang="en-AU"/>
              <a:t>Using the formula – example 1 prompts</a:t>
            </a:r>
          </a:p>
        </p:txBody>
      </p:sp>
      <p:sp>
        <p:nvSpPr>
          <p:cNvPr id="14" name="TextBox 13">
            <a:extLst>
              <a:ext uri="{FF2B5EF4-FFF2-40B4-BE49-F238E27FC236}">
                <a16:creationId xmlns:a16="http://schemas.microsoft.com/office/drawing/2014/main" id="{D10EE69A-294D-446F-EB1D-EC468639FB7E}"/>
              </a:ext>
            </a:extLst>
          </p:cNvPr>
          <p:cNvSpPr txBox="1"/>
          <p:nvPr/>
        </p:nvSpPr>
        <p:spPr>
          <a:xfrm>
            <a:off x="371475" y="1816443"/>
            <a:ext cx="3966519" cy="498040"/>
          </a:xfrm>
          <a:prstGeom prst="rect">
            <a:avLst/>
          </a:prstGeom>
          <a:noFill/>
        </p:spPr>
        <p:txBody>
          <a:bodyPr wrap="square" lIns="0" tIns="0" rIns="0" bIns="0" rtlCol="0">
            <a:noAutofit/>
          </a:bodyPr>
          <a:lstStyle/>
          <a:p>
            <a:pPr algn="l"/>
            <a:r>
              <a:rPr lang="en-AU" sz="1800" dirty="0"/>
              <a:t>Find the area of the trapezium?</a:t>
            </a:r>
          </a:p>
        </p:txBody>
      </p:sp>
      <p:pic>
        <p:nvPicPr>
          <p:cNvPr id="15" name="Picture 14" descr="trapezium with parallel sides 4cm and 8cm, and perpendicular height 12cm">
            <a:extLst>
              <a:ext uri="{FF2B5EF4-FFF2-40B4-BE49-F238E27FC236}">
                <a16:creationId xmlns:a16="http://schemas.microsoft.com/office/drawing/2014/main" id="{4608B9A6-503E-1D1A-1019-8501BB486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2314483"/>
            <a:ext cx="5492836" cy="2982865"/>
          </a:xfrm>
          <a:prstGeom prst="rect">
            <a:avLst/>
          </a:prstGeom>
        </p:spPr>
      </p:pic>
      <mc:AlternateContent xmlns:mc="http://schemas.openxmlformats.org/markup-compatibility/2006" xmlns:a14="http://schemas.microsoft.com/office/drawing/2010/main">
        <mc:Choice Requires="a14">
          <p:sp>
            <p:nvSpPr>
              <p:cNvPr id="17" name="Speech Bubble: Oval 5">
                <a:extLst>
                  <a:ext uri="{FF2B5EF4-FFF2-40B4-BE49-F238E27FC236}">
                    <a16:creationId xmlns:a16="http://schemas.microsoft.com/office/drawing/2014/main" id="{60062FD5-A5CA-44EF-CA6E-757D9265F1F0}"/>
                  </a:ext>
                </a:extLst>
              </p:cNvPr>
              <p:cNvSpPr/>
              <p:nvPr/>
            </p:nvSpPr>
            <p:spPr>
              <a:xfrm>
                <a:off x="1079397" y="5167289"/>
                <a:ext cx="3109144" cy="916640"/>
              </a:xfrm>
              <a:prstGeom prst="wedgeRoundRectCallout">
                <a:avLst>
                  <a:gd name="adj1" fmla="val -21468"/>
                  <a:gd name="adj2" fmla="val -726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Could I say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=12</m:t>
                    </m:r>
                  </m:oMath>
                </a14:m>
                <a:r>
                  <a:rPr lang="en-AU" sz="1800" dirty="0"/>
                  <a:t> if it was one of the sloped sides?</a:t>
                </a:r>
              </a:p>
            </p:txBody>
          </p:sp>
        </mc:Choice>
        <mc:Fallback xmlns="">
          <p:sp>
            <p:nvSpPr>
              <p:cNvPr id="17" name="Speech Bubble: Oval 5">
                <a:extLst>
                  <a:ext uri="{FF2B5EF4-FFF2-40B4-BE49-F238E27FC236}">
                    <a16:creationId xmlns:a16="http://schemas.microsoft.com/office/drawing/2014/main" id="{60062FD5-A5CA-44EF-CA6E-757D9265F1F0}"/>
                  </a:ext>
                </a:extLst>
              </p:cNvPr>
              <p:cNvSpPr>
                <a:spLocks noRot="1" noChangeAspect="1" noMove="1" noResize="1" noEditPoints="1" noAdjustHandles="1" noChangeArrowheads="1" noChangeShapeType="1" noTextEdit="1"/>
              </p:cNvSpPr>
              <p:nvPr/>
            </p:nvSpPr>
            <p:spPr>
              <a:xfrm>
                <a:off x="1079397" y="5167289"/>
                <a:ext cx="3109144" cy="916640"/>
              </a:xfrm>
              <a:prstGeom prst="wedgeRoundRectCallout">
                <a:avLst>
                  <a:gd name="adj1" fmla="val -21468"/>
                  <a:gd name="adj2" fmla="val -72622"/>
                  <a:gd name="adj3" fmla="val 16667"/>
                </a:avLst>
              </a:prstGeom>
              <a:blipFill>
                <a:blip r:embed="rId3"/>
                <a:stretch>
                  <a:fillRect b="-58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F468203-44A3-559F-D746-35B60B07F707}"/>
                  </a:ext>
                </a:extLst>
              </p:cNvPr>
              <p:cNvSpPr txBox="1">
                <a:spLocks/>
              </p:cNvSpPr>
              <p:nvPr/>
            </p:nvSpPr>
            <p:spPr>
              <a:xfrm>
                <a:off x="7624193" y="1370077"/>
                <a:ext cx="1894765" cy="487167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𝑎</m:t>
                      </m:r>
                      <m:r>
                        <a:rPr lang="en-AU" sz="1800" i="1" smtClean="0">
                          <a:latin typeface="Cambria Math" panose="02040503050406030204" pitchFamily="18" charset="0"/>
                        </a:rPr>
                        <m:t>=4</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𝑏</m:t>
                      </m:r>
                      <m:r>
                        <a:rPr lang="en-AU" sz="1800" i="1" smtClean="0">
                          <a:latin typeface="Cambria Math" panose="02040503050406030204" pitchFamily="18" charset="0"/>
                        </a:rPr>
                        <m:t>=8</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h</m:t>
                      </m:r>
                      <m:r>
                        <a:rPr lang="en-AU" sz="1800" i="1" smtClean="0">
                          <a:latin typeface="Cambria Math" panose="02040503050406030204" pitchFamily="18" charset="0"/>
                        </a:rPr>
                        <m:t>=12</m:t>
                      </m:r>
                      <m:r>
                        <a:rPr lang="en-AU" sz="1800" i="1" smtClean="0">
                          <a:latin typeface="Cambria Math" panose="02040503050406030204" pitchFamily="18" charset="0"/>
                        </a:rPr>
                        <m:t>𝑐𝑚</m:t>
                      </m:r>
                    </m:oMath>
                  </m:oMathPara>
                </a14:m>
                <a:endParaRPr lang="en-AU" sz="1800" i="1" dirty="0">
                  <a:latin typeface="Cambria Math" panose="02040503050406030204" pitchFamily="18" charset="0"/>
                </a:endParaRPr>
              </a:p>
              <a:p>
                <a:endParaRPr lang="en-AU" sz="1800" i="1" dirty="0">
                  <a:latin typeface="Cambria Math" panose="02040503050406030204" pitchFamily="18" charset="0"/>
                </a:endParaRPr>
              </a:p>
              <a:p>
                <a14:m>
                  <m:oMath xmlns:m="http://schemas.openxmlformats.org/officeDocument/2006/math">
                    <m:r>
                      <a:rPr lang="en-AU" sz="1800" i="1" smtClean="0">
                        <a:latin typeface="Cambria Math" panose="02040503050406030204" pitchFamily="18" charset="0"/>
                      </a:rPr>
                      <m:t>𝐴</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h</m:t>
                        </m:r>
                      </m:num>
                      <m:den>
                        <m:r>
                          <a:rPr lang="en-AU" sz="1800" i="1" smtClean="0">
                            <a:latin typeface="Cambria Math" panose="02040503050406030204" pitchFamily="18" charset="0"/>
                          </a:rPr>
                          <m:t>2</m:t>
                        </m:r>
                      </m:den>
                    </m:f>
                    <m:r>
                      <a:rPr lang="en-AU" sz="1800" i="1" smtClean="0">
                        <a:latin typeface="Cambria Math" panose="02040503050406030204" pitchFamily="18" charset="0"/>
                      </a:rPr>
                      <m:t>(</m:t>
                    </m:r>
                    <m:r>
                      <a:rPr lang="en-AU" sz="1800" i="1" smtClean="0">
                        <a:latin typeface="Cambria Math" panose="02040503050406030204" pitchFamily="18" charset="0"/>
                      </a:rPr>
                      <m:t>𝑎</m:t>
                    </m:r>
                    <m:r>
                      <a:rPr lang="en-AU" sz="1800" i="1" smtClean="0">
                        <a:latin typeface="Cambria Math" panose="02040503050406030204" pitchFamily="18" charset="0"/>
                      </a:rPr>
                      <m:t>+</m:t>
                    </m:r>
                    <m:r>
                      <a:rPr lang="en-AU" sz="1800" i="1" smtClean="0">
                        <a:latin typeface="Cambria Math" panose="02040503050406030204" pitchFamily="18" charset="0"/>
                      </a:rPr>
                      <m:t>𝑏</m:t>
                    </m:r>
                    <m:r>
                      <a:rPr lang="en-AU" sz="1800" i="1" smtClean="0">
                        <a:latin typeface="Cambria Math" panose="02040503050406030204" pitchFamily="18" charset="0"/>
                      </a:rPr>
                      <m:t>)</m:t>
                    </m:r>
                  </m:oMath>
                </a14:m>
                <a:r>
                  <a:rPr lang="en-US" sz="1800" dirty="0"/>
                  <a:t> </a:t>
                </a:r>
              </a:p>
              <a:p>
                <a:r>
                  <a:rPr lang="en-US" sz="1800" dirty="0"/>
                  <a:t>   </a:t>
                </a:r>
                <a14:m>
                  <m:oMath xmlns:m="http://schemas.openxmlformats.org/officeDocument/2006/math">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12</m:t>
                        </m:r>
                      </m:num>
                      <m:den>
                        <m:r>
                          <a:rPr lang="en-AU" sz="1800" i="1" smtClean="0">
                            <a:latin typeface="Cambria Math" panose="02040503050406030204" pitchFamily="18" charset="0"/>
                          </a:rPr>
                          <m:t>2</m:t>
                        </m:r>
                      </m:den>
                    </m:f>
                    <m:r>
                      <a:rPr lang="en-AU" sz="1800" i="1" smtClean="0">
                        <a:latin typeface="Cambria Math" panose="02040503050406030204" pitchFamily="18" charset="0"/>
                      </a:rPr>
                      <m:t>(4+8)</m:t>
                    </m:r>
                  </m:oMath>
                </a14:m>
                <a:endParaRPr lang="en-US" sz="1800" dirty="0"/>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    =6</m:t>
                      </m:r>
                      <m:r>
                        <a:rPr lang="en-AU" sz="1800" i="1" smtClean="0">
                          <a:latin typeface="Cambria Math" panose="02040503050406030204" pitchFamily="18" charset="0"/>
                          <a:ea typeface="Cambria Math" panose="02040503050406030204" pitchFamily="18" charset="0"/>
                        </a:rPr>
                        <m:t>×12</m:t>
                      </m:r>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    =72</m:t>
                      </m:r>
                      <m:r>
                        <a:rPr lang="en-AU" sz="1800" i="1" smtClean="0">
                          <a:latin typeface="Cambria Math" panose="02040503050406030204" pitchFamily="18" charset="0"/>
                        </a:rPr>
                        <m:t>𝑐</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𝑚</m:t>
                          </m:r>
                        </m:e>
                        <m:sup>
                          <m:r>
                            <a:rPr lang="en-AU" sz="1800" i="1" smtClean="0">
                              <a:latin typeface="Cambria Math" panose="02040503050406030204" pitchFamily="18" charset="0"/>
                            </a:rPr>
                            <m:t>2</m:t>
                          </m:r>
                        </m:sup>
                      </m:sSup>
                    </m:oMath>
                  </m:oMathPara>
                </a14:m>
                <a:endParaRPr lang="en-US" sz="1800" dirty="0"/>
              </a:p>
            </p:txBody>
          </p:sp>
        </mc:Choice>
        <mc:Fallback xmlns="">
          <p:sp>
            <p:nvSpPr>
              <p:cNvPr id="2" name="Text Placeholder 1">
                <a:extLst>
                  <a:ext uri="{FF2B5EF4-FFF2-40B4-BE49-F238E27FC236}">
                    <a16:creationId xmlns:a16="http://schemas.microsoft.com/office/drawing/2014/main" id="{9F468203-44A3-559F-D746-35B60B07F707}"/>
                  </a:ext>
                </a:extLst>
              </p:cNvPr>
              <p:cNvSpPr txBox="1">
                <a:spLocks noRot="1" noChangeAspect="1" noMove="1" noResize="1" noEditPoints="1" noAdjustHandles="1" noChangeArrowheads="1" noChangeShapeType="1" noTextEdit="1"/>
              </p:cNvSpPr>
              <p:nvPr/>
            </p:nvSpPr>
            <p:spPr>
              <a:xfrm>
                <a:off x="7624193" y="1370077"/>
                <a:ext cx="1894765" cy="4871676"/>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Speech Bubble: Oval 1">
                <a:extLst>
                  <a:ext uri="{FF2B5EF4-FFF2-40B4-BE49-F238E27FC236}">
                    <a16:creationId xmlns:a16="http://schemas.microsoft.com/office/drawing/2014/main" id="{58720874-E4F5-B1DD-D657-F51A9F4D7C3E}"/>
                  </a:ext>
                </a:extLst>
              </p:cNvPr>
              <p:cNvSpPr/>
              <p:nvPr/>
            </p:nvSpPr>
            <p:spPr>
              <a:xfrm>
                <a:off x="9140677" y="1523999"/>
                <a:ext cx="2659367" cy="934287"/>
              </a:xfrm>
              <a:prstGeom prst="wedgeRoundRectCallout">
                <a:avLst>
                  <a:gd name="adj1" fmla="val -63234"/>
                  <a:gd name="adj2" fmla="val -213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Does it matter if </a:t>
                </a:r>
                <a14:m>
                  <m:oMath xmlns:m="http://schemas.openxmlformats.org/officeDocument/2006/math">
                    <m:r>
                      <a:rPr lang="en-AU" sz="1800" i="1" dirty="0" smtClean="0">
                        <a:latin typeface="Cambria Math" panose="02040503050406030204" pitchFamily="18" charset="0"/>
                      </a:rPr>
                      <m:t>𝑏</m:t>
                    </m:r>
                    <m:r>
                      <a:rPr lang="en-AU" sz="1800" b="0" i="1" dirty="0" smtClean="0">
                        <a:latin typeface="Cambria Math" panose="02040503050406030204" pitchFamily="18" charset="0"/>
                      </a:rPr>
                      <m:t>=</m:t>
                    </m:r>
                    <m:r>
                      <a:rPr lang="en-AU" sz="1800" i="1" dirty="0" smtClean="0">
                        <a:latin typeface="Cambria Math" panose="02040503050406030204" pitchFamily="18" charset="0"/>
                      </a:rPr>
                      <m:t>4</m:t>
                    </m:r>
                  </m:oMath>
                </a14:m>
                <a:r>
                  <a:rPr lang="en-AU" sz="1800" dirty="0"/>
                  <a:t> and </a:t>
                </a:r>
                <a14:m>
                  <m:oMath xmlns:m="http://schemas.openxmlformats.org/officeDocument/2006/math">
                    <m:r>
                      <a:rPr lang="en-AU" sz="1800" b="0" i="1" dirty="0" smtClean="0">
                        <a:latin typeface="Cambria Math" panose="02040503050406030204" pitchFamily="18" charset="0"/>
                      </a:rPr>
                      <m:t>𝑎</m:t>
                    </m:r>
                    <m:r>
                      <a:rPr lang="en-AU" sz="1800" b="0" i="1" dirty="0" smtClean="0">
                        <a:latin typeface="Cambria Math" panose="02040503050406030204" pitchFamily="18" charset="0"/>
                      </a:rPr>
                      <m:t>=8</m:t>
                    </m:r>
                  </m:oMath>
                </a14:m>
                <a:r>
                  <a:rPr lang="en-AU" sz="1800" dirty="0"/>
                  <a:t>?</a:t>
                </a:r>
              </a:p>
            </p:txBody>
          </p:sp>
        </mc:Choice>
        <mc:Fallback xmlns="">
          <p:sp>
            <p:nvSpPr>
              <p:cNvPr id="16" name="Speech Bubble: Oval 1">
                <a:extLst>
                  <a:ext uri="{FF2B5EF4-FFF2-40B4-BE49-F238E27FC236}">
                    <a16:creationId xmlns:a16="http://schemas.microsoft.com/office/drawing/2014/main" id="{58720874-E4F5-B1DD-D657-F51A9F4D7C3E}"/>
                  </a:ext>
                </a:extLst>
              </p:cNvPr>
              <p:cNvSpPr>
                <a:spLocks noRot="1" noChangeAspect="1" noMove="1" noResize="1" noEditPoints="1" noAdjustHandles="1" noChangeArrowheads="1" noChangeShapeType="1" noTextEdit="1"/>
              </p:cNvSpPr>
              <p:nvPr/>
            </p:nvSpPr>
            <p:spPr>
              <a:xfrm>
                <a:off x="9140677" y="1523999"/>
                <a:ext cx="2659367" cy="934287"/>
              </a:xfrm>
              <a:prstGeom prst="wedgeRoundRectCallout">
                <a:avLst>
                  <a:gd name="adj1" fmla="val -63234"/>
                  <a:gd name="adj2" fmla="val -21318"/>
                  <a:gd name="adj3" fmla="val 16667"/>
                </a:avLst>
              </a:prstGeom>
              <a:blipFill>
                <a:blip r:embed="rId5"/>
                <a:stretch>
                  <a:fillRect b="-645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601094C-C8B3-BB13-5FBE-150A7BB7EBD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6783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0122F-9E1C-1E70-D792-80F9C73C5964}"/>
              </a:ext>
            </a:extLst>
          </p:cNvPr>
          <p:cNvSpPr>
            <a:spLocks noGrp="1"/>
          </p:cNvSpPr>
          <p:nvPr>
            <p:ph type="title"/>
          </p:nvPr>
        </p:nvSpPr>
        <p:spPr/>
        <p:txBody>
          <a:bodyPr anchor="t">
            <a:normAutofit/>
          </a:bodyPr>
          <a:lstStyle/>
          <a:p>
            <a:r>
              <a:rPr lang="en-AU" dirty="0"/>
              <a:t>Finding the area (3 of 4)</a:t>
            </a:r>
          </a:p>
        </p:txBody>
      </p:sp>
      <p:sp>
        <p:nvSpPr>
          <p:cNvPr id="3" name="Slide Number Placeholder 2">
            <a:extLst>
              <a:ext uri="{FF2B5EF4-FFF2-40B4-BE49-F238E27FC236}">
                <a16:creationId xmlns:a16="http://schemas.microsoft.com/office/drawing/2014/main" id="{2601094C-C8B3-BB13-5FBE-150A7BB7EBD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
        <p:nvSpPr>
          <p:cNvPr id="5" name="Text Placeholder 4">
            <a:extLst>
              <a:ext uri="{FF2B5EF4-FFF2-40B4-BE49-F238E27FC236}">
                <a16:creationId xmlns:a16="http://schemas.microsoft.com/office/drawing/2014/main" id="{DDEF9182-9597-B400-357E-50CD5BAA2ACF}"/>
              </a:ext>
            </a:extLst>
          </p:cNvPr>
          <p:cNvSpPr>
            <a:spLocks noGrp="1"/>
          </p:cNvSpPr>
          <p:nvPr>
            <p:ph type="body" sz="quarter" idx="18"/>
          </p:nvPr>
        </p:nvSpPr>
        <p:spPr/>
        <p:txBody>
          <a:bodyPr anchor="b">
            <a:normAutofit fontScale="85000" lnSpcReduction="20000"/>
          </a:bodyPr>
          <a:lstStyle/>
          <a:p>
            <a:r>
              <a:rPr lang="en-AU"/>
              <a:t>Using the formula – Your turn</a:t>
            </a:r>
          </a:p>
        </p:txBody>
      </p:sp>
      <p:sp>
        <p:nvSpPr>
          <p:cNvPr id="8" name="TextBox 7">
            <a:extLst>
              <a:ext uri="{FF2B5EF4-FFF2-40B4-BE49-F238E27FC236}">
                <a16:creationId xmlns:a16="http://schemas.microsoft.com/office/drawing/2014/main" id="{AEF389D2-7A91-A03B-8682-E46E522B5827}"/>
              </a:ext>
            </a:extLst>
          </p:cNvPr>
          <p:cNvSpPr txBox="1"/>
          <p:nvPr/>
        </p:nvSpPr>
        <p:spPr>
          <a:xfrm>
            <a:off x="371475" y="1816443"/>
            <a:ext cx="3966519" cy="498040"/>
          </a:xfrm>
          <a:prstGeom prst="rect">
            <a:avLst/>
          </a:prstGeom>
          <a:noFill/>
        </p:spPr>
        <p:txBody>
          <a:bodyPr wrap="square" lIns="0" tIns="0" rIns="0" bIns="0" rtlCol="0">
            <a:noAutofit/>
          </a:bodyPr>
          <a:lstStyle/>
          <a:p>
            <a:pPr algn="l"/>
            <a:r>
              <a:rPr lang="en-AU" sz="1800" dirty="0"/>
              <a:t>Find the area of the trapezium.</a:t>
            </a:r>
          </a:p>
        </p:txBody>
      </p:sp>
      <p:pic>
        <p:nvPicPr>
          <p:cNvPr id="9" name="Picture 8" descr="trapezium with parallel sides 5cm and 9cm, and perpendicular height 7cm">
            <a:extLst>
              <a:ext uri="{FF2B5EF4-FFF2-40B4-BE49-F238E27FC236}">
                <a16:creationId xmlns:a16="http://schemas.microsoft.com/office/drawing/2014/main" id="{AC777E41-01A2-684E-858E-1C82C96BD06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90" y="2770429"/>
            <a:ext cx="6058631" cy="3381414"/>
          </a:xfrm>
          <a:prstGeom prst="rect">
            <a:avLst/>
          </a:prstGeom>
        </p:spPr>
      </p:pic>
    </p:spTree>
    <p:extLst>
      <p:ext uri="{BB962C8B-B14F-4D97-AF65-F5344CB8AC3E}">
        <p14:creationId xmlns:p14="http://schemas.microsoft.com/office/powerpoint/2010/main" val="2745751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677</Words>
  <Application>Microsoft Office PowerPoint</Application>
  <PresentationFormat>Widescreen</PresentationFormat>
  <Paragraphs>80</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Cambria Math</vt:lpstr>
      <vt:lpstr>Arial</vt:lpstr>
      <vt:lpstr>Times New Roman</vt:lpstr>
      <vt:lpstr>Public Sans Light</vt:lpstr>
      <vt:lpstr>Public Sans SemiBold</vt:lpstr>
      <vt:lpstr>Public Sans</vt:lpstr>
      <vt:lpstr>Open Sans</vt:lpstr>
      <vt:lpstr>1_NSWG Corporate</vt:lpstr>
      <vt:lpstr>Property trap</vt:lpstr>
      <vt:lpstr>Launch</vt:lpstr>
      <vt:lpstr>Land estimate</vt:lpstr>
      <vt:lpstr>Summarise</vt:lpstr>
      <vt:lpstr>Explore (1 of 2)</vt:lpstr>
      <vt:lpstr>Explore (2 of 2)</vt:lpstr>
      <vt:lpstr>Finding the area (1 of 4)</vt:lpstr>
      <vt:lpstr>Finding the area (2 of 4)</vt:lpstr>
      <vt:lpstr>Finding the area (3 of 4)</vt:lpstr>
      <vt:lpstr>Finding the area (4 of 4)</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trap</dc:title>
  <dc:subject/>
  <dc:creator>NSW Department of Education</dc:creator>
  <cp:keywords/>
  <dc:description/>
  <dcterms:created xsi:type="dcterms:W3CDTF">2024-03-21T03:56:25Z</dcterms:created>
  <dcterms:modified xsi:type="dcterms:W3CDTF">2024-03-21T03:56:42Z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2024-03-21T03:56:41Z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0082449f-6678-49cd-9a64-6ef5a25cf6ec</vt:lpwstr>
  </property>
  <property fmtid="{D5CDD505-2E9C-101B-9397-08002B2CF9AE}" pid="8" name="MSIP_Label_b603dfd7-d93a-4381-a340-2995d8282205_ContentBits">
    <vt:lpwstr>0</vt:lpwstr>
  </property>
</Properties>
</file>