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3"/>
  </p:notesMasterIdLst>
  <p:handoutMasterIdLst>
    <p:handoutMasterId r:id="rId14"/>
  </p:handoutMasterIdLst>
  <p:sldIdLst>
    <p:sldId id="257" r:id="rId2"/>
    <p:sldId id="272" r:id="rId3"/>
    <p:sldId id="374" r:id="rId4"/>
    <p:sldId id="376" r:id="rId5"/>
    <p:sldId id="380" r:id="rId6"/>
    <p:sldId id="381" r:id="rId7"/>
    <p:sldId id="375" r:id="rId8"/>
    <p:sldId id="377" r:id="rId9"/>
    <p:sldId id="378" r:id="rId10"/>
    <p:sldId id="379" r:id="rId11"/>
    <p:sldId id="361" r:id="rId12"/>
  </p:sldIdLst>
  <p:sldSz cx="12192000" cy="6858000"/>
  <p:notesSz cx="6858000" cy="9144000"/>
  <p:embeddedFontLst>
    <p:embeddedFont>
      <p:font typeface="Public Sans" pitchFamily="2" charset="0"/>
      <p:regular r:id="rId15"/>
      <p:bold r:id="rId16"/>
      <p:italic r:id="rId17"/>
      <p:boldItalic r:id="rId18"/>
    </p:embeddedFont>
    <p:embeddedFont>
      <p:font typeface="Public Sans Light" pitchFamily="2" charset="0"/>
      <p:regular r:id="rId19"/>
      <p:italic r:id="rId20"/>
    </p:embeddedFont>
    <p:embeddedFont>
      <p:font typeface="Public Sans SemiBold"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36906-51CB-4F03-8EA7-D2EA907A222D}" v="38" dt="2024-03-14T22:36:22.6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6" autoAdjust="0"/>
    <p:restoredTop sz="86281" autoAdjust="0"/>
  </p:normalViewPr>
  <p:slideViewPr>
    <p:cSldViewPr snapToGrid="0">
      <p:cViewPr varScale="1">
        <p:scale>
          <a:sx n="82" d="100"/>
          <a:sy n="82" d="100"/>
        </p:scale>
        <p:origin x="66" y="312"/>
      </p:cViewPr>
      <p:guideLst>
        <p:guide orient="horz" pos="4224"/>
        <p:guide pos="234"/>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255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7718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7707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62559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365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867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14579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6416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61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8154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4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8582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542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8561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010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5268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993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318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3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391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916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F965C1-2F74-023E-303B-42DB5CAAEF91}"/>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6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3288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C45E42-ED66-BF90-C177-D49EAE161286}"/>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00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2182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32899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24B9F9-A7EA-B39E-8228-97CAD98B150D}"/>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292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589B15-C4D3-63A6-82F7-C39113DF9D60}"/>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descr="NSW Government logo">
            <a:extLst>
              <a:ext uri="{FF2B5EF4-FFF2-40B4-BE49-F238E27FC236}">
                <a16:creationId xmlns:a16="http://schemas.microsoft.com/office/drawing/2014/main" id="{5A4EAD85-9FF1-26EE-3B73-F39E3AAFA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Tree>
    <p:extLst>
      <p:ext uri="{BB962C8B-B14F-4D97-AF65-F5344CB8AC3E}">
        <p14:creationId xmlns:p14="http://schemas.microsoft.com/office/powerpoint/2010/main" val="370444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D5B92-F71C-B1EF-56C2-1E540F9C2B2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0178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C59671-D306-8B6E-8A97-4D42D0BDB747}"/>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8951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4774180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Quickly counting kites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a:t>Figure 7</a:t>
            </a:r>
            <a:endParaRPr lang="en-AU" dirty="0"/>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Dimension of rhombus tiles on the wall</a:t>
            </a:r>
          </a:p>
        </p:txBody>
      </p:sp>
      <p:pic>
        <p:nvPicPr>
          <p:cNvPr id="5" name="Picture 4" descr="An image made in Desmos of tessellating kites, coloured blue, pink and green. One pink rhombus has lengths written on both of the diagonals, with one being 20 cm and one being 12 cm. ">
            <a:extLst>
              <a:ext uri="{FF2B5EF4-FFF2-40B4-BE49-F238E27FC236}">
                <a16:creationId xmlns:a16="http://schemas.microsoft.com/office/drawing/2014/main" id="{6C980FD6-5EF4-B0D7-8F1F-383C324DFFB8}"/>
              </a:ext>
            </a:extLst>
          </p:cNvPr>
          <p:cNvPicPr>
            <a:picLocks noChangeAspect="1"/>
          </p:cNvPicPr>
          <p:nvPr/>
        </p:nvPicPr>
        <p:blipFill>
          <a:blip r:embed="rId2"/>
          <a:stretch>
            <a:fillRect/>
          </a:stretch>
        </p:blipFill>
        <p:spPr>
          <a:xfrm>
            <a:off x="371475" y="1513875"/>
            <a:ext cx="5595677" cy="4725125"/>
          </a:xfrm>
          <a:prstGeom prst="rect">
            <a:avLst/>
          </a:prstGeom>
        </p:spPr>
      </p:pic>
      <p:sp>
        <p:nvSpPr>
          <p:cNvPr id="6" name="TextBox 5">
            <a:extLst>
              <a:ext uri="{FF2B5EF4-FFF2-40B4-BE49-F238E27FC236}">
                <a16:creationId xmlns:a16="http://schemas.microsoft.com/office/drawing/2014/main" id="{A793B1FB-2B08-F14A-C7F4-A3E1860DAF5B}"/>
              </a:ext>
            </a:extLst>
          </p:cNvPr>
          <p:cNvSpPr txBox="1"/>
          <p:nvPr/>
        </p:nvSpPr>
        <p:spPr>
          <a:xfrm>
            <a:off x="358412" y="6396649"/>
            <a:ext cx="8732121" cy="246221"/>
          </a:xfrm>
          <a:prstGeom prst="rect">
            <a:avLst/>
          </a:prstGeom>
          <a:noFill/>
        </p:spPr>
        <p:txBody>
          <a:bodyPr wrap="square" lIns="0">
            <a:spAutoFit/>
          </a:bodyPr>
          <a:lstStyle/>
          <a:p>
            <a:pPr>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638059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i="1" dirty="0" err="1">
                <a:solidFill>
                  <a:schemeClr val="bg1"/>
                </a:solidFill>
                <a:latin typeface="+mj-lt"/>
              </a:rPr>
              <a:t>Cth</a:t>
            </a:r>
            <a:r>
              <a:rPr lang="en-AU" sz="1200" i="1" dirty="0">
                <a:solidFill>
                  <a:schemeClr val="bg1"/>
                </a:solidFill>
                <a:latin typeface="+mj-lt"/>
              </a:rPr>
              <a:t>)</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1</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If you were tiling this wall, how many tiles would you need to order? </a:t>
            </a:r>
          </a:p>
        </p:txBody>
      </p:sp>
      <p:pic>
        <p:nvPicPr>
          <p:cNvPr id="6" name="Picture 5" descr="An image from Desmos of a square tiling pattern, where red and blue squares are interchanged in a grid that has 8 squares up the side and 20 squares across each row. ">
            <a:extLst>
              <a:ext uri="{FF2B5EF4-FFF2-40B4-BE49-F238E27FC236}">
                <a16:creationId xmlns:a16="http://schemas.microsoft.com/office/drawing/2014/main" id="{33EAFF90-2232-61F7-08A7-B9CBAE80F93F}"/>
              </a:ext>
            </a:extLst>
          </p:cNvPr>
          <p:cNvPicPr>
            <a:picLocks noChangeAspect="1"/>
          </p:cNvPicPr>
          <p:nvPr/>
        </p:nvPicPr>
        <p:blipFill>
          <a:blip r:embed="rId2"/>
          <a:stretch>
            <a:fillRect/>
          </a:stretch>
        </p:blipFill>
        <p:spPr>
          <a:xfrm>
            <a:off x="333874" y="1508522"/>
            <a:ext cx="10665202" cy="4385887"/>
          </a:xfrm>
          <a:prstGeom prst="rect">
            <a:avLst/>
          </a:prstGeom>
        </p:spPr>
      </p:pic>
      <p:sp>
        <p:nvSpPr>
          <p:cNvPr id="7" name="TextBox 6">
            <a:extLst>
              <a:ext uri="{FF2B5EF4-FFF2-40B4-BE49-F238E27FC236}">
                <a16:creationId xmlns:a16="http://schemas.microsoft.com/office/drawing/2014/main" id="{AA02DBD7-EF94-F206-4049-8A1E487872BD}"/>
              </a:ext>
            </a:extLst>
          </p:cNvPr>
          <p:cNvSpPr txBox="1"/>
          <p:nvPr/>
        </p:nvSpPr>
        <p:spPr>
          <a:xfrm>
            <a:off x="360000" y="6110396"/>
            <a:ext cx="10360602" cy="246221"/>
          </a:xfrm>
          <a:prstGeom prst="rect">
            <a:avLst/>
          </a:prstGeom>
          <a:noFill/>
        </p:spPr>
        <p:txBody>
          <a:bodyPr wrap="square" lIns="0">
            <a:spAutoFit/>
          </a:bodyPr>
          <a:lstStyle/>
          <a:p>
            <a:pPr>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2</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Square tiling pattern, counted to 160 </a:t>
            </a:r>
          </a:p>
        </p:txBody>
      </p:sp>
      <p:pic>
        <p:nvPicPr>
          <p:cNvPr id="5" name="Picture 4" descr="An image from Desmos of a square tiling pattern, where red and blue squares are interchanged in a grid that has 8 squares up the side and 20 squares across each row. Each square is now numbered, starting by counting from 1 to 20 across the top row, all the way down to 160 in the bottom right corner. ">
            <a:extLst>
              <a:ext uri="{FF2B5EF4-FFF2-40B4-BE49-F238E27FC236}">
                <a16:creationId xmlns:a16="http://schemas.microsoft.com/office/drawing/2014/main" id="{23FEE8FE-B007-2704-CD6D-2BABA833152A}"/>
              </a:ext>
            </a:extLst>
          </p:cNvPr>
          <p:cNvPicPr>
            <a:picLocks noChangeAspect="1"/>
          </p:cNvPicPr>
          <p:nvPr/>
        </p:nvPicPr>
        <p:blipFill>
          <a:blip r:embed="rId2"/>
          <a:stretch>
            <a:fillRect/>
          </a:stretch>
        </p:blipFill>
        <p:spPr>
          <a:xfrm>
            <a:off x="268559" y="1502122"/>
            <a:ext cx="11071102" cy="4507980"/>
          </a:xfrm>
          <a:prstGeom prst="rect">
            <a:avLst/>
          </a:prstGeom>
        </p:spPr>
      </p:pic>
      <p:sp>
        <p:nvSpPr>
          <p:cNvPr id="6" name="TextBox 5">
            <a:extLst>
              <a:ext uri="{FF2B5EF4-FFF2-40B4-BE49-F238E27FC236}">
                <a16:creationId xmlns:a16="http://schemas.microsoft.com/office/drawing/2014/main" id="{C4B5EF1D-93A9-5B0A-271D-4585FC547353}"/>
              </a:ext>
            </a:extLst>
          </p:cNvPr>
          <p:cNvSpPr txBox="1"/>
          <p:nvPr/>
        </p:nvSpPr>
        <p:spPr>
          <a:xfrm>
            <a:off x="390706" y="6128668"/>
            <a:ext cx="10333900" cy="246221"/>
          </a:xfrm>
          <a:prstGeom prst="rect">
            <a:avLst/>
          </a:prstGeom>
          <a:noFill/>
        </p:spPr>
        <p:txBody>
          <a:bodyPr wrap="square" lIns="0">
            <a:spAutoFit/>
          </a:bodyPr>
          <a:lstStyle/>
          <a:p>
            <a:pPr>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81083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3</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How many kites do you think there are?</a:t>
            </a:r>
          </a:p>
        </p:txBody>
      </p:sp>
      <p:pic>
        <p:nvPicPr>
          <p:cNvPr id="6" name="Picture 5" descr="An image of tessellating green, purple and orange kites, made in Desmos. ">
            <a:extLst>
              <a:ext uri="{FF2B5EF4-FFF2-40B4-BE49-F238E27FC236}">
                <a16:creationId xmlns:a16="http://schemas.microsoft.com/office/drawing/2014/main" id="{B140A20E-0C45-D496-4221-4556BDFC4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475" y="1500535"/>
            <a:ext cx="6548081" cy="4998763"/>
          </a:xfrm>
          <a:prstGeom prst="rect">
            <a:avLst/>
          </a:prstGeom>
        </p:spPr>
      </p:pic>
      <p:sp>
        <p:nvSpPr>
          <p:cNvPr id="5" name="TextBox 4">
            <a:extLst>
              <a:ext uri="{FF2B5EF4-FFF2-40B4-BE49-F238E27FC236}">
                <a16:creationId xmlns:a16="http://schemas.microsoft.com/office/drawing/2014/main" id="{5B9E341D-10D1-71B9-12B6-F6F2116CBE92}"/>
              </a:ext>
            </a:extLst>
          </p:cNvPr>
          <p:cNvSpPr txBox="1"/>
          <p:nvPr/>
        </p:nvSpPr>
        <p:spPr>
          <a:xfrm>
            <a:off x="371475" y="6498000"/>
            <a:ext cx="4900971" cy="294953"/>
          </a:xfrm>
          <a:prstGeom prst="rect">
            <a:avLst/>
          </a:prstGeom>
          <a:noFill/>
        </p:spPr>
        <p:txBody>
          <a:bodyPr wrap="square" lIns="0">
            <a:spAutoFit/>
          </a:bodyPr>
          <a:lstStyle/>
          <a:p>
            <a:pPr>
              <a:lnSpc>
                <a:spcPct val="150000"/>
              </a:lnSpc>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290189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4</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What if we zoom out? How many kites do you think there are now?</a:t>
            </a:r>
          </a:p>
        </p:txBody>
      </p:sp>
      <p:pic>
        <p:nvPicPr>
          <p:cNvPr id="7" name="Picture 6" descr="A zoomed out image of orange, green and purple tessellating kites. The kites are almost indistinguishable from another shape.">
            <a:extLst>
              <a:ext uri="{FF2B5EF4-FFF2-40B4-BE49-F238E27FC236}">
                <a16:creationId xmlns:a16="http://schemas.microsoft.com/office/drawing/2014/main" id="{7504C52D-663A-81B2-1BB2-861EDFE1A4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412" y="1535758"/>
            <a:ext cx="6799523" cy="5122707"/>
          </a:xfrm>
          <a:prstGeom prst="rect">
            <a:avLst/>
          </a:prstGeom>
        </p:spPr>
      </p:pic>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82922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5</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Dimensions of kite tiles on the wall</a:t>
            </a:r>
          </a:p>
        </p:txBody>
      </p:sp>
      <p:pic>
        <p:nvPicPr>
          <p:cNvPr id="6" name="Picture 5" descr="An image made in Desmos of kites tessellating in a wall, coloured green, purple and orange. One green kites has the lengths of diagonals displayed, being 6 cm and 7 cm. ">
            <a:extLst>
              <a:ext uri="{FF2B5EF4-FFF2-40B4-BE49-F238E27FC236}">
                <a16:creationId xmlns:a16="http://schemas.microsoft.com/office/drawing/2014/main" id="{D41E1518-8722-F61C-6C67-A015F6568B45}"/>
              </a:ext>
            </a:extLst>
          </p:cNvPr>
          <p:cNvPicPr>
            <a:picLocks noChangeAspect="1"/>
          </p:cNvPicPr>
          <p:nvPr/>
        </p:nvPicPr>
        <p:blipFill>
          <a:blip r:embed="rId2"/>
          <a:stretch>
            <a:fillRect/>
          </a:stretch>
        </p:blipFill>
        <p:spPr>
          <a:xfrm>
            <a:off x="371476" y="1369454"/>
            <a:ext cx="7472523" cy="5040773"/>
          </a:xfrm>
          <a:prstGeom prst="rect">
            <a:avLst/>
          </a:prstGeom>
        </p:spPr>
      </p:pic>
      <p:sp>
        <p:nvSpPr>
          <p:cNvPr id="5" name="TextBox 4">
            <a:extLst>
              <a:ext uri="{FF2B5EF4-FFF2-40B4-BE49-F238E27FC236}">
                <a16:creationId xmlns:a16="http://schemas.microsoft.com/office/drawing/2014/main" id="{2A4F7C35-F195-6368-DACA-3CA5785E7DDB}"/>
              </a:ext>
            </a:extLst>
          </p:cNvPr>
          <p:cNvSpPr txBox="1"/>
          <p:nvPr/>
        </p:nvSpPr>
        <p:spPr>
          <a:xfrm>
            <a:off x="360000" y="6458523"/>
            <a:ext cx="5147827" cy="294953"/>
          </a:xfrm>
          <a:prstGeom prst="rect">
            <a:avLst/>
          </a:prstGeom>
          <a:noFill/>
        </p:spPr>
        <p:txBody>
          <a:bodyPr wrap="square">
            <a:spAutoFit/>
          </a:bodyPr>
          <a:lstStyle/>
          <a:p>
            <a:pPr>
              <a:lnSpc>
                <a:spcPct val="150000"/>
              </a:lnSpc>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810368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Figure 6</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dirty="0"/>
              <a:t>What shape are these tiles?</a:t>
            </a:r>
          </a:p>
        </p:txBody>
      </p:sp>
      <p:pic>
        <p:nvPicPr>
          <p:cNvPr id="5" name="Picture 4" descr="An image made in Desmos of tessellating kites, coloured blue, pink and green. ">
            <a:extLst>
              <a:ext uri="{FF2B5EF4-FFF2-40B4-BE49-F238E27FC236}">
                <a16:creationId xmlns:a16="http://schemas.microsoft.com/office/drawing/2014/main" id="{32913741-EE0E-F53D-7CAC-847B352F6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790"/>
          <a:stretch/>
        </p:blipFill>
        <p:spPr bwMode="auto">
          <a:xfrm>
            <a:off x="371476" y="1516017"/>
            <a:ext cx="7349078" cy="489066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86CEEFA-4A99-24BC-E962-9D95FA750156}"/>
              </a:ext>
            </a:extLst>
          </p:cNvPr>
          <p:cNvSpPr txBox="1"/>
          <p:nvPr/>
        </p:nvSpPr>
        <p:spPr>
          <a:xfrm>
            <a:off x="371476" y="6401047"/>
            <a:ext cx="4979119" cy="294953"/>
          </a:xfrm>
          <a:prstGeom prst="rect">
            <a:avLst/>
          </a:prstGeom>
          <a:noFill/>
        </p:spPr>
        <p:txBody>
          <a:bodyPr wrap="square">
            <a:spAutoFit/>
          </a:bodyPr>
          <a:lstStyle/>
          <a:p>
            <a:pPr>
              <a:lnSpc>
                <a:spcPct val="150000"/>
              </a:lnSpc>
              <a:spcBef>
                <a:spcPts val="1200"/>
              </a:spcBef>
              <a:spcAft>
                <a:spcPts val="600"/>
              </a:spcAft>
            </a:pPr>
            <a:r>
              <a:rPr lang="en-AU" sz="1000" dirty="0"/>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55854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514</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Public Sans SemiBold</vt:lpstr>
      <vt:lpstr>Calibri</vt:lpstr>
      <vt:lpstr>Times New Roman</vt:lpstr>
      <vt:lpstr>Public Sans Light</vt:lpstr>
      <vt:lpstr>Public Sans</vt:lpstr>
      <vt:lpstr>1_NSWG Corporate</vt:lpstr>
      <vt:lpstr>Quickly counting kites</vt:lpstr>
      <vt:lpstr>Launch</vt:lpstr>
      <vt:lpstr>Figure 1</vt:lpstr>
      <vt:lpstr>Figure 2</vt:lpstr>
      <vt:lpstr>Figure 3</vt:lpstr>
      <vt:lpstr>Figure 4</vt:lpstr>
      <vt:lpstr>Summarise</vt:lpstr>
      <vt:lpstr>Figure 5</vt:lpstr>
      <vt:lpstr>Figure 6</vt:lpstr>
      <vt:lpstr>Figure 7</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Quickly counting kites</dc:title>
  <dc:subject/>
  <dc:creator>NSW Department of Education</dc:creator>
  <cp:keywords/>
  <dc:description/>
  <cp:lastModifiedBy>Christopher Farlow</cp:lastModifiedBy>
  <cp:revision>2</cp:revision>
  <dcterms:created xsi:type="dcterms:W3CDTF">2024-03-21T03:55:45Z</dcterms:created>
  <dcterms:modified xsi:type="dcterms:W3CDTF">2024-03-21T03:56:01Z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2024-03-21T03:56:01Z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39d1f221-6739-42aa-b378-fbc42c058a3c</vt:lpwstr>
  </property>
  <property fmtid="{D5CDD505-2E9C-101B-9397-08002B2CF9AE}" pid="8" name="MSIP_Label_b603dfd7-d93a-4381-a340-2995d8282205_ContentBits">
    <vt:lpwstr>0</vt:lpwstr>
  </property>
</Properties>
</file>