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7" r:id="rId2"/>
    <p:sldId id="272" r:id="rId3"/>
    <p:sldId id="374" r:id="rId4"/>
    <p:sldId id="376" r:id="rId5"/>
    <p:sldId id="375" r:id="rId6"/>
    <p:sldId id="377" r:id="rId7"/>
    <p:sldId id="378" r:id="rId8"/>
    <p:sldId id="379" r:id="rId9"/>
    <p:sldId id="380" r:id="rId10"/>
    <p:sldId id="381" r:id="rId11"/>
    <p:sldId id="360" r:id="rId12"/>
    <p:sldId id="361" r:id="rId13"/>
  </p:sldIdLst>
  <p:sldSz cx="12192000" cy="6858000"/>
  <p:notesSz cx="6858000" cy="9144000"/>
  <p:embeddedFontLst>
    <p:embeddedFont>
      <p:font typeface="Public Sans" pitchFamily="2" charset="0"/>
      <p:regular r:id="rId16"/>
      <p:bold r:id="rId17"/>
      <p:italic r:id="rId18"/>
      <p:boldItalic r:id="rId19"/>
    </p:embeddedFont>
    <p:embeddedFont>
      <p:font typeface="Public Sans Light" pitchFamily="2" charset="0"/>
      <p:regular r:id="rId20"/>
      <p:italic r:id="rId21"/>
    </p:embeddedFont>
    <p:embeddedFont>
      <p:font typeface="Public Sans SemiBold"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647ACC-BA94-47E9-A135-DBD84D923CF5}" v="8" dt="2024-03-14T22:06:00.43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273" y="69"/>
      </p:cViewPr>
      <p:guideLst>
        <p:guide orient="horz" pos="2160"/>
        <p:guide pos="23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39791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13435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12452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96532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25243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926872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4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 id="214748374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hyperlink" Target="https://www.desmos.com/terms?lang=en"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www.desmos.com/?lang=en"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29.xml"/><Relationship Id="rId6" Type="http://schemas.openxmlformats.org/officeDocument/2006/relationships/hyperlink" Target="https://creativecommons.org/licenses/by/4.0/" TargetMode="External"/><Relationship Id="rId5" Type="http://schemas.openxmlformats.org/officeDocument/2006/relationships/hyperlink" Target="https://www.bundabergnow.com/2021/08/25/solar-panel-recycling-changes-for-a-better-environment/" TargetMode="External"/><Relationship Id="rId4" Type="http://schemas.openxmlformats.org/officeDocument/2006/relationships/hyperlink" Target="https://curriculum.nsw.edu.a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hyperlink" Target="https://www.bundabergnow.com/2021/08/25/solar-panel-recycling-changes-for-a-better-environ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A slant on solar energy</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a:t>Figure 6</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a:t>Solar panel dimensions</a:t>
            </a:r>
          </a:p>
        </p:txBody>
      </p:sp>
      <p:pic>
        <p:nvPicPr>
          <p:cNvPr id="6" name="Picture 5" descr="An image of two solar panels made in Desmos. One is a rectangle with dimensions 1 metre by 2 metres. The other is a parallelogram that is also 2 metres high and 1 metre in base length. ">
            <a:extLst>
              <a:ext uri="{FF2B5EF4-FFF2-40B4-BE49-F238E27FC236}">
                <a16:creationId xmlns:a16="http://schemas.microsoft.com/office/drawing/2014/main" id="{F4233EE7-9232-263B-AFBB-623689B81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12" y="1488119"/>
            <a:ext cx="7964403" cy="5086451"/>
          </a:xfrm>
          <a:prstGeom prst="rect">
            <a:avLst/>
          </a:prstGeom>
        </p:spPr>
      </p:pic>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01096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Public Sans Light"/>
                <a:ea typeface="+mn-ea"/>
                <a:cs typeface="+mn-cs"/>
              </a:rPr>
              <a:t>.</a:t>
            </a:r>
          </a:p>
        </p:txBody>
      </p:sp>
      <p:sp>
        <p:nvSpPr>
          <p:cNvPr id="9" name="Content Placeholder 3">
            <a:extLst>
              <a:ext uri="{FF2B5EF4-FFF2-40B4-BE49-F238E27FC236}">
                <a16:creationId xmlns:a16="http://schemas.microsoft.com/office/drawing/2014/main" id="{A6F9D1BB-D005-F5DC-B002-53CC0EEE0CF3}"/>
              </a:ext>
            </a:extLst>
          </p:cNvPr>
          <p:cNvSpPr>
            <a:spLocks noGrp="1"/>
          </p:cNvSpPr>
          <p:nvPr>
            <p:ph idx="1"/>
          </p:nvPr>
        </p:nvSpPr>
        <p:spPr>
          <a:xfrm>
            <a:off x="360000" y="3428999"/>
            <a:ext cx="11484000" cy="2927351"/>
          </a:xfrm>
        </p:spPr>
        <p:txBody>
          <a:bodyPr/>
          <a:lstStyle/>
          <a:p>
            <a:r>
              <a:rPr lang="en-AU"/>
              <a:t>Slide number 3: </a:t>
            </a:r>
            <a:r>
              <a:rPr lang="en-AU" sz="1200" u="sng">
                <a:solidFill>
                  <a:srgbClr val="2F5496"/>
                </a:solidFill>
                <a:effectLst/>
                <a:ea typeface="Calibri" panose="020F0502020204030204" pitchFamily="34" charset="0"/>
                <a:hlinkClick r:id="rId5"/>
              </a:rPr>
              <a:t>Solar panels</a:t>
            </a:r>
            <a:r>
              <a:rPr lang="en-AU" sz="1200">
                <a:effectLst/>
                <a:ea typeface="Calibri" panose="020F0502020204030204" pitchFamily="34" charset="0"/>
              </a:rPr>
              <a:t> by Unknown Author is licensed under </a:t>
            </a:r>
            <a:r>
              <a:rPr lang="en-AU" sz="1200" u="sng">
                <a:solidFill>
                  <a:srgbClr val="2F5496"/>
                </a:solidFill>
                <a:effectLst/>
                <a:ea typeface="Calibri" panose="020F0502020204030204" pitchFamily="34" charset="0"/>
                <a:hlinkClick r:id="rId6"/>
              </a:rPr>
              <a:t>CC BY 4.0</a:t>
            </a:r>
            <a:r>
              <a:rPr lang="en-AU" sz="1200" u="sng">
                <a:solidFill>
                  <a:srgbClr val="2F5496"/>
                </a:solidFill>
                <a:effectLst/>
                <a:ea typeface="Calibri" panose="020F0502020204030204" pitchFamily="34" charset="0"/>
              </a:rPr>
              <a:t>.</a:t>
            </a:r>
          </a:p>
          <a:p>
            <a:r>
              <a:rPr lang="en-AU">
                <a:solidFill>
                  <a:schemeClr val="accent6">
                    <a:lumMod val="10000"/>
                  </a:schemeClr>
                </a:solidFill>
                <a:ea typeface="Calibri" panose="020F0502020204030204" pitchFamily="34" charset="0"/>
              </a:rPr>
              <a:t>Slide number 4: </a:t>
            </a:r>
            <a:r>
              <a:rPr lang="en-AU" sz="1200">
                <a:effectLst/>
                <a:ea typeface="Calibri" panose="020F0502020204030204" pitchFamily="34" charset="0"/>
              </a:rPr>
              <a:t>Image created using </a:t>
            </a:r>
            <a:r>
              <a:rPr lang="en-AU" sz="1200" u="sng">
                <a:solidFill>
                  <a:srgbClr val="2F5496"/>
                </a:solidFill>
                <a:effectLst/>
                <a:ea typeface="Calibri" panose="020F0502020204030204" pitchFamily="34" charset="0"/>
                <a:hlinkClick r:id="rId7" tooltip="https://www.desmos.com/?lang=en"/>
              </a:rPr>
              <a:t>Desmos</a:t>
            </a:r>
            <a:r>
              <a:rPr lang="en-AU" sz="1200">
                <a:effectLst/>
                <a:ea typeface="Calibri" panose="020F0502020204030204" pitchFamily="34" charset="0"/>
              </a:rPr>
              <a:t> and is licensed under the </a:t>
            </a:r>
            <a:r>
              <a:rPr lang="en-AU" sz="1200" u="sng">
                <a:solidFill>
                  <a:srgbClr val="2F5496"/>
                </a:solidFill>
                <a:effectLst/>
                <a:ea typeface="Calibri" panose="020F0502020204030204" pitchFamily="34" charset="0"/>
                <a:hlinkClick r:id="rId8" tooltip="https://www.desmos.com/terms?lang=en"/>
              </a:rPr>
              <a:t>Desmos Terms of Service</a:t>
            </a:r>
            <a:r>
              <a:rPr lang="en-AU" sz="1200">
                <a:effectLst/>
                <a:ea typeface="Calibri" panose="020F0502020204030204" pitchFamily="34" charset="0"/>
              </a:rPr>
              <a:t>.</a:t>
            </a:r>
          </a:p>
          <a:p>
            <a:r>
              <a:rPr lang="en-AU" sz="1200">
                <a:effectLst/>
                <a:ea typeface="Calibri" panose="020F0502020204030204" pitchFamily="34" charset="0"/>
              </a:rPr>
              <a:t>Slide number: Image created using </a:t>
            </a:r>
            <a:r>
              <a:rPr lang="en-AU" sz="1200" u="sng">
                <a:solidFill>
                  <a:srgbClr val="2F5496"/>
                </a:solidFill>
                <a:effectLst/>
                <a:ea typeface="Calibri" panose="020F0502020204030204" pitchFamily="34" charset="0"/>
                <a:hlinkClick r:id="rId7" tooltip="https://www.desmos.com/?lang=en"/>
              </a:rPr>
              <a:t>Desmos</a:t>
            </a:r>
            <a:r>
              <a:rPr lang="en-AU" sz="1200">
                <a:effectLst/>
                <a:ea typeface="Calibri" panose="020F0502020204030204" pitchFamily="34" charset="0"/>
              </a:rPr>
              <a:t> and is licensed under the </a:t>
            </a:r>
            <a:r>
              <a:rPr lang="en-AU" sz="1200" u="sng">
                <a:solidFill>
                  <a:srgbClr val="2F5496"/>
                </a:solidFill>
                <a:effectLst/>
                <a:ea typeface="Calibri" panose="020F0502020204030204" pitchFamily="34" charset="0"/>
                <a:hlinkClick r:id="rId8" tooltip="https://www.desmos.com/terms?lang=en"/>
              </a:rPr>
              <a:t>Desmos Terms of Service</a:t>
            </a:r>
            <a:r>
              <a:rPr lang="en-AU" sz="1200">
                <a:effectLst/>
                <a:ea typeface="Calibri" panose="020F0502020204030204" pitchFamily="34" charset="0"/>
              </a:rPr>
              <a:t>.</a:t>
            </a:r>
          </a:p>
          <a:p>
            <a:r>
              <a:rPr lang="en-AU" sz="1200">
                <a:effectLst/>
                <a:ea typeface="Calibri" panose="020F0502020204030204" pitchFamily="34" charset="0"/>
              </a:rPr>
              <a:t>Slide number 7: Image created using </a:t>
            </a:r>
            <a:r>
              <a:rPr lang="en-AU" sz="1200" u="sng">
                <a:solidFill>
                  <a:srgbClr val="2F5496"/>
                </a:solidFill>
                <a:effectLst/>
                <a:ea typeface="Calibri" panose="020F0502020204030204" pitchFamily="34" charset="0"/>
                <a:hlinkClick r:id="rId7" tooltip="https://www.desmos.com/?lang=en"/>
              </a:rPr>
              <a:t>Desmos</a:t>
            </a:r>
            <a:r>
              <a:rPr lang="en-AU" sz="1200">
                <a:effectLst/>
                <a:ea typeface="Calibri" panose="020F0502020204030204" pitchFamily="34" charset="0"/>
              </a:rPr>
              <a:t> and is licensed under the </a:t>
            </a:r>
            <a:r>
              <a:rPr lang="en-AU" sz="1200" u="sng">
                <a:solidFill>
                  <a:srgbClr val="2F5496"/>
                </a:solidFill>
                <a:effectLst/>
                <a:ea typeface="Calibri" panose="020F0502020204030204" pitchFamily="34" charset="0"/>
                <a:hlinkClick r:id="rId8" tooltip="https://www.desmos.com/terms?lang=en"/>
              </a:rPr>
              <a:t>Desmos Terms of Service</a:t>
            </a:r>
            <a:r>
              <a:rPr lang="en-AU" sz="1200">
                <a:effectLst/>
                <a:ea typeface="Calibri" panose="020F0502020204030204" pitchFamily="34" charset="0"/>
              </a:rPr>
              <a:t>.</a:t>
            </a:r>
          </a:p>
          <a:p>
            <a:r>
              <a:rPr lang="en-AU" sz="1200">
                <a:effectLst/>
                <a:ea typeface="Calibri" panose="020F0502020204030204" pitchFamily="34" charset="0"/>
              </a:rPr>
              <a:t>Slide number 8: Image created using </a:t>
            </a:r>
            <a:r>
              <a:rPr lang="en-AU" sz="1200" u="sng">
                <a:solidFill>
                  <a:srgbClr val="2F5496"/>
                </a:solidFill>
                <a:effectLst/>
                <a:ea typeface="Calibri" panose="020F0502020204030204" pitchFamily="34" charset="0"/>
                <a:hlinkClick r:id="rId7" tooltip="https://www.desmos.com/?lang=en"/>
              </a:rPr>
              <a:t>Desmos</a:t>
            </a:r>
            <a:r>
              <a:rPr lang="en-AU" sz="1200">
                <a:effectLst/>
                <a:ea typeface="Calibri" panose="020F0502020204030204" pitchFamily="34" charset="0"/>
              </a:rPr>
              <a:t> and is licensed under the </a:t>
            </a:r>
            <a:r>
              <a:rPr lang="en-AU" sz="1200" u="sng">
                <a:solidFill>
                  <a:srgbClr val="2F5496"/>
                </a:solidFill>
                <a:effectLst/>
                <a:ea typeface="Calibri" panose="020F0502020204030204" pitchFamily="34" charset="0"/>
                <a:hlinkClick r:id="rId8" tooltip="https://www.desmos.com/terms?lang=en"/>
              </a:rPr>
              <a:t>Desmos Terms of Service</a:t>
            </a:r>
            <a:r>
              <a:rPr lang="en-AU" sz="1200">
                <a:effectLst/>
                <a:ea typeface="Calibri" panose="020F0502020204030204" pitchFamily="34" charset="0"/>
              </a:rPr>
              <a:t>.</a:t>
            </a:r>
          </a:p>
          <a:p>
            <a:endParaRPr lang="en-AU" sz="120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hlinkClick r:id="rId2">
                  <a:extLst>
                    <a:ext uri="{A12FA001-AC4F-418D-AE19-62706E023703}">
                      <ahyp:hlinkClr xmlns:ahyp="http://schemas.microsoft.com/office/drawing/2018/hyperlinkcolor" val="tx"/>
                    </a:ext>
                  </a:extLst>
                </a:hlinkClick>
              </a:rPr>
              <a:t>© </a:t>
            </a:r>
            <a:r>
              <a:rPr lang="en-AU">
                <a:hlinkClick r:id="rId2">
                  <a:extLst>
                    <a:ext uri="{A12FA001-AC4F-418D-AE19-62706E023703}">
                      <ahyp:hlinkClr xmlns:ahyp="http://schemas.microsoft.com/office/drawing/2018/hyperlinkcolor" val="tx"/>
                    </a:ext>
                  </a:extLst>
                </a:hlinkClick>
              </a:rPr>
              <a:t>State of New South Wales (Department of Education), 2024</a:t>
            </a:r>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a:solidFill>
                  <a:schemeClr val="bg1"/>
                </a:solidFill>
              </a:rPr>
              <a:t>.</a:t>
            </a:r>
          </a:p>
          <a:p>
            <a:pPr algn="l">
              <a:lnSpc>
                <a:spcPct val="150000"/>
              </a:lnSpc>
              <a:spcAft>
                <a:spcPts val="600"/>
              </a:spcAft>
            </a:pPr>
            <a:r>
              <a:rPr lang="en-AU" sz="1200">
                <a:solidFill>
                  <a:schemeClr val="bg1"/>
                </a:solidFill>
              </a:rPr>
              <a:t>This licence allows you to share and adapt the material for any purpose, even commercially.</a:t>
            </a:r>
          </a:p>
          <a:p>
            <a:pPr algn="l">
              <a:lnSpc>
                <a:spcPct val="150000"/>
              </a:lnSpc>
              <a:spcAft>
                <a:spcPts val="600"/>
              </a:spcAft>
            </a:pPr>
            <a:r>
              <a:rPr lang="en-AU" sz="1200">
                <a:solidFill>
                  <a:schemeClr val="bg1"/>
                </a:solidFill>
              </a:rPr>
              <a:t>Attribution should be given to </a:t>
            </a:r>
            <a:r>
              <a:rPr lang="en-AU" sz="1200">
                <a:solidFill>
                  <a:schemeClr val="bg1"/>
                </a:solidFill>
                <a:latin typeface="Public Sans Light" pitchFamily="2" charset="0"/>
              </a:rPr>
              <a:t>© </a:t>
            </a:r>
            <a:r>
              <a:rPr lang="en-AU" sz="1200">
                <a:solidFill>
                  <a:schemeClr val="bg1"/>
                </a:solidFill>
              </a:rPr>
              <a:t>State of New South Wales (Department of Education), 2024.</a:t>
            </a:r>
          </a:p>
          <a:p>
            <a:pPr algn="l">
              <a:lnSpc>
                <a:spcPct val="150000"/>
              </a:lnSpc>
            </a:pPr>
            <a:r>
              <a:rPr lang="en-AU" sz="120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latin typeface="+mj-lt"/>
              </a:rPr>
              <a:t>Copyright Act 1968</a:t>
            </a:r>
            <a:r>
              <a:rPr lang="en-AU" sz="1200">
                <a:solidFill>
                  <a:schemeClr val="bg1"/>
                </a:solidFill>
                <a:latin typeface="+mj-lt"/>
              </a:rPr>
              <a:t> (</a:t>
            </a:r>
            <a:r>
              <a:rPr lang="en-AU" sz="1200" err="1">
                <a:solidFill>
                  <a:schemeClr val="bg1"/>
                </a:solidFill>
                <a:latin typeface="+mj-lt"/>
              </a:rPr>
              <a:t>Cth</a:t>
            </a:r>
            <a:r>
              <a:rPr lang="en-AU" sz="120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latin typeface="+mn-lt"/>
              </a:rPr>
              <a:t>NSW Department of Education</a:t>
            </a:r>
          </a:p>
          <a:p>
            <a:endParaRPr lang="en-AU" sz="1100" dirty="0">
              <a:latin typeface="+mn-lt"/>
            </a:endParaRP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a:xfrm>
            <a:off x="360000" y="360000"/>
            <a:ext cx="10080000" cy="545601"/>
          </a:xfrm>
        </p:spPr>
        <p:txBody>
          <a:bodyPr/>
          <a:lstStyle/>
          <a:p>
            <a:r>
              <a:rPr lang="en-AU"/>
              <a:t>Figure 1</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a:xfrm>
            <a:off x="360000" y="982520"/>
            <a:ext cx="10080000" cy="310015"/>
          </a:xfrm>
        </p:spPr>
        <p:txBody>
          <a:bodyPr/>
          <a:lstStyle/>
          <a:p>
            <a:r>
              <a:rPr lang="en-AU"/>
              <a:t>Solar panels on a residential roof</a:t>
            </a:r>
          </a:p>
        </p:txBody>
      </p:sp>
      <p:pic>
        <p:nvPicPr>
          <p:cNvPr id="5" name="Picture 4" descr="An image of the roof of a house with 18 solar panels. The roof is irregularly shaped and the panels are in 3 rows of 6 but are not all aligned. ">
            <a:extLst>
              <a:ext uri="{FF2B5EF4-FFF2-40B4-BE49-F238E27FC236}">
                <a16:creationId xmlns:a16="http://schemas.microsoft.com/office/drawing/2014/main" id="{BF6BA6E0-7FFC-B250-032F-5418BE8559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000" y="1472187"/>
            <a:ext cx="7903221" cy="4994397"/>
          </a:xfrm>
          <a:prstGeom prst="rect">
            <a:avLst/>
          </a:prstGeom>
        </p:spPr>
      </p:pic>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2035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a:t>Figure 2</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a:t>Rectangular solar panel</a:t>
            </a:r>
          </a:p>
        </p:txBody>
      </p:sp>
      <p:pic>
        <p:nvPicPr>
          <p:cNvPr id="6" name="Picture 5" descr="An image of a rectangle made in Desmos to represent a solar panel. The solar panel has small rectangles inside and is marked as being 1 m across the bottom and 2 m in length up the right hand side. ">
            <a:extLst>
              <a:ext uri="{FF2B5EF4-FFF2-40B4-BE49-F238E27FC236}">
                <a16:creationId xmlns:a16="http://schemas.microsoft.com/office/drawing/2014/main" id="{52CC5025-463C-F510-7980-9AF2E7E52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1" y="1555198"/>
            <a:ext cx="3098090" cy="5106623"/>
          </a:xfrm>
          <a:prstGeom prst="rect">
            <a:avLst/>
          </a:prstGeom>
        </p:spPr>
      </p:pic>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38108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latin typeface="+mn-lt"/>
              </a:rPr>
              <a:t>NSW Department of Education</a:t>
            </a:r>
          </a:p>
          <a:p>
            <a:endParaRPr lang="en-AU" sz="1100" dirty="0">
              <a:latin typeface="+mn-lt"/>
            </a:endParaRP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a:xfrm>
            <a:off x="360000" y="360000"/>
            <a:ext cx="10080000" cy="545601"/>
          </a:xfrm>
        </p:spPr>
        <p:txBody>
          <a:bodyPr/>
          <a:lstStyle/>
          <a:p>
            <a:r>
              <a:rPr lang="en-AU"/>
              <a:t>Figure 3</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a:xfrm>
            <a:off x="360000" y="982520"/>
            <a:ext cx="10080000" cy="310015"/>
          </a:xfrm>
        </p:spPr>
        <p:txBody>
          <a:bodyPr/>
          <a:lstStyle/>
          <a:p>
            <a:r>
              <a:rPr lang="en-AU">
                <a:solidFill>
                  <a:schemeClr val="tx1"/>
                </a:solidFill>
                <a:latin typeface="+mn-lt"/>
              </a:rPr>
              <a:t>House with rectangular solar panels</a:t>
            </a:r>
          </a:p>
        </p:txBody>
      </p:sp>
      <p:pic>
        <p:nvPicPr>
          <p:cNvPr id="5" name="Picture 4" descr="An image of a house drawn in Desmos. The house has a roof divided into three sections. The section of the left contains 20 rectangular shaded sections, as well as 8 further unshaded triangular and trapezoidal shapes. The section in the middle contains 10 rectangular shaded sections, as well as 9 further unshaded triangular and trapezoidal shapes. The section of the right contains 8 rectangular shaded sections, as well as 8 further unshaded triangular and trapezoidal shapes. ">
            <a:extLst>
              <a:ext uri="{FF2B5EF4-FFF2-40B4-BE49-F238E27FC236}">
                <a16:creationId xmlns:a16="http://schemas.microsoft.com/office/drawing/2014/main" id="{BBE2B591-DDF7-6A11-6F43-5F62DDEAC2B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0736" y="1405266"/>
            <a:ext cx="10018527" cy="5290734"/>
          </a:xfrm>
          <a:prstGeom prst="rect">
            <a:avLst/>
          </a:prstGeom>
        </p:spPr>
      </p:pic>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81036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a:t>Figure 4</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a:solidFill>
                  <a:schemeClr val="tx1"/>
                </a:solidFill>
                <a:latin typeface="+mn-lt"/>
              </a:rPr>
              <a:t>House with rectangular and parallelogram-shaped solar panels</a:t>
            </a:r>
          </a:p>
        </p:txBody>
      </p:sp>
      <p:pic>
        <p:nvPicPr>
          <p:cNvPr id="7" name="Picture 6" descr="An image of a house drawn in Desmos. The house has a roof divided into three sections. The section of the left contains 24 parallelogram shaped shaded sections, covering the whole section. The section in the middle contains 10 rectangular shaded sections, as well as 9 further unshaded triangular, trapezoidal and pentagonal shapes. The section of the right contains 12 rectangular shaded sections, covering the whole section.">
            <a:extLst>
              <a:ext uri="{FF2B5EF4-FFF2-40B4-BE49-F238E27FC236}">
                <a16:creationId xmlns:a16="http://schemas.microsoft.com/office/drawing/2014/main" id="{1FDA5C50-F7BA-6BC2-F3F6-5191D6AFB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 y="1575198"/>
            <a:ext cx="9823408" cy="5019810"/>
          </a:xfrm>
          <a:prstGeom prst="rect">
            <a:avLst/>
          </a:prstGeom>
        </p:spPr>
      </p:pic>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55854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a:t>Figure 5</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a:xfrm>
            <a:off x="360000" y="1002078"/>
            <a:ext cx="10080000" cy="743609"/>
          </a:xfrm>
        </p:spPr>
        <p:txBody>
          <a:bodyPr/>
          <a:lstStyle/>
          <a:p>
            <a:r>
              <a:rPr lang="en-AU">
                <a:solidFill>
                  <a:schemeClr val="tx1"/>
                </a:solidFill>
                <a:latin typeface="+mn-lt"/>
              </a:rPr>
              <a:t>Comparison of using rectangular panels only versus also using parallelogram-shaped panels</a:t>
            </a:r>
          </a:p>
        </p:txBody>
      </p:sp>
      <p:pic>
        <p:nvPicPr>
          <p:cNvPr id="8" name="Picture 7" descr="An image with two houses built in Desmos side by side. The first house has a roof divided into three sections. The section of the left contains 20 rectangular shaded sections, as well as 8 further unshaded triangular and trapezoidal shapes. The section in the middle contains 10 rectangular shaded sections, as well as 9 further unshaded triangular and trapezoidal shapes. The section of the right contains 8 rectangular shaded sections, as well as 8 further unshaded triangular and trapezoidal shapes. The second house has a roof divided into three sections. The section of the left contains 24 parallelogram shaped shaded sections, covering the whole section. The section in the middle contains 10 rectangular shaded sections, as well as 9 further unshaded triangular, trapezoidal and pentagonal shapes. The section of the right contains 12 rectangular shaded sections, covering the whole section.">
            <a:extLst>
              <a:ext uri="{FF2B5EF4-FFF2-40B4-BE49-F238E27FC236}">
                <a16:creationId xmlns:a16="http://schemas.microsoft.com/office/drawing/2014/main" id="{F235F418-24CA-1A73-0CAD-BA748CE11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45" y="2209702"/>
            <a:ext cx="11867367" cy="3098674"/>
          </a:xfrm>
          <a:prstGeom prst="rect">
            <a:avLst/>
          </a:prstGeom>
        </p:spPr>
      </p:pic>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63805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latin typeface="+mn-lt"/>
              </a:rPr>
              <a:t>NSW Department of Education</a:t>
            </a:r>
          </a:p>
          <a:p>
            <a:endParaRPr lang="en-AU" sz="1100" dirty="0">
              <a:latin typeface="+mn-lt"/>
            </a:endParaRPr>
          </a:p>
        </p:txBody>
      </p:sp>
    </p:spTree>
    <p:extLst>
      <p:ext uri="{BB962C8B-B14F-4D97-AF65-F5344CB8AC3E}">
        <p14:creationId xmlns:p14="http://schemas.microsoft.com/office/powerpoint/2010/main" val="229717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638</Words>
  <Application>Microsoft Office PowerPoint</Application>
  <PresentationFormat>Widescreen</PresentationFormat>
  <Paragraphs>54</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Public Sans Light</vt:lpstr>
      <vt:lpstr>Arial</vt:lpstr>
      <vt:lpstr>Public Sans</vt:lpstr>
      <vt:lpstr>Calibri</vt:lpstr>
      <vt:lpstr>Public Sans SemiBold</vt:lpstr>
      <vt:lpstr>Times New Roman</vt:lpstr>
      <vt:lpstr>NSWG Corporate</vt:lpstr>
      <vt:lpstr>A slant on solar energy</vt:lpstr>
      <vt:lpstr>Launch</vt:lpstr>
      <vt:lpstr>Figure 1</vt:lpstr>
      <vt:lpstr>Figure 2</vt:lpstr>
      <vt:lpstr>Explore</vt:lpstr>
      <vt:lpstr>Figure 3</vt:lpstr>
      <vt:lpstr>Figure 4</vt:lpstr>
      <vt:lpstr>Figure 5</vt:lpstr>
      <vt:lpstr>Summarise</vt:lpstr>
      <vt:lpstr>Figure 6</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slant on solar energy</dc:title>
  <dc:subject/>
  <dc:creator>NSW Department Education</dc:creator>
  <cp:keywords/>
  <dc:description/>
  <dcterms:created xsi:type="dcterms:W3CDTF">2024-03-21T03:52:50Z</dcterms:created>
  <dcterms:modified xsi:type="dcterms:W3CDTF">2024-03-21T03:53:34Z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2024-03-21T03:53:34Z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f7aedae3-838d-4c58-a538-9622ed8f2e9f</vt:lpwstr>
  </property>
  <property fmtid="{D5CDD505-2E9C-101B-9397-08002B2CF9AE}" pid="8" name="MSIP_Label_b603dfd7-d93a-4381-a340-2995d8282205_ContentBits">
    <vt:lpwstr>0</vt:lpwstr>
  </property>
</Properties>
</file>