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5" r:id="rId1"/>
  </p:sldMasterIdLst>
  <p:notesMasterIdLst>
    <p:notesMasterId r:id="rId8"/>
  </p:notesMasterIdLst>
  <p:handoutMasterIdLst>
    <p:handoutMasterId r:id="rId9"/>
  </p:handoutMasterIdLst>
  <p:sldIdLst>
    <p:sldId id="258" r:id="rId2"/>
    <p:sldId id="288" r:id="rId3"/>
    <p:sldId id="290" r:id="rId4"/>
    <p:sldId id="289" r:id="rId5"/>
    <p:sldId id="291" r:id="rId6"/>
    <p:sldId id="292" r:id="rId7"/>
  </p:sldIdLst>
  <p:sldSz cx="12192000" cy="6858000"/>
  <p:notesSz cx="6858000" cy="9144000"/>
  <p:embeddedFontLst>
    <p:embeddedFont>
      <p:font typeface="Cambria Math" panose="02040503050406030204" pitchFamily="18" charset="0"/>
      <p:regular r:id="rId10"/>
    </p:embeddedFont>
    <p:embeddedFont>
      <p:font typeface="Open Sans" panose="020B0606030504020204" pitchFamily="34" charset="0"/>
      <p:regular r:id="rId11"/>
      <p:bold r:id="rId12"/>
      <p:italic r:id="rId13"/>
      <p:boldItalic r:id="rId14"/>
    </p:embeddedFont>
    <p:embeddedFont>
      <p:font typeface="Public Sans" pitchFamily="2" charset="0"/>
      <p:regular r:id="rId15"/>
      <p:bold r:id="rId16"/>
      <p:italic r:id="rId17"/>
      <p:boldItalic r:id="rId18"/>
    </p:embeddedFont>
    <p:embeddedFont>
      <p:font typeface="Public Sans Light" pitchFamily="2" charset="0"/>
      <p:regular r:id="rId19"/>
      <p:italic r:id="rId2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4"/>
    <a:srgbClr val="CC00CC"/>
    <a:srgbClr val="146CFD"/>
    <a:srgbClr val="0070C0"/>
    <a:srgbClr val="CBEDFD"/>
    <a:srgbClr val="00296C"/>
    <a:srgbClr val="0046B8"/>
    <a:srgbClr val="FFFFFF"/>
    <a:srgbClr val="F6ACB6"/>
    <a:srgbClr val="6300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4" autoAdjust="0"/>
    <p:restoredTop sz="86378" autoAdjust="0"/>
  </p:normalViewPr>
  <p:slideViewPr>
    <p:cSldViewPr snapToGrid="0">
      <p:cViewPr varScale="1">
        <p:scale>
          <a:sx n="59" d="100"/>
          <a:sy n="59" d="100"/>
        </p:scale>
        <p:origin x="63" y="513"/>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21/03/2024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21/03/2024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AU" b="0" i="0" dirty="0">
              <a:solidFill>
                <a:srgbClr val="21262F"/>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2063461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AU" b="0" i="0" dirty="0">
              <a:solidFill>
                <a:srgbClr val="21262F"/>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2406972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AU" b="0" i="0" dirty="0">
              <a:solidFill>
                <a:srgbClr val="21262F"/>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1283285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3678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43084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388807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138665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57338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7792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356423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231751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688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428362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438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41044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054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49852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15607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90803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36289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9141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9702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18544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58274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557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70916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745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32036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4697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408453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94325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9036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386904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78578225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A3B2A6-BFB1-7E9F-3A9E-A94F7B3F2DD2}"/>
              </a:ext>
            </a:extLst>
          </p:cNvPr>
          <p:cNvSpPr>
            <a:spLocks noGrp="1"/>
          </p:cNvSpPr>
          <p:nvPr>
            <p:ph type="ctrTitle"/>
          </p:nvPr>
        </p:nvSpPr>
        <p:spPr/>
        <p:txBody>
          <a:bodyPr/>
          <a:lstStyle/>
          <a:p>
            <a:r>
              <a:rPr lang="en-AU" dirty="0"/>
              <a:t>Which quadrat</a:t>
            </a:r>
          </a:p>
        </p:txBody>
      </p:sp>
      <p:sp>
        <p:nvSpPr>
          <p:cNvPr id="7" name="Footer Placeholder 6">
            <a:extLst>
              <a:ext uri="{FF2B5EF4-FFF2-40B4-BE49-F238E27FC236}">
                <a16:creationId xmlns:a16="http://schemas.microsoft.com/office/drawing/2014/main" id="{7D52552D-EFFA-5A9C-656E-67E0E798CF6A}"/>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42981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AD8434-4228-17DD-39CC-409A9B6868E6}"/>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dirty="0"/>
              <a:t>How many daisies are in the field?</a:t>
            </a:r>
          </a:p>
        </p:txBody>
      </p:sp>
      <p:pic>
        <p:nvPicPr>
          <p:cNvPr id="3" name="Graphic 1287028393" descr="daisy field">
            <a:extLst>
              <a:ext uri="{FF2B5EF4-FFF2-40B4-BE49-F238E27FC236}">
                <a16:creationId xmlns:a16="http://schemas.microsoft.com/office/drawing/2014/main" id="{4035338B-33D4-982E-4252-7F591B6F1B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153" y="68262"/>
            <a:ext cx="8961966" cy="6721475"/>
          </a:xfrm>
          <a:prstGeom prst="rect">
            <a:avLst/>
          </a:prstGeom>
        </p:spPr>
      </p:pic>
      <p:sp>
        <p:nvSpPr>
          <p:cNvPr id="4" name="TextBox 3">
            <a:extLst>
              <a:ext uri="{FF2B5EF4-FFF2-40B4-BE49-F238E27FC236}">
                <a16:creationId xmlns:a16="http://schemas.microsoft.com/office/drawing/2014/main" id="{BBEA477D-E9DD-F4F7-2DE8-A667BE34EB13}"/>
              </a:ext>
            </a:extLst>
          </p:cNvPr>
          <p:cNvSpPr txBox="1"/>
          <p:nvPr/>
        </p:nvSpPr>
        <p:spPr>
          <a:xfrm>
            <a:off x="9584575" y="2405742"/>
            <a:ext cx="2144683" cy="2046514"/>
          </a:xfrm>
          <a:prstGeom prst="rect">
            <a:avLst/>
          </a:prstGeom>
          <a:noFill/>
        </p:spPr>
        <p:txBody>
          <a:bodyPr wrap="square" lIns="0" tIns="0" rIns="0" bIns="0" rtlCol="0">
            <a:noAutofit/>
          </a:bodyPr>
          <a:lstStyle/>
          <a:p>
            <a:pPr algn="l">
              <a:lnSpc>
                <a:spcPct val="150000"/>
              </a:lnSpc>
            </a:pPr>
            <a:r>
              <a:rPr lang="en-AU" sz="3000" dirty="0"/>
              <a:t>How many daisies are there?</a:t>
            </a:r>
          </a:p>
        </p:txBody>
      </p:sp>
      <p:sp>
        <p:nvSpPr>
          <p:cNvPr id="2" name="Slide Number Placeholder 1">
            <a:extLst>
              <a:ext uri="{FF2B5EF4-FFF2-40B4-BE49-F238E27FC236}">
                <a16:creationId xmlns:a16="http://schemas.microsoft.com/office/drawing/2014/main" id="{377AB79C-FD33-1B0E-CF23-F852ED8ACA1C}"/>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2</a:t>
            </a:fld>
            <a:endParaRPr lang="en-AU"/>
          </a:p>
        </p:txBody>
      </p:sp>
    </p:spTree>
    <p:extLst>
      <p:ext uri="{BB962C8B-B14F-4D97-AF65-F5344CB8AC3E}">
        <p14:creationId xmlns:p14="http://schemas.microsoft.com/office/powerpoint/2010/main" val="364403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8119F2-0CDB-24A6-6633-F75D20CE999D}"/>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dirty="0"/>
              <a:t>Does the grid make it easier to count how many daisies?</a:t>
            </a:r>
          </a:p>
        </p:txBody>
      </p:sp>
      <p:pic>
        <p:nvPicPr>
          <p:cNvPr id="4" name="Picture 3" descr="daisy field with square grid over it">
            <a:extLst>
              <a:ext uri="{FF2B5EF4-FFF2-40B4-BE49-F238E27FC236}">
                <a16:creationId xmlns:a16="http://schemas.microsoft.com/office/drawing/2014/main" id="{806D2AC3-EC0B-4305-CD62-4F7FDB4F3557}"/>
              </a:ext>
            </a:extLst>
          </p:cNvPr>
          <p:cNvPicPr>
            <a:picLocks noChangeAspect="1"/>
          </p:cNvPicPr>
          <p:nvPr/>
        </p:nvPicPr>
        <p:blipFill>
          <a:blip r:embed="rId3"/>
          <a:stretch>
            <a:fillRect/>
          </a:stretch>
        </p:blipFill>
        <p:spPr>
          <a:xfrm>
            <a:off x="0" y="0"/>
            <a:ext cx="9163005" cy="6858000"/>
          </a:xfrm>
          <a:prstGeom prst="rect">
            <a:avLst/>
          </a:prstGeom>
        </p:spPr>
      </p:pic>
      <p:sp>
        <p:nvSpPr>
          <p:cNvPr id="5" name="TextBox 4">
            <a:extLst>
              <a:ext uri="{FF2B5EF4-FFF2-40B4-BE49-F238E27FC236}">
                <a16:creationId xmlns:a16="http://schemas.microsoft.com/office/drawing/2014/main" id="{FF9BE5A7-1522-4FC6-5BC6-F633A15F2C7B}"/>
              </a:ext>
            </a:extLst>
          </p:cNvPr>
          <p:cNvSpPr txBox="1"/>
          <p:nvPr/>
        </p:nvSpPr>
        <p:spPr>
          <a:xfrm>
            <a:off x="9584575" y="2405742"/>
            <a:ext cx="2144683" cy="2046514"/>
          </a:xfrm>
          <a:prstGeom prst="rect">
            <a:avLst/>
          </a:prstGeom>
          <a:noFill/>
        </p:spPr>
        <p:txBody>
          <a:bodyPr wrap="square" lIns="0" tIns="0" rIns="0" bIns="0" rtlCol="0">
            <a:noAutofit/>
          </a:bodyPr>
          <a:lstStyle/>
          <a:p>
            <a:pPr algn="l">
              <a:lnSpc>
                <a:spcPct val="150000"/>
              </a:lnSpc>
            </a:pPr>
            <a:r>
              <a:rPr lang="en-AU" sz="3000" dirty="0"/>
              <a:t>How many daisies are there?</a:t>
            </a:r>
          </a:p>
        </p:txBody>
      </p:sp>
      <p:sp>
        <p:nvSpPr>
          <p:cNvPr id="2" name="Slide Number Placeholder 1">
            <a:extLst>
              <a:ext uri="{FF2B5EF4-FFF2-40B4-BE49-F238E27FC236}">
                <a16:creationId xmlns:a16="http://schemas.microsoft.com/office/drawing/2014/main" id="{377AB79C-FD33-1B0E-CF23-F852ED8ACA1C}"/>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3</a:t>
            </a:fld>
            <a:endParaRPr lang="en-AU"/>
          </a:p>
        </p:txBody>
      </p:sp>
    </p:spTree>
    <p:extLst>
      <p:ext uri="{BB962C8B-B14F-4D97-AF65-F5344CB8AC3E}">
        <p14:creationId xmlns:p14="http://schemas.microsoft.com/office/powerpoint/2010/main" val="268296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B82846-5A35-2065-3DA6-5CEEEF23D886}"/>
              </a:ext>
            </a:extLst>
          </p:cNvPr>
          <p:cNvSpPr>
            <a:spLocks noGrp="1"/>
          </p:cNvSpPr>
          <p:nvPr>
            <p:ph type="title"/>
          </p:nvPr>
        </p:nvSpPr>
        <p:spPr/>
        <p:txBody>
          <a:bodyPr/>
          <a:lstStyle/>
          <a:p>
            <a:r>
              <a:rPr lang="en-AU" dirty="0"/>
              <a:t>Explore – units of area</a:t>
            </a:r>
          </a:p>
        </p:txBody>
      </p:sp>
      <p:sp>
        <p:nvSpPr>
          <p:cNvPr id="12" name="Text Placeholder 11">
            <a:extLst>
              <a:ext uri="{FF2B5EF4-FFF2-40B4-BE49-F238E27FC236}">
                <a16:creationId xmlns:a16="http://schemas.microsoft.com/office/drawing/2014/main" id="{15DBF12A-74CC-4BFA-FC9D-42D8BCA4A3C9}"/>
              </a:ext>
            </a:extLst>
          </p:cNvPr>
          <p:cNvSpPr>
            <a:spLocks noGrp="1"/>
          </p:cNvSpPr>
          <p:nvPr>
            <p:ph type="body" sz="quarter" idx="18"/>
          </p:nvPr>
        </p:nvSpPr>
        <p:spPr/>
        <p:txBody>
          <a:bodyPr/>
          <a:lstStyle/>
          <a:p>
            <a:r>
              <a:rPr lang="en-AU" dirty="0"/>
              <a:t>Area conversions</a:t>
            </a:r>
          </a:p>
        </p:txBody>
      </p:sp>
      <p:sp>
        <p:nvSpPr>
          <p:cNvPr id="3" name="Rectangle 2" descr="square centrimetre">
            <a:extLst>
              <a:ext uri="{FF2B5EF4-FFF2-40B4-BE49-F238E27FC236}">
                <a16:creationId xmlns:a16="http://schemas.microsoft.com/office/drawing/2014/main" id="{F989EABB-B2D5-C484-ABB4-2D444CE0877B}"/>
              </a:ext>
            </a:extLst>
          </p:cNvPr>
          <p:cNvSpPr/>
          <p:nvPr/>
        </p:nvSpPr>
        <p:spPr>
          <a:xfrm>
            <a:off x="360000" y="1980918"/>
            <a:ext cx="360000" cy="36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832F36EA-A4F8-5A46-E613-8395378EFFBC}"/>
              </a:ext>
            </a:extLst>
          </p:cNvPr>
          <p:cNvSpPr txBox="1"/>
          <p:nvPr/>
        </p:nvSpPr>
        <p:spPr>
          <a:xfrm>
            <a:off x="360000" y="2618509"/>
            <a:ext cx="2361845" cy="810491"/>
          </a:xfrm>
          <a:prstGeom prst="rect">
            <a:avLst/>
          </a:prstGeom>
          <a:noFill/>
        </p:spPr>
        <p:txBody>
          <a:bodyPr wrap="square" lIns="0" tIns="0" rIns="0" bIns="0" rtlCol="0">
            <a:noAutofit/>
          </a:bodyPr>
          <a:lstStyle/>
          <a:p>
            <a:pPr algn="l"/>
            <a:r>
              <a:rPr lang="en-AU" sz="1800" dirty="0"/>
              <a:t>1 square centimetre</a:t>
            </a:r>
          </a:p>
        </p:txBody>
      </p:sp>
      <p:sp>
        <p:nvSpPr>
          <p:cNvPr id="4" name="Rectangle 3" descr="square millimetre">
            <a:extLst>
              <a:ext uri="{FF2B5EF4-FFF2-40B4-BE49-F238E27FC236}">
                <a16:creationId xmlns:a16="http://schemas.microsoft.com/office/drawing/2014/main" id="{9E435234-3EE1-8D92-CA00-35741E9BB127}"/>
              </a:ext>
            </a:extLst>
          </p:cNvPr>
          <p:cNvSpPr/>
          <p:nvPr/>
        </p:nvSpPr>
        <p:spPr>
          <a:xfrm>
            <a:off x="360000" y="3623958"/>
            <a:ext cx="36000" cy="3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A670A79D-767F-3F6D-639F-504FC1B0DA53}"/>
              </a:ext>
            </a:extLst>
          </p:cNvPr>
          <p:cNvSpPr txBox="1"/>
          <p:nvPr/>
        </p:nvSpPr>
        <p:spPr>
          <a:xfrm>
            <a:off x="360000" y="3959629"/>
            <a:ext cx="2361845" cy="810491"/>
          </a:xfrm>
          <a:prstGeom prst="rect">
            <a:avLst/>
          </a:prstGeom>
          <a:noFill/>
        </p:spPr>
        <p:txBody>
          <a:bodyPr wrap="square" lIns="0" tIns="0" rIns="0" bIns="0" rtlCol="0">
            <a:noAutofit/>
          </a:bodyPr>
          <a:lstStyle/>
          <a:p>
            <a:pPr algn="l"/>
            <a:r>
              <a:rPr lang="en-AU" sz="1800" dirty="0"/>
              <a:t>1 square millimetre</a:t>
            </a:r>
          </a:p>
        </p:txBody>
      </p:sp>
      <p:pic>
        <p:nvPicPr>
          <p:cNvPr id="17" name="Graphic 16" descr="Magnifying glass outline">
            <a:extLst>
              <a:ext uri="{FF2B5EF4-FFF2-40B4-BE49-F238E27FC236}">
                <a16:creationId xmlns:a16="http://schemas.microsoft.com/office/drawing/2014/main" id="{8B091EFC-C3DB-6F40-109E-8EE14D6F8E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98304" y="905601"/>
            <a:ext cx="5189638" cy="5189638"/>
          </a:xfrm>
          <a:prstGeom prst="rect">
            <a:avLst/>
          </a:prstGeom>
        </p:spPr>
      </p:pic>
      <p:sp>
        <p:nvSpPr>
          <p:cNvPr id="13" name="Rectangle 12" descr="zoomed in square centrimetre">
            <a:extLst>
              <a:ext uri="{FF2B5EF4-FFF2-40B4-BE49-F238E27FC236}">
                <a16:creationId xmlns:a16="http://schemas.microsoft.com/office/drawing/2014/main" id="{4E2FD95E-BC81-E1C9-8EB1-199D65A625FD}"/>
              </a:ext>
            </a:extLst>
          </p:cNvPr>
          <p:cNvSpPr/>
          <p:nvPr/>
        </p:nvSpPr>
        <p:spPr>
          <a:xfrm>
            <a:off x="8084794" y="2165713"/>
            <a:ext cx="1610640" cy="16106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descr="zoomed in square millimetre">
            <a:extLst>
              <a:ext uri="{FF2B5EF4-FFF2-40B4-BE49-F238E27FC236}">
                <a16:creationId xmlns:a16="http://schemas.microsoft.com/office/drawing/2014/main" id="{CFD99F45-611C-1AD8-60B5-2E17F19CBB41}"/>
              </a:ext>
            </a:extLst>
          </p:cNvPr>
          <p:cNvSpPr/>
          <p:nvPr/>
        </p:nvSpPr>
        <p:spPr>
          <a:xfrm>
            <a:off x="9980538" y="2243455"/>
            <a:ext cx="161064" cy="16106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7168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92FE76-E76B-3B71-9C09-230A8958C5D5}"/>
              </a:ext>
            </a:extLst>
          </p:cNvPr>
          <p:cNvSpPr>
            <a:spLocks noGrp="1"/>
          </p:cNvSpPr>
          <p:nvPr>
            <p:ph type="title"/>
          </p:nvPr>
        </p:nvSpPr>
        <p:spPr/>
        <p:txBody>
          <a:bodyPr/>
          <a:lstStyle/>
          <a:p>
            <a:r>
              <a:rPr lang="en-AU" dirty="0"/>
              <a:t>Explore – converting area</a:t>
            </a:r>
          </a:p>
        </p:txBody>
      </p:sp>
      <p:sp>
        <p:nvSpPr>
          <p:cNvPr id="5" name="Text Placeholder 4">
            <a:extLst>
              <a:ext uri="{FF2B5EF4-FFF2-40B4-BE49-F238E27FC236}">
                <a16:creationId xmlns:a16="http://schemas.microsoft.com/office/drawing/2014/main" id="{D03F85AF-CA17-CC6B-435C-93B9DDA57C5E}"/>
              </a:ext>
            </a:extLst>
          </p:cNvPr>
          <p:cNvSpPr>
            <a:spLocks noGrp="1"/>
          </p:cNvSpPr>
          <p:nvPr>
            <p:ph type="body" sz="quarter" idx="18"/>
          </p:nvPr>
        </p:nvSpPr>
        <p:spPr/>
        <p:txBody>
          <a:bodyPr/>
          <a:lstStyle/>
          <a:p>
            <a:r>
              <a:rPr lang="en-AU" dirty="0"/>
              <a:t>Units of length and area</a:t>
            </a:r>
          </a:p>
        </p:txBody>
      </p:sp>
      <p:grpSp>
        <p:nvGrpSpPr>
          <p:cNvPr id="26" name="Group 25" descr="Units of length.">
            <a:extLst>
              <a:ext uri="{FF2B5EF4-FFF2-40B4-BE49-F238E27FC236}">
                <a16:creationId xmlns:a16="http://schemas.microsoft.com/office/drawing/2014/main" id="{236B657A-49BE-9C40-1398-783A3AEE759A}"/>
              </a:ext>
            </a:extLst>
          </p:cNvPr>
          <p:cNvGrpSpPr/>
          <p:nvPr/>
        </p:nvGrpSpPr>
        <p:grpSpPr>
          <a:xfrm>
            <a:off x="1851943" y="1726044"/>
            <a:ext cx="3972514" cy="4256314"/>
            <a:chOff x="360000" y="1619166"/>
            <a:chExt cx="3972514" cy="4256314"/>
          </a:xfrm>
        </p:grpSpPr>
        <p:sp>
          <p:nvSpPr>
            <p:cNvPr id="6" name="Rectangle: Rounded Corners 5">
              <a:extLst>
                <a:ext uri="{FF2B5EF4-FFF2-40B4-BE49-F238E27FC236}">
                  <a16:creationId xmlns:a16="http://schemas.microsoft.com/office/drawing/2014/main" id="{50D49948-68E4-0CA1-5900-D3F23C6CBD8A}"/>
                </a:ext>
              </a:extLst>
            </p:cNvPr>
            <p:cNvSpPr/>
            <p:nvPr/>
          </p:nvSpPr>
          <p:spPr>
            <a:xfrm>
              <a:off x="360000" y="1619166"/>
              <a:ext cx="3972514" cy="4256314"/>
            </a:xfrm>
            <a:prstGeom prst="roundRect">
              <a:avLst>
                <a:gd name="adj" fmla="val 7076"/>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9D5088F1-5359-6557-0F79-00A7D8BEC044}"/>
                </a:ext>
              </a:extLst>
            </p:cNvPr>
            <p:cNvSpPr txBox="1"/>
            <p:nvPr/>
          </p:nvSpPr>
          <p:spPr>
            <a:xfrm>
              <a:off x="511628" y="2020992"/>
              <a:ext cx="3657600" cy="340717"/>
            </a:xfrm>
            <a:prstGeom prst="rect">
              <a:avLst/>
            </a:prstGeom>
            <a:noFill/>
          </p:spPr>
          <p:txBody>
            <a:bodyPr wrap="square" lIns="0" tIns="0" rIns="0" bIns="0" rtlCol="0">
              <a:noAutofit/>
            </a:bodyPr>
            <a:lstStyle/>
            <a:p>
              <a:pPr algn="ctr"/>
              <a:r>
                <a:rPr lang="en-AU" sz="2000" b="1" dirty="0">
                  <a:solidFill>
                    <a:schemeClr val="bg1"/>
                  </a:solidFill>
                  <a:latin typeface="+mj-lt"/>
                </a:rPr>
                <a:t>Units of length</a:t>
              </a:r>
            </a:p>
          </p:txBody>
        </p:sp>
      </p:gr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944ED136-73AF-0C8E-1ABE-092F5F69223A}"/>
                  </a:ext>
                </a:extLst>
              </p:cNvPr>
              <p:cNvSpPr/>
              <p:nvPr/>
            </p:nvSpPr>
            <p:spPr>
              <a:xfrm>
                <a:off x="2009400" y="2871849"/>
                <a:ext cx="3657600" cy="947057"/>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AU" sz="1800" i="0">
                          <a:solidFill>
                            <a:schemeClr val="tx1"/>
                          </a:solidFill>
                          <a:latin typeface="Cambria Math" panose="02040503050406030204" pitchFamily="18" charset="0"/>
                        </a:rPr>
                        <m:t>1 </m:t>
                      </m:r>
                      <m:r>
                        <m:rPr>
                          <m:sty m:val="p"/>
                        </m:rPr>
                        <a:rPr lang="en-AU" sz="1800" i="0">
                          <a:solidFill>
                            <a:schemeClr val="tx1"/>
                          </a:solidFill>
                          <a:latin typeface="Cambria Math" panose="02040503050406030204" pitchFamily="18" charset="0"/>
                        </a:rPr>
                        <m:t>cm</m:t>
                      </m:r>
                      <m:r>
                        <a:rPr lang="en-AU" sz="1800" i="0">
                          <a:solidFill>
                            <a:schemeClr val="tx1"/>
                          </a:solidFill>
                          <a:latin typeface="Cambria Math" panose="02040503050406030204" pitchFamily="18" charset="0"/>
                        </a:rPr>
                        <m:t>=10 </m:t>
                      </m:r>
                      <m:r>
                        <m:rPr>
                          <m:sty m:val="p"/>
                        </m:rPr>
                        <a:rPr lang="en-AU" sz="1800" i="0">
                          <a:solidFill>
                            <a:schemeClr val="tx1"/>
                          </a:solidFill>
                          <a:latin typeface="Cambria Math" panose="02040503050406030204" pitchFamily="18" charset="0"/>
                        </a:rPr>
                        <m:t>mm</m:t>
                      </m:r>
                    </m:oMath>
                  </m:oMathPara>
                </a14:m>
                <a:endParaRPr lang="en-AU" sz="1800" dirty="0">
                  <a:solidFill>
                    <a:schemeClr val="tx1"/>
                  </a:solidFill>
                </a:endParaRPr>
              </a:p>
            </p:txBody>
          </p:sp>
        </mc:Choice>
        <mc:Fallback xmlns="">
          <p:sp>
            <p:nvSpPr>
              <p:cNvPr id="7" name="Rectangle: Rounded Corners 6">
                <a:extLst>
                  <a:ext uri="{FF2B5EF4-FFF2-40B4-BE49-F238E27FC236}">
                    <a16:creationId xmlns:a16="http://schemas.microsoft.com/office/drawing/2014/main" id="{944ED136-73AF-0C8E-1ABE-092F5F69223A}"/>
                  </a:ext>
                </a:extLst>
              </p:cNvPr>
              <p:cNvSpPr>
                <a:spLocks noRot="1" noChangeAspect="1" noMove="1" noResize="1" noEditPoints="1" noAdjustHandles="1" noChangeArrowheads="1" noChangeShapeType="1" noTextEdit="1"/>
              </p:cNvSpPr>
              <p:nvPr/>
            </p:nvSpPr>
            <p:spPr>
              <a:xfrm>
                <a:off x="2009400" y="2871849"/>
                <a:ext cx="3657600" cy="947057"/>
              </a:xfrm>
              <a:prstGeom prst="roundRect">
                <a:avLst/>
              </a:prstGeom>
              <a:blipFill>
                <a:blip r:embed="rId2"/>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CD1C8E07-3987-D891-F598-1B54BD7C7753}"/>
                  </a:ext>
                </a:extLst>
              </p:cNvPr>
              <p:cNvSpPr/>
              <p:nvPr/>
            </p:nvSpPr>
            <p:spPr>
              <a:xfrm>
                <a:off x="2009400" y="3889891"/>
                <a:ext cx="3657600" cy="947057"/>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AU" sz="1800" i="0">
                          <a:solidFill>
                            <a:schemeClr val="tx1"/>
                          </a:solidFill>
                          <a:latin typeface="Cambria Math" panose="02040503050406030204" pitchFamily="18" charset="0"/>
                        </a:rPr>
                        <m:t>1 </m:t>
                      </m:r>
                      <m:r>
                        <m:rPr>
                          <m:sty m:val="p"/>
                        </m:rPr>
                        <a:rPr lang="en-AU" sz="1800" i="0">
                          <a:solidFill>
                            <a:schemeClr val="tx1"/>
                          </a:solidFill>
                          <a:latin typeface="Cambria Math" panose="02040503050406030204" pitchFamily="18" charset="0"/>
                        </a:rPr>
                        <m:t>m</m:t>
                      </m:r>
                      <m:r>
                        <a:rPr lang="en-AU" sz="1800" i="0">
                          <a:solidFill>
                            <a:schemeClr val="tx1"/>
                          </a:solidFill>
                          <a:latin typeface="Cambria Math" panose="02040503050406030204" pitchFamily="18" charset="0"/>
                        </a:rPr>
                        <m:t>=100 </m:t>
                      </m:r>
                      <m:r>
                        <m:rPr>
                          <m:sty m:val="p"/>
                        </m:rPr>
                        <a:rPr lang="en-AU" sz="1800" i="0">
                          <a:solidFill>
                            <a:schemeClr val="tx1"/>
                          </a:solidFill>
                          <a:latin typeface="Cambria Math" panose="02040503050406030204" pitchFamily="18" charset="0"/>
                        </a:rPr>
                        <m:t>cm</m:t>
                      </m:r>
                    </m:oMath>
                  </m:oMathPara>
                </a14:m>
                <a:endParaRPr lang="en-AU" sz="1800" dirty="0">
                  <a:solidFill>
                    <a:schemeClr val="tx1"/>
                  </a:solidFill>
                </a:endParaRPr>
              </a:p>
            </p:txBody>
          </p:sp>
        </mc:Choice>
        <mc:Fallback xmlns="">
          <p:sp>
            <p:nvSpPr>
              <p:cNvPr id="9" name="Rectangle: Rounded Corners 8">
                <a:extLst>
                  <a:ext uri="{FF2B5EF4-FFF2-40B4-BE49-F238E27FC236}">
                    <a16:creationId xmlns:a16="http://schemas.microsoft.com/office/drawing/2014/main" id="{CD1C8E07-3987-D891-F598-1B54BD7C7753}"/>
                  </a:ext>
                </a:extLst>
              </p:cNvPr>
              <p:cNvSpPr>
                <a:spLocks noRot="1" noChangeAspect="1" noMove="1" noResize="1" noEditPoints="1" noAdjustHandles="1" noChangeArrowheads="1" noChangeShapeType="1" noTextEdit="1"/>
              </p:cNvSpPr>
              <p:nvPr/>
            </p:nvSpPr>
            <p:spPr>
              <a:xfrm>
                <a:off x="2009400" y="3889891"/>
                <a:ext cx="3657600" cy="947057"/>
              </a:xfrm>
              <a:prstGeom prst="roundRect">
                <a:avLst/>
              </a:prstGeom>
              <a:blipFill>
                <a:blip r:embed="rId3"/>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Rectangle: Rounded Corners 10">
                <a:extLst>
                  <a:ext uri="{FF2B5EF4-FFF2-40B4-BE49-F238E27FC236}">
                    <a16:creationId xmlns:a16="http://schemas.microsoft.com/office/drawing/2014/main" id="{DC8E6239-3759-DF72-9949-94C6ADAC756D}"/>
                  </a:ext>
                </a:extLst>
              </p:cNvPr>
              <p:cNvSpPr/>
              <p:nvPr/>
            </p:nvSpPr>
            <p:spPr>
              <a:xfrm>
                <a:off x="2009400" y="4907933"/>
                <a:ext cx="3657600" cy="947057"/>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AU" sz="1800" i="0">
                          <a:solidFill>
                            <a:schemeClr val="tx1"/>
                          </a:solidFill>
                          <a:latin typeface="Cambria Math" panose="02040503050406030204" pitchFamily="18" charset="0"/>
                        </a:rPr>
                        <m:t>1 </m:t>
                      </m:r>
                      <m:r>
                        <m:rPr>
                          <m:sty m:val="p"/>
                        </m:rPr>
                        <a:rPr lang="en-AU" sz="1800" i="0">
                          <a:solidFill>
                            <a:schemeClr val="tx1"/>
                          </a:solidFill>
                          <a:latin typeface="Cambria Math" panose="02040503050406030204" pitchFamily="18" charset="0"/>
                        </a:rPr>
                        <m:t>km</m:t>
                      </m:r>
                      <m:r>
                        <a:rPr lang="en-AU" sz="1800" i="0">
                          <a:solidFill>
                            <a:schemeClr val="tx1"/>
                          </a:solidFill>
                          <a:latin typeface="Cambria Math" panose="02040503050406030204" pitchFamily="18" charset="0"/>
                        </a:rPr>
                        <m:t> = 1 000  </m:t>
                      </m:r>
                      <m:r>
                        <m:rPr>
                          <m:sty m:val="p"/>
                        </m:rPr>
                        <a:rPr lang="en-AU" sz="1800" i="0">
                          <a:solidFill>
                            <a:schemeClr val="tx1"/>
                          </a:solidFill>
                          <a:latin typeface="Cambria Math" panose="02040503050406030204" pitchFamily="18" charset="0"/>
                        </a:rPr>
                        <m:t>m</m:t>
                      </m:r>
                    </m:oMath>
                  </m:oMathPara>
                </a14:m>
                <a:endParaRPr lang="en-AU" sz="1800" dirty="0">
                  <a:solidFill>
                    <a:schemeClr val="tx1"/>
                  </a:solidFill>
                </a:endParaRPr>
              </a:p>
            </p:txBody>
          </p:sp>
        </mc:Choice>
        <mc:Fallback xmlns="">
          <p:sp>
            <p:nvSpPr>
              <p:cNvPr id="11" name="Rectangle: Rounded Corners 10">
                <a:extLst>
                  <a:ext uri="{FF2B5EF4-FFF2-40B4-BE49-F238E27FC236}">
                    <a16:creationId xmlns:a16="http://schemas.microsoft.com/office/drawing/2014/main" id="{DC8E6239-3759-DF72-9949-94C6ADAC756D}"/>
                  </a:ext>
                </a:extLst>
              </p:cNvPr>
              <p:cNvSpPr>
                <a:spLocks noRot="1" noChangeAspect="1" noMove="1" noResize="1" noEditPoints="1" noAdjustHandles="1" noChangeArrowheads="1" noChangeShapeType="1" noTextEdit="1"/>
              </p:cNvSpPr>
              <p:nvPr/>
            </p:nvSpPr>
            <p:spPr>
              <a:xfrm>
                <a:off x="2009400" y="4907933"/>
                <a:ext cx="3657600" cy="947057"/>
              </a:xfrm>
              <a:prstGeom prst="roundRect">
                <a:avLst/>
              </a:prstGeom>
              <a:blipFill>
                <a:blip r:embed="rId4"/>
                <a:stretch>
                  <a:fillRect/>
                </a:stretch>
              </a:blipFill>
              <a:ln>
                <a:noFill/>
              </a:ln>
            </p:spPr>
            <p:txBody>
              <a:bodyPr/>
              <a:lstStyle/>
              <a:p>
                <a:r>
                  <a:rPr lang="en-AU">
                    <a:noFill/>
                  </a:rPr>
                  <a:t> </a:t>
                </a:r>
              </a:p>
            </p:txBody>
          </p:sp>
        </mc:Fallback>
      </mc:AlternateContent>
      <p:grpSp>
        <p:nvGrpSpPr>
          <p:cNvPr id="27" name="Group 26" descr="Units of area.">
            <a:extLst>
              <a:ext uri="{FF2B5EF4-FFF2-40B4-BE49-F238E27FC236}">
                <a16:creationId xmlns:a16="http://schemas.microsoft.com/office/drawing/2014/main" id="{42D1FC48-7728-DFF8-EC3A-9CBFBC978B05}"/>
              </a:ext>
            </a:extLst>
          </p:cNvPr>
          <p:cNvGrpSpPr/>
          <p:nvPr/>
        </p:nvGrpSpPr>
        <p:grpSpPr>
          <a:xfrm>
            <a:off x="6467486" y="1725326"/>
            <a:ext cx="3972514" cy="4256314"/>
            <a:chOff x="4975543" y="1618448"/>
            <a:chExt cx="3972514" cy="4256314"/>
          </a:xfrm>
        </p:grpSpPr>
        <p:sp>
          <p:nvSpPr>
            <p:cNvPr id="15" name="Rectangle: Rounded Corners 14">
              <a:extLst>
                <a:ext uri="{FF2B5EF4-FFF2-40B4-BE49-F238E27FC236}">
                  <a16:creationId xmlns:a16="http://schemas.microsoft.com/office/drawing/2014/main" id="{47CACAA1-9144-5866-DBC0-50ED5DB74DD1}"/>
                </a:ext>
              </a:extLst>
            </p:cNvPr>
            <p:cNvSpPr/>
            <p:nvPr/>
          </p:nvSpPr>
          <p:spPr>
            <a:xfrm>
              <a:off x="4975543" y="1618448"/>
              <a:ext cx="3972514" cy="4256314"/>
            </a:xfrm>
            <a:prstGeom prst="roundRect">
              <a:avLst>
                <a:gd name="adj" fmla="val 7076"/>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28CDFFE2-6593-B4F4-629B-0F1B624C12B5}"/>
                </a:ext>
              </a:extLst>
            </p:cNvPr>
            <p:cNvSpPr txBox="1"/>
            <p:nvPr/>
          </p:nvSpPr>
          <p:spPr>
            <a:xfrm>
              <a:off x="5133000" y="2020992"/>
              <a:ext cx="3657600" cy="340717"/>
            </a:xfrm>
            <a:prstGeom prst="rect">
              <a:avLst/>
            </a:prstGeom>
            <a:noFill/>
          </p:spPr>
          <p:txBody>
            <a:bodyPr wrap="square" lIns="0" tIns="0" rIns="0" bIns="0" rtlCol="0">
              <a:noAutofit/>
            </a:bodyPr>
            <a:lstStyle/>
            <a:p>
              <a:pPr algn="ctr"/>
              <a:r>
                <a:rPr lang="en-AU" sz="2000" b="1" dirty="0">
                  <a:solidFill>
                    <a:schemeClr val="bg1"/>
                  </a:solidFill>
                  <a:latin typeface="+mj-lt"/>
                </a:rPr>
                <a:t>Units of area</a:t>
              </a:r>
            </a:p>
          </p:txBody>
        </p:sp>
      </p:grpSp>
      <mc:AlternateContent xmlns:mc="http://schemas.openxmlformats.org/markup-compatibility/2006" xmlns:a14="http://schemas.microsoft.com/office/drawing/2010/main">
        <mc:Choice Requires="a14">
          <p:sp>
            <p:nvSpPr>
              <p:cNvPr id="17" name="Rectangle: Rounded Corners 16">
                <a:extLst>
                  <a:ext uri="{FF2B5EF4-FFF2-40B4-BE49-F238E27FC236}">
                    <a16:creationId xmlns:a16="http://schemas.microsoft.com/office/drawing/2014/main" id="{F16D552C-C481-1806-715D-C1B19BF848F8}"/>
                  </a:ext>
                </a:extLst>
              </p:cNvPr>
              <p:cNvSpPr/>
              <p:nvPr/>
            </p:nvSpPr>
            <p:spPr>
              <a:xfrm>
                <a:off x="6624943" y="2836818"/>
                <a:ext cx="3657600" cy="678918"/>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AU" sz="1800" i="0">
                          <a:solidFill>
                            <a:schemeClr val="tx1"/>
                          </a:solidFill>
                          <a:latin typeface="Cambria Math" panose="02040503050406030204" pitchFamily="18" charset="0"/>
                          <a:ea typeface="Calibri" panose="020F0502020204030204" pitchFamily="34" charset="0"/>
                          <a:cs typeface="Arial" panose="020B0604020202020204" pitchFamily="34" charset="0"/>
                        </a:rPr>
                        <m:t>1 </m:t>
                      </m:r>
                      <m:r>
                        <m:rPr>
                          <m:sty m:val="p"/>
                        </m:rPr>
                        <a:rPr lang="en-AU" sz="1800" i="0">
                          <a:solidFill>
                            <a:schemeClr val="tx1"/>
                          </a:solidFill>
                          <a:latin typeface="Cambria Math" panose="02040503050406030204" pitchFamily="18" charset="0"/>
                          <a:ea typeface="Calibri" panose="020F0502020204030204" pitchFamily="34" charset="0"/>
                          <a:cs typeface="Arial" panose="020B0604020202020204" pitchFamily="34" charset="0"/>
                        </a:rPr>
                        <m:t>c</m:t>
                      </m:r>
                      <m:sSup>
                        <m:sSupPr>
                          <m:ctrlPr>
                            <a:rPr lang="en-AU" sz="1800" i="1">
                              <a:solidFill>
                                <a:schemeClr val="tx1"/>
                              </a:solidFill>
                              <a:latin typeface="Cambria Math" panose="02040503050406030204" pitchFamily="18" charset="0"/>
                              <a:ea typeface="Calibri" panose="020F0502020204030204" pitchFamily="34" charset="0"/>
                              <a:cs typeface="Arial" panose="020B0604020202020204" pitchFamily="34" charset="0"/>
                            </a:rPr>
                          </m:ctrlPr>
                        </m:sSupPr>
                        <m:e>
                          <m:r>
                            <m:rPr>
                              <m:sty m:val="p"/>
                            </m:rPr>
                            <a:rPr lang="en-AU" sz="1800" i="0">
                              <a:solidFill>
                                <a:schemeClr val="tx1"/>
                              </a:solidFill>
                              <a:latin typeface="Cambria Math" panose="02040503050406030204" pitchFamily="18" charset="0"/>
                              <a:ea typeface="Calibri" panose="020F0502020204030204" pitchFamily="34" charset="0"/>
                              <a:cs typeface="Arial" panose="020B0604020202020204" pitchFamily="34" charset="0"/>
                            </a:rPr>
                            <m:t>m</m:t>
                          </m:r>
                        </m:e>
                        <m:sup>
                          <m:r>
                            <a:rPr lang="en-AU" sz="1800" i="0">
                              <a:solidFill>
                                <a:schemeClr val="tx1"/>
                              </a:solidFill>
                              <a:latin typeface="Cambria Math" panose="02040503050406030204" pitchFamily="18" charset="0"/>
                              <a:ea typeface="Calibri" panose="020F0502020204030204" pitchFamily="34" charset="0"/>
                              <a:cs typeface="Arial" panose="020B0604020202020204" pitchFamily="34" charset="0"/>
                            </a:rPr>
                            <m:t>2</m:t>
                          </m:r>
                        </m:sup>
                      </m:sSup>
                      <m:r>
                        <a:rPr lang="en-AU" sz="1800" i="0">
                          <a:solidFill>
                            <a:schemeClr val="tx1"/>
                          </a:solidFill>
                          <a:latin typeface="Cambria Math" panose="02040503050406030204" pitchFamily="18" charset="0"/>
                          <a:ea typeface="Calibri" panose="020F0502020204030204" pitchFamily="34" charset="0"/>
                          <a:cs typeface="Arial" panose="020B0604020202020204" pitchFamily="34" charset="0"/>
                        </a:rPr>
                        <m:t>=100 </m:t>
                      </m:r>
                      <m:r>
                        <m:rPr>
                          <m:sty m:val="p"/>
                        </m:rPr>
                        <a:rPr lang="en-AU" sz="1800" i="0">
                          <a:solidFill>
                            <a:schemeClr val="tx1"/>
                          </a:solidFill>
                          <a:latin typeface="Cambria Math" panose="02040503050406030204" pitchFamily="18" charset="0"/>
                          <a:ea typeface="Calibri" panose="020F0502020204030204" pitchFamily="34" charset="0"/>
                          <a:cs typeface="Arial" panose="020B0604020202020204" pitchFamily="34" charset="0"/>
                        </a:rPr>
                        <m:t>m</m:t>
                      </m:r>
                      <m:sSup>
                        <m:sSupPr>
                          <m:ctrlPr>
                            <a:rPr lang="en-AU" sz="1800" i="1">
                              <a:solidFill>
                                <a:schemeClr val="tx1"/>
                              </a:solidFill>
                              <a:latin typeface="Cambria Math" panose="02040503050406030204" pitchFamily="18" charset="0"/>
                              <a:ea typeface="Calibri" panose="020F0502020204030204" pitchFamily="34" charset="0"/>
                              <a:cs typeface="Arial" panose="020B0604020202020204" pitchFamily="34" charset="0"/>
                            </a:rPr>
                          </m:ctrlPr>
                        </m:sSupPr>
                        <m:e>
                          <m:r>
                            <m:rPr>
                              <m:sty m:val="p"/>
                            </m:rPr>
                            <a:rPr lang="en-AU" sz="1800" i="0">
                              <a:solidFill>
                                <a:schemeClr val="tx1"/>
                              </a:solidFill>
                              <a:latin typeface="Cambria Math" panose="02040503050406030204" pitchFamily="18" charset="0"/>
                              <a:ea typeface="Calibri" panose="020F0502020204030204" pitchFamily="34" charset="0"/>
                              <a:cs typeface="Arial" panose="020B0604020202020204" pitchFamily="34" charset="0"/>
                            </a:rPr>
                            <m:t>m</m:t>
                          </m:r>
                        </m:e>
                        <m:sup>
                          <m:r>
                            <a:rPr lang="en-AU" sz="1800" i="0">
                              <a:solidFill>
                                <a:schemeClr val="tx1"/>
                              </a:solidFill>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en-AU" sz="1800" dirty="0">
                  <a:solidFill>
                    <a:schemeClr val="tx1"/>
                  </a:solidFill>
                  <a:ea typeface="Calibri" panose="020F0502020204030204" pitchFamily="34" charset="0"/>
                  <a:cs typeface="Arial" panose="020B0604020202020204" pitchFamily="34" charset="0"/>
                </a:endParaRPr>
              </a:p>
            </p:txBody>
          </p:sp>
        </mc:Choice>
        <mc:Fallback xmlns="">
          <p:sp>
            <p:nvSpPr>
              <p:cNvPr id="17" name="Rectangle: Rounded Corners 16">
                <a:extLst>
                  <a:ext uri="{FF2B5EF4-FFF2-40B4-BE49-F238E27FC236}">
                    <a16:creationId xmlns:a16="http://schemas.microsoft.com/office/drawing/2014/main" id="{F16D552C-C481-1806-715D-C1B19BF848F8}"/>
                  </a:ext>
                </a:extLst>
              </p:cNvPr>
              <p:cNvSpPr>
                <a:spLocks noRot="1" noChangeAspect="1" noMove="1" noResize="1" noEditPoints="1" noAdjustHandles="1" noChangeArrowheads="1" noChangeShapeType="1" noTextEdit="1"/>
              </p:cNvSpPr>
              <p:nvPr/>
            </p:nvSpPr>
            <p:spPr>
              <a:xfrm>
                <a:off x="6624943" y="2836818"/>
                <a:ext cx="3657600" cy="678918"/>
              </a:xfrm>
              <a:prstGeom prst="roundRect">
                <a:avLst/>
              </a:prstGeom>
              <a:blipFill>
                <a:blip r:embed="rId5"/>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8" name="Rectangle: Rounded Corners 17">
                <a:extLst>
                  <a:ext uri="{FF2B5EF4-FFF2-40B4-BE49-F238E27FC236}">
                    <a16:creationId xmlns:a16="http://schemas.microsoft.com/office/drawing/2014/main" id="{6C39DAE0-78AF-C0ED-4540-43B5B12AD796}"/>
                  </a:ext>
                </a:extLst>
              </p:cNvPr>
              <p:cNvSpPr/>
              <p:nvPr/>
            </p:nvSpPr>
            <p:spPr>
              <a:xfrm>
                <a:off x="6624943" y="3616569"/>
                <a:ext cx="3657600" cy="678918"/>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AU" sz="1800" i="0">
                          <a:solidFill>
                            <a:schemeClr val="tx1"/>
                          </a:solidFill>
                          <a:latin typeface="Cambria Math" panose="02040503050406030204" pitchFamily="18" charset="0"/>
                          <a:ea typeface="Calibri" panose="020F0502020204030204" pitchFamily="34" charset="0"/>
                          <a:cs typeface="Arial" panose="020B0604020202020204" pitchFamily="34" charset="0"/>
                        </a:rPr>
                        <m:t>1 </m:t>
                      </m:r>
                      <m:sSup>
                        <m:sSupPr>
                          <m:ctrlPr>
                            <a:rPr lang="en-AU" sz="1800" i="1">
                              <a:solidFill>
                                <a:schemeClr val="tx1"/>
                              </a:solidFill>
                              <a:latin typeface="Cambria Math" panose="02040503050406030204" pitchFamily="18" charset="0"/>
                              <a:ea typeface="Calibri" panose="020F0502020204030204" pitchFamily="34" charset="0"/>
                              <a:cs typeface="Arial" panose="020B0604020202020204" pitchFamily="34" charset="0"/>
                            </a:rPr>
                          </m:ctrlPr>
                        </m:sSupPr>
                        <m:e>
                          <m:r>
                            <m:rPr>
                              <m:sty m:val="p"/>
                            </m:rPr>
                            <a:rPr lang="en-AU" sz="1800" i="0">
                              <a:solidFill>
                                <a:schemeClr val="tx1"/>
                              </a:solidFill>
                              <a:latin typeface="Cambria Math" panose="02040503050406030204" pitchFamily="18" charset="0"/>
                              <a:ea typeface="Calibri" panose="020F0502020204030204" pitchFamily="34" charset="0"/>
                              <a:cs typeface="Arial" panose="020B0604020202020204" pitchFamily="34" charset="0"/>
                            </a:rPr>
                            <m:t>m</m:t>
                          </m:r>
                        </m:e>
                        <m:sup>
                          <m:r>
                            <a:rPr lang="en-AU" sz="1800" i="0">
                              <a:solidFill>
                                <a:schemeClr val="tx1"/>
                              </a:solidFill>
                              <a:latin typeface="Cambria Math" panose="02040503050406030204" pitchFamily="18" charset="0"/>
                              <a:ea typeface="Calibri" panose="020F0502020204030204" pitchFamily="34" charset="0"/>
                              <a:cs typeface="Arial" panose="020B0604020202020204" pitchFamily="34" charset="0"/>
                            </a:rPr>
                            <m:t>2</m:t>
                          </m:r>
                        </m:sup>
                      </m:sSup>
                      <m:r>
                        <a:rPr lang="en-AU" sz="1800" i="0">
                          <a:solidFill>
                            <a:schemeClr val="tx1"/>
                          </a:solidFill>
                          <a:latin typeface="Cambria Math" panose="02040503050406030204" pitchFamily="18" charset="0"/>
                          <a:ea typeface="Calibri" panose="020F0502020204030204" pitchFamily="34" charset="0"/>
                          <a:cs typeface="Arial" panose="020B0604020202020204" pitchFamily="34" charset="0"/>
                        </a:rPr>
                        <m:t>=10 000 </m:t>
                      </m:r>
                      <m:r>
                        <m:rPr>
                          <m:sty m:val="p"/>
                        </m:rPr>
                        <a:rPr lang="en-AU" sz="1800" i="0">
                          <a:solidFill>
                            <a:schemeClr val="tx1"/>
                          </a:solidFill>
                          <a:latin typeface="Cambria Math" panose="02040503050406030204" pitchFamily="18" charset="0"/>
                          <a:ea typeface="Calibri" panose="020F0502020204030204" pitchFamily="34" charset="0"/>
                          <a:cs typeface="Arial" panose="020B0604020202020204" pitchFamily="34" charset="0"/>
                        </a:rPr>
                        <m:t>c</m:t>
                      </m:r>
                      <m:sSup>
                        <m:sSupPr>
                          <m:ctrlPr>
                            <a:rPr lang="en-AU" sz="1800" i="1">
                              <a:solidFill>
                                <a:schemeClr val="tx1"/>
                              </a:solidFill>
                              <a:latin typeface="Cambria Math" panose="02040503050406030204" pitchFamily="18" charset="0"/>
                              <a:ea typeface="Calibri" panose="020F0502020204030204" pitchFamily="34" charset="0"/>
                              <a:cs typeface="Arial" panose="020B0604020202020204" pitchFamily="34" charset="0"/>
                            </a:rPr>
                          </m:ctrlPr>
                        </m:sSupPr>
                        <m:e>
                          <m:r>
                            <m:rPr>
                              <m:sty m:val="p"/>
                            </m:rPr>
                            <a:rPr lang="en-AU" sz="1800" i="0">
                              <a:solidFill>
                                <a:schemeClr val="tx1"/>
                              </a:solidFill>
                              <a:latin typeface="Cambria Math" panose="02040503050406030204" pitchFamily="18" charset="0"/>
                              <a:ea typeface="Calibri" panose="020F0502020204030204" pitchFamily="34" charset="0"/>
                              <a:cs typeface="Arial" panose="020B0604020202020204" pitchFamily="34" charset="0"/>
                            </a:rPr>
                            <m:t>m</m:t>
                          </m:r>
                        </m:e>
                        <m:sup>
                          <m:r>
                            <a:rPr lang="en-AU" sz="1800" i="0">
                              <a:solidFill>
                                <a:schemeClr val="tx1"/>
                              </a:solidFill>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en-AU" sz="1800" dirty="0">
                  <a:solidFill>
                    <a:schemeClr val="tx1"/>
                  </a:solidFill>
                  <a:ea typeface="Calibri" panose="020F0502020204030204" pitchFamily="34" charset="0"/>
                  <a:cs typeface="Arial" panose="020B0604020202020204" pitchFamily="34" charset="0"/>
                </a:endParaRPr>
              </a:p>
            </p:txBody>
          </p:sp>
        </mc:Choice>
        <mc:Fallback xmlns="">
          <p:sp>
            <p:nvSpPr>
              <p:cNvPr id="18" name="Rectangle: Rounded Corners 17">
                <a:extLst>
                  <a:ext uri="{FF2B5EF4-FFF2-40B4-BE49-F238E27FC236}">
                    <a16:creationId xmlns:a16="http://schemas.microsoft.com/office/drawing/2014/main" id="{6C39DAE0-78AF-C0ED-4540-43B5B12AD796}"/>
                  </a:ext>
                </a:extLst>
              </p:cNvPr>
              <p:cNvSpPr>
                <a:spLocks noRot="1" noChangeAspect="1" noMove="1" noResize="1" noEditPoints="1" noAdjustHandles="1" noChangeArrowheads="1" noChangeShapeType="1" noTextEdit="1"/>
              </p:cNvSpPr>
              <p:nvPr/>
            </p:nvSpPr>
            <p:spPr>
              <a:xfrm>
                <a:off x="6624943" y="3616569"/>
                <a:ext cx="3657600" cy="678918"/>
              </a:xfrm>
              <a:prstGeom prst="roundRect">
                <a:avLst/>
              </a:prstGeom>
              <a:blipFill>
                <a:blip r:embed="rId6"/>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9" name="Rectangle: Rounded Corners 18">
                <a:extLst>
                  <a:ext uri="{FF2B5EF4-FFF2-40B4-BE49-F238E27FC236}">
                    <a16:creationId xmlns:a16="http://schemas.microsoft.com/office/drawing/2014/main" id="{620547B5-13C8-7955-2A6F-16DA2A9A8321}"/>
                  </a:ext>
                </a:extLst>
              </p:cNvPr>
              <p:cNvSpPr/>
              <p:nvPr/>
            </p:nvSpPr>
            <p:spPr>
              <a:xfrm>
                <a:off x="6624943" y="4396320"/>
                <a:ext cx="3657600" cy="678918"/>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sz="1800" i="0">
                        <a:solidFill>
                          <a:schemeClr val="tx1"/>
                        </a:solidFill>
                        <a:latin typeface="Cambria Math" panose="02040503050406030204" pitchFamily="18" charset="0"/>
                        <a:ea typeface="Calibri" panose="020F0502020204030204" pitchFamily="34" charset="0"/>
                        <a:cs typeface="Arial" panose="020B0604020202020204" pitchFamily="34" charset="0"/>
                      </a:rPr>
                      <m:t>1 </m:t>
                    </m:r>
                    <m:r>
                      <m:rPr>
                        <m:sty m:val="p"/>
                      </m:rPr>
                      <a:rPr lang="en-AU" sz="1800" i="0">
                        <a:solidFill>
                          <a:schemeClr val="tx1"/>
                        </a:solidFill>
                        <a:latin typeface="Cambria Math" panose="02040503050406030204" pitchFamily="18" charset="0"/>
                        <a:ea typeface="Calibri" panose="020F0502020204030204" pitchFamily="34" charset="0"/>
                        <a:cs typeface="Arial" panose="020B0604020202020204" pitchFamily="34" charset="0"/>
                      </a:rPr>
                      <m:t>ha</m:t>
                    </m:r>
                    <m:r>
                      <a:rPr lang="en-AU" sz="1800" i="0">
                        <a:solidFill>
                          <a:schemeClr val="tx1"/>
                        </a:solidFill>
                        <a:latin typeface="Cambria Math" panose="02040503050406030204" pitchFamily="18" charset="0"/>
                        <a:ea typeface="Calibri" panose="020F0502020204030204" pitchFamily="34" charset="0"/>
                        <a:cs typeface="Arial" panose="020B0604020202020204" pitchFamily="34" charset="0"/>
                      </a:rPr>
                      <m:t> = 10 000 </m:t>
                    </m:r>
                    <m:sSup>
                      <m:sSupPr>
                        <m:ctrlPr>
                          <a:rPr lang="en-AU" sz="1800" i="1">
                            <a:solidFill>
                              <a:schemeClr val="tx1"/>
                            </a:solidFill>
                            <a:latin typeface="Cambria Math" panose="02040503050406030204" pitchFamily="18" charset="0"/>
                            <a:ea typeface="Calibri" panose="020F0502020204030204" pitchFamily="34" charset="0"/>
                            <a:cs typeface="Arial" panose="020B0604020202020204" pitchFamily="34" charset="0"/>
                          </a:rPr>
                        </m:ctrlPr>
                      </m:sSupPr>
                      <m:e>
                        <m:r>
                          <m:rPr>
                            <m:sty m:val="p"/>
                          </m:rPr>
                          <a:rPr lang="en-AU" sz="1800" i="0">
                            <a:solidFill>
                              <a:schemeClr val="tx1"/>
                            </a:solidFill>
                            <a:latin typeface="Cambria Math" panose="02040503050406030204" pitchFamily="18" charset="0"/>
                            <a:ea typeface="Calibri" panose="020F0502020204030204" pitchFamily="34" charset="0"/>
                            <a:cs typeface="Arial" panose="020B0604020202020204" pitchFamily="34" charset="0"/>
                          </a:rPr>
                          <m:t>m</m:t>
                        </m:r>
                      </m:e>
                      <m:sup>
                        <m:r>
                          <a:rPr lang="en-AU" sz="1800" i="0">
                            <a:solidFill>
                              <a:schemeClr val="tx1"/>
                            </a:solidFill>
                            <a:latin typeface="Cambria Math" panose="02040503050406030204" pitchFamily="18" charset="0"/>
                            <a:ea typeface="Calibri" panose="020F0502020204030204" pitchFamily="34" charset="0"/>
                            <a:cs typeface="Arial" panose="020B0604020202020204" pitchFamily="34" charset="0"/>
                          </a:rPr>
                          <m:t>2</m:t>
                        </m:r>
                      </m:sup>
                    </m:sSup>
                  </m:oMath>
                </a14:m>
                <a:r>
                  <a:rPr lang="en-AU" sz="1800" dirty="0">
                    <a:solidFill>
                      <a:schemeClr val="tx1"/>
                    </a:solidFill>
                    <a:ea typeface="Calibri" panose="020F0502020204030204" pitchFamily="34" charset="0"/>
                    <a:cs typeface="Arial" panose="020B0604020202020204" pitchFamily="34" charset="0"/>
                  </a:rPr>
                  <a:t> </a:t>
                </a:r>
              </a:p>
            </p:txBody>
          </p:sp>
        </mc:Choice>
        <mc:Fallback xmlns="">
          <p:sp>
            <p:nvSpPr>
              <p:cNvPr id="19" name="Rectangle: Rounded Corners 18">
                <a:extLst>
                  <a:ext uri="{FF2B5EF4-FFF2-40B4-BE49-F238E27FC236}">
                    <a16:creationId xmlns:a16="http://schemas.microsoft.com/office/drawing/2014/main" id="{620547B5-13C8-7955-2A6F-16DA2A9A8321}"/>
                  </a:ext>
                </a:extLst>
              </p:cNvPr>
              <p:cNvSpPr>
                <a:spLocks noRot="1" noChangeAspect="1" noMove="1" noResize="1" noEditPoints="1" noAdjustHandles="1" noChangeArrowheads="1" noChangeShapeType="1" noTextEdit="1"/>
              </p:cNvSpPr>
              <p:nvPr/>
            </p:nvSpPr>
            <p:spPr>
              <a:xfrm>
                <a:off x="6624943" y="4396320"/>
                <a:ext cx="3657600" cy="678918"/>
              </a:xfrm>
              <a:prstGeom prst="roundRect">
                <a:avLst/>
              </a:prstGeom>
              <a:blipFill>
                <a:blip r:embed="rId7"/>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3" name="Rectangle: Rounded Corners 22">
                <a:extLst>
                  <a:ext uri="{FF2B5EF4-FFF2-40B4-BE49-F238E27FC236}">
                    <a16:creationId xmlns:a16="http://schemas.microsoft.com/office/drawing/2014/main" id="{CA6BF1AB-C18E-7C43-0FA8-33880551A8AD}"/>
                  </a:ext>
                </a:extLst>
              </p:cNvPr>
              <p:cNvSpPr/>
              <p:nvPr/>
            </p:nvSpPr>
            <p:spPr>
              <a:xfrm>
                <a:off x="6624943" y="5176072"/>
                <a:ext cx="3657600" cy="678918"/>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AU" sz="1800" i="0">
                          <a:solidFill>
                            <a:schemeClr val="tx1"/>
                          </a:solidFill>
                          <a:latin typeface="Cambria Math" panose="02040503050406030204" pitchFamily="18" charset="0"/>
                        </a:rPr>
                        <m:t>1 </m:t>
                      </m:r>
                      <m:r>
                        <m:rPr>
                          <m:sty m:val="p"/>
                        </m:rPr>
                        <a:rPr lang="en-AU" sz="1800" i="0">
                          <a:solidFill>
                            <a:schemeClr val="tx1"/>
                          </a:solidFill>
                          <a:latin typeface="Cambria Math" panose="02040503050406030204" pitchFamily="18" charset="0"/>
                        </a:rPr>
                        <m:t>k</m:t>
                      </m:r>
                      <m:sSup>
                        <m:sSupPr>
                          <m:ctrlPr>
                            <a:rPr lang="en-AU" sz="1800" i="1">
                              <a:solidFill>
                                <a:schemeClr val="tx1"/>
                              </a:solidFill>
                              <a:latin typeface="Cambria Math" panose="02040503050406030204" pitchFamily="18" charset="0"/>
                            </a:rPr>
                          </m:ctrlPr>
                        </m:sSupPr>
                        <m:e>
                          <m:r>
                            <m:rPr>
                              <m:sty m:val="p"/>
                            </m:rPr>
                            <a:rPr lang="en-AU" sz="1800" i="0">
                              <a:solidFill>
                                <a:schemeClr val="tx1"/>
                              </a:solidFill>
                              <a:latin typeface="Cambria Math" panose="02040503050406030204" pitchFamily="18" charset="0"/>
                            </a:rPr>
                            <m:t>m</m:t>
                          </m:r>
                        </m:e>
                        <m:sup>
                          <m:r>
                            <a:rPr lang="en-AU" sz="1800" i="0">
                              <a:solidFill>
                                <a:schemeClr val="tx1"/>
                              </a:solidFill>
                              <a:latin typeface="Cambria Math" panose="02040503050406030204" pitchFamily="18" charset="0"/>
                            </a:rPr>
                            <m:t>2</m:t>
                          </m:r>
                        </m:sup>
                      </m:sSup>
                      <m:r>
                        <a:rPr lang="en-AU" sz="1800" i="0">
                          <a:solidFill>
                            <a:schemeClr val="tx1"/>
                          </a:solidFill>
                          <a:latin typeface="Cambria Math" panose="02040503050406030204" pitchFamily="18" charset="0"/>
                        </a:rPr>
                        <m:t> = 1 000 000 </m:t>
                      </m:r>
                      <m:sSup>
                        <m:sSupPr>
                          <m:ctrlPr>
                            <a:rPr lang="en-AU" sz="1800" i="1">
                              <a:solidFill>
                                <a:schemeClr val="tx1"/>
                              </a:solidFill>
                              <a:latin typeface="Cambria Math" panose="02040503050406030204" pitchFamily="18" charset="0"/>
                            </a:rPr>
                          </m:ctrlPr>
                        </m:sSupPr>
                        <m:e>
                          <m:r>
                            <m:rPr>
                              <m:sty m:val="p"/>
                            </m:rPr>
                            <a:rPr lang="en-AU" sz="1800" i="0">
                              <a:solidFill>
                                <a:schemeClr val="tx1"/>
                              </a:solidFill>
                              <a:latin typeface="Cambria Math" panose="02040503050406030204" pitchFamily="18" charset="0"/>
                            </a:rPr>
                            <m:t>m</m:t>
                          </m:r>
                        </m:e>
                        <m:sup>
                          <m:r>
                            <a:rPr lang="en-AU" sz="1800" i="0">
                              <a:solidFill>
                                <a:schemeClr val="tx1"/>
                              </a:solidFill>
                              <a:latin typeface="Cambria Math" panose="02040503050406030204" pitchFamily="18" charset="0"/>
                            </a:rPr>
                            <m:t>2</m:t>
                          </m:r>
                        </m:sup>
                      </m:sSup>
                      <m:r>
                        <a:rPr lang="en-AU" sz="1800" i="0">
                          <a:solidFill>
                            <a:schemeClr val="tx1"/>
                          </a:solidFill>
                          <a:latin typeface="Cambria Math" panose="02040503050406030204" pitchFamily="18" charset="0"/>
                        </a:rPr>
                        <m:t>= 100 </m:t>
                      </m:r>
                      <m:r>
                        <m:rPr>
                          <m:sty m:val="p"/>
                        </m:rPr>
                        <a:rPr lang="en-AU" sz="1800" i="0">
                          <a:solidFill>
                            <a:schemeClr val="tx1"/>
                          </a:solidFill>
                          <a:latin typeface="Cambria Math" panose="02040503050406030204" pitchFamily="18" charset="0"/>
                        </a:rPr>
                        <m:t>ha</m:t>
                      </m:r>
                    </m:oMath>
                  </m:oMathPara>
                </a14:m>
                <a:endParaRPr lang="en-AU" sz="1800" dirty="0">
                  <a:solidFill>
                    <a:schemeClr val="tx1"/>
                  </a:solidFill>
                </a:endParaRPr>
              </a:p>
            </p:txBody>
          </p:sp>
        </mc:Choice>
        <mc:Fallback xmlns="">
          <p:sp>
            <p:nvSpPr>
              <p:cNvPr id="23" name="Rectangle: Rounded Corners 22">
                <a:extLst>
                  <a:ext uri="{FF2B5EF4-FFF2-40B4-BE49-F238E27FC236}">
                    <a16:creationId xmlns:a16="http://schemas.microsoft.com/office/drawing/2014/main" id="{CA6BF1AB-C18E-7C43-0FA8-33880551A8AD}"/>
                  </a:ext>
                </a:extLst>
              </p:cNvPr>
              <p:cNvSpPr>
                <a:spLocks noRot="1" noChangeAspect="1" noMove="1" noResize="1" noEditPoints="1" noAdjustHandles="1" noChangeArrowheads="1" noChangeShapeType="1" noTextEdit="1"/>
              </p:cNvSpPr>
              <p:nvPr/>
            </p:nvSpPr>
            <p:spPr>
              <a:xfrm>
                <a:off x="6624943" y="5176072"/>
                <a:ext cx="3657600" cy="678918"/>
              </a:xfrm>
              <a:prstGeom prst="roundRect">
                <a:avLst/>
              </a:prstGeom>
              <a:blipFill>
                <a:blip r:embed="rId8"/>
                <a:stretch>
                  <a:fillRect/>
                </a:stretch>
              </a:blipFill>
              <a:ln>
                <a:noFill/>
              </a:ln>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7B169F3D-E385-A669-2E4C-11FEDF5316A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354136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A98A57-1CC6-9DA1-F5DA-5D74E8AFC37E}"/>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CBDA2684-E1A9-FE63-A281-95774F47396D}"/>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8" name="TextBox 7">
            <a:extLst>
              <a:ext uri="{FF2B5EF4-FFF2-40B4-BE49-F238E27FC236}">
                <a16:creationId xmlns:a16="http://schemas.microsoft.com/office/drawing/2014/main" id="{279DB83E-5A4A-CC89-ABF2-CCBE8641555E}"/>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105659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443</Words>
  <Application>Microsoft Office PowerPoint</Application>
  <PresentationFormat>Widescreen</PresentationFormat>
  <Paragraphs>39</Paragraphs>
  <Slides>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Cambria Math</vt:lpstr>
      <vt:lpstr>Arial</vt:lpstr>
      <vt:lpstr>Open Sans</vt:lpstr>
      <vt:lpstr>Calibri</vt:lpstr>
      <vt:lpstr>Public Sans Light</vt:lpstr>
      <vt:lpstr>Times New Roman</vt:lpstr>
      <vt:lpstr>Public Sans</vt:lpstr>
      <vt:lpstr>1_NSWG Corporate</vt:lpstr>
      <vt:lpstr>Which quadrat</vt:lpstr>
      <vt:lpstr>How many daisies are in the field?</vt:lpstr>
      <vt:lpstr>Does the grid make it easier to count how many daisies?</vt:lpstr>
      <vt:lpstr>Explore – units of area</vt:lpstr>
      <vt:lpstr>Explore – converting area</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Which quadrat</dc:title>
  <dc:creator>NSW Department of Education</dc:creator>
  <dcterms:created xsi:type="dcterms:W3CDTF">2024-03-21T03:49:42Z</dcterms:created>
  <dcterms:modified xsi:type="dcterms:W3CDTF">2024-03-21T03:49:59Z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2024-03-21T03:49:59Z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cea0309d-3050-447e-8a1e-304f08ceaacf</vt:lpwstr>
  </property>
  <property fmtid="{D5CDD505-2E9C-101B-9397-08002B2CF9AE}" pid="8" name="MSIP_Label_b603dfd7-d93a-4381-a340-2995d8282205_ContentBits">
    <vt:lpwstr>0</vt:lpwstr>
  </property>
</Properties>
</file>