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8"/>
  </p:notesMasterIdLst>
  <p:handoutMasterIdLst>
    <p:handoutMasterId r:id="rId9"/>
  </p:handoutMasterIdLst>
  <p:sldIdLst>
    <p:sldId id="257" r:id="rId2"/>
    <p:sldId id="272" r:id="rId3"/>
    <p:sldId id="374" r:id="rId4"/>
    <p:sldId id="380" r:id="rId5"/>
    <p:sldId id="381" r:id="rId6"/>
    <p:sldId id="361" r:id="rId7"/>
  </p:sldIdLst>
  <p:sldSz cx="12192000" cy="6858000"/>
  <p:notesSz cx="6858000" cy="9144000"/>
  <p:embeddedFontLst>
    <p:embeddedFont>
      <p:font typeface="Public Sans" pitchFamily="2" charset="0"/>
      <p:regular r:id="rId10"/>
      <p:bold r:id="rId11"/>
      <p:italic r:id="rId12"/>
      <p:boldItalic r:id="rId13"/>
    </p:embeddedFont>
    <p:embeddedFont>
      <p:font typeface="Public Sans Light" pitchFamily="2" charset="0"/>
      <p:regular r:id="rId14"/>
      <p: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370C784-7104-4587-1C03-A4A0A6D07F3E}" name="Alyana Marave" initials="AM" userId="S::Alyana.Marave1@det.nsw.edu.au::dd6e8313-0bdf-4d22-8f0f-3235733631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281" autoAdjust="0"/>
  </p:normalViewPr>
  <p:slideViewPr>
    <p:cSldViewPr snapToGrid="0">
      <p:cViewPr varScale="1">
        <p:scale>
          <a:sx n="77" d="100"/>
          <a:sy n="77" d="100"/>
        </p:scale>
        <p:origin x="75" y="423"/>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38460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40039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91156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41037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46091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2014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18740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0823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96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00642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0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90205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161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00557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30830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31677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4901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3144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788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2776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09503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97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41389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405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94607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46634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2986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21791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89130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56892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97263815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desmos.com/?lang=en" TargetMode="External"/><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hyperlink" Target="https://www.desmos.com/terms?lang=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All areas created equal</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a:xfrm>
            <a:off x="360000" y="360000"/>
            <a:ext cx="10080000" cy="545601"/>
          </a:xfrm>
        </p:spPr>
        <p:txBody>
          <a:bodyPr/>
          <a:lstStyle/>
          <a:p>
            <a:r>
              <a:rPr lang="en-AU" dirty="0"/>
              <a:t>Figure 1</a:t>
            </a:r>
          </a:p>
        </p:txBody>
      </p:sp>
      <p:sp>
        <p:nvSpPr>
          <p:cNvPr id="4" name="Text Placeholder 3">
            <a:extLst>
              <a:ext uri="{FF2B5EF4-FFF2-40B4-BE49-F238E27FC236}">
                <a16:creationId xmlns:a16="http://schemas.microsoft.com/office/drawing/2014/main" id="{7AAB8D04-9527-A05A-5B62-0F251DAAAFDF}"/>
              </a:ext>
            </a:extLst>
          </p:cNvPr>
          <p:cNvSpPr>
            <a:spLocks noGrp="1"/>
          </p:cNvSpPr>
          <p:nvPr>
            <p:ph type="body" sz="quarter" idx="18"/>
          </p:nvPr>
        </p:nvSpPr>
        <p:spPr>
          <a:xfrm>
            <a:off x="360000" y="982520"/>
            <a:ext cx="10080000" cy="310015"/>
          </a:xfrm>
        </p:spPr>
        <p:txBody>
          <a:bodyPr/>
          <a:lstStyle/>
          <a:p>
            <a:r>
              <a:rPr lang="en-AU" dirty="0"/>
              <a:t>Handball squares</a:t>
            </a:r>
          </a:p>
        </p:txBody>
      </p:sp>
      <p:pic>
        <p:nvPicPr>
          <p:cNvPr id="5" name="Picture 4" descr="An image in Desmos of four coloured rectangles, all joined in the middle by a common vertex. The top left rectangle is blue and labelled with an A. The top right rectangle is green and labelled with a B. The bottom left rectangle is red and labelled with a C. The bottom right rectangle is purple and labelled with a D. ">
            <a:extLst>
              <a:ext uri="{FF2B5EF4-FFF2-40B4-BE49-F238E27FC236}">
                <a16:creationId xmlns:a16="http://schemas.microsoft.com/office/drawing/2014/main" id="{1E1AD2EE-B9D6-8555-E23A-2CDCF2210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1590730"/>
            <a:ext cx="5229598" cy="4899253"/>
          </a:xfrm>
          <a:prstGeom prst="rect">
            <a:avLst/>
          </a:prstGeom>
        </p:spPr>
      </p:pic>
      <p:sp>
        <p:nvSpPr>
          <p:cNvPr id="8" name="TextBox 7">
            <a:extLst>
              <a:ext uri="{FF2B5EF4-FFF2-40B4-BE49-F238E27FC236}">
                <a16:creationId xmlns:a16="http://schemas.microsoft.com/office/drawing/2014/main" id="{C1E1F783-D2B2-6006-AE85-F47D1E01F795}"/>
              </a:ext>
            </a:extLst>
          </p:cNvPr>
          <p:cNvSpPr txBox="1"/>
          <p:nvPr/>
        </p:nvSpPr>
        <p:spPr>
          <a:xfrm>
            <a:off x="360000" y="6488282"/>
            <a:ext cx="6336406" cy="294632"/>
          </a:xfrm>
          <a:prstGeom prst="rect">
            <a:avLst/>
          </a:prstGeom>
          <a:noFill/>
        </p:spPr>
        <p:txBody>
          <a:bodyPr wrap="square">
            <a:spAutoFit/>
          </a:bodyPr>
          <a:lstStyle/>
          <a:p>
            <a:pPr>
              <a:lnSpc>
                <a:spcPct val="150000"/>
              </a:lnSpc>
              <a:spcBef>
                <a:spcPts val="1200"/>
              </a:spcBef>
            </a:pPr>
            <a:r>
              <a:rPr lang="en-AU" sz="1000" dirty="0">
                <a:effectLst/>
                <a:ea typeface="Calibri" panose="020F0502020204030204" pitchFamily="34" charset="0"/>
              </a:rPr>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p:txBody>
      </p:sp>
      <p:sp>
        <p:nvSpPr>
          <p:cNvPr id="7" name="Speech Bubble: Rectangle with Corners Rounded 6">
            <a:extLst>
              <a:ext uri="{FF2B5EF4-FFF2-40B4-BE49-F238E27FC236}">
                <a16:creationId xmlns:a16="http://schemas.microsoft.com/office/drawing/2014/main" id="{D43BAD04-6410-701B-70ED-B1F8014DFDE7}"/>
              </a:ext>
            </a:extLst>
          </p:cNvPr>
          <p:cNvSpPr/>
          <p:nvPr/>
        </p:nvSpPr>
        <p:spPr>
          <a:xfrm>
            <a:off x="6179922" y="1953502"/>
            <a:ext cx="2716306" cy="2285123"/>
          </a:xfrm>
          <a:prstGeom prst="wedgeRoundRectCallout">
            <a:avLst>
              <a:gd name="adj1" fmla="val -65653"/>
              <a:gd name="adj2" fmla="val -195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If playing handball, which rectangle would you find easiest to play in?</a:t>
            </a:r>
          </a:p>
        </p:txBody>
      </p:sp>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42035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29717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A2993-3122-1B6D-0E47-5A0B9729DB03}"/>
              </a:ext>
            </a:extLst>
          </p:cNvPr>
          <p:cNvSpPr>
            <a:spLocks noGrp="1"/>
          </p:cNvSpPr>
          <p:nvPr>
            <p:ph type="title"/>
          </p:nvPr>
        </p:nvSpPr>
        <p:spPr>
          <a:xfrm>
            <a:off x="360000" y="360000"/>
            <a:ext cx="10080000" cy="545601"/>
          </a:xfrm>
        </p:spPr>
        <p:txBody>
          <a:bodyPr/>
          <a:lstStyle/>
          <a:p>
            <a:r>
              <a:rPr lang="en-AU" dirty="0"/>
              <a:t>Figure 2</a:t>
            </a:r>
          </a:p>
        </p:txBody>
      </p:sp>
      <p:sp>
        <p:nvSpPr>
          <p:cNvPr id="7" name="Text Placeholder 6">
            <a:extLst>
              <a:ext uri="{FF2B5EF4-FFF2-40B4-BE49-F238E27FC236}">
                <a16:creationId xmlns:a16="http://schemas.microsoft.com/office/drawing/2014/main" id="{70340F56-7C65-E3E4-2C57-288D438D0FB6}"/>
              </a:ext>
            </a:extLst>
          </p:cNvPr>
          <p:cNvSpPr>
            <a:spLocks noGrp="1"/>
          </p:cNvSpPr>
          <p:nvPr>
            <p:ph type="body" sz="quarter" idx="18"/>
          </p:nvPr>
        </p:nvSpPr>
        <p:spPr>
          <a:xfrm>
            <a:off x="360000" y="982520"/>
            <a:ext cx="10080000" cy="310015"/>
          </a:xfrm>
        </p:spPr>
        <p:txBody>
          <a:bodyPr/>
          <a:lstStyle/>
          <a:p>
            <a:r>
              <a:rPr lang="en-AU" dirty="0"/>
              <a:t>Handball ‘squares’ with dimensions</a:t>
            </a:r>
          </a:p>
        </p:txBody>
      </p:sp>
      <p:pic>
        <p:nvPicPr>
          <p:cNvPr id="4" name="Picture 3" descr="An image in Desmos of four coloured rectangles, all joined in the middle by a common vertex. The top left rectangle is blue and labelled with an A, with dimensions 3 m and 4 m. The top right rectangle is green and labelled with a B, with dimensions 2.5 m and 4.5 m. The bottom left rectangle is red and labelled with a C, with dimensions 3.5 m and 3.5 m. The bottom right rectangle is purple and labelled with a D, with dimensions 2 m and 5 m. ">
            <a:extLst>
              <a:ext uri="{FF2B5EF4-FFF2-40B4-BE49-F238E27FC236}">
                <a16:creationId xmlns:a16="http://schemas.microsoft.com/office/drawing/2014/main" id="{29106E01-6CBD-FC13-26A8-0670C019D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1369454"/>
            <a:ext cx="5974125" cy="5014777"/>
          </a:xfrm>
          <a:prstGeom prst="rect">
            <a:avLst/>
          </a:prstGeom>
        </p:spPr>
      </p:pic>
      <p:sp>
        <p:nvSpPr>
          <p:cNvPr id="6" name="TextBox 5">
            <a:extLst>
              <a:ext uri="{FF2B5EF4-FFF2-40B4-BE49-F238E27FC236}">
                <a16:creationId xmlns:a16="http://schemas.microsoft.com/office/drawing/2014/main" id="{0B1ED536-018E-60BC-8552-E9DF51666756}"/>
              </a:ext>
            </a:extLst>
          </p:cNvPr>
          <p:cNvSpPr txBox="1"/>
          <p:nvPr/>
        </p:nvSpPr>
        <p:spPr>
          <a:xfrm>
            <a:off x="360000" y="6350684"/>
            <a:ext cx="6096000" cy="304763"/>
          </a:xfrm>
          <a:prstGeom prst="rect">
            <a:avLst/>
          </a:prstGeom>
          <a:noFill/>
        </p:spPr>
        <p:txBody>
          <a:bodyPr wrap="square">
            <a:spAutoFit/>
          </a:bodyPr>
          <a:lstStyle/>
          <a:p>
            <a:pPr>
              <a:lnSpc>
                <a:spcPct val="150000"/>
              </a:lnSpc>
              <a:spcBef>
                <a:spcPts val="1200"/>
              </a:spcBef>
            </a:pPr>
            <a:r>
              <a:rPr lang="en-AU" sz="1000" dirty="0">
                <a:effectLst/>
                <a:ea typeface="Calibri" panose="020F0502020204030204" pitchFamily="34" charset="0"/>
              </a:rPr>
              <a:t>Image created using </a:t>
            </a:r>
            <a:r>
              <a:rPr lang="en-AU" sz="1000" u="sng" dirty="0">
                <a:solidFill>
                  <a:srgbClr val="2F5496"/>
                </a:solidFill>
                <a:effectLst/>
                <a:ea typeface="Calibri" panose="020F0502020204030204" pitchFamily="34" charset="0"/>
                <a:hlinkClick r:id="rId3" tooltip="https://www.desmos.com/?lang=en"/>
              </a:rPr>
              <a:t>Desmos</a:t>
            </a:r>
            <a:r>
              <a:rPr lang="en-AU" sz="1000" dirty="0">
                <a:effectLst/>
                <a:ea typeface="Calibri" panose="020F0502020204030204" pitchFamily="34" charset="0"/>
              </a:rPr>
              <a:t> and is licensed under the </a:t>
            </a:r>
            <a:r>
              <a:rPr lang="en-AU" sz="1000" u="sng" dirty="0">
                <a:solidFill>
                  <a:srgbClr val="2F5496"/>
                </a:solidFill>
                <a:effectLst/>
                <a:ea typeface="Calibri" panose="020F0502020204030204" pitchFamily="34" charset="0"/>
                <a:hlinkClick r:id="rId4" tooltip="https://www.desmos.com/terms?lang=en"/>
              </a:rPr>
              <a:t>Desmos Terms of Service</a:t>
            </a:r>
            <a:r>
              <a:rPr lang="en-AU" sz="1000" dirty="0">
                <a:effectLst/>
                <a:ea typeface="Calibri" panose="020F0502020204030204" pitchFamily="34" charset="0"/>
              </a:rPr>
              <a:t>.</a:t>
            </a:r>
          </a:p>
        </p:txBody>
      </p:sp>
      <p:sp>
        <p:nvSpPr>
          <p:cNvPr id="2" name="Slide Number Placeholder 1">
            <a:extLst>
              <a:ext uri="{FF2B5EF4-FFF2-40B4-BE49-F238E27FC236}">
                <a16:creationId xmlns:a16="http://schemas.microsoft.com/office/drawing/2014/main" id="{FF44620A-7036-223C-8ED5-AA07A121DA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01096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398</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Times New Roman</vt:lpstr>
      <vt:lpstr>Public Sans</vt:lpstr>
      <vt:lpstr>Public Sans Light</vt:lpstr>
      <vt:lpstr>1_NSWG Corporate</vt:lpstr>
      <vt:lpstr>All areas created equal</vt:lpstr>
      <vt:lpstr>Launch</vt:lpstr>
      <vt:lpstr>Figure 1</vt:lpstr>
      <vt:lpstr>Explore</vt:lpstr>
      <vt:lpstr>Figure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areas created equal</dc:title>
  <dc:creator>NSW Department of Education</dc:creator>
  <dcterms:created xsi:type="dcterms:W3CDTF">2024-03-21T03:48:43Z</dcterms:created>
  <dcterms:modified xsi:type="dcterms:W3CDTF">2024-03-21T03:48:57Z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2024-03-21T03:48:57Z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20d7ff8a-4cdc-49ac-a893-cec886ffb848</vt:lpwstr>
  </property>
  <property fmtid="{D5CDD505-2E9C-101B-9397-08002B2CF9AE}" pid="8" name="MSIP_Label_b603dfd7-d93a-4381-a340-2995d8282205_ContentBits">
    <vt:lpwstr>0</vt:lpwstr>
  </property>
</Properties>
</file>