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tags/tag8.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543" r:id="rId2"/>
    <p:sldId id="544" r:id="rId3"/>
    <p:sldId id="545" r:id="rId4"/>
    <p:sldId id="546" r:id="rId5"/>
    <p:sldId id="547" r:id="rId6"/>
    <p:sldId id="548" r:id="rId7"/>
    <p:sldId id="549" r:id="rId8"/>
    <p:sldId id="550" r:id="rId9"/>
    <p:sldId id="551" r:id="rId10"/>
    <p:sldId id="552" r:id="rId11"/>
    <p:sldId id="553" r:id="rId12"/>
    <p:sldId id="554" r:id="rId13"/>
    <p:sldId id="555" r:id="rId14"/>
    <p:sldId id="556" r:id="rId15"/>
    <p:sldId id="557" r:id="rId16"/>
    <p:sldId id="558" r:id="rId17"/>
    <p:sldId id="559" r:id="rId18"/>
    <p:sldId id="560" r:id="rId19"/>
    <p:sldId id="561" r:id="rId20"/>
    <p:sldId id="562" r:id="rId21"/>
    <p:sldId id="563" r:id="rId22"/>
    <p:sldId id="564" r:id="rId23"/>
    <p:sldId id="565" r:id="rId24"/>
    <p:sldId id="566" r:id="rId25"/>
    <p:sldId id="567" r:id="rId26"/>
    <p:sldId id="568" r:id="rId27"/>
    <p:sldId id="569" r:id="rId28"/>
    <p:sldId id="570" r:id="rId29"/>
    <p:sldId id="571" r:id="rId30"/>
    <p:sldId id="572" r:id="rId31"/>
    <p:sldId id="573" r:id="rId32"/>
    <p:sldId id="479" r:id="rId33"/>
    <p:sldId id="482" r:id="rId34"/>
    <p:sldId id="481" r:id="rId35"/>
    <p:sldId id="574" r:id="rId36"/>
    <p:sldId id="480" r:id="rId37"/>
    <p:sldId id="575" r:id="rId38"/>
    <p:sldId id="369" r:id="rId39"/>
    <p:sldId id="576" r:id="rId40"/>
    <p:sldId id="577" r:id="rId41"/>
    <p:sldId id="578" r:id="rId42"/>
    <p:sldId id="59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01" autoAdjust="0"/>
  </p:normalViewPr>
  <p:slideViewPr>
    <p:cSldViewPr snapToGrid="0" snapToObjects="1">
      <p:cViewPr varScale="1">
        <p:scale>
          <a:sx n="50" d="100"/>
          <a:sy n="50" d="100"/>
        </p:scale>
        <p:origin x="54" y="7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EF086-2C4E-3645-9C43-86A96FB2A3AB}"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BF2D2-5B08-8F41-A38D-EAEB77DC7C87}" type="slidenum">
              <a:rPr lang="en-US" smtClean="0"/>
              <a:t>‹#›</a:t>
            </a:fld>
            <a:endParaRPr lang="en-US"/>
          </a:p>
        </p:txBody>
      </p:sp>
    </p:spTree>
    <p:extLst>
      <p:ext uri="{BB962C8B-B14F-4D97-AF65-F5344CB8AC3E}">
        <p14:creationId xmlns:p14="http://schemas.microsoft.com/office/powerpoint/2010/main" val="170133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AF9FC882-8ADF-4FE7-836A-EF96798AF9B2}" type="slidenum">
              <a:rPr lang="en-AU" smtClean="0"/>
              <a:t>1</a:t>
            </a:fld>
            <a:endParaRPr lang="en-AU"/>
          </a:p>
        </p:txBody>
      </p:sp>
    </p:spTree>
    <p:extLst>
      <p:ext uri="{BB962C8B-B14F-4D97-AF65-F5344CB8AC3E}">
        <p14:creationId xmlns:p14="http://schemas.microsoft.com/office/powerpoint/2010/main" val="3091286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/p/]</a:t>
            </a:r>
          </a:p>
          <a:p>
            <a:pPr rtl="0" fontAlgn="base"/>
            <a:endParaRPr lang="en-AU" sz="1200" b="0" i="0" kern="120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10</a:t>
            </a:fld>
            <a:endParaRPr lang="en-US"/>
          </a:p>
        </p:txBody>
      </p:sp>
    </p:spTree>
    <p:extLst>
      <p:ext uri="{BB962C8B-B14F-4D97-AF65-F5344CB8AC3E}">
        <p14:creationId xmlns:p14="http://schemas.microsoft.com/office/powerpoint/2010/main" val="543296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/t/]</a:t>
            </a: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11</a:t>
            </a:fld>
            <a:endParaRPr lang="en-US"/>
          </a:p>
        </p:txBody>
      </p:sp>
    </p:spTree>
    <p:extLst>
      <p:ext uri="{BB962C8B-B14F-4D97-AF65-F5344CB8AC3E}">
        <p14:creationId xmlns:p14="http://schemas.microsoft.com/office/powerpoint/2010/main" val="2453203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/s/]</a:t>
            </a:r>
          </a:p>
          <a:p>
            <a:pPr rtl="0" fontAlgn="base"/>
            <a:endParaRPr lang="en-AU" sz="1200" b="0" i="0" kern="1200" dirty="0">
              <a:solidFill>
                <a:schemeClr val="tx1"/>
              </a:solidFill>
              <a:effectLst/>
              <a:latin typeface="SassoonPrimaryType" pitchFamily="2"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12</a:t>
            </a:fld>
            <a:endParaRPr lang="en-US"/>
          </a:p>
        </p:txBody>
      </p:sp>
    </p:spTree>
    <p:extLst>
      <p:ext uri="{BB962C8B-B14F-4D97-AF65-F5344CB8AC3E}">
        <p14:creationId xmlns:p14="http://schemas.microsoft.com/office/powerpoint/2010/main" val="3241029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0" i="0" kern="1200" baseline="0" dirty="0">
                <a:solidFill>
                  <a:schemeClr val="tx1"/>
                </a:solidFill>
                <a:effectLst/>
                <a:latin typeface="SassoonPrimaryType" pitchFamily="2" charset="0"/>
                <a:ea typeface="+mn-ea"/>
                <a:cs typeface="+mn-cs"/>
              </a:rPr>
              <a:t>[Students write the grapheme in the air and say the phoneme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p>
          <a:p>
            <a:pPr rtl="0" fontAlgn="base"/>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a:t>
            </a:r>
            <a:r>
              <a:rPr lang="en-AU" sz="120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r>
              <a:rPr lang="en-US" sz="1200" kern="1200" dirty="0">
                <a:solidFill>
                  <a:schemeClr val="tx1"/>
                </a:solidFill>
                <a:effectLst/>
                <a:latin typeface="+mn-lt"/>
                <a:ea typeface="+mn-ea"/>
                <a:cs typeface="+mn-cs"/>
              </a:rPr>
              <a:t> is the way we represent the short ‘a’ sound as in the word cat. For more information on the pronunciation of phonemes see this resource: Pronunciation and articulation of the phonemes in Standard Australian English in the Reading Hub, or watch these videos – vowel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/340099655  </a:t>
            </a:r>
            <a:r>
              <a:rPr lang="en-US" sz="1200" kern="1200" dirty="0">
                <a:solidFill>
                  <a:schemeClr val="tx1"/>
                </a:solidFill>
                <a:effectLst/>
                <a:latin typeface="+mn-lt"/>
                <a:ea typeface="+mn-ea"/>
                <a:cs typeface="+mn-cs"/>
              </a:rPr>
              <a:t>and consonant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/340096859 </a:t>
            </a:r>
            <a:endParaRPr lang="en-AU"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13</a:t>
            </a:fld>
            <a:endParaRPr lang="en-US"/>
          </a:p>
        </p:txBody>
      </p:sp>
    </p:spTree>
    <p:extLst>
      <p:ext uri="{BB962C8B-B14F-4D97-AF65-F5344CB8AC3E}">
        <p14:creationId xmlns:p14="http://schemas.microsoft.com/office/powerpoint/2010/main" val="2001834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3000B8B-59D0-44BE-B6B0-6C324710320D}"/>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2DD06D97-37EB-4518-A6FE-6897D96B8C60}"/>
              </a:ext>
            </a:extLst>
          </p:cNvPr>
          <p:cNvSpPr>
            <a:spLocks noGrp="1"/>
          </p:cNvSpPr>
          <p:nvPr>
            <p:ph type="body" idx="1"/>
          </p:nvPr>
        </p:nvSpPr>
        <p:spPr>
          <a:noFill/>
        </p:spPr>
        <p:txBody>
          <a:bodyPr/>
          <a:lstStyle/>
          <a:p>
            <a:pPr rtl="0" fontAlgn="base"/>
            <a:endParaRPr lang="en-AU" altLang="en-US" sz="1200" b="1" i="1" dirty="0">
              <a:latin typeface="FoundationBold" panose="00000400000000000000" pitchFamily="2" charset="0"/>
            </a:endParaRPr>
          </a:p>
          <a:p>
            <a:pPr rtl="0" fontAlgn="base"/>
            <a:r>
              <a:rPr lang="en-AU" altLang="en-US" sz="1200" b="1" i="1" dirty="0">
                <a:latin typeface="FoundationBold" panose="00000400000000000000" pitchFamily="2" charset="0"/>
              </a:rPr>
              <a:t>Let’s practise some blending to read some words.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Say the phonemes represented by these letters as they  move into the Elkonin boxes with me. Ready …. </a:t>
            </a:r>
            <a:r>
              <a:rPr lang="en-AU" sz="1200" b="0" i="0" kern="1200" dirty="0">
                <a:solidFill>
                  <a:schemeClr val="tx1"/>
                </a:solidFill>
                <a:effectLst/>
                <a:latin typeface="SassoonPrimaryType" pitchFamily="2" charset="0"/>
                <a:ea typeface="+mn-ea"/>
                <a:cs typeface="+mn-cs"/>
              </a:rPr>
              <a:t>[click to start animation]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/s/   …….. /</a:t>
            </a:r>
            <a:r>
              <a:rPr lang="en-AU" sz="1200" b="1" kern="1200" dirty="0" err="1">
                <a:solidFill>
                  <a:schemeClr val="tx1"/>
                </a:solidFill>
                <a:effectLst/>
                <a:latin typeface="+mn-lt"/>
                <a:ea typeface="+mn-ea"/>
                <a:cs typeface="+mn-cs"/>
              </a:rPr>
              <a:t>æ</a:t>
            </a:r>
            <a:r>
              <a:rPr lang="en-AU" sz="1200" b="1" i="1" kern="1200" dirty="0">
                <a:solidFill>
                  <a:schemeClr val="tx1"/>
                </a:solidFill>
                <a:effectLst/>
                <a:latin typeface="SassoonPrimaryType" pitchFamily="2" charset="0"/>
                <a:ea typeface="+mn-ea"/>
                <a:cs typeface="+mn-cs"/>
              </a:rPr>
              <a:t>/…………/t/      s-a-t      sat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Let’s try and make another word.</a:t>
            </a:r>
          </a:p>
          <a:p>
            <a:pPr rtl="0" fontAlgn="base"/>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Variation: Have loose letters instead, such as magnetic letters, and have the teacher</a:t>
            </a:r>
            <a:r>
              <a:rPr lang="en-AU" sz="1200" b="0" i="0" kern="1200" baseline="0" dirty="0">
                <a:solidFill>
                  <a:schemeClr val="tx1"/>
                </a:solidFill>
                <a:effectLst/>
                <a:latin typeface="SassoonPrimaryType" pitchFamily="2" charset="0"/>
                <a:ea typeface="+mn-ea"/>
                <a:cs typeface="+mn-cs"/>
              </a:rPr>
              <a:t> physically move them to make words.</a:t>
            </a:r>
          </a:p>
          <a:p>
            <a:pPr rtl="0" fontAlgn="base"/>
            <a:endParaRPr lang="en-AU" sz="1200" b="0" i="0" kern="1200" baseline="0" dirty="0">
              <a:solidFill>
                <a:schemeClr val="tx1"/>
              </a:solidFill>
              <a:effectLst/>
              <a:latin typeface="SassoonPrimaryType" pitchFamily="2" charset="0"/>
              <a:ea typeface="+mn-ea"/>
              <a:cs typeface="+mn-cs"/>
            </a:endParaRPr>
          </a:p>
        </p:txBody>
      </p:sp>
      <p:sp>
        <p:nvSpPr>
          <p:cNvPr id="48132" name="Slide Number Placeholder 3">
            <a:extLst>
              <a:ext uri="{FF2B5EF4-FFF2-40B4-BE49-F238E27FC236}">
                <a16:creationId xmlns:a16="http://schemas.microsoft.com/office/drawing/2014/main" id="{B0361DA5-A561-471D-BD3E-F244A9A07A6E}"/>
              </a:ext>
            </a:extLst>
          </p:cNvPr>
          <p:cNvSpPr>
            <a:spLocks noGrp="1"/>
          </p:cNvSpPr>
          <p:nvPr>
            <p:ph type="sldNum" sz="quarter" idx="5"/>
          </p:nvPr>
        </p:nvSpPr>
        <p:spPr>
          <a:noFill/>
        </p:spPr>
        <p:txBody>
          <a:bodyPr/>
          <a:lstStyle>
            <a:lvl1pPr>
              <a:defRPr>
                <a:solidFill>
                  <a:schemeClr val="tx1"/>
                </a:solidFill>
                <a:latin typeface="Trebuchet MS" panose="020B0603020202020204" pitchFamily="34" charset="0"/>
              </a:defRPr>
            </a:lvl1pPr>
            <a:lvl2pPr marL="803275" indent="-307975">
              <a:defRPr>
                <a:solidFill>
                  <a:schemeClr val="tx1"/>
                </a:solidFill>
                <a:latin typeface="Trebuchet MS" panose="020B0603020202020204" pitchFamily="34" charset="0"/>
              </a:defRPr>
            </a:lvl2pPr>
            <a:lvl3pPr marL="1236663" indent="-246063">
              <a:defRPr>
                <a:solidFill>
                  <a:schemeClr val="tx1"/>
                </a:solidFill>
                <a:latin typeface="Trebuchet MS" panose="020B0603020202020204" pitchFamily="34" charset="0"/>
              </a:defRPr>
            </a:lvl3pPr>
            <a:lvl4pPr marL="1731963" indent="-246063">
              <a:defRPr>
                <a:solidFill>
                  <a:schemeClr val="tx1"/>
                </a:solidFill>
                <a:latin typeface="Trebuchet MS" panose="020B0603020202020204" pitchFamily="34" charset="0"/>
              </a:defRPr>
            </a:lvl4pPr>
            <a:lvl5pPr marL="2227263" indent="-246063">
              <a:defRPr>
                <a:solidFill>
                  <a:schemeClr val="tx1"/>
                </a:solidFill>
                <a:latin typeface="Trebuchet MS" panose="020B0603020202020204" pitchFamily="34" charset="0"/>
              </a:defRPr>
            </a:lvl5pPr>
            <a:lvl6pPr marL="2684463" indent="-246063" defTabSz="457200" eaLnBrk="0" fontAlgn="base" hangingPunct="0">
              <a:spcBef>
                <a:spcPct val="0"/>
              </a:spcBef>
              <a:spcAft>
                <a:spcPct val="0"/>
              </a:spcAft>
              <a:defRPr>
                <a:solidFill>
                  <a:schemeClr val="tx1"/>
                </a:solidFill>
                <a:latin typeface="Trebuchet MS" panose="020B0603020202020204" pitchFamily="34" charset="0"/>
              </a:defRPr>
            </a:lvl6pPr>
            <a:lvl7pPr marL="3141663" indent="-246063" defTabSz="457200" eaLnBrk="0" fontAlgn="base" hangingPunct="0">
              <a:spcBef>
                <a:spcPct val="0"/>
              </a:spcBef>
              <a:spcAft>
                <a:spcPct val="0"/>
              </a:spcAft>
              <a:defRPr>
                <a:solidFill>
                  <a:schemeClr val="tx1"/>
                </a:solidFill>
                <a:latin typeface="Trebuchet MS" panose="020B0603020202020204" pitchFamily="34" charset="0"/>
              </a:defRPr>
            </a:lvl7pPr>
            <a:lvl8pPr marL="3598863" indent="-246063" defTabSz="457200" eaLnBrk="0" fontAlgn="base" hangingPunct="0">
              <a:spcBef>
                <a:spcPct val="0"/>
              </a:spcBef>
              <a:spcAft>
                <a:spcPct val="0"/>
              </a:spcAft>
              <a:defRPr>
                <a:solidFill>
                  <a:schemeClr val="tx1"/>
                </a:solidFill>
                <a:latin typeface="Trebuchet MS" panose="020B0603020202020204" pitchFamily="34" charset="0"/>
              </a:defRPr>
            </a:lvl8pPr>
            <a:lvl9pPr marL="4056063" indent="-246063"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B4621C3-D6E7-4303-9B81-48B4B7825829}" type="slidenum">
              <a:rPr lang="en-US" altLang="en-US" smtClean="0">
                <a:latin typeface="SassoonPrimaryType" pitchFamily="2" charset="0"/>
              </a:rPr>
              <a:pPr fontAlgn="base">
                <a:spcBef>
                  <a:spcPct val="0"/>
                </a:spcBef>
                <a:spcAft>
                  <a:spcPct val="0"/>
                </a:spcAft>
              </a:pPr>
              <a:t>14</a:t>
            </a:fld>
            <a:endParaRPr lang="en-US" altLang="en-US">
              <a:latin typeface="SassoonPrimaryType" pitchFamily="2" charset="0"/>
            </a:endParaRPr>
          </a:p>
        </p:txBody>
      </p:sp>
    </p:spTree>
    <p:extLst>
      <p:ext uri="{BB962C8B-B14F-4D97-AF65-F5344CB8AC3E}">
        <p14:creationId xmlns:p14="http://schemas.microsoft.com/office/powerpoint/2010/main" val="819442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3000B8B-59D0-44BE-B6B0-6C324710320D}"/>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2DD06D97-37EB-4518-A6FE-6897D96B8C60}"/>
              </a:ext>
            </a:extLst>
          </p:cNvPr>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Have a go at this one by yourself. Ready?…. </a:t>
            </a:r>
            <a:r>
              <a:rPr lang="en-AU" sz="1200" b="0" i="0" kern="1200" dirty="0">
                <a:solidFill>
                  <a:schemeClr val="tx1"/>
                </a:solidFill>
                <a:effectLst/>
                <a:latin typeface="SassoonPrimaryType" pitchFamily="2" charset="0"/>
                <a:ea typeface="+mn-ea"/>
                <a:cs typeface="+mn-cs"/>
              </a:rPr>
              <a:t>[click to start animation]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/t/   …….. /</a:t>
            </a:r>
            <a:r>
              <a:rPr lang="en-AU" sz="1200" b="1" kern="1200" dirty="0" err="1">
                <a:solidFill>
                  <a:schemeClr val="tx1"/>
                </a:solidFill>
                <a:effectLst/>
                <a:latin typeface="+mn-lt"/>
                <a:ea typeface="+mn-ea"/>
                <a:cs typeface="+mn-cs"/>
              </a:rPr>
              <a:t>æ</a:t>
            </a:r>
            <a:r>
              <a:rPr lang="en-AU" sz="1200" b="1" i="1" kern="1200" dirty="0">
                <a:solidFill>
                  <a:schemeClr val="tx1"/>
                </a:solidFill>
                <a:effectLst/>
                <a:latin typeface="SassoonPrimaryType" pitchFamily="2" charset="0"/>
                <a:ea typeface="+mn-ea"/>
                <a:cs typeface="+mn-cs"/>
              </a:rPr>
              <a:t>/…………/p/      t-a-p       tap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Let’s try another one.</a:t>
            </a:r>
          </a:p>
          <a:p>
            <a:pPr rtl="0" fontAlgn="base"/>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Variation: Have loose letters instead, such as magnetic letters, and have the teacher</a:t>
            </a:r>
            <a:r>
              <a:rPr lang="en-AU" sz="1200" b="0" i="0" kern="1200" baseline="0" dirty="0">
                <a:solidFill>
                  <a:schemeClr val="tx1"/>
                </a:solidFill>
                <a:effectLst/>
                <a:latin typeface="SassoonPrimaryType" pitchFamily="2" charset="0"/>
                <a:ea typeface="+mn-ea"/>
                <a:cs typeface="+mn-cs"/>
              </a:rPr>
              <a:t> physically move them to make words.</a:t>
            </a:r>
          </a:p>
          <a:p>
            <a:pPr rtl="0" fontAlgn="base"/>
            <a:endParaRPr lang="en-AU" sz="1200" b="0" i="0" kern="1200" baseline="0" dirty="0">
              <a:solidFill>
                <a:schemeClr val="tx1"/>
              </a:solidFill>
              <a:effectLst/>
              <a:latin typeface="SassoonPrimaryType" pitchFamily="2" charset="0"/>
              <a:ea typeface="+mn-ea"/>
              <a:cs typeface="+mn-cs"/>
            </a:endParaRPr>
          </a:p>
        </p:txBody>
      </p:sp>
      <p:sp>
        <p:nvSpPr>
          <p:cNvPr id="48132" name="Slide Number Placeholder 3">
            <a:extLst>
              <a:ext uri="{FF2B5EF4-FFF2-40B4-BE49-F238E27FC236}">
                <a16:creationId xmlns:a16="http://schemas.microsoft.com/office/drawing/2014/main" id="{B0361DA5-A561-471D-BD3E-F244A9A07A6E}"/>
              </a:ext>
            </a:extLst>
          </p:cNvPr>
          <p:cNvSpPr>
            <a:spLocks noGrp="1"/>
          </p:cNvSpPr>
          <p:nvPr>
            <p:ph type="sldNum" sz="quarter" idx="5"/>
          </p:nvPr>
        </p:nvSpPr>
        <p:spPr>
          <a:noFill/>
        </p:spPr>
        <p:txBody>
          <a:bodyPr/>
          <a:lstStyle>
            <a:lvl1pPr>
              <a:defRPr>
                <a:solidFill>
                  <a:schemeClr val="tx1"/>
                </a:solidFill>
                <a:latin typeface="Trebuchet MS" panose="020B0603020202020204" pitchFamily="34" charset="0"/>
              </a:defRPr>
            </a:lvl1pPr>
            <a:lvl2pPr marL="803275" indent="-307975">
              <a:defRPr>
                <a:solidFill>
                  <a:schemeClr val="tx1"/>
                </a:solidFill>
                <a:latin typeface="Trebuchet MS" panose="020B0603020202020204" pitchFamily="34" charset="0"/>
              </a:defRPr>
            </a:lvl2pPr>
            <a:lvl3pPr marL="1236663" indent="-246063">
              <a:defRPr>
                <a:solidFill>
                  <a:schemeClr val="tx1"/>
                </a:solidFill>
                <a:latin typeface="Trebuchet MS" panose="020B0603020202020204" pitchFamily="34" charset="0"/>
              </a:defRPr>
            </a:lvl3pPr>
            <a:lvl4pPr marL="1731963" indent="-246063">
              <a:defRPr>
                <a:solidFill>
                  <a:schemeClr val="tx1"/>
                </a:solidFill>
                <a:latin typeface="Trebuchet MS" panose="020B0603020202020204" pitchFamily="34" charset="0"/>
              </a:defRPr>
            </a:lvl4pPr>
            <a:lvl5pPr marL="2227263" indent="-246063">
              <a:defRPr>
                <a:solidFill>
                  <a:schemeClr val="tx1"/>
                </a:solidFill>
                <a:latin typeface="Trebuchet MS" panose="020B0603020202020204" pitchFamily="34" charset="0"/>
              </a:defRPr>
            </a:lvl5pPr>
            <a:lvl6pPr marL="2684463" indent="-246063" defTabSz="457200" eaLnBrk="0" fontAlgn="base" hangingPunct="0">
              <a:spcBef>
                <a:spcPct val="0"/>
              </a:spcBef>
              <a:spcAft>
                <a:spcPct val="0"/>
              </a:spcAft>
              <a:defRPr>
                <a:solidFill>
                  <a:schemeClr val="tx1"/>
                </a:solidFill>
                <a:latin typeface="Trebuchet MS" panose="020B0603020202020204" pitchFamily="34" charset="0"/>
              </a:defRPr>
            </a:lvl6pPr>
            <a:lvl7pPr marL="3141663" indent="-246063" defTabSz="457200" eaLnBrk="0" fontAlgn="base" hangingPunct="0">
              <a:spcBef>
                <a:spcPct val="0"/>
              </a:spcBef>
              <a:spcAft>
                <a:spcPct val="0"/>
              </a:spcAft>
              <a:defRPr>
                <a:solidFill>
                  <a:schemeClr val="tx1"/>
                </a:solidFill>
                <a:latin typeface="Trebuchet MS" panose="020B0603020202020204" pitchFamily="34" charset="0"/>
              </a:defRPr>
            </a:lvl7pPr>
            <a:lvl8pPr marL="3598863" indent="-246063" defTabSz="457200" eaLnBrk="0" fontAlgn="base" hangingPunct="0">
              <a:spcBef>
                <a:spcPct val="0"/>
              </a:spcBef>
              <a:spcAft>
                <a:spcPct val="0"/>
              </a:spcAft>
              <a:defRPr>
                <a:solidFill>
                  <a:schemeClr val="tx1"/>
                </a:solidFill>
                <a:latin typeface="Trebuchet MS" panose="020B0603020202020204" pitchFamily="34" charset="0"/>
              </a:defRPr>
            </a:lvl8pPr>
            <a:lvl9pPr marL="4056063" indent="-246063"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B4621C3-D6E7-4303-9B81-48B4B7825829}" type="slidenum">
              <a:rPr lang="en-US" altLang="en-US" smtClean="0">
                <a:latin typeface="SassoonPrimaryType" pitchFamily="2" charset="0"/>
              </a:rPr>
              <a:pPr fontAlgn="base">
                <a:spcBef>
                  <a:spcPct val="0"/>
                </a:spcBef>
                <a:spcAft>
                  <a:spcPct val="0"/>
                </a:spcAft>
              </a:pPr>
              <a:t>15</a:t>
            </a:fld>
            <a:endParaRPr lang="en-US" altLang="en-US">
              <a:latin typeface="SassoonPrimaryType" pitchFamily="2" charset="0"/>
            </a:endParaRPr>
          </a:p>
        </p:txBody>
      </p:sp>
    </p:spTree>
    <p:extLst>
      <p:ext uri="{BB962C8B-B14F-4D97-AF65-F5344CB8AC3E}">
        <p14:creationId xmlns:p14="http://schemas.microsoft.com/office/powerpoint/2010/main" val="1145029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3000B8B-59D0-44BE-B6B0-6C324710320D}"/>
              </a:ext>
            </a:extLst>
          </p:cNvPr>
          <p:cNvSpPr>
            <a:spLocks noGrp="1" noRot="1" noChangeAspect="1" noTextEdit="1"/>
          </p:cNvSpPr>
          <p:nvPr>
            <p:ph type="sldImg"/>
          </p:nvPr>
        </p:nvSpPr>
        <p:spPr>
          <a:ln/>
        </p:spPr>
      </p:sp>
      <p:sp>
        <p:nvSpPr>
          <p:cNvPr id="48131" name="Notes Placeholder 2">
            <a:extLst>
              <a:ext uri="{FF2B5EF4-FFF2-40B4-BE49-F238E27FC236}">
                <a16:creationId xmlns:a16="http://schemas.microsoft.com/office/drawing/2014/main" id="{2DD06D97-37EB-4518-A6FE-6897D96B8C60}"/>
              </a:ext>
            </a:extLst>
          </p:cNvPr>
          <p:cNvSpPr>
            <a:spLocks noGrp="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Have a go at this one by yourself. Ready?…. </a:t>
            </a:r>
            <a:r>
              <a:rPr lang="en-AU" sz="1200" b="0" i="0" kern="1200" dirty="0">
                <a:solidFill>
                  <a:schemeClr val="tx1"/>
                </a:solidFill>
                <a:effectLst/>
                <a:latin typeface="SassoonPrimaryType" pitchFamily="2" charset="0"/>
                <a:ea typeface="+mn-ea"/>
                <a:cs typeface="+mn-cs"/>
              </a:rPr>
              <a:t>[click to start animation]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/s/   …….. /a/…………/p/      s-a-p       sap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Let’s try another one.</a:t>
            </a:r>
          </a:p>
          <a:p>
            <a:pPr rtl="0" fontAlgn="base"/>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Variation: Have loose letters instead, such as magnetic letters, and have the teacher</a:t>
            </a:r>
            <a:r>
              <a:rPr lang="en-AU" sz="1200" b="0" i="0" kern="1200" baseline="0" dirty="0">
                <a:solidFill>
                  <a:schemeClr val="tx1"/>
                </a:solidFill>
                <a:effectLst/>
                <a:latin typeface="SassoonPrimaryType" pitchFamily="2" charset="0"/>
                <a:ea typeface="+mn-ea"/>
                <a:cs typeface="+mn-cs"/>
              </a:rPr>
              <a:t> physically move them to make words.</a:t>
            </a:r>
          </a:p>
          <a:p>
            <a:pPr rtl="0" fontAlgn="base"/>
            <a:endParaRPr lang="en-AU" sz="1200" b="0" i="0" kern="1200" baseline="0" dirty="0">
              <a:solidFill>
                <a:schemeClr val="tx1"/>
              </a:solidFill>
              <a:effectLst/>
              <a:latin typeface="SassoonPrimaryType" pitchFamily="2" charset="0"/>
              <a:ea typeface="+mn-ea"/>
              <a:cs typeface="+mn-cs"/>
            </a:endParaRPr>
          </a:p>
        </p:txBody>
      </p:sp>
      <p:sp>
        <p:nvSpPr>
          <p:cNvPr id="48132" name="Slide Number Placeholder 3">
            <a:extLst>
              <a:ext uri="{FF2B5EF4-FFF2-40B4-BE49-F238E27FC236}">
                <a16:creationId xmlns:a16="http://schemas.microsoft.com/office/drawing/2014/main" id="{B0361DA5-A561-471D-BD3E-F244A9A07A6E}"/>
              </a:ext>
            </a:extLst>
          </p:cNvPr>
          <p:cNvSpPr>
            <a:spLocks noGrp="1"/>
          </p:cNvSpPr>
          <p:nvPr>
            <p:ph type="sldNum" sz="quarter" idx="5"/>
          </p:nvPr>
        </p:nvSpPr>
        <p:spPr>
          <a:noFill/>
        </p:spPr>
        <p:txBody>
          <a:bodyPr/>
          <a:lstStyle>
            <a:lvl1pPr>
              <a:defRPr>
                <a:solidFill>
                  <a:schemeClr val="tx1"/>
                </a:solidFill>
                <a:latin typeface="Trebuchet MS" panose="020B0603020202020204" pitchFamily="34" charset="0"/>
              </a:defRPr>
            </a:lvl1pPr>
            <a:lvl2pPr marL="803275" indent="-307975">
              <a:defRPr>
                <a:solidFill>
                  <a:schemeClr val="tx1"/>
                </a:solidFill>
                <a:latin typeface="Trebuchet MS" panose="020B0603020202020204" pitchFamily="34" charset="0"/>
              </a:defRPr>
            </a:lvl2pPr>
            <a:lvl3pPr marL="1236663" indent="-246063">
              <a:defRPr>
                <a:solidFill>
                  <a:schemeClr val="tx1"/>
                </a:solidFill>
                <a:latin typeface="Trebuchet MS" panose="020B0603020202020204" pitchFamily="34" charset="0"/>
              </a:defRPr>
            </a:lvl3pPr>
            <a:lvl4pPr marL="1731963" indent="-246063">
              <a:defRPr>
                <a:solidFill>
                  <a:schemeClr val="tx1"/>
                </a:solidFill>
                <a:latin typeface="Trebuchet MS" panose="020B0603020202020204" pitchFamily="34" charset="0"/>
              </a:defRPr>
            </a:lvl4pPr>
            <a:lvl5pPr marL="2227263" indent="-246063">
              <a:defRPr>
                <a:solidFill>
                  <a:schemeClr val="tx1"/>
                </a:solidFill>
                <a:latin typeface="Trebuchet MS" panose="020B0603020202020204" pitchFamily="34" charset="0"/>
              </a:defRPr>
            </a:lvl5pPr>
            <a:lvl6pPr marL="2684463" indent="-246063" defTabSz="457200" eaLnBrk="0" fontAlgn="base" hangingPunct="0">
              <a:spcBef>
                <a:spcPct val="0"/>
              </a:spcBef>
              <a:spcAft>
                <a:spcPct val="0"/>
              </a:spcAft>
              <a:defRPr>
                <a:solidFill>
                  <a:schemeClr val="tx1"/>
                </a:solidFill>
                <a:latin typeface="Trebuchet MS" panose="020B0603020202020204" pitchFamily="34" charset="0"/>
              </a:defRPr>
            </a:lvl6pPr>
            <a:lvl7pPr marL="3141663" indent="-246063" defTabSz="457200" eaLnBrk="0" fontAlgn="base" hangingPunct="0">
              <a:spcBef>
                <a:spcPct val="0"/>
              </a:spcBef>
              <a:spcAft>
                <a:spcPct val="0"/>
              </a:spcAft>
              <a:defRPr>
                <a:solidFill>
                  <a:schemeClr val="tx1"/>
                </a:solidFill>
                <a:latin typeface="Trebuchet MS" panose="020B0603020202020204" pitchFamily="34" charset="0"/>
              </a:defRPr>
            </a:lvl7pPr>
            <a:lvl8pPr marL="3598863" indent="-246063" defTabSz="457200" eaLnBrk="0" fontAlgn="base" hangingPunct="0">
              <a:spcBef>
                <a:spcPct val="0"/>
              </a:spcBef>
              <a:spcAft>
                <a:spcPct val="0"/>
              </a:spcAft>
              <a:defRPr>
                <a:solidFill>
                  <a:schemeClr val="tx1"/>
                </a:solidFill>
                <a:latin typeface="Trebuchet MS" panose="020B0603020202020204" pitchFamily="34" charset="0"/>
              </a:defRPr>
            </a:lvl8pPr>
            <a:lvl9pPr marL="4056063" indent="-246063"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B4621C3-D6E7-4303-9B81-48B4B7825829}" type="slidenum">
              <a:rPr lang="en-US" altLang="en-US" smtClean="0">
                <a:latin typeface="SassoonPrimaryType" pitchFamily="2" charset="0"/>
              </a:rPr>
              <a:pPr fontAlgn="base">
                <a:spcBef>
                  <a:spcPct val="0"/>
                </a:spcBef>
                <a:spcAft>
                  <a:spcPct val="0"/>
                </a:spcAft>
              </a:pPr>
              <a:t>16</a:t>
            </a:fld>
            <a:endParaRPr lang="en-US" altLang="en-US">
              <a:latin typeface="SassoonPrimaryType" pitchFamily="2" charset="0"/>
            </a:endParaRPr>
          </a:p>
        </p:txBody>
      </p:sp>
    </p:spTree>
    <p:extLst>
      <p:ext uri="{BB962C8B-B14F-4D97-AF65-F5344CB8AC3E}">
        <p14:creationId xmlns:p14="http://schemas.microsoft.com/office/powerpoint/2010/main" val="3366880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i="1" dirty="0"/>
              <a:t>Now we’re going to see if we can remember to use those blending skills to read the words. </a:t>
            </a:r>
          </a:p>
          <a:p>
            <a:endParaRPr lang="en-AU" b="1" i="1" dirty="0"/>
          </a:p>
          <a:p>
            <a:r>
              <a:rPr lang="en-AU" b="1" i="1" dirty="0"/>
              <a:t>When the word comes on the screen. Say it slowly, then blend it altogether to say the word.</a:t>
            </a:r>
          </a:p>
          <a:p>
            <a:endParaRPr lang="en-AU" b="1" i="1" dirty="0"/>
          </a:p>
          <a:p>
            <a:r>
              <a:rPr lang="en-AU" b="1" i="1" dirty="0"/>
              <a:t>Ready? Here we go…</a:t>
            </a:r>
          </a:p>
          <a:p>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dirty="0">
                <a:solidFill>
                  <a:schemeClr val="tx1"/>
                </a:solidFill>
                <a:effectLst/>
                <a:latin typeface="SassoonPrimaryType" pitchFamily="2" charset="0"/>
                <a:ea typeface="+mn-ea"/>
                <a:cs typeface="+mn-cs"/>
              </a:rPr>
              <a:t>Go through at a reasonable pace that ensures students have time to say the word slowly first and then blend together if they need to. Do not flick through too quickly.</a:t>
            </a:r>
            <a:r>
              <a:rPr lang="en-AU" sz="1200" b="0" i="0" kern="1200" baseline="0" dirty="0">
                <a:solidFill>
                  <a:schemeClr val="tx1"/>
                </a:solidFill>
                <a:effectLst/>
                <a:latin typeface="SassoonPrimaryType" pitchFamily="2" charset="0"/>
                <a:ea typeface="+mn-ea"/>
                <a:cs typeface="+mn-cs"/>
              </a:rPr>
              <a:t> </a:t>
            </a:r>
            <a:r>
              <a:rPr lang="en-AU" sz="1200" b="0" i="0" kern="1200" dirty="0">
                <a:solidFill>
                  <a:schemeClr val="tx1"/>
                </a:solidFill>
                <a:effectLst/>
                <a:latin typeface="SassoonPrimaryType" pitchFamily="2" charset="0"/>
                <a:ea typeface="+mn-ea"/>
                <a:cs typeface="+mn-cs"/>
              </a:rPr>
              <a:t>The aim is to ensure the students’ phoneme-grapheme correspondence and blending is becoming automatic.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17</a:t>
            </a:fld>
            <a:endParaRPr lang="en-US"/>
          </a:p>
        </p:txBody>
      </p:sp>
    </p:spTree>
    <p:extLst>
      <p:ext uri="{BB962C8B-B14F-4D97-AF65-F5344CB8AC3E}">
        <p14:creationId xmlns:p14="http://schemas.microsoft.com/office/powerpoint/2010/main" val="3814626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57CA8DB1-3AFA-40D2-B4B9-DE0FC64C0F7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67D5AC65-B8DD-43E2-A472-6B3FC2C9E751}" type="slidenum">
              <a:rPr lang="en-US" altLang="en-US" sz="1300" smtClean="0"/>
              <a:pPr fontAlgn="base">
                <a:spcBef>
                  <a:spcPct val="0"/>
                </a:spcBef>
                <a:spcAft>
                  <a:spcPct val="0"/>
                </a:spcAft>
              </a:pPr>
              <a:t>18</a:t>
            </a:fld>
            <a:endParaRPr lang="en-US" altLang="en-US" sz="1300"/>
          </a:p>
        </p:txBody>
      </p:sp>
      <p:sp>
        <p:nvSpPr>
          <p:cNvPr id="41987" name="Rectangle 2">
            <a:extLst>
              <a:ext uri="{FF2B5EF4-FFF2-40B4-BE49-F238E27FC236}">
                <a16:creationId xmlns:a16="http://schemas.microsoft.com/office/drawing/2014/main" id="{C8970B00-7D45-4980-AF82-8C3B058CD9ED}"/>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9140737-B442-46D5-89D6-07DF1C234A0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Blend it together….s-a-t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word is sat.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[click to show image]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boy </a:t>
            </a:r>
            <a:r>
              <a:rPr lang="en-AU" sz="1200" b="1" i="1" u="sng" kern="1200" baseline="0" dirty="0">
                <a:solidFill>
                  <a:schemeClr val="tx1"/>
                </a:solidFill>
                <a:effectLst/>
                <a:latin typeface="SassoonPrimaryType" pitchFamily="2" charset="0"/>
                <a:ea typeface="+mn-ea"/>
                <a:cs typeface="+mn-cs"/>
              </a:rPr>
              <a:t>sat</a:t>
            </a:r>
            <a:r>
              <a:rPr lang="en-AU" sz="1200" b="1" i="1" kern="1200" baseline="0" dirty="0">
                <a:solidFill>
                  <a:schemeClr val="tx1"/>
                </a:solidFill>
                <a:effectLst/>
                <a:latin typeface="SassoonPrimaryType" pitchFamily="2" charset="0"/>
                <a:ea typeface="+mn-ea"/>
                <a:cs typeface="+mn-cs"/>
              </a:rPr>
              <a:t> at his desk.</a:t>
            </a:r>
            <a:endParaRPr lang="en-AU" sz="1200" b="1" i="1"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1961189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55914FF-D1C4-457A-9106-578ECD2CAB3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DC0E36C3-966F-4739-8FB5-2BE71E8E298F}" type="slidenum">
              <a:rPr lang="en-US" altLang="en-US" sz="1300" smtClean="0"/>
              <a:pPr fontAlgn="base">
                <a:spcBef>
                  <a:spcPct val="0"/>
                </a:spcBef>
                <a:spcAft>
                  <a:spcPct val="0"/>
                </a:spcAft>
              </a:pPr>
              <a:t>19</a:t>
            </a:fld>
            <a:endParaRPr lang="en-US" altLang="en-US" sz="1300"/>
          </a:p>
        </p:txBody>
      </p:sp>
      <p:sp>
        <p:nvSpPr>
          <p:cNvPr id="46083" name="Rectangle 2">
            <a:extLst>
              <a:ext uri="{FF2B5EF4-FFF2-40B4-BE49-F238E27FC236}">
                <a16:creationId xmlns:a16="http://schemas.microsoft.com/office/drawing/2014/main" id="{5C4897AC-E2D6-4F11-95CA-D75AFD23F4E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95AB0E-5239-4E1C-B4BF-E0314374973B}"/>
              </a:ext>
            </a:extLst>
          </p:cNvPr>
          <p:cNvSpPr>
            <a:spLocks noGrp="1" noChangeArrowheads="1"/>
          </p:cNvSpPr>
          <p:nvPr>
            <p:ph type="body" idx="1"/>
          </p:nvPr>
        </p:nvSpPr>
        <p:spPr>
          <a:noFill/>
        </p:spPr>
        <p:txBody>
          <a:bodyPr/>
          <a:lstStyle/>
          <a:p>
            <a:pPr eaLnBrk="1" hangingPunct="1"/>
            <a:r>
              <a:rPr lang="en-US" altLang="en-US" b="1" i="1" dirty="0"/>
              <a:t>Let’s try that again with this word.</a:t>
            </a:r>
          </a:p>
          <a:p>
            <a:pPr eaLnBrk="1" hangingPunct="1"/>
            <a:endParaRPr lang="en-US" altLang="en-US" b="1" i="1" dirty="0"/>
          </a:p>
          <a:p>
            <a:pPr eaLnBrk="1" hangingPunct="1"/>
            <a:r>
              <a:rPr lang="en-US" altLang="en-US" b="1" i="1" dirty="0"/>
              <a:t>/t/…./</a:t>
            </a:r>
            <a:r>
              <a:rPr lang="en-AU" sz="1200" b="1" kern="1200" dirty="0" err="1">
                <a:solidFill>
                  <a:schemeClr val="tx1"/>
                </a:solidFill>
                <a:effectLst/>
                <a:latin typeface="+mn-lt"/>
                <a:ea typeface="+mn-ea"/>
                <a:cs typeface="+mn-cs"/>
              </a:rPr>
              <a:t>æ</a:t>
            </a:r>
            <a:r>
              <a:rPr lang="en-US" altLang="en-US" b="1" i="1" dirty="0"/>
              <a:t>/…./p/</a:t>
            </a:r>
          </a:p>
          <a:p>
            <a:pPr eaLnBrk="1" hangingPunct="1"/>
            <a:endParaRPr lang="en-US" altLang="en-US" b="1" i="1" dirty="0"/>
          </a:p>
          <a:p>
            <a:pPr eaLnBrk="1" hangingPunct="1"/>
            <a:r>
              <a:rPr lang="en-US" altLang="en-US" b="1" i="1" dirty="0"/>
              <a:t>t-a-p</a:t>
            </a:r>
          </a:p>
          <a:p>
            <a:pPr eaLnBrk="1" hangingPunct="1"/>
            <a:endParaRPr lang="en-US" altLang="en-US" b="1" i="1" dirty="0"/>
          </a:p>
          <a:p>
            <a:pPr eaLnBrk="1" hangingPunct="1"/>
            <a:r>
              <a:rPr lang="en-US" altLang="en-US" b="1" i="1" dirty="0"/>
              <a:t>tap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[click to show image]</a:t>
            </a:r>
          </a:p>
          <a:p>
            <a:pPr eaLnBrk="1" hangingPunct="1"/>
            <a:endParaRPr lang="en-US" altLang="en-US" b="1" i="1" dirty="0"/>
          </a:p>
          <a:p>
            <a:pPr eaLnBrk="1" hangingPunct="1"/>
            <a:r>
              <a:rPr lang="en-US" altLang="en-US" b="1" i="1" dirty="0"/>
              <a:t>Will you please turn</a:t>
            </a:r>
            <a:r>
              <a:rPr lang="en-US" altLang="en-US" b="1" i="1" baseline="0" dirty="0"/>
              <a:t> off the </a:t>
            </a:r>
            <a:r>
              <a:rPr lang="en-US" altLang="en-US" b="1" i="1" u="sng" baseline="0" dirty="0"/>
              <a:t>tap</a:t>
            </a:r>
            <a:r>
              <a:rPr lang="en-US" altLang="en-US" b="1" i="1" baseline="0" dirty="0"/>
              <a:t>?</a:t>
            </a:r>
            <a:endParaRPr lang="en-US" altLang="en-US" b="1" i="1" dirty="0"/>
          </a:p>
          <a:p>
            <a:pPr rtl="0" fontAlgn="base"/>
            <a:endParaRPr lang="en-AU" sz="1200" b="0" i="1" kern="1200" baseline="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423489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0" i="0" dirty="0">
                <a:solidFill>
                  <a:schemeClr val="tx1"/>
                </a:solidFill>
              </a:rPr>
              <a:t>Looking</a:t>
            </a:r>
            <a:r>
              <a:rPr lang="en-AU" altLang="en-US" b="0" i="0" baseline="0" dirty="0">
                <a:solidFill>
                  <a:schemeClr val="tx1"/>
                </a:solidFill>
              </a:rPr>
              <a:t> at our Learning Intention… </a:t>
            </a:r>
          </a:p>
          <a:p>
            <a:endParaRPr lang="en-AU" altLang="en-US" b="0" i="0" baseline="0" dirty="0">
              <a:solidFill>
                <a:schemeClr val="tx1"/>
              </a:solidFill>
            </a:endParaRPr>
          </a:p>
          <a:p>
            <a:r>
              <a:rPr lang="en-AU" altLang="en-US" b="1" i="1" dirty="0">
                <a:solidFill>
                  <a:schemeClr val="tx1"/>
                </a:solidFill>
              </a:rPr>
              <a:t>Today we are learning to match graphemes to phonemes so that we can read and spell words. </a:t>
            </a:r>
          </a:p>
          <a:p>
            <a:endParaRPr lang="en-AU" altLang="en-US" b="1" i="1" baseline="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Can you tell us what we are learning today?</a:t>
            </a:r>
            <a:r>
              <a:rPr lang="en-AU" sz="1200" b="1" i="0" kern="1200" baseline="0" dirty="0">
                <a:solidFill>
                  <a:schemeClr val="tx1"/>
                </a:solidFill>
                <a:effectLst/>
                <a:latin typeface="SassoonPrimaryType" pitchFamily="2"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altLang="en-US" i="0" baseline="0" dirty="0">
                <a:solidFill>
                  <a:schemeClr val="tx1"/>
                </a:solidFill>
              </a:rPr>
              <a:t>[Student responds by repeating the statement]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altLang="en-US" b="1" i="1" baseline="0" dirty="0">
                <a:solidFill>
                  <a:schemeClr val="tx1"/>
                </a:solidFill>
              </a:rPr>
              <a:t>Great. </a:t>
            </a:r>
            <a:r>
              <a:rPr lang="en-AU" altLang="en-US" b="1" i="1" dirty="0">
                <a:solidFill>
                  <a:schemeClr val="tx1"/>
                </a:solidFill>
              </a:rPr>
              <a:t>Today we are learning to match graphemes to phonemes. That means we are learning the ways to write the sounds we hear in words. This will help us with our reading and our writing.</a:t>
            </a:r>
            <a:endParaRPr lang="en-AU" altLang="en-US" i="0" baseline="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altLang="en-US" i="1" baseline="0" dirty="0">
              <a:solidFill>
                <a:schemeClr val="tx1"/>
              </a:solidFill>
            </a:endParaRPr>
          </a:p>
          <a:p>
            <a:endParaRPr lang="en-AU" altLang="en-US" i="1" baseline="0" dirty="0">
              <a:solidFill>
                <a:schemeClr val="tx1"/>
              </a:solidFill>
            </a:endParaRPr>
          </a:p>
          <a:p>
            <a:pPr rtl="0" fontAlgn="base"/>
            <a:r>
              <a:rPr lang="en-AU" sz="1200" b="0" i="0" kern="1200" dirty="0">
                <a:solidFill>
                  <a:schemeClr val="tx1"/>
                </a:solidFill>
                <a:effectLst/>
                <a:latin typeface="SassoonPrimaryType" pitchFamily="2" charset="0"/>
                <a:ea typeface="+mn-ea"/>
                <a:cs typeface="+mn-cs"/>
              </a:rPr>
              <a:t>The </a:t>
            </a:r>
            <a:r>
              <a:rPr lang="en-AU" sz="1200" b="0" i="0" u="sng" kern="1200" dirty="0">
                <a:solidFill>
                  <a:schemeClr val="tx1"/>
                </a:solidFill>
                <a:effectLst/>
                <a:latin typeface="SassoonPrimaryType" pitchFamily="2" charset="0"/>
                <a:ea typeface="+mn-ea"/>
                <a:cs typeface="+mn-cs"/>
              </a:rPr>
              <a:t>learning objective</a:t>
            </a:r>
            <a:r>
              <a:rPr lang="en-AU" sz="1200" b="0" i="0" kern="1200" dirty="0">
                <a:solidFill>
                  <a:schemeClr val="tx1"/>
                </a:solidFill>
                <a:effectLst/>
                <a:latin typeface="SassoonPrimaryType" pitchFamily="2" charset="0"/>
                <a:ea typeface="+mn-ea"/>
                <a:cs typeface="+mn-cs"/>
              </a:rPr>
              <a:t> clarifies the purpose and reason for the lesson. It is important to share this with students so that they can self-regulate</a:t>
            </a:r>
            <a:r>
              <a:rPr lang="en-AU" sz="1200" b="0" i="0" kern="1200" baseline="0" dirty="0">
                <a:solidFill>
                  <a:schemeClr val="tx1"/>
                </a:solidFill>
                <a:effectLst/>
                <a:latin typeface="SassoonPrimaryType" pitchFamily="2" charset="0"/>
                <a:ea typeface="+mn-ea"/>
                <a:cs typeface="+mn-cs"/>
              </a:rPr>
              <a:t> and take control of their own learning</a:t>
            </a:r>
            <a:r>
              <a:rPr lang="en-AU" sz="1200" b="0" i="0" kern="1200" dirty="0">
                <a:solidFill>
                  <a:schemeClr val="tx1"/>
                </a:solidFill>
                <a:effectLst/>
                <a:latin typeface="SassoonPrimaryType" pitchFamily="2" charset="0"/>
                <a:ea typeface="+mn-ea"/>
                <a:cs typeface="+mn-cs"/>
              </a:rPr>
              <a:t>. </a:t>
            </a:r>
          </a:p>
          <a:p>
            <a:endParaRPr lang="en-AU" sz="1200" b="1"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2</a:t>
            </a:fld>
            <a:endParaRPr lang="en-AU"/>
          </a:p>
        </p:txBody>
      </p:sp>
    </p:spTree>
    <p:extLst>
      <p:ext uri="{BB962C8B-B14F-4D97-AF65-F5344CB8AC3E}">
        <p14:creationId xmlns:p14="http://schemas.microsoft.com/office/powerpoint/2010/main" val="2394696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55914FF-D1C4-457A-9106-578ECD2CAB3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DC0E36C3-966F-4739-8FB5-2BE71E8E298F}" type="slidenum">
              <a:rPr lang="en-US" altLang="en-US" sz="1300" smtClean="0"/>
              <a:pPr fontAlgn="base">
                <a:spcBef>
                  <a:spcPct val="0"/>
                </a:spcBef>
                <a:spcAft>
                  <a:spcPct val="0"/>
                </a:spcAft>
              </a:pPr>
              <a:t>20</a:t>
            </a:fld>
            <a:endParaRPr lang="en-US" altLang="en-US" sz="1300"/>
          </a:p>
        </p:txBody>
      </p:sp>
      <p:sp>
        <p:nvSpPr>
          <p:cNvPr id="46083" name="Rectangle 2">
            <a:extLst>
              <a:ext uri="{FF2B5EF4-FFF2-40B4-BE49-F238E27FC236}">
                <a16:creationId xmlns:a16="http://schemas.microsoft.com/office/drawing/2014/main" id="{5C4897AC-E2D6-4F11-95CA-D75AFD23F4E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95AB0E-5239-4E1C-B4BF-E0314374973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Can you do this one yourself. Out loud, say the phonemes slowly and then blend through the word.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What word is it? Sap.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[click to show image]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Trees have </a:t>
            </a:r>
            <a:r>
              <a:rPr lang="en-AU" sz="1200" b="1" i="1" u="sng" kern="1200" baseline="0" dirty="0">
                <a:solidFill>
                  <a:schemeClr val="tx1"/>
                </a:solidFill>
                <a:effectLst/>
                <a:latin typeface="SassoonPrimaryType" pitchFamily="2" charset="0"/>
                <a:ea typeface="+mn-ea"/>
                <a:cs typeface="+mn-cs"/>
              </a:rPr>
              <a:t>sap</a:t>
            </a:r>
            <a:r>
              <a:rPr lang="en-AU" sz="1200" b="1" i="1" kern="1200" baseline="0" dirty="0">
                <a:solidFill>
                  <a:schemeClr val="tx1"/>
                </a:solidFill>
                <a:effectLst/>
                <a:latin typeface="SassoonPrimaryType" pitchFamily="2" charset="0"/>
                <a:ea typeface="+mn-ea"/>
                <a:cs typeface="+mn-cs"/>
              </a:rPr>
              <a:t> inside them</a:t>
            </a:r>
            <a:r>
              <a:rPr lang="en-AU" sz="1200" b="0" i="1" kern="1200" baseline="0" dirty="0">
                <a:solidFill>
                  <a:schemeClr val="tx1"/>
                </a:solidFill>
                <a:effectLst/>
                <a:latin typeface="SassoonPrimaryType" pitchFamily="2" charset="0"/>
                <a:ea typeface="+mn-ea"/>
                <a:cs typeface="+mn-cs"/>
              </a:rPr>
              <a:t>.</a:t>
            </a:r>
            <a:endParaRPr lang="en-AU" sz="1200" b="1" i="1" kern="1200" baseline="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986186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55914FF-D1C4-457A-9106-578ECD2CAB3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DC0E36C3-966F-4739-8FB5-2BE71E8E298F}" type="slidenum">
              <a:rPr lang="en-US" altLang="en-US" sz="1300" smtClean="0"/>
              <a:pPr fontAlgn="base">
                <a:spcBef>
                  <a:spcPct val="0"/>
                </a:spcBef>
                <a:spcAft>
                  <a:spcPct val="0"/>
                </a:spcAft>
              </a:pPr>
              <a:t>21</a:t>
            </a:fld>
            <a:endParaRPr lang="en-US" altLang="en-US" sz="1300"/>
          </a:p>
        </p:txBody>
      </p:sp>
      <p:sp>
        <p:nvSpPr>
          <p:cNvPr id="46083" name="Rectangle 2">
            <a:extLst>
              <a:ext uri="{FF2B5EF4-FFF2-40B4-BE49-F238E27FC236}">
                <a16:creationId xmlns:a16="http://schemas.microsoft.com/office/drawing/2014/main" id="{5C4897AC-E2D6-4F11-95CA-D75AFD23F4E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95AB0E-5239-4E1C-B4BF-E0314374973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Here is another word.  Say the phonemes slowly out </a:t>
            </a:r>
            <a:r>
              <a:rPr lang="en-AU" sz="1200" b="1" i="1" kern="1200" baseline="0" dirty="0" err="1">
                <a:solidFill>
                  <a:schemeClr val="tx1"/>
                </a:solidFill>
                <a:effectLst/>
                <a:latin typeface="SassoonPrimaryType" pitchFamily="2" charset="0"/>
                <a:ea typeface="+mn-ea"/>
                <a:cs typeface="+mn-cs"/>
              </a:rPr>
              <a:t>lod</a:t>
            </a:r>
            <a:r>
              <a:rPr lang="en-AU" sz="1200" b="1" i="1" kern="1200" baseline="0" dirty="0">
                <a:solidFill>
                  <a:schemeClr val="tx1"/>
                </a:solidFill>
                <a:effectLst/>
                <a:latin typeface="SassoonPrimaryType" pitchFamily="2" charset="0"/>
                <a:ea typeface="+mn-ea"/>
                <a:cs typeface="+mn-cs"/>
              </a:rPr>
              <a:t> and then blend them together to read the word.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What word is it? Pat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[click to show image]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dog likes a </a:t>
            </a:r>
            <a:r>
              <a:rPr lang="en-AU" sz="1200" b="1" i="1" u="sng" kern="1200" baseline="0" dirty="0">
                <a:solidFill>
                  <a:schemeClr val="tx1"/>
                </a:solidFill>
                <a:effectLst/>
                <a:latin typeface="SassoonPrimaryType" pitchFamily="2" charset="0"/>
                <a:ea typeface="+mn-ea"/>
                <a:cs typeface="+mn-cs"/>
              </a:rPr>
              <a:t>pat</a:t>
            </a:r>
            <a:r>
              <a:rPr lang="en-AU" sz="1200" b="1" i="1" kern="1200" baseline="0" dirty="0">
                <a:solidFill>
                  <a:schemeClr val="tx1"/>
                </a:solidFill>
                <a:effectLst/>
                <a:latin typeface="SassoonPrimaryType" pitchFamily="2" charset="0"/>
                <a:ea typeface="+mn-ea"/>
                <a:cs typeface="+mn-cs"/>
              </a:rPr>
              <a:t>.</a:t>
            </a:r>
          </a:p>
          <a:p>
            <a:pPr rtl="0" fontAlgn="base"/>
            <a:endParaRPr lang="en-AU" sz="1200" b="0" i="1" kern="1200" baseline="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1838561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8D59EA9-B786-4CA6-99DB-45113DAE7DFA}"/>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D9C890E8-47B7-4CB7-ACA0-C09E0C75E29C}"/>
              </a:ext>
            </a:extLst>
          </p:cNvPr>
          <p:cNvSpPr>
            <a:spLocks noGrp="1"/>
          </p:cNvSpPr>
          <p:nvPr>
            <p:ph type="body" idx="1"/>
          </p:nvPr>
        </p:nvSpPr>
        <p:spPr>
          <a:noFill/>
        </p:spPr>
        <p:txBody>
          <a:bodyPr/>
          <a:lstStyle/>
          <a:p>
            <a:endParaRPr lang="en-AU" sz="1200" b="1" i="1" kern="1200" dirty="0">
              <a:solidFill>
                <a:schemeClr val="tx1"/>
              </a:solidFill>
              <a:effectLst/>
              <a:latin typeface="SassoonPrimaryType" pitchFamily="2" charset="0"/>
              <a:ea typeface="+mn-ea"/>
              <a:cs typeface="+mn-cs"/>
            </a:endParaRPr>
          </a:p>
          <a:p>
            <a:r>
              <a:rPr lang="en-AU" sz="1200" b="1" i="1" kern="1200" dirty="0">
                <a:solidFill>
                  <a:schemeClr val="tx1"/>
                </a:solidFill>
                <a:effectLst/>
                <a:latin typeface="SassoonPrimaryType" pitchFamily="2" charset="0"/>
                <a:ea typeface="+mn-ea"/>
                <a:cs typeface="+mn-cs"/>
              </a:rPr>
              <a:t>Remember the 4 steps that we use when writing words. </a:t>
            </a:r>
          </a:p>
          <a:p>
            <a:endParaRPr lang="en-AU" sz="1200" b="1" i="1" kern="1200" dirty="0">
              <a:solidFill>
                <a:schemeClr val="tx1"/>
              </a:solidFill>
              <a:effectLst/>
              <a:latin typeface="SassoonPrimaryType" pitchFamily="2" charset="0"/>
              <a:ea typeface="+mn-ea"/>
              <a:cs typeface="+mn-cs"/>
            </a:endParaRPr>
          </a:p>
          <a:p>
            <a:r>
              <a:rPr lang="en-AU" sz="1200" b="1" i="1" kern="1200" dirty="0">
                <a:solidFill>
                  <a:schemeClr val="tx1"/>
                </a:solidFill>
                <a:effectLst/>
                <a:latin typeface="SassoonPrimaryType" pitchFamily="2" charset="0"/>
                <a:ea typeface="+mn-ea"/>
                <a:cs typeface="+mn-cs"/>
              </a:rPr>
              <a:t>First we say the word. </a:t>
            </a:r>
            <a:r>
              <a:rPr lang="en-AU" sz="1200" b="0" i="0" kern="1200" dirty="0">
                <a:solidFill>
                  <a:schemeClr val="tx1"/>
                </a:solidFill>
                <a:effectLst/>
                <a:latin typeface="SassoonPrimaryType" pitchFamily="2" charset="0"/>
                <a:ea typeface="+mn-ea"/>
                <a:cs typeface="+mn-cs"/>
              </a:rPr>
              <a:t>[click to appear]</a:t>
            </a:r>
          </a:p>
          <a:p>
            <a:endParaRPr lang="en-AU" sz="1200" b="0" i="0" kern="1200" dirty="0">
              <a:solidFill>
                <a:schemeClr val="tx1"/>
              </a:solidFill>
              <a:effectLst/>
              <a:latin typeface="SassoonPrimaryType"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1" kern="1200" dirty="0">
                <a:solidFill>
                  <a:schemeClr val="tx1"/>
                </a:solidFill>
                <a:effectLst/>
                <a:latin typeface="SassoonPrimaryType" pitchFamily="2" charset="0"/>
                <a:ea typeface="+mn-ea"/>
                <a:cs typeface="+mn-cs"/>
              </a:rPr>
              <a:t>Then we segment the phonemes. </a:t>
            </a:r>
            <a:r>
              <a:rPr lang="en-AU" sz="1200" b="0" i="0" kern="1200" dirty="0">
                <a:solidFill>
                  <a:schemeClr val="tx1"/>
                </a:solidFill>
                <a:effectLst/>
                <a:latin typeface="SassoonPrimaryType" pitchFamily="2" charset="0"/>
                <a:ea typeface="+mn-ea"/>
                <a:cs typeface="+mn-cs"/>
              </a:rPr>
              <a:t>[click to appear]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1" kern="1200" dirty="0">
                <a:solidFill>
                  <a:schemeClr val="tx1"/>
                </a:solidFill>
                <a:effectLst/>
                <a:latin typeface="SassoonPrimaryType" pitchFamily="2" charset="0"/>
                <a:ea typeface="+mn-ea"/>
                <a:cs typeface="+mn-cs"/>
              </a:rPr>
              <a:t>Then we write down the graphemes. </a:t>
            </a:r>
            <a:r>
              <a:rPr lang="en-AU" sz="1200" b="0" i="0" kern="1200" dirty="0">
                <a:solidFill>
                  <a:schemeClr val="tx1"/>
                </a:solidFill>
                <a:effectLst/>
                <a:latin typeface="SassoonPrimaryType" pitchFamily="2" charset="0"/>
                <a:ea typeface="+mn-ea"/>
                <a:cs typeface="+mn-cs"/>
              </a:rPr>
              <a:t>[click to appear]</a:t>
            </a:r>
            <a:endParaRPr lang="en-AU" sz="1200" b="1" i="1" kern="1200" dirty="0">
              <a:solidFill>
                <a:schemeClr val="tx1"/>
              </a:solidFill>
              <a:effectLst/>
              <a:latin typeface="SassoonPrimaryType" pitchFamily="2" charset="0"/>
              <a:ea typeface="+mn-ea"/>
              <a:cs typeface="+mn-cs"/>
            </a:endParaRPr>
          </a:p>
          <a:p>
            <a:endParaRPr lang="en-AU" sz="1200" b="1" i="1" kern="1200" dirty="0">
              <a:solidFill>
                <a:schemeClr val="tx1"/>
              </a:solidFill>
              <a:effectLst/>
              <a:latin typeface="SassoonPrimaryType"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1" kern="1200" dirty="0">
                <a:solidFill>
                  <a:schemeClr val="tx1"/>
                </a:solidFill>
                <a:effectLst/>
                <a:latin typeface="SassoonPrimaryType" pitchFamily="2" charset="0"/>
                <a:ea typeface="+mn-ea"/>
                <a:cs typeface="+mn-cs"/>
              </a:rPr>
              <a:t>Lastly, we check</a:t>
            </a:r>
            <a:r>
              <a:rPr lang="en-AU" sz="1200" b="1" i="1" kern="1200" baseline="0" dirty="0">
                <a:solidFill>
                  <a:schemeClr val="tx1"/>
                </a:solidFill>
                <a:effectLst/>
                <a:latin typeface="SassoonPrimaryType" pitchFamily="2" charset="0"/>
                <a:ea typeface="+mn-ea"/>
                <a:cs typeface="+mn-cs"/>
              </a:rPr>
              <a:t> to see if we spelt the word correctly. </a:t>
            </a:r>
            <a:r>
              <a:rPr lang="en-AU" sz="1200" b="0" i="0" kern="1200" dirty="0">
                <a:solidFill>
                  <a:schemeClr val="tx1"/>
                </a:solidFill>
                <a:effectLst/>
                <a:latin typeface="SassoonPrimaryType" pitchFamily="2" charset="0"/>
                <a:ea typeface="+mn-ea"/>
                <a:cs typeface="+mn-cs"/>
              </a:rPr>
              <a:t>[click to appear]</a:t>
            </a:r>
          </a:p>
          <a:p>
            <a:endParaRPr lang="en-AU" altLang="en-US" sz="1200" b="1" i="1" kern="1200" baseline="0" dirty="0">
              <a:solidFill>
                <a:schemeClr val="tx1"/>
              </a:solidFill>
              <a:effectLst/>
              <a:latin typeface="SassoonPrimaryType" pitchFamily="2" charset="0"/>
              <a:ea typeface="+mn-ea"/>
              <a:cs typeface="+mn-cs"/>
            </a:endParaRPr>
          </a:p>
        </p:txBody>
      </p:sp>
      <p:sp>
        <p:nvSpPr>
          <p:cNvPr id="50180" name="Slide Number Placeholder 3">
            <a:extLst>
              <a:ext uri="{FF2B5EF4-FFF2-40B4-BE49-F238E27FC236}">
                <a16:creationId xmlns:a16="http://schemas.microsoft.com/office/drawing/2014/main" id="{3538F9FC-4983-4EF9-B659-E8FCE671207B}"/>
              </a:ext>
            </a:extLst>
          </p:cNvPr>
          <p:cNvSpPr>
            <a:spLocks noGrp="1"/>
          </p:cNvSpPr>
          <p:nvPr>
            <p:ph type="sldNum" sz="quarter" idx="5"/>
          </p:nvPr>
        </p:nvSpPr>
        <p:spPr>
          <a:noFill/>
        </p:spPr>
        <p:txBody>
          <a:bodyPr/>
          <a:lstStyle>
            <a:lvl1pPr>
              <a:defRPr>
                <a:solidFill>
                  <a:schemeClr val="tx1"/>
                </a:solidFill>
                <a:latin typeface="Trebuchet MS" panose="020B0603020202020204" pitchFamily="34" charset="0"/>
              </a:defRPr>
            </a:lvl1pPr>
            <a:lvl2pPr marL="803275" indent="-307975">
              <a:defRPr>
                <a:solidFill>
                  <a:schemeClr val="tx1"/>
                </a:solidFill>
                <a:latin typeface="Trebuchet MS" panose="020B0603020202020204" pitchFamily="34" charset="0"/>
              </a:defRPr>
            </a:lvl2pPr>
            <a:lvl3pPr marL="1236663" indent="-246063">
              <a:defRPr>
                <a:solidFill>
                  <a:schemeClr val="tx1"/>
                </a:solidFill>
                <a:latin typeface="Trebuchet MS" panose="020B0603020202020204" pitchFamily="34" charset="0"/>
              </a:defRPr>
            </a:lvl3pPr>
            <a:lvl4pPr marL="1731963" indent="-246063">
              <a:defRPr>
                <a:solidFill>
                  <a:schemeClr val="tx1"/>
                </a:solidFill>
                <a:latin typeface="Trebuchet MS" panose="020B0603020202020204" pitchFamily="34" charset="0"/>
              </a:defRPr>
            </a:lvl4pPr>
            <a:lvl5pPr marL="2227263" indent="-246063">
              <a:defRPr>
                <a:solidFill>
                  <a:schemeClr val="tx1"/>
                </a:solidFill>
                <a:latin typeface="Trebuchet MS" panose="020B0603020202020204" pitchFamily="34" charset="0"/>
              </a:defRPr>
            </a:lvl5pPr>
            <a:lvl6pPr marL="2684463" indent="-246063" defTabSz="457200" eaLnBrk="0" fontAlgn="base" hangingPunct="0">
              <a:spcBef>
                <a:spcPct val="0"/>
              </a:spcBef>
              <a:spcAft>
                <a:spcPct val="0"/>
              </a:spcAft>
              <a:defRPr>
                <a:solidFill>
                  <a:schemeClr val="tx1"/>
                </a:solidFill>
                <a:latin typeface="Trebuchet MS" panose="020B0603020202020204" pitchFamily="34" charset="0"/>
              </a:defRPr>
            </a:lvl6pPr>
            <a:lvl7pPr marL="3141663" indent="-246063" defTabSz="457200" eaLnBrk="0" fontAlgn="base" hangingPunct="0">
              <a:spcBef>
                <a:spcPct val="0"/>
              </a:spcBef>
              <a:spcAft>
                <a:spcPct val="0"/>
              </a:spcAft>
              <a:defRPr>
                <a:solidFill>
                  <a:schemeClr val="tx1"/>
                </a:solidFill>
                <a:latin typeface="Trebuchet MS" panose="020B0603020202020204" pitchFamily="34" charset="0"/>
              </a:defRPr>
            </a:lvl7pPr>
            <a:lvl8pPr marL="3598863" indent="-246063" defTabSz="457200" eaLnBrk="0" fontAlgn="base" hangingPunct="0">
              <a:spcBef>
                <a:spcPct val="0"/>
              </a:spcBef>
              <a:spcAft>
                <a:spcPct val="0"/>
              </a:spcAft>
              <a:defRPr>
                <a:solidFill>
                  <a:schemeClr val="tx1"/>
                </a:solidFill>
                <a:latin typeface="Trebuchet MS" panose="020B0603020202020204" pitchFamily="34" charset="0"/>
              </a:defRPr>
            </a:lvl8pPr>
            <a:lvl9pPr marL="4056063" indent="-246063"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DD9D5ABF-6AB6-4186-A4AA-172A4177AEEC}" type="slidenum">
              <a:rPr lang="en-US" altLang="en-US" smtClean="0">
                <a:latin typeface="SassoonPrimaryType" pitchFamily="2" charset="0"/>
              </a:rPr>
              <a:pPr fontAlgn="base">
                <a:spcBef>
                  <a:spcPct val="0"/>
                </a:spcBef>
                <a:spcAft>
                  <a:spcPct val="0"/>
                </a:spcAft>
              </a:pPr>
              <a:t>22</a:t>
            </a:fld>
            <a:endParaRPr lang="en-US" altLang="en-US">
              <a:latin typeface="SassoonPrimaryType" pitchFamily="2" charset="0"/>
            </a:endParaRPr>
          </a:p>
        </p:txBody>
      </p:sp>
    </p:spTree>
    <p:extLst>
      <p:ext uri="{BB962C8B-B14F-4D97-AF65-F5344CB8AC3E}">
        <p14:creationId xmlns:p14="http://schemas.microsoft.com/office/powerpoint/2010/main" val="27121178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1" i="1" kern="1200" baseline="0" dirty="0">
                <a:solidFill>
                  <a:schemeClr val="tx1"/>
                </a:solidFill>
                <a:effectLst/>
                <a:latin typeface="SassoonPrimaryType" pitchFamily="2" charset="0"/>
                <a:ea typeface="+mn-ea"/>
                <a:cs typeface="+mn-cs"/>
              </a:rPr>
              <a:t>Let’s segment this word together.</a:t>
            </a:r>
            <a:endParaRPr lang="en-US" altLang="en-US" dirty="0"/>
          </a:p>
          <a:p>
            <a:pPr rtl="0" fontAlgn="base"/>
            <a:r>
              <a:rPr lang="en-AU" sz="1200" b="1" i="1" kern="1200" dirty="0">
                <a:solidFill>
                  <a:schemeClr val="tx1"/>
                </a:solidFill>
                <a:effectLst/>
                <a:latin typeface="SassoonPrimaryType" pitchFamily="2" charset="0"/>
                <a:ea typeface="+mn-ea"/>
                <a:cs typeface="+mn-cs"/>
              </a:rPr>
              <a:t>/s/ /</a:t>
            </a:r>
            <a:r>
              <a:rPr lang="en-AU" sz="1200" b="1" kern="1200" dirty="0" err="1">
                <a:solidFill>
                  <a:schemeClr val="tx1"/>
                </a:solidFill>
                <a:effectLst/>
                <a:latin typeface="+mn-lt"/>
                <a:ea typeface="+mn-ea"/>
                <a:cs typeface="+mn-cs"/>
              </a:rPr>
              <a:t>æ</a:t>
            </a:r>
            <a:r>
              <a:rPr lang="en-AU" sz="1200" b="1" i="1" kern="1200" dirty="0">
                <a:solidFill>
                  <a:schemeClr val="tx1"/>
                </a:solidFill>
                <a:effectLst/>
                <a:latin typeface="SassoonPrimaryType" pitchFamily="2" charset="0"/>
                <a:ea typeface="+mn-ea"/>
                <a:cs typeface="+mn-cs"/>
              </a:rPr>
              <a:t>/ /t/</a:t>
            </a:r>
            <a:r>
              <a:rPr lang="en-AU" sz="1200" b="0" i="0" kern="1200" dirty="0">
                <a:solidFill>
                  <a:schemeClr val="tx1"/>
                </a:solidFill>
                <a:effectLst/>
                <a:latin typeface="SassoonPrimaryType" pitchFamily="2" charset="0"/>
                <a:ea typeface="+mn-ea"/>
                <a:cs typeface="+mn-cs"/>
              </a:rPr>
              <a:t>   </a:t>
            </a:r>
          </a:p>
          <a:p>
            <a:pPr rtl="0" fontAlgn="base"/>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And we can blend them back together</a:t>
            </a:r>
          </a:p>
          <a:p>
            <a:pPr rtl="0" fontAlgn="base"/>
            <a:r>
              <a:rPr lang="en-AU" sz="1200" b="1" i="1" kern="1200" dirty="0">
                <a:solidFill>
                  <a:schemeClr val="tx1"/>
                </a:solidFill>
                <a:effectLst/>
                <a:latin typeface="SassoonPrimaryType" pitchFamily="2" charset="0"/>
                <a:ea typeface="+mn-ea"/>
                <a:cs typeface="+mn-cs"/>
              </a:rPr>
              <a:t>s-a-t</a:t>
            </a:r>
            <a:r>
              <a:rPr lang="en-AU" sz="1200" b="0" i="0" kern="1200" dirty="0">
                <a:solidFill>
                  <a:schemeClr val="tx1"/>
                </a:solidFill>
                <a:effectLst/>
                <a:latin typeface="SassoonPrimaryType" pitchFamily="2" charset="0"/>
                <a:ea typeface="+mn-ea"/>
                <a:cs typeface="+mn-cs"/>
              </a:rPr>
              <a:t> [blending modelled by teacher] </a:t>
            </a:r>
          </a:p>
          <a:p>
            <a:pPr rtl="0" fontAlgn="base"/>
            <a:endParaRPr lang="en-AU" sz="1200" b="1" i="1" kern="1200" dirty="0">
              <a:solidFill>
                <a:schemeClr val="tx1"/>
              </a:solidFill>
              <a:effectLst/>
              <a:latin typeface="SassoonPrimaryType" pitchFamily="2" charset="0"/>
              <a:ea typeface="+mn-ea"/>
              <a:cs typeface="+mn-cs"/>
            </a:endParaRPr>
          </a:p>
          <a:p>
            <a:pPr rtl="0" fontAlgn="base"/>
            <a:r>
              <a:rPr lang="en-AU" sz="1200" b="1" i="1" kern="1200" dirty="0">
                <a:solidFill>
                  <a:schemeClr val="tx1"/>
                </a:solidFill>
                <a:effectLst/>
                <a:latin typeface="SassoonPrimaryType" pitchFamily="2" charset="0"/>
                <a:ea typeface="+mn-ea"/>
                <a:cs typeface="+mn-cs"/>
              </a:rPr>
              <a:t>The word is...?</a:t>
            </a:r>
            <a:r>
              <a:rPr lang="en-AU" sz="1200" b="0" i="0" kern="1200" dirty="0">
                <a:solidFill>
                  <a:schemeClr val="tx1"/>
                </a:solidFill>
                <a:effectLst/>
                <a:latin typeface="SassoonPrimaryType" pitchFamily="2" charset="0"/>
                <a:ea typeface="+mn-ea"/>
                <a:cs typeface="+mn-cs"/>
              </a:rPr>
              <a:t> </a:t>
            </a:r>
          </a:p>
          <a:p>
            <a:pPr rtl="0" fontAlgn="base"/>
            <a:r>
              <a:rPr lang="en-AU" sz="1200" b="0" i="0" kern="1200" dirty="0">
                <a:solidFill>
                  <a:schemeClr val="tx1"/>
                </a:solidFill>
                <a:effectLst/>
                <a:latin typeface="SassoonPrimaryType" pitchFamily="2" charset="0"/>
                <a:ea typeface="+mn-ea"/>
                <a:cs typeface="+mn-cs"/>
              </a:rPr>
              <a:t>[Class replies ‘sat’] </a:t>
            </a:r>
          </a:p>
          <a:p>
            <a:pPr rtl="0" fontAlgn="base"/>
            <a:r>
              <a:rPr lang="en-AU" sz="1200" b="1" i="1" kern="1200" dirty="0">
                <a:solidFill>
                  <a:schemeClr val="tx1"/>
                </a:solidFill>
                <a:effectLst/>
                <a:latin typeface="SassoonPrimaryType" pitchFamily="2" charset="0"/>
                <a:ea typeface="+mn-ea"/>
                <a:cs typeface="+mn-cs"/>
              </a:rPr>
              <a:t>Yes, the word is sat</a:t>
            </a:r>
            <a:r>
              <a:rPr lang="en-AU" sz="1200" b="1" i="0" kern="1200" dirty="0">
                <a:solidFill>
                  <a:schemeClr val="tx1"/>
                </a:solidFill>
                <a:effectLst/>
                <a:latin typeface="SassoonPrimaryType" pitchFamily="2" charset="0"/>
                <a:ea typeface="+mn-ea"/>
                <a:cs typeface="+mn-cs"/>
              </a:rPr>
              <a:t>.</a:t>
            </a:r>
            <a:endParaRPr lang="en-AU" sz="1200" b="0" i="0" kern="120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dirty="0">
                <a:solidFill>
                  <a:schemeClr val="tx1"/>
                </a:solidFill>
                <a:effectLst/>
                <a:latin typeface="SassoonPrimaryType" pitchFamily="2" charset="0"/>
                <a:ea typeface="+mn-ea"/>
                <a:cs typeface="+mn-cs"/>
              </a:rPr>
              <a:t>Students should be taught enough letters together to be able to blend immediately (synthesising). The</a:t>
            </a:r>
            <a:r>
              <a:rPr lang="en-AU" sz="1200" b="0" i="0" kern="1200" baseline="0" dirty="0">
                <a:solidFill>
                  <a:schemeClr val="tx1"/>
                </a:solidFill>
                <a:effectLst/>
                <a:latin typeface="SassoonPrimaryType" pitchFamily="2" charset="0"/>
                <a:ea typeface="+mn-ea"/>
                <a:cs typeface="+mn-cs"/>
              </a:rPr>
              <a:t> letters covered in this example allow for blending a number of words (e.g. tap, sat, sap, pat). Some students may even begin to read four letter words (taps, pats).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The arrows underneath the words on the next few slides are to remind students that English is read from left to right. Some languages do not read from left to right, and knowing the background and literacy skills of your students will help you teach to their needs. </a:t>
            </a: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23</a:t>
            </a:fld>
            <a:endParaRPr lang="en-US" altLang="en-US"/>
          </a:p>
        </p:txBody>
      </p:sp>
    </p:spTree>
    <p:extLst>
      <p:ext uri="{BB962C8B-B14F-4D97-AF65-F5344CB8AC3E}">
        <p14:creationId xmlns:p14="http://schemas.microsoft.com/office/powerpoint/2010/main" val="2814134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we are going to </a:t>
            </a:r>
            <a:r>
              <a:rPr lang="en-AU" sz="1200" b="1" i="1" u="sng" kern="1200" baseline="0" dirty="0">
                <a:solidFill>
                  <a:schemeClr val="tx1"/>
                </a:solidFill>
                <a:effectLst/>
                <a:latin typeface="SassoonPrimaryType" pitchFamily="2" charset="0"/>
                <a:ea typeface="+mn-ea"/>
                <a:cs typeface="+mn-cs"/>
              </a:rPr>
              <a:t>write</a:t>
            </a:r>
            <a:r>
              <a:rPr lang="en-AU" sz="1200" b="1" i="1" kern="1200" baseline="0" dirty="0">
                <a:solidFill>
                  <a:schemeClr val="tx1"/>
                </a:solidFill>
                <a:effectLst/>
                <a:latin typeface="SassoonPrimaryType" pitchFamily="2" charset="0"/>
                <a:ea typeface="+mn-ea"/>
                <a:cs typeface="+mn-cs"/>
              </a:rPr>
              <a:t> sat.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Say the word sat </a:t>
            </a:r>
            <a:r>
              <a:rPr lang="en-AU" sz="1200" b="0" i="0" kern="1200" baseline="0" dirty="0">
                <a:solidFill>
                  <a:schemeClr val="tx1"/>
                </a:solidFill>
                <a:effectLst/>
                <a:latin typeface="SassoonPrimaryType" pitchFamily="2" charset="0"/>
                <a:ea typeface="+mn-ea"/>
                <a:cs typeface="+mn-cs"/>
              </a:rPr>
              <a:t>[students say the word sat]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segment it </a:t>
            </a:r>
            <a:r>
              <a:rPr lang="en-AU" sz="1200" b="0" i="0" kern="1200" baseline="0" dirty="0">
                <a:solidFill>
                  <a:schemeClr val="tx1"/>
                </a:solidFill>
                <a:effectLst/>
                <a:latin typeface="SassoonPrimaryType" pitchFamily="2" charset="0"/>
                <a:ea typeface="+mn-ea"/>
                <a:cs typeface="+mn-cs"/>
              </a:rPr>
              <a:t>[students say /s/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 /t/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see if you can remember the graphemes for each phoneme in sat /s/ /</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/t/  </a:t>
            </a:r>
            <a:r>
              <a:rPr lang="en-AU" sz="1200" b="0" i="0" kern="1200" baseline="0" dirty="0">
                <a:solidFill>
                  <a:schemeClr val="tx1"/>
                </a:solidFill>
                <a:effectLst/>
                <a:latin typeface="SassoonPrimaryType" pitchFamily="2" charset="0"/>
                <a:ea typeface="+mn-ea"/>
                <a:cs typeface="+mn-cs"/>
              </a:rPr>
              <a:t>[allow enough time for students to write the word, encourage them to repeatedly say the phonemes if they need support]</a:t>
            </a:r>
            <a:r>
              <a:rPr lang="en-AU" sz="1200" b="1" i="1" kern="1200" baseline="0" dirty="0">
                <a:solidFill>
                  <a:schemeClr val="tx1"/>
                </a:solidFill>
                <a:effectLst/>
                <a:latin typeface="SassoonPrimaryType" pitchFamily="2"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word sat]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Are you ready to check it?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Decoding and encoding need to be concurrently in order to strengthen connections.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We can introduce the image now, </a:t>
            </a:r>
            <a:r>
              <a:rPr lang="en-AU" sz="1200" b="0" i="0" kern="1200" dirty="0">
                <a:solidFill>
                  <a:schemeClr val="tx1"/>
                </a:solidFill>
                <a:effectLst/>
                <a:latin typeface="SassoonPrimaryType" pitchFamily="2" charset="0"/>
                <a:ea typeface="+mn-ea"/>
                <a:cs typeface="+mn-cs"/>
              </a:rPr>
              <a:t>to help students make the link between a physical action they can see or do, and words,</a:t>
            </a:r>
            <a:r>
              <a:rPr lang="en-AU" sz="1200" b="0" i="0" kern="1200" baseline="0" dirty="0">
                <a:solidFill>
                  <a:schemeClr val="tx1"/>
                </a:solidFill>
                <a:effectLst/>
                <a:latin typeface="SassoonPrimaryType" pitchFamily="2" charset="0"/>
                <a:ea typeface="+mn-ea"/>
                <a:cs typeface="+mn-cs"/>
              </a:rPr>
              <a:t> and </a:t>
            </a:r>
            <a:r>
              <a:rPr lang="en-AU" sz="1200" b="0" i="0" kern="1200" dirty="0">
                <a:solidFill>
                  <a:schemeClr val="tx1"/>
                </a:solidFill>
                <a:effectLst/>
                <a:latin typeface="SassoonPrimaryType" pitchFamily="2" charset="0"/>
                <a:ea typeface="+mn-ea"/>
                <a:cs typeface="+mn-cs"/>
              </a:rPr>
              <a:t>the graphemes used to represent</a:t>
            </a:r>
            <a:r>
              <a:rPr lang="en-AU" sz="1200" b="0" i="0" kern="1200" baseline="0" dirty="0">
                <a:solidFill>
                  <a:schemeClr val="tx1"/>
                </a:solidFill>
                <a:effectLst/>
                <a:latin typeface="SassoonPrimaryType" pitchFamily="2" charset="0"/>
                <a:ea typeface="+mn-ea"/>
                <a:cs typeface="+mn-cs"/>
              </a:rPr>
              <a:t> the smallest parts of </a:t>
            </a:r>
            <a:r>
              <a:rPr lang="en-AU" sz="1200" b="0" i="0" kern="1200" dirty="0">
                <a:solidFill>
                  <a:schemeClr val="tx1"/>
                </a:solidFill>
                <a:effectLst/>
                <a:latin typeface="SassoonPrimaryType" pitchFamily="2" charset="0"/>
                <a:ea typeface="+mn-ea"/>
                <a:cs typeface="+mn-cs"/>
              </a:rPr>
              <a:t>the words we say. This also acts as a prompt so students can remember the word they are trying to write.</a:t>
            </a: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24</a:t>
            </a:fld>
            <a:endParaRPr lang="en-US" altLang="en-US"/>
          </a:p>
        </p:txBody>
      </p:sp>
    </p:spTree>
    <p:extLst>
      <p:ext uri="{BB962C8B-B14F-4D97-AF65-F5344CB8AC3E}">
        <p14:creationId xmlns:p14="http://schemas.microsoft.com/office/powerpoint/2010/main" val="1859094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57CA8DB1-3AFA-40D2-B4B9-DE0FC64C0F7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67D5AC65-B8DD-43E2-A472-6B3FC2C9E751}" type="slidenum">
              <a:rPr lang="en-US" altLang="en-US" sz="1300" smtClean="0"/>
              <a:pPr fontAlgn="base">
                <a:spcBef>
                  <a:spcPct val="0"/>
                </a:spcBef>
                <a:spcAft>
                  <a:spcPct val="0"/>
                </a:spcAft>
              </a:pPr>
              <a:t>25</a:t>
            </a:fld>
            <a:endParaRPr lang="en-US" altLang="en-US" sz="1300"/>
          </a:p>
        </p:txBody>
      </p:sp>
      <p:sp>
        <p:nvSpPr>
          <p:cNvPr id="41987" name="Rectangle 2">
            <a:extLst>
              <a:ext uri="{FF2B5EF4-FFF2-40B4-BE49-F238E27FC236}">
                <a16:creationId xmlns:a16="http://schemas.microsoft.com/office/drawing/2014/main" id="{C8970B00-7D45-4980-AF82-8C3B058CD9ED}"/>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9140737-B442-46D5-89D6-07DF1C234A0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word was sat. Did you spell it correctly?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 /</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Providing a prompt question encourages students to review their word, and gives them opportunities to self-correct.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a:p>
            <a:pPr eaLnBrk="1" hangingPunct="1"/>
            <a:r>
              <a:rPr lang="en-US" sz="1200" b="0" i="0" kern="1200" dirty="0">
                <a:solidFill>
                  <a:schemeClr val="tx1"/>
                </a:solidFill>
                <a:effectLst/>
                <a:latin typeface="SassoonPrimaryType" pitchFamily="2" charset="0"/>
                <a:ea typeface="+mn-ea"/>
                <a:cs typeface="+mn-cs"/>
              </a:rPr>
              <a:t>It is critical that the teacher provides immediate feedback to students at point of error, so students do not </a:t>
            </a:r>
            <a:r>
              <a:rPr lang="en-US" sz="1200" b="0" i="0" kern="1200" dirty="0" err="1">
                <a:solidFill>
                  <a:schemeClr val="tx1"/>
                </a:solidFill>
                <a:effectLst/>
                <a:latin typeface="SassoonPrimaryType" pitchFamily="2" charset="0"/>
                <a:ea typeface="+mn-ea"/>
                <a:cs typeface="+mn-cs"/>
              </a:rPr>
              <a:t>practise</a:t>
            </a:r>
            <a:r>
              <a:rPr lang="en-US" sz="1200" b="0" i="0" kern="1200" dirty="0">
                <a:solidFill>
                  <a:schemeClr val="tx1"/>
                </a:solidFill>
                <a:effectLst/>
                <a:latin typeface="SassoonPrimaryType" pitchFamily="2" charset="0"/>
                <a:ea typeface="+mn-ea"/>
                <a:cs typeface="+mn-cs"/>
              </a:rPr>
              <a:t> the incorrect spelling. However, this needs to be balanced with the ability of students to be able to check their own work and determine if they have any mistakes.</a:t>
            </a:r>
            <a:r>
              <a:rPr lang="en-US" sz="1200" b="0" i="0" kern="1200" baseline="0" dirty="0">
                <a:solidFill>
                  <a:schemeClr val="tx1"/>
                </a:solidFill>
                <a:effectLst/>
                <a:latin typeface="SassoonPrimaryType" pitchFamily="2" charset="0"/>
                <a:ea typeface="+mn-ea"/>
                <a:cs typeface="+mn-cs"/>
              </a:rPr>
              <a:t> </a:t>
            </a:r>
            <a:r>
              <a:rPr lang="en-US" altLang="en-US" sz="1200" b="0" i="0" kern="1200" dirty="0">
                <a:solidFill>
                  <a:schemeClr val="tx1"/>
                </a:solidFill>
                <a:effectLst/>
                <a:latin typeface="SassoonPrimaryType" pitchFamily="2" charset="0"/>
                <a:ea typeface="+mn-ea"/>
                <a:cs typeface="+mn-cs"/>
              </a:rPr>
              <a:t>One way to do this could be</a:t>
            </a:r>
            <a:r>
              <a:rPr lang="en-US" altLang="en-US" sz="1200" b="0" i="0" kern="1200" baseline="0" dirty="0">
                <a:solidFill>
                  <a:schemeClr val="tx1"/>
                </a:solidFill>
                <a:effectLst/>
                <a:latin typeface="SassoonPrimaryType" pitchFamily="2" charset="0"/>
                <a:ea typeface="+mn-ea"/>
                <a:cs typeface="+mn-cs"/>
              </a:rPr>
              <a:t> for students to check their work, then turn their whiteboard to face the teacher. The teacher gives appropriate feedback and corrects anyone who did not spell it correctly, e.g. “Great try, check yours again before showing me”.</a:t>
            </a:r>
          </a:p>
          <a:p>
            <a:pPr rtl="0" fontAlgn="base"/>
            <a:endParaRPr lang="en-AU" sz="1200" b="0" i="0" kern="120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dirty="0">
                <a:solidFill>
                  <a:schemeClr val="tx1"/>
                </a:solidFill>
                <a:effectLst/>
                <a:latin typeface="SassoonPrimaryType" pitchFamily="2" charset="0"/>
                <a:ea typeface="+mn-ea"/>
                <a:cs typeface="+mn-cs"/>
              </a:rPr>
              <a:t>Note: Be mindful of the images you select. In this lesson, </a:t>
            </a:r>
            <a:r>
              <a:rPr lang="en-AU" sz="1200" b="0" i="0" kern="1200" baseline="0" dirty="0">
                <a:solidFill>
                  <a:schemeClr val="tx1"/>
                </a:solidFill>
                <a:effectLst/>
                <a:latin typeface="SassoonPrimaryType" pitchFamily="2" charset="0"/>
                <a:ea typeface="+mn-ea"/>
                <a:cs typeface="+mn-cs"/>
              </a:rPr>
              <a:t>sat could be mistaken for chair. Tap could be mistaken for drip. Pat could be mistaken for dog. </a:t>
            </a:r>
            <a:r>
              <a:rPr lang="en-AU" sz="1200" b="0" i="0" kern="1200" dirty="0">
                <a:solidFill>
                  <a:schemeClr val="tx1"/>
                </a:solidFill>
                <a:effectLst/>
                <a:latin typeface="SassoonPrimaryType" pitchFamily="2" charset="0"/>
                <a:ea typeface="+mn-ea"/>
                <a:cs typeface="+mn-cs"/>
              </a:rPr>
              <a:t>If </a:t>
            </a:r>
            <a:r>
              <a:rPr lang="en-AU" sz="1200" b="0" i="0" kern="1200" baseline="0" dirty="0">
                <a:solidFill>
                  <a:schemeClr val="tx1"/>
                </a:solidFill>
                <a:effectLst/>
                <a:latin typeface="SassoonPrimaryType" pitchFamily="2" charset="0"/>
                <a:ea typeface="+mn-ea"/>
                <a:cs typeface="+mn-cs"/>
              </a:rPr>
              <a:t>students are completing i</a:t>
            </a:r>
            <a:r>
              <a:rPr lang="en-AU" sz="1200" b="0" i="0" kern="1200" dirty="0">
                <a:solidFill>
                  <a:schemeClr val="tx1"/>
                </a:solidFill>
                <a:effectLst/>
                <a:latin typeface="SassoonPrimaryType" pitchFamily="2" charset="0"/>
                <a:ea typeface="+mn-ea"/>
                <a:cs typeface="+mn-cs"/>
              </a:rPr>
              <a:t>ndependent activities following this lesson, using the same images as those in the introductory part of the lesson alleviates the ambiguity of the words and pictures when practising independently.</a:t>
            </a:r>
          </a:p>
          <a:p>
            <a:pPr rtl="0" fontAlgn="base"/>
            <a:endParaRPr lang="en-AU" sz="1200" b="0" i="0"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416905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1" i="1" kern="1200" dirty="0">
                <a:solidFill>
                  <a:schemeClr val="tx1"/>
                </a:solidFill>
                <a:effectLst/>
                <a:latin typeface="SassoonPrimaryType" pitchFamily="2" charset="0"/>
                <a:ea typeface="+mn-ea"/>
                <a:cs typeface="+mn-cs"/>
              </a:rPr>
              <a:t>Great work! </a:t>
            </a:r>
            <a:r>
              <a:rPr lang="en-AU" sz="1200" b="1" i="1" kern="1200" baseline="0" dirty="0">
                <a:solidFill>
                  <a:schemeClr val="tx1"/>
                </a:solidFill>
                <a:effectLst/>
                <a:latin typeface="SassoonPrimaryType" pitchFamily="2" charset="0"/>
                <a:ea typeface="+mn-ea"/>
                <a:cs typeface="+mn-cs"/>
              </a:rPr>
              <a:t>Let’s segment this word together:</a:t>
            </a:r>
          </a:p>
          <a:p>
            <a:pPr rtl="0" fontAlgn="base"/>
            <a:endParaRPr lang="en-US" altLang="en-US" dirty="0"/>
          </a:p>
          <a:p>
            <a:pPr rtl="0" fontAlgn="base"/>
            <a:r>
              <a:rPr lang="en-AU" sz="1200" b="1" i="1" kern="1200" dirty="0">
                <a:solidFill>
                  <a:schemeClr val="tx1"/>
                </a:solidFill>
                <a:effectLst/>
                <a:latin typeface="SassoonPrimaryType" pitchFamily="2" charset="0"/>
                <a:ea typeface="+mn-ea"/>
                <a:cs typeface="+mn-cs"/>
              </a:rPr>
              <a:t>/t/ /</a:t>
            </a:r>
            <a:r>
              <a:rPr lang="en-AU" sz="1200" b="1" kern="1200" dirty="0" err="1">
                <a:solidFill>
                  <a:schemeClr val="tx1"/>
                </a:solidFill>
                <a:effectLst/>
                <a:latin typeface="+mn-lt"/>
                <a:ea typeface="+mn-ea"/>
                <a:cs typeface="+mn-cs"/>
              </a:rPr>
              <a:t>æ</a:t>
            </a:r>
            <a:r>
              <a:rPr lang="en-AU" sz="1200" b="1" i="1" kern="1200" dirty="0">
                <a:solidFill>
                  <a:schemeClr val="tx1"/>
                </a:solidFill>
                <a:effectLst/>
                <a:latin typeface="SassoonPrimaryType" pitchFamily="2" charset="0"/>
                <a:ea typeface="+mn-ea"/>
                <a:cs typeface="+mn-cs"/>
              </a:rPr>
              <a:t>/ /p/</a:t>
            </a:r>
            <a:r>
              <a:rPr lang="en-AU" sz="1200" b="0" i="0" kern="1200" dirty="0">
                <a:solidFill>
                  <a:schemeClr val="tx1"/>
                </a:solidFill>
                <a:effectLst/>
                <a:latin typeface="SassoonPrimaryType" pitchFamily="2" charset="0"/>
                <a:ea typeface="+mn-ea"/>
                <a:cs typeface="+mn-cs"/>
              </a:rPr>
              <a:t>   </a:t>
            </a:r>
          </a:p>
          <a:p>
            <a:pPr rtl="0" fontAlgn="base"/>
            <a:r>
              <a:rPr lang="en-AU" sz="1200" b="1" i="1" kern="1200" dirty="0">
                <a:solidFill>
                  <a:schemeClr val="tx1"/>
                </a:solidFill>
                <a:effectLst/>
                <a:latin typeface="SassoonPrimaryType" pitchFamily="2" charset="0"/>
                <a:ea typeface="+mn-ea"/>
                <a:cs typeface="+mn-cs"/>
              </a:rPr>
              <a:t>t-a-p</a:t>
            </a:r>
            <a:r>
              <a:rPr lang="en-AU" sz="1200" b="0" i="0" kern="1200" dirty="0">
                <a:solidFill>
                  <a:schemeClr val="tx1"/>
                </a:solidFill>
                <a:effectLst/>
                <a:latin typeface="SassoonPrimaryType" pitchFamily="2" charset="0"/>
                <a:ea typeface="+mn-ea"/>
                <a:cs typeface="+mn-cs"/>
              </a:rPr>
              <a:t> [blending modelled by teacher] </a:t>
            </a:r>
          </a:p>
          <a:p>
            <a:pPr rtl="0" fontAlgn="base"/>
            <a:endParaRPr lang="en-AU" sz="1200" b="1" i="1" kern="1200" dirty="0">
              <a:solidFill>
                <a:schemeClr val="tx1"/>
              </a:solidFill>
              <a:effectLst/>
              <a:latin typeface="SassoonPrimaryType" pitchFamily="2" charset="0"/>
              <a:ea typeface="+mn-ea"/>
              <a:cs typeface="+mn-cs"/>
            </a:endParaRPr>
          </a:p>
          <a:p>
            <a:pPr rtl="0" fontAlgn="base"/>
            <a:r>
              <a:rPr lang="en-AU" sz="1200" b="1" i="1" kern="1200" dirty="0">
                <a:solidFill>
                  <a:schemeClr val="tx1"/>
                </a:solidFill>
                <a:effectLst/>
                <a:latin typeface="SassoonPrimaryType" pitchFamily="2" charset="0"/>
                <a:ea typeface="+mn-ea"/>
                <a:cs typeface="+mn-cs"/>
              </a:rPr>
              <a:t>The word is...?</a:t>
            </a:r>
            <a:r>
              <a:rPr lang="en-AU" sz="1200" b="0" i="0" kern="1200" dirty="0">
                <a:solidFill>
                  <a:schemeClr val="tx1"/>
                </a:solidFill>
                <a:effectLst/>
                <a:latin typeface="SassoonPrimaryType" pitchFamily="2" charset="0"/>
                <a:ea typeface="+mn-ea"/>
                <a:cs typeface="+mn-cs"/>
              </a:rPr>
              <a:t> </a:t>
            </a:r>
          </a:p>
          <a:p>
            <a:pPr rtl="0" fontAlgn="base"/>
            <a:r>
              <a:rPr lang="en-AU" sz="1200" b="0" i="0" kern="1200" dirty="0">
                <a:solidFill>
                  <a:schemeClr val="tx1"/>
                </a:solidFill>
                <a:effectLst/>
                <a:latin typeface="SassoonPrimaryType" pitchFamily="2" charset="0"/>
                <a:ea typeface="+mn-ea"/>
                <a:cs typeface="+mn-cs"/>
              </a:rPr>
              <a:t>[Class replies ‘tap’] </a:t>
            </a:r>
          </a:p>
          <a:p>
            <a:pPr rtl="0" fontAlgn="base"/>
            <a:r>
              <a:rPr lang="en-AU" sz="1200" b="1" i="1" kern="1200" dirty="0">
                <a:solidFill>
                  <a:schemeClr val="tx1"/>
                </a:solidFill>
                <a:effectLst/>
                <a:latin typeface="SassoonPrimaryType" pitchFamily="2" charset="0"/>
                <a:ea typeface="+mn-ea"/>
                <a:cs typeface="+mn-cs"/>
              </a:rPr>
              <a:t>Yes, the word is tap</a:t>
            </a:r>
            <a:r>
              <a:rPr lang="en-AU" sz="1200" b="1" i="0" kern="1200" dirty="0">
                <a:solidFill>
                  <a:schemeClr val="tx1"/>
                </a:solidFill>
                <a:effectLst/>
                <a:latin typeface="SassoonPrimaryType" pitchFamily="2" charset="0"/>
                <a:ea typeface="+mn-ea"/>
                <a:cs typeface="+mn-cs"/>
              </a:rPr>
              <a:t>.</a:t>
            </a:r>
            <a:endParaRPr lang="en-AU" sz="1200" b="0" i="0" kern="120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26</a:t>
            </a:fld>
            <a:endParaRPr lang="en-US" altLang="en-US"/>
          </a:p>
        </p:txBody>
      </p:sp>
    </p:spTree>
    <p:extLst>
      <p:ext uri="{BB962C8B-B14F-4D97-AF65-F5344CB8AC3E}">
        <p14:creationId xmlns:p14="http://schemas.microsoft.com/office/powerpoint/2010/main" val="3802118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we are going to </a:t>
            </a:r>
            <a:r>
              <a:rPr lang="en-AU" sz="1200" b="1" i="1" u="sng" kern="1200" baseline="0" dirty="0">
                <a:solidFill>
                  <a:schemeClr val="tx1"/>
                </a:solidFill>
                <a:effectLst/>
                <a:latin typeface="SassoonPrimaryType" pitchFamily="2" charset="0"/>
                <a:ea typeface="+mn-ea"/>
                <a:cs typeface="+mn-cs"/>
              </a:rPr>
              <a:t>write</a:t>
            </a:r>
            <a:r>
              <a:rPr lang="en-AU" sz="1200" b="1" i="1" kern="1200" baseline="0" dirty="0">
                <a:solidFill>
                  <a:schemeClr val="tx1"/>
                </a:solidFill>
                <a:effectLst/>
                <a:latin typeface="SassoonPrimaryType" pitchFamily="2" charset="0"/>
                <a:ea typeface="+mn-ea"/>
                <a:cs typeface="+mn-cs"/>
              </a:rPr>
              <a:t> tap. </a:t>
            </a:r>
            <a:r>
              <a:rPr lang="en-AU" sz="1200" b="1" i="1" kern="1200" dirty="0">
                <a:solidFill>
                  <a:schemeClr val="tx1"/>
                </a:solidFill>
                <a:effectLst/>
                <a:latin typeface="SassoonPrimaryType" pitchFamily="2" charset="0"/>
                <a:ea typeface="+mn-ea"/>
                <a:cs typeface="+mn-cs"/>
              </a:rPr>
              <a:t>Remember, the four steps that we use when writing words: First we say the word, then we segment the phonemes, then we write down the graphemes that represent each phoneme, then we check</a:t>
            </a:r>
            <a:r>
              <a:rPr lang="en-AU" sz="1200" b="1" i="1" kern="1200" baseline="0" dirty="0">
                <a:solidFill>
                  <a:schemeClr val="tx1"/>
                </a:solidFill>
                <a:effectLst/>
                <a:latin typeface="SassoonPrimaryType" pitchFamily="2" charset="0"/>
                <a:ea typeface="+mn-ea"/>
                <a:cs typeface="+mn-cs"/>
              </a:rPr>
              <a:t> to see if we got it right. Let’s practise now.</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Say the word tap </a:t>
            </a:r>
            <a:r>
              <a:rPr lang="en-AU" sz="1200" b="0" i="0" kern="1200" baseline="0" dirty="0">
                <a:solidFill>
                  <a:schemeClr val="tx1"/>
                </a:solidFill>
                <a:effectLst/>
                <a:latin typeface="SassoonPrimaryType" pitchFamily="2" charset="0"/>
                <a:ea typeface="+mn-ea"/>
                <a:cs typeface="+mn-cs"/>
              </a:rPr>
              <a:t>[students say the word tap]</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segment it </a:t>
            </a:r>
            <a:r>
              <a:rPr lang="en-AU" sz="1200" b="0" i="0" kern="1200" baseline="0" dirty="0">
                <a:solidFill>
                  <a:schemeClr val="tx1"/>
                </a:solidFill>
                <a:effectLst/>
                <a:latin typeface="SassoonPrimaryType" pitchFamily="2" charset="0"/>
                <a:ea typeface="+mn-ea"/>
                <a:cs typeface="+mn-cs"/>
              </a:rPr>
              <a:t>[students say /t/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 /p/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see if you can remember the graphemes for each phoneme in tap /t/ /</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/p/ </a:t>
            </a:r>
            <a:r>
              <a:rPr lang="en-AU" sz="1200" b="0" i="0" kern="1200" baseline="0" dirty="0">
                <a:solidFill>
                  <a:schemeClr val="tx1"/>
                </a:solidFill>
                <a:effectLst/>
                <a:latin typeface="SassoonPrimaryType" pitchFamily="2" charset="0"/>
                <a:ea typeface="+mn-ea"/>
                <a:cs typeface="+mn-cs"/>
              </a:rPr>
              <a:t>[allow enough time for students to write the word, encourage them to repeatedly say the phonemes if they need support]</a:t>
            </a:r>
            <a:r>
              <a:rPr lang="en-AU" sz="1200" b="1" i="1" kern="1200" baseline="0" dirty="0">
                <a:solidFill>
                  <a:schemeClr val="tx1"/>
                </a:solidFill>
                <a:effectLst/>
                <a:latin typeface="SassoonPrimaryType" pitchFamily="2"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word tap]</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27</a:t>
            </a:fld>
            <a:endParaRPr lang="en-US" altLang="en-US"/>
          </a:p>
        </p:txBody>
      </p:sp>
    </p:spTree>
    <p:extLst>
      <p:ext uri="{BB962C8B-B14F-4D97-AF65-F5344CB8AC3E}">
        <p14:creationId xmlns:p14="http://schemas.microsoft.com/office/powerpoint/2010/main" val="447221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55914FF-D1C4-457A-9106-578ECD2CAB3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DC0E36C3-966F-4739-8FB5-2BE71E8E298F}" type="slidenum">
              <a:rPr lang="en-US" altLang="en-US" sz="1300" smtClean="0"/>
              <a:pPr fontAlgn="base">
                <a:spcBef>
                  <a:spcPct val="0"/>
                </a:spcBef>
                <a:spcAft>
                  <a:spcPct val="0"/>
                </a:spcAft>
              </a:pPr>
              <a:t>28</a:t>
            </a:fld>
            <a:endParaRPr lang="en-US" altLang="en-US" sz="1300"/>
          </a:p>
        </p:txBody>
      </p:sp>
      <p:sp>
        <p:nvSpPr>
          <p:cNvPr id="46083" name="Rectangle 2">
            <a:extLst>
              <a:ext uri="{FF2B5EF4-FFF2-40B4-BE49-F238E27FC236}">
                <a16:creationId xmlns:a16="http://schemas.microsoft.com/office/drawing/2014/main" id="{5C4897AC-E2D6-4F11-95CA-D75AFD23F4E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95AB0E-5239-4E1C-B4BF-E0314374973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word was tap. Did you spell it correctly?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 /</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/p/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tap</a:t>
            </a:r>
          </a:p>
          <a:p>
            <a:pPr rtl="0" fontAlgn="base"/>
            <a:endParaRPr lang="en-AU" sz="1200" b="0" i="1" kern="1200" baseline="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436160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Great! Let’s try one last one. </a:t>
            </a:r>
            <a:r>
              <a:rPr lang="en-AU" sz="1200" b="1" i="1" kern="1200" baseline="0" dirty="0">
                <a:solidFill>
                  <a:schemeClr val="tx1"/>
                </a:solidFill>
                <a:effectLst/>
                <a:latin typeface="SassoonPrimaryType" pitchFamily="2" charset="0"/>
                <a:ea typeface="+mn-ea"/>
                <a:cs typeface="+mn-cs"/>
              </a:rPr>
              <a:t>Let’s segment this word together:</a:t>
            </a:r>
          </a:p>
          <a:p>
            <a:pPr rtl="0" fontAlgn="base"/>
            <a:endParaRPr lang="en-US" altLang="en-US" dirty="0"/>
          </a:p>
          <a:p>
            <a:pPr rtl="0" fontAlgn="base"/>
            <a:r>
              <a:rPr lang="en-AU" sz="1200" b="1" i="1" kern="1200" dirty="0">
                <a:solidFill>
                  <a:schemeClr val="tx1"/>
                </a:solidFill>
                <a:effectLst/>
                <a:latin typeface="SassoonPrimaryType" pitchFamily="2" charset="0"/>
                <a:ea typeface="+mn-ea"/>
                <a:cs typeface="+mn-cs"/>
              </a:rPr>
              <a:t>/p/ /</a:t>
            </a:r>
            <a:r>
              <a:rPr lang="en-AU" sz="1200" b="1" kern="1200" dirty="0" err="1">
                <a:solidFill>
                  <a:schemeClr val="tx1"/>
                </a:solidFill>
                <a:effectLst/>
                <a:latin typeface="+mn-lt"/>
                <a:ea typeface="+mn-ea"/>
                <a:cs typeface="+mn-cs"/>
              </a:rPr>
              <a:t>æ</a:t>
            </a:r>
            <a:r>
              <a:rPr lang="en-AU" sz="1200" b="1" i="1" kern="1200" dirty="0">
                <a:solidFill>
                  <a:schemeClr val="tx1"/>
                </a:solidFill>
                <a:effectLst/>
                <a:latin typeface="SassoonPrimaryType" pitchFamily="2" charset="0"/>
                <a:ea typeface="+mn-ea"/>
                <a:cs typeface="+mn-cs"/>
              </a:rPr>
              <a:t>/ /t/</a:t>
            </a:r>
            <a:r>
              <a:rPr lang="en-AU" sz="1200" b="0" i="0" kern="1200" dirty="0">
                <a:solidFill>
                  <a:schemeClr val="tx1"/>
                </a:solidFill>
                <a:effectLst/>
                <a:latin typeface="SassoonPrimaryType" pitchFamily="2" charset="0"/>
                <a:ea typeface="+mn-ea"/>
                <a:cs typeface="+mn-cs"/>
              </a:rPr>
              <a:t>   </a:t>
            </a:r>
          </a:p>
          <a:p>
            <a:pPr rtl="0" fontAlgn="base"/>
            <a:r>
              <a:rPr lang="en-AU" sz="1200" b="1" i="1" kern="1200" dirty="0">
                <a:solidFill>
                  <a:schemeClr val="tx1"/>
                </a:solidFill>
                <a:effectLst/>
                <a:latin typeface="SassoonPrimaryType" pitchFamily="2" charset="0"/>
                <a:ea typeface="+mn-ea"/>
                <a:cs typeface="+mn-cs"/>
              </a:rPr>
              <a:t>p-a-t</a:t>
            </a:r>
            <a:r>
              <a:rPr lang="en-AU" sz="1200" b="0" i="0" kern="1200" dirty="0">
                <a:solidFill>
                  <a:schemeClr val="tx1"/>
                </a:solidFill>
                <a:effectLst/>
                <a:latin typeface="SassoonPrimaryType" pitchFamily="2" charset="0"/>
                <a:ea typeface="+mn-ea"/>
                <a:cs typeface="+mn-cs"/>
              </a:rPr>
              <a:t> [blending modelled by teacher] </a:t>
            </a:r>
          </a:p>
          <a:p>
            <a:pPr rtl="0" fontAlgn="base"/>
            <a:endParaRPr lang="en-AU" sz="1200" b="1" i="1" kern="1200" dirty="0">
              <a:solidFill>
                <a:schemeClr val="tx1"/>
              </a:solidFill>
              <a:effectLst/>
              <a:latin typeface="SassoonPrimaryType" pitchFamily="2" charset="0"/>
              <a:ea typeface="+mn-ea"/>
              <a:cs typeface="+mn-cs"/>
            </a:endParaRPr>
          </a:p>
          <a:p>
            <a:pPr rtl="0" fontAlgn="base"/>
            <a:r>
              <a:rPr lang="en-AU" sz="1200" b="1" i="1" kern="1200" dirty="0">
                <a:solidFill>
                  <a:schemeClr val="tx1"/>
                </a:solidFill>
                <a:effectLst/>
                <a:latin typeface="SassoonPrimaryType" pitchFamily="2" charset="0"/>
                <a:ea typeface="+mn-ea"/>
                <a:cs typeface="+mn-cs"/>
              </a:rPr>
              <a:t>The word is...?</a:t>
            </a:r>
            <a:r>
              <a:rPr lang="en-AU" sz="1200" b="0" i="0" kern="1200" dirty="0">
                <a:solidFill>
                  <a:schemeClr val="tx1"/>
                </a:solidFill>
                <a:effectLst/>
                <a:latin typeface="SassoonPrimaryType" pitchFamily="2" charset="0"/>
                <a:ea typeface="+mn-ea"/>
                <a:cs typeface="+mn-cs"/>
              </a:rPr>
              <a:t> </a:t>
            </a:r>
          </a:p>
          <a:p>
            <a:pPr rtl="0" fontAlgn="base"/>
            <a:r>
              <a:rPr lang="en-AU" sz="1200" b="0" i="0" kern="1200" dirty="0">
                <a:solidFill>
                  <a:schemeClr val="tx1"/>
                </a:solidFill>
                <a:effectLst/>
                <a:latin typeface="SassoonPrimaryType" pitchFamily="2" charset="0"/>
                <a:ea typeface="+mn-ea"/>
                <a:cs typeface="+mn-cs"/>
              </a:rPr>
              <a:t>[Class replies ‘pat’] </a:t>
            </a:r>
          </a:p>
          <a:p>
            <a:pPr rtl="0" fontAlgn="base"/>
            <a:r>
              <a:rPr lang="en-AU" sz="1200" b="1" i="1" kern="1200" dirty="0">
                <a:solidFill>
                  <a:schemeClr val="tx1"/>
                </a:solidFill>
                <a:effectLst/>
                <a:latin typeface="SassoonPrimaryType" pitchFamily="2" charset="0"/>
                <a:ea typeface="+mn-ea"/>
                <a:cs typeface="+mn-cs"/>
              </a:rPr>
              <a:t>Yes, the word is pat</a:t>
            </a:r>
            <a:r>
              <a:rPr lang="en-AU" sz="1200" b="1" i="0" kern="1200" dirty="0">
                <a:solidFill>
                  <a:schemeClr val="tx1"/>
                </a:solidFill>
                <a:effectLst/>
                <a:latin typeface="SassoonPrimaryType" pitchFamily="2" charset="0"/>
                <a:ea typeface="+mn-ea"/>
                <a:cs typeface="+mn-cs"/>
              </a:rPr>
              <a:t>.</a:t>
            </a:r>
            <a:endParaRPr lang="en-AU" sz="1200" b="0" i="0" kern="120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29</a:t>
            </a:fld>
            <a:endParaRPr lang="en-US" altLang="en-US"/>
          </a:p>
        </p:txBody>
      </p:sp>
    </p:spTree>
    <p:extLst>
      <p:ext uri="{BB962C8B-B14F-4D97-AF65-F5344CB8AC3E}">
        <p14:creationId xmlns:p14="http://schemas.microsoft.com/office/powerpoint/2010/main" val="270769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i="1" baseline="0" dirty="0">
                <a:solidFill>
                  <a:schemeClr val="tx1"/>
                </a:solidFill>
              </a:rPr>
              <a:t>Let’s </a:t>
            </a:r>
            <a:r>
              <a:rPr lang="en-AU" altLang="en-US" b="1" i="1" dirty="0">
                <a:solidFill>
                  <a:schemeClr val="tx1"/>
                </a:solidFill>
              </a:rPr>
              <a:t>look at our Success Criteria. I can write the graphemes that represent phonemes.</a:t>
            </a:r>
            <a:endParaRPr lang="en-AU" altLang="en-US" b="1" i="1" baseline="0" dirty="0">
              <a:solidFill>
                <a:schemeClr val="tx1"/>
              </a:solidFill>
            </a:endParaRPr>
          </a:p>
          <a:p>
            <a:endParaRPr lang="en-AU" altLang="en-US" b="1" i="1" baseline="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How we will know if we are successful?</a:t>
            </a:r>
            <a:r>
              <a:rPr lang="en-AU" sz="1200" b="1" i="0" kern="1200" baseline="0" dirty="0">
                <a:solidFill>
                  <a:schemeClr val="tx1"/>
                </a:solidFill>
                <a:effectLst/>
                <a:latin typeface="SassoonPrimaryType" pitchFamily="2" charset="0"/>
                <a:ea typeface="+mn-ea"/>
                <a:cs typeface="+mn-cs"/>
              </a:rPr>
              <a:t> </a:t>
            </a:r>
          </a:p>
          <a:p>
            <a:r>
              <a:rPr lang="en-AU" altLang="en-US" i="0" baseline="0" dirty="0">
                <a:solidFill>
                  <a:schemeClr val="tx1"/>
                </a:solidFill>
              </a:rPr>
              <a:t>[Student responds]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altLang="en-US" b="1" i="1" dirty="0">
                <a:solidFill>
                  <a:schemeClr val="tx1"/>
                </a:solidFill>
              </a:rPr>
              <a:t>This</a:t>
            </a:r>
            <a:r>
              <a:rPr lang="en-AU" altLang="en-US" b="1" i="1" baseline="0" dirty="0">
                <a:solidFill>
                  <a:schemeClr val="tx1"/>
                </a:solidFill>
              </a:rPr>
              <a:t> is how we know. </a:t>
            </a:r>
            <a:r>
              <a:rPr lang="en-AU" altLang="en-US" b="1" i="1" dirty="0">
                <a:solidFill>
                  <a:schemeClr val="tx1"/>
                </a:solidFill>
              </a:rPr>
              <a:t>Firstly, I can write the graphemes that represent phonemes. This means we will be</a:t>
            </a:r>
            <a:r>
              <a:rPr lang="en-AU" altLang="en-US" b="1" i="1" baseline="0" dirty="0">
                <a:solidFill>
                  <a:schemeClr val="tx1"/>
                </a:solidFill>
              </a:rPr>
              <a:t> writing letters for the sounds we already know. </a:t>
            </a:r>
            <a:r>
              <a:rPr lang="en-AU" altLang="en-US" b="1" i="1" dirty="0">
                <a:solidFill>
                  <a:schemeClr val="tx1"/>
                </a:solidFill>
              </a:rPr>
              <a:t>Secondly, I can read and write at least 3 words.</a:t>
            </a:r>
            <a:r>
              <a:rPr lang="en-AU" altLang="en-US" b="1" i="1" baseline="0" dirty="0">
                <a:solidFill>
                  <a:schemeClr val="tx1"/>
                </a:solidFill>
              </a:rPr>
              <a:t> </a:t>
            </a:r>
            <a:r>
              <a:rPr lang="en-AU" altLang="en-US" b="1" i="1" dirty="0">
                <a:solidFill>
                  <a:schemeClr val="tx1"/>
                </a:solidFill>
              </a:rPr>
              <a:t>So by</a:t>
            </a:r>
            <a:r>
              <a:rPr lang="en-AU" altLang="en-US" b="1" i="1" baseline="0" dirty="0">
                <a:solidFill>
                  <a:schemeClr val="tx1"/>
                </a:solidFill>
              </a:rPr>
              <a:t> the end of the lesson, you should be able to read and write some new words. Isn’t that exciting!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altLang="en-US" i="0" baseline="0" dirty="0">
              <a:solidFill>
                <a:schemeClr val="tx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altLang="en-US" b="1" i="1" dirty="0">
                <a:solidFill>
                  <a:schemeClr val="tx1"/>
                </a:solidFill>
              </a:rPr>
              <a:t>Today the graphemes we learn will be single letters but sometimes they are two or three letters all together. </a:t>
            </a:r>
            <a:r>
              <a:rPr lang="en-AU" altLang="en-US" b="1" i="1" baseline="0" dirty="0">
                <a:solidFill>
                  <a:schemeClr val="tx1"/>
                </a:solidFill>
              </a:rPr>
              <a:t>Let’s get started!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altLang="en-US" i="1" baseline="0" dirty="0">
              <a:solidFill>
                <a:schemeClr val="tx1"/>
              </a:solidFill>
            </a:endParaRPr>
          </a:p>
          <a:p>
            <a:endParaRPr lang="en-AU" sz="1200" b="1" i="0"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dirty="0">
                <a:solidFill>
                  <a:schemeClr val="tx1"/>
                </a:solidFill>
                <a:effectLst/>
                <a:latin typeface="SassoonPrimaryType" pitchFamily="2" charset="0"/>
                <a:ea typeface="+mn-ea"/>
                <a:cs typeface="+mn-cs"/>
              </a:rPr>
              <a:t>Sharing the </a:t>
            </a:r>
            <a:r>
              <a:rPr lang="en-AU" sz="1200" b="0" i="0" u="sng" kern="1200" dirty="0">
                <a:solidFill>
                  <a:schemeClr val="tx1"/>
                </a:solidFill>
                <a:effectLst/>
                <a:latin typeface="SassoonPrimaryType" pitchFamily="2" charset="0"/>
                <a:ea typeface="+mn-ea"/>
                <a:cs typeface="+mn-cs"/>
              </a:rPr>
              <a:t>success criteria</a:t>
            </a:r>
            <a:r>
              <a:rPr lang="en-AU" sz="1200" b="0" i="0" u="none" kern="1200" baseline="0" dirty="0">
                <a:solidFill>
                  <a:schemeClr val="tx1"/>
                </a:solidFill>
                <a:effectLst/>
                <a:latin typeface="SassoonPrimaryType" pitchFamily="2" charset="0"/>
                <a:ea typeface="+mn-ea"/>
                <a:cs typeface="+mn-cs"/>
              </a:rPr>
              <a:t> </a:t>
            </a:r>
            <a:r>
              <a:rPr lang="en-AU" sz="1200" b="0" i="0" u="none" kern="1200" dirty="0">
                <a:solidFill>
                  <a:schemeClr val="tx1"/>
                </a:solidFill>
                <a:effectLst/>
                <a:latin typeface="SassoonPrimaryType" pitchFamily="2" charset="0"/>
                <a:ea typeface="+mn-ea"/>
                <a:cs typeface="+mn-cs"/>
              </a:rPr>
              <a:t>with</a:t>
            </a:r>
            <a:r>
              <a:rPr lang="en-AU" sz="1200" b="0" i="0" kern="1200" dirty="0">
                <a:solidFill>
                  <a:schemeClr val="tx1"/>
                </a:solidFill>
                <a:effectLst/>
                <a:latin typeface="SassoonPrimaryType" pitchFamily="2" charset="0"/>
                <a:ea typeface="+mn-ea"/>
                <a:cs typeface="+mn-cs"/>
              </a:rPr>
              <a:t> students promotes their active engagement in the lesson and critical thinking in relation to the specific skills being taught.</a:t>
            </a:r>
          </a:p>
          <a:p>
            <a:pPr rtl="0" fontAlgn="base"/>
            <a:r>
              <a:rPr lang="en-AU" sz="1200" b="0" i="0" kern="1200" dirty="0">
                <a:solidFill>
                  <a:schemeClr val="tx1"/>
                </a:solidFill>
                <a:effectLst/>
                <a:latin typeface="SassoonPrimaryType" pitchFamily="2" charset="0"/>
                <a:ea typeface="+mn-ea"/>
                <a:cs typeface="+mn-cs"/>
              </a:rPr>
              <a:t>This is also the opportunity to share the relevance of the lesson in relation to the big picture of their lives and as part of the learning sequence</a:t>
            </a:r>
            <a:endParaRPr lang="en-US" dirty="0"/>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33266166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we are going to </a:t>
            </a:r>
            <a:r>
              <a:rPr lang="en-AU" sz="1200" b="1" i="1" u="sng" kern="1200" baseline="0" dirty="0">
                <a:solidFill>
                  <a:schemeClr val="tx1"/>
                </a:solidFill>
                <a:effectLst/>
                <a:latin typeface="SassoonPrimaryType" pitchFamily="2" charset="0"/>
                <a:ea typeface="+mn-ea"/>
                <a:cs typeface="+mn-cs"/>
              </a:rPr>
              <a:t>write</a:t>
            </a:r>
            <a:r>
              <a:rPr lang="en-AU" sz="1200" b="1" i="1" kern="1200" baseline="0" dirty="0">
                <a:solidFill>
                  <a:schemeClr val="tx1"/>
                </a:solidFill>
                <a:effectLst/>
                <a:latin typeface="SassoonPrimaryType" pitchFamily="2" charset="0"/>
                <a:ea typeface="+mn-ea"/>
                <a:cs typeface="+mn-cs"/>
              </a:rPr>
              <a:t> pat. </a:t>
            </a:r>
            <a:r>
              <a:rPr lang="en-AU" sz="1200" b="1" i="1" kern="1200" dirty="0">
                <a:solidFill>
                  <a:schemeClr val="tx1"/>
                </a:solidFill>
                <a:effectLst/>
                <a:latin typeface="SassoonPrimaryType" pitchFamily="2" charset="0"/>
                <a:ea typeface="+mn-ea"/>
                <a:cs typeface="+mn-cs"/>
              </a:rPr>
              <a:t>Remember the four steps that we use when writing words: First we say the word, then we segment the phonemes, then we write down the graphemes that represent each phoneme, then we check</a:t>
            </a:r>
            <a:r>
              <a:rPr lang="en-AU" sz="1200" b="1" i="1" kern="1200" baseline="0" dirty="0">
                <a:solidFill>
                  <a:schemeClr val="tx1"/>
                </a:solidFill>
                <a:effectLst/>
                <a:latin typeface="SassoonPrimaryType" pitchFamily="2" charset="0"/>
                <a:ea typeface="+mn-ea"/>
                <a:cs typeface="+mn-cs"/>
              </a:rPr>
              <a:t> to see if we got it right. Let’s practise now.</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1" i="1" kern="1200" baseline="0" dirty="0">
              <a:solidFill>
                <a:schemeClr val="tx1"/>
              </a:solidFill>
              <a:effectLst/>
              <a:latin typeface="SassoonPrimaryType" pitchFamily="2"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Say the word pat </a:t>
            </a:r>
            <a:r>
              <a:rPr lang="en-AU" sz="1200" b="0" i="0" kern="1200" baseline="0" dirty="0">
                <a:solidFill>
                  <a:schemeClr val="tx1"/>
                </a:solidFill>
                <a:effectLst/>
                <a:latin typeface="SassoonPrimaryType" pitchFamily="2" charset="0"/>
                <a:ea typeface="+mn-ea"/>
                <a:cs typeface="+mn-cs"/>
              </a:rPr>
              <a:t>[students say the word pat]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segment it </a:t>
            </a:r>
            <a:r>
              <a:rPr lang="en-AU" sz="1200" b="0" i="0" kern="1200" baseline="0" dirty="0">
                <a:solidFill>
                  <a:schemeClr val="tx1"/>
                </a:solidFill>
                <a:effectLst/>
                <a:latin typeface="SassoonPrimaryType" pitchFamily="2" charset="0"/>
                <a:ea typeface="+mn-ea"/>
                <a:cs typeface="+mn-cs"/>
              </a:rPr>
              <a:t>[students say /p/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 /t/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Now see if you can remember the graphemes for each phoneme in pat </a:t>
            </a:r>
            <a:r>
              <a:rPr lang="en-AU" sz="1200" b="0" i="0" kern="1200" baseline="0" dirty="0">
                <a:solidFill>
                  <a:schemeClr val="tx1"/>
                </a:solidFill>
                <a:effectLst/>
                <a:latin typeface="SassoonPrimaryType" pitchFamily="2" charset="0"/>
                <a:ea typeface="+mn-ea"/>
                <a:cs typeface="+mn-cs"/>
              </a:rPr>
              <a:t>[allow enough time for students to write the word, encourage them to repeatedly say the phonemes if they need support]</a:t>
            </a:r>
            <a:r>
              <a:rPr lang="en-AU" sz="1200" b="1" i="1" kern="1200" baseline="0" dirty="0">
                <a:solidFill>
                  <a:schemeClr val="tx1"/>
                </a:solidFill>
                <a:effectLst/>
                <a:latin typeface="SassoonPrimaryType" pitchFamily="2"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word pat]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10"/>
          </p:nvPr>
        </p:nvSpPr>
        <p:spPr/>
        <p:txBody>
          <a:bodyPr/>
          <a:lstStyle/>
          <a:p>
            <a:pPr>
              <a:defRPr/>
            </a:pPr>
            <a:fld id="{06CD4EA2-14B1-4E3C-A53B-849ACA4DD830}" type="slidenum">
              <a:rPr lang="en-US" altLang="en-US" smtClean="0"/>
              <a:pPr>
                <a:defRPr/>
              </a:pPr>
              <a:t>30</a:t>
            </a:fld>
            <a:endParaRPr lang="en-US" altLang="en-US"/>
          </a:p>
        </p:txBody>
      </p:sp>
    </p:spTree>
    <p:extLst>
      <p:ext uri="{BB962C8B-B14F-4D97-AF65-F5344CB8AC3E}">
        <p14:creationId xmlns:p14="http://schemas.microsoft.com/office/powerpoint/2010/main" val="37146904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655914FF-D1C4-457A-9106-578ECD2CAB3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DC0E36C3-966F-4739-8FB5-2BE71E8E298F}" type="slidenum">
              <a:rPr lang="en-US" altLang="en-US" sz="1300" smtClean="0"/>
              <a:pPr fontAlgn="base">
                <a:spcBef>
                  <a:spcPct val="0"/>
                </a:spcBef>
                <a:spcAft>
                  <a:spcPct val="0"/>
                </a:spcAft>
              </a:pPr>
              <a:t>31</a:t>
            </a:fld>
            <a:endParaRPr lang="en-US" altLang="en-US" sz="1300"/>
          </a:p>
        </p:txBody>
      </p:sp>
      <p:sp>
        <p:nvSpPr>
          <p:cNvPr id="46083" name="Rectangle 2">
            <a:extLst>
              <a:ext uri="{FF2B5EF4-FFF2-40B4-BE49-F238E27FC236}">
                <a16:creationId xmlns:a16="http://schemas.microsoft.com/office/drawing/2014/main" id="{5C4897AC-E2D6-4F11-95CA-D75AFD23F4E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95AB0E-5239-4E1C-B4BF-E0314374973B}"/>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The word was pat. Did you spell it correctly?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/p/ /</a:t>
            </a:r>
            <a:r>
              <a:rPr lang="en-AU" sz="1200" b="1" kern="1200" dirty="0" err="1">
                <a:solidFill>
                  <a:schemeClr val="tx1"/>
                </a:solidFill>
                <a:effectLst/>
                <a:latin typeface="+mn-lt"/>
                <a:ea typeface="+mn-ea"/>
                <a:cs typeface="+mn-cs"/>
              </a:rPr>
              <a:t>æ</a:t>
            </a:r>
            <a:r>
              <a:rPr lang="en-AU" sz="1200" b="1" i="1" kern="1200" baseline="0" dirty="0">
                <a:solidFill>
                  <a:schemeClr val="tx1"/>
                </a:solidFill>
                <a:effectLst/>
                <a:latin typeface="SassoonPrimaryType" pitchFamily="2" charset="0"/>
                <a:ea typeface="+mn-ea"/>
                <a:cs typeface="+mn-cs"/>
              </a:rPr>
              <a:t>/ /t/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1" i="1" kern="1200" baseline="0" dirty="0">
                <a:solidFill>
                  <a:schemeClr val="tx1"/>
                </a:solidFill>
                <a:effectLst/>
                <a:latin typeface="SassoonPrimaryType" pitchFamily="2" charset="0"/>
                <a:ea typeface="+mn-ea"/>
                <a:cs typeface="+mn-cs"/>
              </a:rPr>
              <a:t>pat</a:t>
            </a:r>
          </a:p>
          <a:p>
            <a:pPr rtl="0" fontAlgn="base"/>
            <a:endParaRPr lang="en-AU" sz="1200" b="0" i="1" kern="1200" baseline="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36417817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32</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Look</a:t>
            </a:r>
            <a:r>
              <a:rPr lang="en-AU" sz="1200" b="1" i="1" kern="1200" baseline="0" dirty="0">
                <a:solidFill>
                  <a:schemeClr val="tx1"/>
                </a:solidFill>
                <a:effectLst/>
                <a:latin typeface="SassoonPrimaryType" pitchFamily="2" charset="0"/>
                <a:ea typeface="+mn-ea"/>
                <a:cs typeface="+mn-cs"/>
              </a:rPr>
              <a:t> at the words at the bottom. </a:t>
            </a:r>
            <a:r>
              <a:rPr lang="en-AU" sz="1200" b="1" i="1" kern="1200" dirty="0">
                <a:solidFill>
                  <a:schemeClr val="tx1"/>
                </a:solidFill>
                <a:effectLst/>
                <a:latin typeface="SassoonPrimaryType" pitchFamily="2" charset="0"/>
                <a:ea typeface="+mn-ea"/>
                <a:cs typeface="+mn-cs"/>
              </a:rPr>
              <a:t>Which word matches the picture? You might need to blend the phonemes to help you work out each word.</a:t>
            </a:r>
          </a:p>
          <a:p>
            <a:pPr eaLnBrk="1" hangingPunct="1"/>
            <a:endParaRPr lang="en-AU" sz="1200" b="1" i="1" kern="1200" dirty="0">
              <a:solidFill>
                <a:schemeClr val="tx1"/>
              </a:solidFill>
              <a:effectLst/>
              <a:latin typeface="SassoonPrimaryType" pitchFamily="2" charset="0"/>
              <a:ea typeface="+mn-ea"/>
              <a:cs typeface="+mn-cs"/>
            </a:endParaRPr>
          </a:p>
          <a:p>
            <a:pPr eaLnBrk="1" hangingPunct="1"/>
            <a:r>
              <a:rPr lang="en-AU" sz="1200" b="1" i="1" kern="1200" dirty="0">
                <a:solidFill>
                  <a:schemeClr val="tx1"/>
                </a:solidFill>
                <a:effectLst/>
                <a:latin typeface="SassoonPrimaryType" pitchFamily="2" charset="0"/>
                <a:ea typeface="+mn-ea"/>
                <a:cs typeface="+mn-cs"/>
              </a:rPr>
              <a:t>The picture shows a tap, so which word says tap? </a:t>
            </a:r>
          </a:p>
          <a:p>
            <a:pPr eaLnBrk="1" hangingPunct="1"/>
            <a:endParaRPr lang="en-AU" sz="1200" b="1" i="1" kern="1200" dirty="0">
              <a:solidFill>
                <a:schemeClr val="tx1"/>
              </a:solidFill>
              <a:effectLst/>
              <a:latin typeface="SassoonPrimaryType" pitchFamily="2" charset="0"/>
              <a:ea typeface="+mn-ea"/>
              <a:cs typeface="+mn-cs"/>
            </a:endParaRPr>
          </a:p>
          <a:p>
            <a:pPr eaLnBrk="1" hangingPunct="1"/>
            <a:r>
              <a:rPr lang="en-AU" sz="1200" b="1" i="1" kern="1200" dirty="0">
                <a:solidFill>
                  <a:schemeClr val="tx1"/>
                </a:solidFill>
                <a:effectLst/>
                <a:latin typeface="SassoonPrimaryType" pitchFamily="2" charset="0"/>
                <a:ea typeface="+mn-ea"/>
                <a:cs typeface="+mn-cs"/>
              </a:rPr>
              <a:t>When you think you know, point</a:t>
            </a:r>
            <a:r>
              <a:rPr lang="en-AU" sz="1200" b="1" i="1" kern="1200" baseline="0" dirty="0">
                <a:solidFill>
                  <a:schemeClr val="tx1"/>
                </a:solidFill>
                <a:effectLst/>
                <a:latin typeface="SassoonPrimaryType" pitchFamily="2" charset="0"/>
                <a:ea typeface="+mn-ea"/>
                <a:cs typeface="+mn-cs"/>
              </a:rPr>
              <a:t> to it!</a:t>
            </a:r>
          </a:p>
          <a:p>
            <a:pPr eaLnBrk="1" hangingPunct="1"/>
            <a:r>
              <a:rPr lang="en-AU" sz="1200" b="0" i="0" kern="1200" baseline="0" dirty="0">
                <a:solidFill>
                  <a:schemeClr val="tx1"/>
                </a:solidFill>
                <a:effectLst/>
                <a:latin typeface="SassoonPrimaryType" pitchFamily="2" charset="0"/>
                <a:ea typeface="+mn-ea"/>
                <a:cs typeface="+mn-cs"/>
              </a:rPr>
              <a:t>[Wait until all students are pointing]</a:t>
            </a:r>
          </a:p>
          <a:p>
            <a:pPr eaLnBrk="1" hangingPunct="1"/>
            <a:r>
              <a:rPr lang="en-AU" sz="1200" b="1" i="1" kern="1200" baseline="0" dirty="0">
                <a:solidFill>
                  <a:schemeClr val="tx1"/>
                </a:solidFill>
                <a:effectLst/>
                <a:latin typeface="SassoonPrimaryType" pitchFamily="2" charset="0"/>
                <a:ea typeface="+mn-ea"/>
                <a:cs typeface="+mn-cs"/>
              </a:rPr>
              <a:t>Let’s see if you’re right…</a:t>
            </a:r>
            <a:endParaRPr lang="en-AU" sz="1200" b="1" i="1"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346686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33</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Great work!</a:t>
            </a:r>
          </a:p>
        </p:txBody>
      </p:sp>
    </p:spTree>
    <p:extLst>
      <p:ext uri="{BB962C8B-B14F-4D97-AF65-F5344CB8AC3E}">
        <p14:creationId xmlns:p14="http://schemas.microsoft.com/office/powerpoint/2010/main" val="36709328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34</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Look</a:t>
            </a:r>
            <a:r>
              <a:rPr lang="en-AU" sz="1200" b="1" i="1" kern="1200" baseline="0" dirty="0">
                <a:solidFill>
                  <a:schemeClr val="tx1"/>
                </a:solidFill>
                <a:effectLst/>
                <a:latin typeface="SassoonPrimaryType" pitchFamily="2" charset="0"/>
                <a:ea typeface="+mn-ea"/>
                <a:cs typeface="+mn-cs"/>
              </a:rPr>
              <a:t> at the words at the bottom again. </a:t>
            </a:r>
            <a:r>
              <a:rPr lang="en-AU" sz="1200" b="1" i="1" kern="1200" dirty="0">
                <a:solidFill>
                  <a:schemeClr val="tx1"/>
                </a:solidFill>
                <a:effectLst/>
                <a:latin typeface="SassoonPrimaryType" pitchFamily="2" charset="0"/>
                <a:ea typeface="+mn-ea"/>
                <a:cs typeface="+mn-cs"/>
              </a:rPr>
              <a:t>Which word matches the picture? Remember blending each word can help you work it out.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The picture shows sat, so which word says sat? </a:t>
            </a:r>
          </a:p>
          <a:p>
            <a:pPr eaLnBrk="1" hangingPunct="1"/>
            <a:r>
              <a:rPr lang="en-AU" sz="1200" b="1" i="1" kern="1200" dirty="0">
                <a:solidFill>
                  <a:schemeClr val="tx1"/>
                </a:solidFill>
                <a:effectLst/>
                <a:latin typeface="SassoonPrimaryType" pitchFamily="2" charset="0"/>
                <a:ea typeface="+mn-ea"/>
                <a:cs typeface="+mn-cs"/>
              </a:rPr>
              <a:t>When you think you know, point</a:t>
            </a:r>
            <a:r>
              <a:rPr lang="en-AU" sz="1200" b="1" i="1" kern="1200" baseline="0" dirty="0">
                <a:solidFill>
                  <a:schemeClr val="tx1"/>
                </a:solidFill>
                <a:effectLst/>
                <a:latin typeface="SassoonPrimaryType" pitchFamily="2" charset="0"/>
                <a:ea typeface="+mn-ea"/>
                <a:cs typeface="+mn-cs"/>
              </a:rPr>
              <a:t> to it!</a:t>
            </a:r>
          </a:p>
          <a:p>
            <a:pPr eaLnBrk="1" hangingPunct="1"/>
            <a:r>
              <a:rPr lang="en-AU" sz="1200" b="0" i="0" kern="1200" baseline="0" dirty="0">
                <a:solidFill>
                  <a:schemeClr val="tx1"/>
                </a:solidFill>
                <a:effectLst/>
                <a:latin typeface="SassoonPrimaryType" pitchFamily="2" charset="0"/>
                <a:ea typeface="+mn-ea"/>
                <a:cs typeface="+mn-cs"/>
              </a:rPr>
              <a:t>[Wait until all students are pointing]</a:t>
            </a:r>
          </a:p>
          <a:p>
            <a:pPr eaLnBrk="1" hangingPunct="1"/>
            <a:r>
              <a:rPr lang="en-AU" sz="1200" b="1" i="1" kern="1200" baseline="0" dirty="0">
                <a:solidFill>
                  <a:schemeClr val="tx1"/>
                </a:solidFill>
                <a:effectLst/>
                <a:latin typeface="SassoonPrimaryType" pitchFamily="2" charset="0"/>
                <a:ea typeface="+mn-ea"/>
                <a:cs typeface="+mn-cs"/>
              </a:rPr>
              <a:t>Let’s see if you’re right…</a:t>
            </a:r>
            <a:endParaRPr lang="en-AU" sz="1200" b="1" i="1"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770157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35</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Excellent you are pointing to sat</a:t>
            </a:r>
          </a:p>
        </p:txBody>
      </p:sp>
    </p:spTree>
    <p:extLst>
      <p:ext uri="{BB962C8B-B14F-4D97-AF65-F5344CB8AC3E}">
        <p14:creationId xmlns:p14="http://schemas.microsoft.com/office/powerpoint/2010/main" val="42399039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36</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Which word matches the picture?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The picture shows a pat, so which word says pat? </a:t>
            </a:r>
          </a:p>
          <a:p>
            <a:pPr eaLnBrk="1" hangingPunct="1"/>
            <a:r>
              <a:rPr lang="en-AU" sz="1200" b="1" i="1" kern="1200" dirty="0">
                <a:solidFill>
                  <a:schemeClr val="tx1"/>
                </a:solidFill>
                <a:effectLst/>
                <a:latin typeface="SassoonPrimaryType" pitchFamily="2" charset="0"/>
                <a:ea typeface="+mn-ea"/>
                <a:cs typeface="+mn-cs"/>
              </a:rPr>
              <a:t>Point</a:t>
            </a:r>
            <a:r>
              <a:rPr lang="en-AU" sz="1200" b="1" i="1" kern="1200" baseline="0" dirty="0">
                <a:solidFill>
                  <a:schemeClr val="tx1"/>
                </a:solidFill>
                <a:effectLst/>
                <a:latin typeface="SassoonPrimaryType" pitchFamily="2" charset="0"/>
                <a:ea typeface="+mn-ea"/>
                <a:cs typeface="+mn-cs"/>
              </a:rPr>
              <a:t> to it!</a:t>
            </a:r>
          </a:p>
          <a:p>
            <a:pPr eaLnBrk="1" hangingPunct="1"/>
            <a:r>
              <a:rPr lang="en-AU" sz="1200" b="0" i="0" kern="1200" baseline="0" dirty="0">
                <a:solidFill>
                  <a:schemeClr val="tx1"/>
                </a:solidFill>
                <a:effectLst/>
                <a:latin typeface="SassoonPrimaryType" pitchFamily="2" charset="0"/>
                <a:ea typeface="+mn-ea"/>
                <a:cs typeface="+mn-cs"/>
              </a:rPr>
              <a:t>[Wait until all students are pointing]</a:t>
            </a:r>
          </a:p>
          <a:p>
            <a:pPr eaLnBrk="1" hangingPunct="1"/>
            <a:r>
              <a:rPr lang="en-AU" sz="1200" b="1" i="1" kern="1200" baseline="0" dirty="0">
                <a:solidFill>
                  <a:schemeClr val="tx1"/>
                </a:solidFill>
                <a:effectLst/>
                <a:latin typeface="SassoonPrimaryType" pitchFamily="2" charset="0"/>
                <a:ea typeface="+mn-ea"/>
                <a:cs typeface="+mn-cs"/>
              </a:rPr>
              <a:t>Let’s see if you’re right…</a:t>
            </a:r>
            <a:endParaRPr lang="en-AU" sz="1200" b="1" i="1"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464506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37</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Fabulous – you read the word that says pat</a:t>
            </a:r>
          </a:p>
        </p:txBody>
      </p:sp>
    </p:spTree>
    <p:extLst>
      <p:ext uri="{BB962C8B-B14F-4D97-AF65-F5344CB8AC3E}">
        <p14:creationId xmlns:p14="http://schemas.microsoft.com/office/powerpoint/2010/main" val="12926500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38</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Which word matches the picture?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1" kern="1200" dirty="0">
                <a:solidFill>
                  <a:schemeClr val="tx1"/>
                </a:solidFill>
                <a:effectLst/>
                <a:latin typeface="SassoonPrimaryType" pitchFamily="2" charset="0"/>
                <a:ea typeface="+mn-ea"/>
                <a:cs typeface="+mn-cs"/>
              </a:rPr>
              <a:t>The picture shows some sap, so which word says sap? </a:t>
            </a:r>
          </a:p>
          <a:p>
            <a:pPr eaLnBrk="1" hangingPunct="1"/>
            <a:r>
              <a:rPr lang="en-AU" sz="1200" b="1" i="1" kern="1200" dirty="0">
                <a:solidFill>
                  <a:schemeClr val="tx1"/>
                </a:solidFill>
                <a:effectLst/>
                <a:latin typeface="SassoonPrimaryType" pitchFamily="2" charset="0"/>
                <a:ea typeface="+mn-ea"/>
                <a:cs typeface="+mn-cs"/>
              </a:rPr>
              <a:t>Point</a:t>
            </a:r>
            <a:r>
              <a:rPr lang="en-AU" sz="1200" b="1" i="1" kern="1200" baseline="0" dirty="0">
                <a:solidFill>
                  <a:schemeClr val="tx1"/>
                </a:solidFill>
                <a:effectLst/>
                <a:latin typeface="SassoonPrimaryType" pitchFamily="2" charset="0"/>
                <a:ea typeface="+mn-ea"/>
                <a:cs typeface="+mn-cs"/>
              </a:rPr>
              <a:t> to it!</a:t>
            </a:r>
          </a:p>
          <a:p>
            <a:pPr eaLnBrk="1" hangingPunct="1"/>
            <a:r>
              <a:rPr lang="en-AU" sz="1200" b="0" i="0" kern="1200" baseline="0" dirty="0">
                <a:solidFill>
                  <a:schemeClr val="tx1"/>
                </a:solidFill>
                <a:effectLst/>
                <a:latin typeface="SassoonPrimaryType" pitchFamily="2" charset="0"/>
                <a:ea typeface="+mn-ea"/>
                <a:cs typeface="+mn-cs"/>
              </a:rPr>
              <a:t>[Wait until all students are pointing]</a:t>
            </a:r>
          </a:p>
          <a:p>
            <a:pPr eaLnBrk="1" hangingPunct="1"/>
            <a:r>
              <a:rPr lang="en-AU" sz="1200" b="1" i="1" kern="1200" baseline="0" dirty="0">
                <a:solidFill>
                  <a:schemeClr val="tx1"/>
                </a:solidFill>
                <a:effectLst/>
                <a:latin typeface="SassoonPrimaryType" pitchFamily="2" charset="0"/>
                <a:ea typeface="+mn-ea"/>
                <a:cs typeface="+mn-cs"/>
              </a:rPr>
              <a:t>Let’s see if you’re right…</a:t>
            </a:r>
            <a:endParaRPr lang="en-AU" sz="1200" b="1" i="1" kern="1200" dirty="0">
              <a:solidFill>
                <a:schemeClr val="tx1"/>
              </a:solidFill>
              <a:effectLst/>
              <a:latin typeface="SassoonPrimaryType" pitchFamily="2" charset="0"/>
              <a:ea typeface="+mn-ea"/>
              <a:cs typeface="+mn-cs"/>
            </a:endParaRPr>
          </a:p>
        </p:txBody>
      </p:sp>
    </p:spTree>
    <p:extLst>
      <p:ext uri="{BB962C8B-B14F-4D97-AF65-F5344CB8AC3E}">
        <p14:creationId xmlns:p14="http://schemas.microsoft.com/office/powerpoint/2010/main" val="24846817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EAC20F7-94B4-4386-BA9C-F6134B1A06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SassoonPrimaryType" pitchFamily="2" charset="0"/>
              </a:defRPr>
            </a:lvl1pPr>
            <a:lvl2pPr marL="803275" indent="-307975">
              <a:spcBef>
                <a:spcPct val="30000"/>
              </a:spcBef>
              <a:defRPr sz="1200">
                <a:solidFill>
                  <a:schemeClr val="tx1"/>
                </a:solidFill>
                <a:latin typeface="SassoonPrimaryType" pitchFamily="2" charset="0"/>
              </a:defRPr>
            </a:lvl2pPr>
            <a:lvl3pPr marL="1236663" indent="-246063">
              <a:spcBef>
                <a:spcPct val="30000"/>
              </a:spcBef>
              <a:defRPr sz="1200">
                <a:solidFill>
                  <a:schemeClr val="tx1"/>
                </a:solidFill>
                <a:latin typeface="SassoonPrimaryType" pitchFamily="2" charset="0"/>
              </a:defRPr>
            </a:lvl3pPr>
            <a:lvl4pPr marL="1731963" indent="-246063">
              <a:spcBef>
                <a:spcPct val="30000"/>
              </a:spcBef>
              <a:defRPr sz="1200">
                <a:solidFill>
                  <a:schemeClr val="tx1"/>
                </a:solidFill>
                <a:latin typeface="SassoonPrimaryType" pitchFamily="2" charset="0"/>
              </a:defRPr>
            </a:lvl4pPr>
            <a:lvl5pPr marL="2227263" indent="-246063">
              <a:spcBef>
                <a:spcPct val="30000"/>
              </a:spcBef>
              <a:defRPr sz="1200">
                <a:solidFill>
                  <a:schemeClr val="tx1"/>
                </a:solidFill>
                <a:latin typeface="SassoonPrimaryType" pitchFamily="2" charset="0"/>
              </a:defRPr>
            </a:lvl5pPr>
            <a:lvl6pPr marL="2684463" indent="-246063" defTabSz="457200" eaLnBrk="0" fontAlgn="base" hangingPunct="0">
              <a:spcBef>
                <a:spcPct val="30000"/>
              </a:spcBef>
              <a:spcAft>
                <a:spcPct val="0"/>
              </a:spcAft>
              <a:defRPr sz="1200">
                <a:solidFill>
                  <a:schemeClr val="tx1"/>
                </a:solidFill>
                <a:latin typeface="SassoonPrimaryType" pitchFamily="2" charset="0"/>
              </a:defRPr>
            </a:lvl6pPr>
            <a:lvl7pPr marL="3141663" indent="-246063" defTabSz="457200" eaLnBrk="0" fontAlgn="base" hangingPunct="0">
              <a:spcBef>
                <a:spcPct val="30000"/>
              </a:spcBef>
              <a:spcAft>
                <a:spcPct val="0"/>
              </a:spcAft>
              <a:defRPr sz="1200">
                <a:solidFill>
                  <a:schemeClr val="tx1"/>
                </a:solidFill>
                <a:latin typeface="SassoonPrimaryType" pitchFamily="2" charset="0"/>
              </a:defRPr>
            </a:lvl7pPr>
            <a:lvl8pPr marL="3598863" indent="-246063" defTabSz="457200" eaLnBrk="0" fontAlgn="base" hangingPunct="0">
              <a:spcBef>
                <a:spcPct val="30000"/>
              </a:spcBef>
              <a:spcAft>
                <a:spcPct val="0"/>
              </a:spcAft>
              <a:defRPr sz="1200">
                <a:solidFill>
                  <a:schemeClr val="tx1"/>
                </a:solidFill>
                <a:latin typeface="SassoonPrimaryType" pitchFamily="2" charset="0"/>
              </a:defRPr>
            </a:lvl8pPr>
            <a:lvl9pPr marL="4056063" indent="-246063" defTabSz="457200" eaLnBrk="0" fontAlgn="base" hangingPunct="0">
              <a:spcBef>
                <a:spcPct val="30000"/>
              </a:spcBef>
              <a:spcAft>
                <a:spcPct val="0"/>
              </a:spcAft>
              <a:defRPr sz="1200">
                <a:solidFill>
                  <a:schemeClr val="tx1"/>
                </a:solidFill>
                <a:latin typeface="SassoonPrimaryType" pitchFamily="2" charset="0"/>
              </a:defRPr>
            </a:lvl9pPr>
          </a:lstStyle>
          <a:p>
            <a:pPr fontAlgn="base">
              <a:spcBef>
                <a:spcPct val="0"/>
              </a:spcBef>
              <a:spcAft>
                <a:spcPct val="0"/>
              </a:spcAft>
            </a:pPr>
            <a:fld id="{408874FE-3294-4519-AFCA-8583388F3923}" type="slidenum">
              <a:rPr lang="en-US" altLang="en-US" sz="1300" smtClean="0"/>
              <a:pPr fontAlgn="base">
                <a:spcBef>
                  <a:spcPct val="0"/>
                </a:spcBef>
                <a:spcAft>
                  <a:spcPct val="0"/>
                </a:spcAft>
              </a:pPr>
              <a:t>39</a:t>
            </a:fld>
            <a:endParaRPr lang="en-US" altLang="en-US" sz="1300"/>
          </a:p>
        </p:txBody>
      </p:sp>
      <p:sp>
        <p:nvSpPr>
          <p:cNvPr id="58371" name="Rectangle 2">
            <a:extLst>
              <a:ext uri="{FF2B5EF4-FFF2-40B4-BE49-F238E27FC236}">
                <a16:creationId xmlns:a16="http://schemas.microsoft.com/office/drawing/2014/main" id="{ACDE3F54-541D-41D3-BF74-6BC94204454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32979347-CA52-4701-A60D-6B3CC7084BFD}"/>
              </a:ext>
            </a:extLst>
          </p:cNvPr>
          <p:cNvSpPr>
            <a:spLocks noGrp="1" noChangeArrowheads="1"/>
          </p:cNvSpPr>
          <p:nvPr>
            <p:ph type="body" idx="1"/>
          </p:nvPr>
        </p:nvSpPr>
        <p:spPr>
          <a:noFill/>
        </p:spPr>
        <p:txBody>
          <a:bodyPr/>
          <a:lstStyle/>
          <a:p>
            <a:pPr eaLnBrk="1" hangingPunct="1"/>
            <a:r>
              <a:rPr lang="en-AU" sz="1200" b="1" i="1" kern="1200" dirty="0">
                <a:solidFill>
                  <a:schemeClr val="tx1"/>
                </a:solidFill>
                <a:effectLst/>
                <a:latin typeface="SassoonPrimaryType" pitchFamily="2" charset="0"/>
                <a:ea typeface="+mn-ea"/>
                <a:cs typeface="+mn-cs"/>
              </a:rPr>
              <a:t>Excellent</a:t>
            </a:r>
          </a:p>
        </p:txBody>
      </p:sp>
    </p:spTree>
    <p:extLst>
      <p:ext uri="{BB962C8B-B14F-4D97-AF65-F5344CB8AC3E}">
        <p14:creationId xmlns:p14="http://schemas.microsoft.com/office/powerpoint/2010/main" val="2833065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i="1" dirty="0"/>
          </a:p>
          <a:p>
            <a:r>
              <a:rPr lang="en-AU" b="1" i="1" dirty="0"/>
              <a:t>Let’s start with some practise- when the grapheme comes up on screen, I want you to write it in the air with your finger and say the phoneme.</a:t>
            </a:r>
          </a:p>
          <a:p>
            <a:endParaRPr lang="en-AU" b="1" i="1" dirty="0"/>
          </a:p>
          <a:p>
            <a:r>
              <a:rPr lang="en-AU" b="1" i="1" dirty="0"/>
              <a:t>Ready? Here we go…</a:t>
            </a:r>
          </a:p>
          <a:p>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kern="1200" dirty="0">
                <a:solidFill>
                  <a:schemeClr val="tx1"/>
                </a:solidFill>
                <a:effectLst/>
                <a:latin typeface="SassoonPrimaryType" pitchFamily="2" charset="0"/>
                <a:ea typeface="+mn-ea"/>
                <a:cs typeface="+mn-cs"/>
              </a:rPr>
              <a:t>Go through the graphemes at a reasonable pace that ensures students have time to read and say</a:t>
            </a:r>
            <a:r>
              <a:rPr lang="en-AU" sz="1200" b="0" i="0" kern="1200" baseline="0" dirty="0">
                <a:solidFill>
                  <a:schemeClr val="tx1"/>
                </a:solidFill>
                <a:effectLst/>
                <a:latin typeface="SassoonPrimaryType" pitchFamily="2" charset="0"/>
                <a:ea typeface="+mn-ea"/>
                <a:cs typeface="+mn-cs"/>
              </a:rPr>
              <a:t> the phoneme for each </a:t>
            </a:r>
            <a:r>
              <a:rPr lang="en-AU" sz="1200" b="0" i="0" kern="1200" dirty="0">
                <a:solidFill>
                  <a:schemeClr val="tx1"/>
                </a:solidFill>
                <a:effectLst/>
                <a:latin typeface="SassoonPrimaryType" pitchFamily="2" charset="0"/>
                <a:ea typeface="+mn-ea"/>
                <a:cs typeface="+mn-cs"/>
              </a:rPr>
              <a:t>grapheme. Do not flick through too quickly.</a:t>
            </a:r>
            <a:r>
              <a:rPr lang="en-AU" sz="1200" b="0" i="0" kern="1200" baseline="0" dirty="0">
                <a:solidFill>
                  <a:schemeClr val="tx1"/>
                </a:solidFill>
                <a:effectLst/>
                <a:latin typeface="SassoonPrimaryType" pitchFamily="2" charset="0"/>
                <a:ea typeface="+mn-ea"/>
                <a:cs typeface="+mn-cs"/>
              </a:rPr>
              <a:t> </a:t>
            </a:r>
            <a:r>
              <a:rPr lang="en-AU" sz="1200" b="0" i="0" kern="1200" dirty="0">
                <a:solidFill>
                  <a:schemeClr val="tx1"/>
                </a:solidFill>
                <a:effectLst/>
                <a:latin typeface="SassoonPrimaryType" pitchFamily="2" charset="0"/>
                <a:ea typeface="+mn-ea"/>
                <a:cs typeface="+mn-cs"/>
              </a:rPr>
              <a:t>The aim is to ensure the students’ phoneme-grapheme correspondence is becoming automatic. If teachers flick</a:t>
            </a:r>
            <a:r>
              <a:rPr lang="en-AU" sz="1200" b="0" i="0" kern="1200" baseline="0" dirty="0">
                <a:solidFill>
                  <a:schemeClr val="tx1"/>
                </a:solidFill>
                <a:effectLst/>
                <a:latin typeface="SassoonPrimaryType" pitchFamily="2" charset="0"/>
                <a:ea typeface="+mn-ea"/>
                <a:cs typeface="+mn-cs"/>
              </a:rPr>
              <a:t> through too quickly, the risk is that students may say the previous phoneme and lose any phoneme-grapheme correspondence.</a:t>
            </a:r>
            <a:r>
              <a:rPr lang="en-AU" sz="1200" b="0" i="0" kern="1200" dirty="0">
                <a:solidFill>
                  <a:schemeClr val="tx1"/>
                </a:solidFill>
                <a:effectLst/>
                <a:latin typeface="SassoonPrimaryType" pitchFamily="2"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When using a synthetic approach to teaching phonics, it is important that each grapheme is presented clearly and explicitly.</a:t>
            </a: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4</a:t>
            </a:fld>
            <a:endParaRPr lang="en-US"/>
          </a:p>
        </p:txBody>
      </p:sp>
    </p:spTree>
    <p:extLst>
      <p:ext uri="{BB962C8B-B14F-4D97-AF65-F5344CB8AC3E}">
        <p14:creationId xmlns:p14="http://schemas.microsoft.com/office/powerpoint/2010/main" val="39679295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i="1" dirty="0">
                <a:solidFill>
                  <a:schemeClr val="tx1"/>
                </a:solidFill>
              </a:rPr>
              <a:t>Let’s look back on our Learning Intention. Did we learn to match graphemes with the sounds, or phonemes that we know? Did we use that to help us to read and write words?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40</a:t>
            </a:fld>
            <a:endParaRPr lang="en-AU"/>
          </a:p>
        </p:txBody>
      </p:sp>
    </p:spTree>
    <p:extLst>
      <p:ext uri="{BB962C8B-B14F-4D97-AF65-F5344CB8AC3E}">
        <p14:creationId xmlns:p14="http://schemas.microsoft.com/office/powerpoint/2010/main" val="26022237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i="1" dirty="0">
                <a:solidFill>
                  <a:schemeClr val="tx1"/>
                </a:solidFill>
              </a:rPr>
              <a:t>What about our Success Criteria? We said that we would be successful today if we could use the graphemes that represent phonemes to read and write words</a:t>
            </a:r>
            <a:r>
              <a:rPr lang="en-AU" altLang="en-US" b="1" i="1" baseline="0" dirty="0">
                <a:solidFill>
                  <a:schemeClr val="tx1"/>
                </a:solidFill>
              </a:rPr>
              <a:t>. Were you able to do that?</a:t>
            </a:r>
          </a:p>
          <a:p>
            <a:endParaRPr lang="en-AU" sz="1200" b="1" i="0" kern="1200" baseline="0" dirty="0">
              <a:solidFill>
                <a:schemeClr val="tx1"/>
              </a:solidFill>
              <a:effectLst/>
              <a:latin typeface="SassoonPrimaryType" pitchFamily="2" charset="0"/>
              <a:ea typeface="+mn-ea"/>
              <a:cs typeface="+mn-cs"/>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41</a:t>
            </a:fld>
            <a:endParaRPr lang="en-AU"/>
          </a:p>
        </p:txBody>
      </p:sp>
    </p:spTree>
    <p:extLst>
      <p:ext uri="{BB962C8B-B14F-4D97-AF65-F5344CB8AC3E}">
        <p14:creationId xmlns:p14="http://schemas.microsoft.com/office/powerpoint/2010/main" val="3903349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AF9FC882-8ADF-4FE7-836A-EF96798AF9B2}" type="slidenum">
              <a:rPr lang="en-AU" smtClean="0"/>
              <a:t>42</a:t>
            </a:fld>
            <a:endParaRPr lang="en-AU"/>
          </a:p>
        </p:txBody>
      </p:sp>
    </p:spTree>
    <p:extLst>
      <p:ext uri="{BB962C8B-B14F-4D97-AF65-F5344CB8AC3E}">
        <p14:creationId xmlns:p14="http://schemas.microsoft.com/office/powerpoint/2010/main" val="229531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/t/]</a:t>
            </a:r>
          </a:p>
          <a:p>
            <a:pPr rtl="0" fontAlgn="base"/>
            <a:endParaRPr lang="en-AU" sz="1200" b="0" i="0" kern="1200" dirty="0">
              <a:solidFill>
                <a:schemeClr val="tx1"/>
              </a:solidFill>
              <a:effectLst/>
              <a:latin typeface="SassoonPrimaryType" pitchFamily="2" charset="0"/>
              <a:ea typeface="+mn-ea"/>
              <a:cs typeface="+mn-cs"/>
            </a:endParaRPr>
          </a:p>
          <a:p>
            <a:pPr rtl="0" fontAlgn="base"/>
            <a:endParaRPr lang="en-AU" sz="1200" b="0" i="0" kern="1200" dirty="0">
              <a:solidFill>
                <a:schemeClr val="tx1"/>
              </a:solidFill>
              <a:effectLst/>
              <a:latin typeface="SassoonPrimaryType" pitchFamily="2" charset="0"/>
              <a:ea typeface="+mn-ea"/>
              <a:cs typeface="+mn-cs"/>
            </a:endParaRPr>
          </a:p>
          <a:p>
            <a:pPr rtl="0" fontAlgn="base"/>
            <a:r>
              <a:rPr lang="en-AU" sz="1200" b="0" i="0" kern="1200" dirty="0">
                <a:solidFill>
                  <a:schemeClr val="tx1"/>
                </a:solidFill>
                <a:effectLst/>
                <a:latin typeface="SassoonPrimaryType" pitchFamily="2" charset="0"/>
                <a:ea typeface="+mn-ea"/>
                <a:cs typeface="+mn-cs"/>
              </a:rPr>
              <a:t>You may feel the temptation to add images, pictures or borders. Remember to keep the board clear for the </a:t>
            </a:r>
            <a:r>
              <a:rPr lang="en-AU" sz="1200" b="0" i="0" u="sng" kern="1200" dirty="0">
                <a:solidFill>
                  <a:schemeClr val="tx1"/>
                </a:solidFill>
                <a:effectLst/>
                <a:latin typeface="SassoonPrimaryType" pitchFamily="2" charset="0"/>
                <a:ea typeface="+mn-ea"/>
                <a:cs typeface="+mn-cs"/>
              </a:rPr>
              <a:t>clear target of instruction</a:t>
            </a:r>
            <a:r>
              <a:rPr lang="en-AU" sz="1200" b="0" i="0" kern="1200" dirty="0">
                <a:solidFill>
                  <a:schemeClr val="tx1"/>
                </a:solidFill>
                <a:effectLst/>
                <a:latin typeface="SassoonPrimaryType" pitchFamily="2" charset="0"/>
                <a:ea typeface="+mn-ea"/>
                <a:cs typeface="+mn-cs"/>
              </a:rPr>
              <a:t>.</a:t>
            </a:r>
          </a:p>
          <a:p>
            <a:pPr rtl="0" fontAlgn="base"/>
            <a:endParaRPr lang="en-AU" sz="1200" b="0" i="0" kern="1200" baseline="0" dirty="0">
              <a:solidFill>
                <a:schemeClr val="tx1"/>
              </a:solidFill>
              <a:effectLst/>
              <a:latin typeface="SassoonPrimaryType" pitchFamily="2" charset="0"/>
              <a:ea typeface="+mn-ea"/>
              <a:cs typeface="+mn-cs"/>
            </a:endParaRPr>
          </a:p>
          <a:p>
            <a:pPr rtl="0" fontAlgn="base"/>
            <a:endParaRPr lang="en-AU" sz="1200" b="0" i="0" kern="1200" baseline="0" dirty="0">
              <a:solidFill>
                <a:schemeClr val="tx1"/>
              </a:solidFill>
              <a:effectLst/>
              <a:latin typeface="SassoonPrimaryType" pitchFamily="2" charset="0"/>
              <a:ea typeface="+mn-ea"/>
              <a:cs typeface="+mn-cs"/>
            </a:endParaRPr>
          </a:p>
          <a:p>
            <a:pPr rtl="0" fontAlgn="base"/>
            <a:r>
              <a:rPr lang="en-AU" sz="1200" b="0" i="0" kern="1200" baseline="0" dirty="0">
                <a:solidFill>
                  <a:schemeClr val="tx1"/>
                </a:solidFill>
                <a:effectLst/>
                <a:latin typeface="SassoonPrimaryType" pitchFamily="2" charset="0"/>
                <a:ea typeface="+mn-ea"/>
                <a:cs typeface="+mn-cs"/>
              </a:rPr>
              <a:t>The purpose of this section: There is a very strong connection between body movement, the symbol/grapheme and the sound/phoneme. This allows for stronger mapping and helps students cement their learning. This activity can also be used as a strategy in the future. When students are writing or reading, they can associate the grapheme and phoneme with the </a:t>
            </a:r>
            <a:r>
              <a:rPr lang="en-US" altLang="en-US" dirty="0"/>
              <a:t>kinesthetic movement.</a:t>
            </a:r>
            <a:endParaRPr lang="en-AU" sz="1200" b="0" i="0" kern="1200" baseline="0" dirty="0">
              <a:solidFill>
                <a:schemeClr val="tx1"/>
              </a:solidFill>
              <a:effectLst/>
              <a:latin typeface="SassoonPrimaryType" pitchFamily="2"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5</a:t>
            </a:fld>
            <a:endParaRPr lang="en-US"/>
          </a:p>
        </p:txBody>
      </p:sp>
    </p:spTree>
    <p:extLst>
      <p:ext uri="{BB962C8B-B14F-4D97-AF65-F5344CB8AC3E}">
        <p14:creationId xmlns:p14="http://schemas.microsoft.com/office/powerpoint/2010/main" val="4132068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0" i="0" kern="1200" baseline="0" dirty="0">
                <a:solidFill>
                  <a:schemeClr val="tx1"/>
                </a:solidFill>
                <a:effectLst/>
                <a:latin typeface="SassoonPrimaryType" pitchFamily="2" charset="0"/>
                <a:ea typeface="+mn-ea"/>
                <a:cs typeface="+mn-cs"/>
              </a:rPr>
              <a:t>[Students write the grapheme in the air and say the phoneme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p>
          <a:p>
            <a:pPr rtl="0" fontAlgn="base"/>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a:t>
            </a:r>
            <a:r>
              <a:rPr lang="en-AU" sz="120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r>
              <a:rPr lang="en-US" sz="1200" kern="1200" dirty="0">
                <a:solidFill>
                  <a:schemeClr val="tx1"/>
                </a:solidFill>
                <a:effectLst/>
                <a:latin typeface="+mn-lt"/>
                <a:ea typeface="+mn-ea"/>
                <a:cs typeface="+mn-cs"/>
              </a:rPr>
              <a:t> is the way we represent the short ‘a’ sound as in the word cat. For more information on the pronunciation of phonemes see this resource: Pronunciation and articulation of the phonemes in Standard Australian English in the Reading Hub, or watch these videos – vowel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/340099655  </a:t>
            </a:r>
            <a:r>
              <a:rPr lang="en-US" sz="1200" kern="1200" dirty="0">
                <a:solidFill>
                  <a:schemeClr val="tx1"/>
                </a:solidFill>
                <a:effectLst/>
                <a:latin typeface="+mn-lt"/>
                <a:ea typeface="+mn-ea"/>
                <a:cs typeface="+mn-cs"/>
              </a:rPr>
              <a:t>and consonant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/340096859 </a:t>
            </a:r>
            <a:endParaRPr lang="en-AU"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6</a:t>
            </a:fld>
            <a:endParaRPr lang="en-US"/>
          </a:p>
        </p:txBody>
      </p:sp>
    </p:spTree>
    <p:extLst>
      <p:ext uri="{BB962C8B-B14F-4D97-AF65-F5344CB8AC3E}">
        <p14:creationId xmlns:p14="http://schemas.microsoft.com/office/powerpoint/2010/main" val="168334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/p/]</a:t>
            </a: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7</a:t>
            </a:fld>
            <a:endParaRPr lang="en-US"/>
          </a:p>
        </p:txBody>
      </p:sp>
    </p:spTree>
    <p:extLst>
      <p:ext uri="{BB962C8B-B14F-4D97-AF65-F5344CB8AC3E}">
        <p14:creationId xmlns:p14="http://schemas.microsoft.com/office/powerpoint/2010/main" val="212036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AU" sz="1200" b="0" i="0" kern="1200" baseline="0" dirty="0">
                <a:solidFill>
                  <a:schemeClr val="tx1"/>
                </a:solidFill>
                <a:effectLst/>
                <a:latin typeface="SassoonPrimaryType" pitchFamily="2" charset="0"/>
                <a:ea typeface="+mn-ea"/>
                <a:cs typeface="+mn-cs"/>
              </a:rPr>
              <a:t>[Students write the grapheme in the air and say the phoneme /</a:t>
            </a:r>
            <a:r>
              <a:rPr lang="en-AU" sz="1200" b="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p>
          <a:p>
            <a:pPr rtl="0" fontAlgn="base"/>
            <a:endParaRPr lang="en-AU" sz="1200" b="0" i="0" kern="1200" baseline="0" dirty="0">
              <a:solidFill>
                <a:schemeClr val="tx1"/>
              </a:solidFill>
              <a:effectLst/>
              <a:latin typeface="SassoonPrimaryType" pitchFamily="2" charset="0"/>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a:t>
            </a:r>
            <a:r>
              <a:rPr lang="en-AU" sz="1200" kern="1200" dirty="0" err="1">
                <a:solidFill>
                  <a:schemeClr val="tx1"/>
                </a:solidFill>
                <a:effectLst/>
                <a:latin typeface="+mn-lt"/>
                <a:ea typeface="+mn-ea"/>
                <a:cs typeface="+mn-cs"/>
              </a:rPr>
              <a:t>æ</a:t>
            </a:r>
            <a:r>
              <a:rPr lang="en-AU" sz="1200" b="0" i="0" kern="1200" baseline="0" dirty="0">
                <a:solidFill>
                  <a:schemeClr val="tx1"/>
                </a:solidFill>
                <a:effectLst/>
                <a:latin typeface="SassoonPrimaryType" pitchFamily="2" charset="0"/>
                <a:ea typeface="+mn-ea"/>
                <a:cs typeface="+mn-cs"/>
              </a:rPr>
              <a:t>/</a:t>
            </a:r>
            <a:r>
              <a:rPr lang="en-US" sz="1200" kern="1200" dirty="0">
                <a:solidFill>
                  <a:schemeClr val="tx1"/>
                </a:solidFill>
                <a:effectLst/>
                <a:latin typeface="+mn-lt"/>
                <a:ea typeface="+mn-ea"/>
                <a:cs typeface="+mn-cs"/>
              </a:rPr>
              <a:t> is the way we represent the short ‘a’ sound as in the word cat. For more information on the pronunciation of phonemes see this resource: Pronunciation and articulation of the phonemes in Standard Australian English in the Reading Hub, or watch these videos – vowel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/340099655  </a:t>
            </a:r>
            <a:r>
              <a:rPr lang="en-US" sz="1200" kern="1200" dirty="0">
                <a:solidFill>
                  <a:schemeClr val="tx1"/>
                </a:solidFill>
                <a:effectLst/>
                <a:latin typeface="+mn-lt"/>
                <a:ea typeface="+mn-ea"/>
                <a:cs typeface="+mn-cs"/>
              </a:rPr>
              <a:t>and consonant phonemes: </a:t>
            </a:r>
            <a:r>
              <a:rPr lang="en-US" sz="1200" b="1" kern="1200" dirty="0">
                <a:solidFill>
                  <a:schemeClr val="tx1"/>
                </a:solidFill>
                <a:effectLst/>
                <a:latin typeface="+mn-lt"/>
                <a:ea typeface="+mn-ea"/>
                <a:cs typeface="+mn-cs"/>
              </a:rPr>
              <a:t>https://</a:t>
            </a:r>
            <a:r>
              <a:rPr lang="en-US" sz="1200" b="1" kern="1200" dirty="0" err="1">
                <a:solidFill>
                  <a:schemeClr val="tx1"/>
                </a:solidFill>
                <a:effectLst/>
                <a:latin typeface="+mn-lt"/>
                <a:ea typeface="+mn-ea"/>
                <a:cs typeface="+mn-cs"/>
              </a:rPr>
              <a:t>vimeo.com</a:t>
            </a:r>
            <a:r>
              <a:rPr lang="en-US" sz="1200" b="1" kern="1200" dirty="0">
                <a:solidFill>
                  <a:schemeClr val="tx1"/>
                </a:solidFill>
                <a:effectLst/>
                <a:latin typeface="+mn-lt"/>
                <a:ea typeface="+mn-ea"/>
                <a:cs typeface="+mn-cs"/>
              </a:rPr>
              <a:t>/340096859 </a:t>
            </a:r>
            <a:endParaRPr lang="en-AU"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8</a:t>
            </a:fld>
            <a:endParaRPr lang="en-US"/>
          </a:p>
        </p:txBody>
      </p:sp>
    </p:spTree>
    <p:extLst>
      <p:ext uri="{BB962C8B-B14F-4D97-AF65-F5344CB8AC3E}">
        <p14:creationId xmlns:p14="http://schemas.microsoft.com/office/powerpoint/2010/main" val="24179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i="0" kern="1200" baseline="0" dirty="0">
                <a:solidFill>
                  <a:schemeClr val="tx1"/>
                </a:solidFill>
                <a:effectLst/>
                <a:latin typeface="SassoonPrimaryType" pitchFamily="2" charset="0"/>
                <a:ea typeface="+mn-ea"/>
                <a:cs typeface="+mn-cs"/>
              </a:rPr>
              <a:t>[Students write the grapheme in the air and say the phoneme /s/]</a:t>
            </a:r>
          </a:p>
          <a:p>
            <a:endParaRPr lang="en-US" dirty="0"/>
          </a:p>
        </p:txBody>
      </p:sp>
      <p:sp>
        <p:nvSpPr>
          <p:cNvPr id="4" name="Slide Number Placeholder 3"/>
          <p:cNvSpPr>
            <a:spLocks noGrp="1"/>
          </p:cNvSpPr>
          <p:nvPr>
            <p:ph type="sldNum" sz="quarter" idx="5"/>
          </p:nvPr>
        </p:nvSpPr>
        <p:spPr/>
        <p:txBody>
          <a:bodyPr/>
          <a:lstStyle/>
          <a:p>
            <a:fld id="{A158FED5-931C-0D4E-B9DF-E62263C7016F}" type="slidenum">
              <a:rPr lang="en-US" smtClean="0"/>
              <a:t>9</a:t>
            </a:fld>
            <a:endParaRPr lang="en-US"/>
          </a:p>
        </p:txBody>
      </p:sp>
    </p:spTree>
    <p:extLst>
      <p:ext uri="{BB962C8B-B14F-4D97-AF65-F5344CB8AC3E}">
        <p14:creationId xmlns:p14="http://schemas.microsoft.com/office/powerpoint/2010/main" val="371204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CBFED-0EBB-D747-AF56-29C4DA842FD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4129146-6DCF-FA49-83FC-25FE49F8D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B6C7CD1-9F1D-504E-8DDC-3B3026147E2C}"/>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E5EA520C-4E04-7F44-820F-C1F0BDE90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BC489-3A09-DE44-BCE4-9DF700F0CCBC}"/>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398101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A7B5-48A3-6A41-9FF9-6A1BCABF425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09EDD9-58B8-0E41-89FC-567D411580B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F1A1FE-5F0C-9B40-B664-8960B2A1FFAF}"/>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DE967056-76BE-DC40-9DCC-C153D2A6E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D3848-A529-3549-95E7-8D0DA4AA6425}"/>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229813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D160CD-6F8D-B142-B77C-9E8525A81B4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DEBF3DA-B514-A741-8942-C965F1EC80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8F71CC-1C02-E747-B3E8-754DA5B90341}"/>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207270A8-B038-D84F-841D-79DBA1E65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37736-19E3-724D-872B-CC2432114712}"/>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227540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Agenda">
    <p:bg>
      <p:bgPr>
        <a:solidFill>
          <a:srgbClr val="1D428A"/>
        </a:solid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11522160" y="6106610"/>
            <a:ext cx="309564" cy="365126"/>
          </a:xfrm>
          <a:prstGeom prst="rect">
            <a:avLst/>
          </a:prstGeom>
        </p:spPr>
        <p:txBody>
          <a:bodyPr vert="horz" lIns="0" tIns="0" rIns="0" bIns="0" rtlCol="0" anchor="b" anchorCtr="0"/>
          <a:lstStyle>
            <a:lvl1pPr algn="r">
              <a:defRPr sz="896" b="0" i="0">
                <a:solidFill>
                  <a:schemeClr val="bg1"/>
                </a:solidFill>
                <a:latin typeface="Arial" panose="020B0604020202020204" pitchFamily="34" charset="0"/>
                <a:cs typeface="Arial" panose="020B0604020202020204" pitchFamily="34" charset="0"/>
              </a:defRPr>
            </a:lvl1pPr>
          </a:lstStyle>
          <a:p>
            <a:fld id="{5D3095DE-96DF-4541-8BA9-5AB33CFD92EC}" type="slidenum">
              <a:rPr lang="en-US" smtClean="0"/>
              <a:pPr/>
              <a:t>‹#›</a:t>
            </a:fld>
            <a:endParaRPr lang="en-US"/>
          </a:p>
        </p:txBody>
      </p:sp>
      <p:sp>
        <p:nvSpPr>
          <p:cNvPr id="15"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518877" y="733330"/>
            <a:ext cx="4637506" cy="498470"/>
          </a:xfrm>
        </p:spPr>
        <p:txBody>
          <a:bodyPr>
            <a:noAutofit/>
          </a:bodyPr>
          <a:lstStyle>
            <a:lvl1pPr>
              <a:defRPr sz="3875">
                <a:solidFill>
                  <a:schemeClr val="bg1"/>
                </a:solidFill>
                <a:latin typeface="Arial" panose="020B0604020202020204" pitchFamily="34" charset="0"/>
                <a:cs typeface="Arial" panose="020B0604020202020204" pitchFamily="34" charset="0"/>
              </a:defRPr>
            </a:lvl1pPr>
          </a:lstStyle>
          <a:p>
            <a:r>
              <a:rPr lang="en-US"/>
              <a:t>Activity</a:t>
            </a:r>
            <a:endParaRPr lang="en-AU"/>
          </a:p>
        </p:txBody>
      </p:sp>
      <p:sp>
        <p:nvSpPr>
          <p:cNvPr id="28" name="Content Placeholder 4"/>
          <p:cNvSpPr>
            <a:spLocks noGrp="1"/>
          </p:cNvSpPr>
          <p:nvPr>
            <p:ph sz="quarter" idx="18" hasCustomPrompt="1"/>
          </p:nvPr>
        </p:nvSpPr>
        <p:spPr>
          <a:xfrm>
            <a:off x="518876" y="2372263"/>
            <a:ext cx="8990710" cy="2638197"/>
          </a:xfrm>
        </p:spPr>
        <p:txBody>
          <a:bodyPr/>
          <a:lstStyle>
            <a:lvl1pPr marL="0" marR="0" indent="0" algn="l" defTabSz="733410" rtl="0" eaLnBrk="1" fontAlgn="auto" latinLnBrk="0" hangingPunct="1">
              <a:lnSpc>
                <a:spcPct val="120000"/>
              </a:lnSpc>
              <a:spcBef>
                <a:spcPts val="0"/>
              </a:spcBef>
              <a:spcAft>
                <a:spcPts val="646"/>
              </a:spcAft>
              <a:buClrTx/>
              <a:buSzTx/>
              <a:buFont typeface="Arial" charset="0"/>
              <a:buNone/>
              <a:tabLst/>
              <a:defRPr>
                <a:solidFill>
                  <a:schemeClr val="bg1"/>
                </a:solidFill>
              </a:defRPr>
            </a:lvl1pPr>
            <a:lvl2pPr marL="115497" marR="0" indent="-115497" algn="l" defTabSz="733410" rtl="0" eaLnBrk="1" fontAlgn="auto" latinLnBrk="0" hangingPunct="1">
              <a:lnSpc>
                <a:spcPct val="120000"/>
              </a:lnSpc>
              <a:spcBef>
                <a:spcPts val="0"/>
              </a:spcBef>
              <a:spcAft>
                <a:spcPts val="646"/>
              </a:spcAft>
              <a:buClrTx/>
              <a:buSzTx/>
              <a:buFont typeface="Arial" panose="020B0604020202020204" pitchFamily="34" charset="0"/>
              <a:buChar char="•"/>
              <a:tabLst/>
              <a:defRPr sz="1629">
                <a:solidFill>
                  <a:schemeClr val="bg1"/>
                </a:solidFill>
              </a:defRPr>
            </a:lvl2pPr>
            <a:lvl3pPr marL="230994" marR="0" indent="-115497" algn="l" defTabSz="733410" rtl="0" eaLnBrk="1" fontAlgn="auto" latinLnBrk="0" hangingPunct="1">
              <a:lnSpc>
                <a:spcPct val="120000"/>
              </a:lnSpc>
              <a:spcBef>
                <a:spcPts val="0"/>
              </a:spcBef>
              <a:spcAft>
                <a:spcPts val="646"/>
              </a:spcAft>
              <a:buClrTx/>
              <a:buSzTx/>
              <a:buFont typeface="Monaco" pitchFamily="2" charset="77"/>
              <a:buChar char="⎼"/>
              <a:tabLst/>
              <a:defRPr>
                <a:solidFill>
                  <a:schemeClr val="bg1"/>
                </a:solidFill>
              </a:defRPr>
            </a:lvl3pPr>
            <a:lvl4pPr marL="346493" marR="0" indent="-115497" algn="l" defTabSz="733410" rtl="0" eaLnBrk="1" fontAlgn="auto" latinLnBrk="0" hangingPunct="1">
              <a:lnSpc>
                <a:spcPct val="120000"/>
              </a:lnSpc>
              <a:spcBef>
                <a:spcPts val="0"/>
              </a:spcBef>
              <a:spcAft>
                <a:spcPts val="646"/>
              </a:spcAft>
              <a:buClrTx/>
              <a:buSzTx/>
              <a:buFont typeface="System Font Regular"/>
              <a:buChar char="»"/>
              <a:tabLst/>
              <a:defRPr>
                <a:solidFill>
                  <a:schemeClr val="bg1"/>
                </a:solidFill>
              </a:defRPr>
            </a:lvl4pPr>
            <a:lvl5pPr>
              <a:defRPr>
                <a:solidFill>
                  <a:schemeClr val="bg1"/>
                </a:solidFill>
              </a:defRPr>
            </a:lvl5pPr>
          </a:lstStyle>
          <a:p>
            <a:pPr lvl="0"/>
            <a:r>
              <a:rPr lang="en-US"/>
              <a:t>Arial Point Size 20</a:t>
            </a:r>
          </a:p>
          <a:p>
            <a:pPr lvl="1"/>
            <a:r>
              <a:rPr lang="en-US"/>
              <a:t>Arial Point Size 20</a:t>
            </a:r>
          </a:p>
          <a:p>
            <a:pPr lvl="2"/>
            <a:r>
              <a:rPr lang="en-US"/>
              <a:t>Arial Point Size 18</a:t>
            </a:r>
          </a:p>
          <a:p>
            <a:pPr lvl="3"/>
            <a:r>
              <a:rPr lang="en-US"/>
              <a:t>Arial Point Size 18</a:t>
            </a:r>
          </a:p>
        </p:txBody>
      </p:sp>
      <p:pic>
        <p:nvPicPr>
          <p:cNvPr id="31" name="Pictur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l="-3022" t="-15050" r="32938" b="-1896"/>
          <a:stretch/>
        </p:blipFill>
        <p:spPr>
          <a:xfrm>
            <a:off x="9762570" y="1"/>
            <a:ext cx="2449621" cy="4036237"/>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t="11589" r="11269" b="62110"/>
          <a:stretch/>
        </p:blipFill>
        <p:spPr>
          <a:xfrm>
            <a:off x="5570944" y="5378902"/>
            <a:ext cx="5221588" cy="1493571"/>
          </a:xfrm>
          <a:prstGeom prst="rect">
            <a:avLst/>
          </a:prstGeom>
        </p:spPr>
      </p:pic>
      <p:sp>
        <p:nvSpPr>
          <p:cNvPr id="4" name="Oval 3"/>
          <p:cNvSpPr/>
          <p:nvPr userDrawn="1"/>
        </p:nvSpPr>
        <p:spPr>
          <a:xfrm>
            <a:off x="7650052" y="314165"/>
            <a:ext cx="2625067" cy="264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530" tIns="36765" rIns="73530" bIns="36765" numCol="1" spcCol="0" rtlCol="0" fromWordArt="0" anchor="ctr" anchorCtr="0" forceAA="0" compatLnSpc="1">
            <a:prstTxWarp prst="textNoShape">
              <a:avLst/>
            </a:prstTxWarp>
            <a:noAutofit/>
          </a:bodyPr>
          <a:lstStyle/>
          <a:p>
            <a:pPr algn="ctr"/>
            <a:endParaRPr lang="en-AU" sz="1608"/>
          </a:p>
        </p:txBody>
      </p: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77506"/>
          <a:stretch/>
        </p:blipFill>
        <p:spPr>
          <a:xfrm>
            <a:off x="4129004" y="6499343"/>
            <a:ext cx="1700079" cy="385270"/>
          </a:xfrm>
          <a:prstGeom prst="rect">
            <a:avLst/>
          </a:prstGeom>
        </p:spPr>
      </p:pic>
    </p:spTree>
    <p:extLst>
      <p:ext uri="{BB962C8B-B14F-4D97-AF65-F5344CB8AC3E}">
        <p14:creationId xmlns:p14="http://schemas.microsoft.com/office/powerpoint/2010/main" val="2607350051"/>
      </p:ext>
    </p:extLst>
  </p:cSld>
  <p:clrMapOvr>
    <a:masterClrMapping/>
  </p:clrMapOvr>
  <p:extLst>
    <p:ext uri="{DCECCB84-F9BA-43D5-87BE-67443E8EF086}">
      <p15:sldGuideLst xmlns:p15="http://schemas.microsoft.com/office/powerpoint/2012/main">
        <p15:guide id="1" orient="horz" pos="495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mplate Instructions A">
    <p:bg>
      <p:bgPr>
        <a:solidFill>
          <a:schemeClr val="bg1"/>
        </a:solidFill>
        <a:effectLst/>
      </p:bgPr>
    </p:bg>
    <p:spTree>
      <p:nvGrpSpPr>
        <p:cNvPr id="1" name=""/>
        <p:cNvGrpSpPr/>
        <p:nvPr/>
      </p:nvGrpSpPr>
      <p:grpSpPr>
        <a:xfrm>
          <a:off x="0" y="0"/>
          <a:ext cx="0" cy="0"/>
          <a:chOff x="0" y="0"/>
          <a:chExt cx="0" cy="0"/>
        </a:xfrm>
      </p:grpSpPr>
      <p:sp>
        <p:nvSpPr>
          <p:cNvPr id="22" name="Footer Placeholder 3">
            <a:extLst>
              <a:ext uri="{FF2B5EF4-FFF2-40B4-BE49-F238E27FC236}">
                <a16:creationId xmlns:a16="http://schemas.microsoft.com/office/drawing/2014/main" id="{6D938D5A-7424-0143-BFE0-7A42485AF851}"/>
              </a:ext>
            </a:extLst>
          </p:cNvPr>
          <p:cNvSpPr>
            <a:spLocks noGrp="1"/>
          </p:cNvSpPr>
          <p:nvPr>
            <p:ph type="ftr" sz="quarter" idx="3"/>
          </p:nvPr>
        </p:nvSpPr>
        <p:spPr>
          <a:xfrm>
            <a:off x="316228" y="6188899"/>
            <a:ext cx="3343275" cy="365125"/>
          </a:xfrm>
          <a:prstGeom prst="rect">
            <a:avLst/>
          </a:prstGeom>
        </p:spPr>
        <p:txBody>
          <a:bodyPr vert="horz" lIns="0" tIns="0" rIns="0" bIns="0" rtlCol="0" anchor="b" anchorCtr="0"/>
          <a:lstStyle>
            <a:lvl1pPr algn="l">
              <a:defRPr sz="1200" b="0" i="0">
                <a:solidFill>
                  <a:schemeClr val="tx2"/>
                </a:solidFill>
                <a:latin typeface="Montserrat Light" pitchFamily="2" charset="77"/>
              </a:defRPr>
            </a:lvl1pPr>
          </a:lstStyle>
          <a:p>
            <a:endParaRPr lang="en-AU"/>
          </a:p>
        </p:txBody>
      </p:sp>
      <p:sp>
        <p:nvSpPr>
          <p:cNvPr id="16" name="Title 1">
            <a:extLst>
              <a:ext uri="{FF2B5EF4-FFF2-40B4-BE49-F238E27FC236}">
                <a16:creationId xmlns:a16="http://schemas.microsoft.com/office/drawing/2014/main" id="{230DD9A7-09FE-4E1B-A672-CED018A0372F}"/>
              </a:ext>
            </a:extLst>
          </p:cNvPr>
          <p:cNvSpPr>
            <a:spLocks noGrp="1"/>
          </p:cNvSpPr>
          <p:nvPr>
            <p:ph type="title"/>
          </p:nvPr>
        </p:nvSpPr>
        <p:spPr>
          <a:xfrm>
            <a:off x="316228" y="668773"/>
            <a:ext cx="11428060" cy="498470"/>
          </a:xfrm>
        </p:spPr>
        <p:txBody>
          <a:bodyPr>
            <a:noAutofit/>
          </a:bodyPr>
          <a:lstStyle>
            <a:lvl1pPr>
              <a:defRPr>
                <a:solidFill>
                  <a:schemeClr val="tx2"/>
                </a:solidFill>
              </a:defRPr>
            </a:lvl1pPr>
          </a:lstStyle>
          <a:p>
            <a:r>
              <a:rPr lang="en-US"/>
              <a:t>Click to edit Master title style</a:t>
            </a:r>
            <a:endParaRPr lang="en-AU"/>
          </a:p>
        </p:txBody>
      </p:sp>
      <p:sp>
        <p:nvSpPr>
          <p:cNvPr id="23" name="Text Placeholder 2078">
            <a:extLst>
              <a:ext uri="{FF2B5EF4-FFF2-40B4-BE49-F238E27FC236}">
                <a16:creationId xmlns:a16="http://schemas.microsoft.com/office/drawing/2014/main" id="{7C970063-30E0-2145-B5EC-FC65EB533C0E}"/>
              </a:ext>
            </a:extLst>
          </p:cNvPr>
          <p:cNvSpPr>
            <a:spLocks noGrp="1"/>
          </p:cNvSpPr>
          <p:nvPr>
            <p:ph type="body" sz="quarter" idx="16" hasCustomPrompt="1"/>
          </p:nvPr>
        </p:nvSpPr>
        <p:spPr>
          <a:xfrm>
            <a:off x="316227" y="1175566"/>
            <a:ext cx="11448471" cy="276999"/>
          </a:xfrm>
        </p:spPr>
        <p:txBody>
          <a:bodyPr wrap="square">
            <a:noAutofit/>
          </a:bodyPr>
          <a:lstStyle>
            <a:lvl1pPr>
              <a:defRPr sz="1800" b="0" i="0">
                <a:solidFill>
                  <a:schemeClr val="accent5"/>
                </a:solidFill>
                <a:latin typeface="Montserrat SemiBold" pitchFamily="2" charset="77"/>
              </a:defRPr>
            </a:lvl1pPr>
            <a:lvl2pPr marL="0" indent="0">
              <a:buNone/>
              <a:defRPr/>
            </a:lvl2pPr>
          </a:lstStyle>
          <a:p>
            <a:pPr lvl="0"/>
            <a:r>
              <a:rPr lang="en-US"/>
              <a:t>Subtitle goes here</a:t>
            </a:r>
          </a:p>
        </p:txBody>
      </p:sp>
      <p:sp>
        <p:nvSpPr>
          <p:cNvPr id="17" name="Content Placeholder 10">
            <a:extLst>
              <a:ext uri="{FF2B5EF4-FFF2-40B4-BE49-F238E27FC236}">
                <a16:creationId xmlns:a16="http://schemas.microsoft.com/office/drawing/2014/main" id="{FD9F97E7-AF54-478A-8D95-C8620B9F3385}"/>
              </a:ext>
            </a:extLst>
          </p:cNvPr>
          <p:cNvSpPr>
            <a:spLocks noGrp="1"/>
          </p:cNvSpPr>
          <p:nvPr>
            <p:ph sz="quarter" idx="14" hasCustomPrompt="1"/>
          </p:nvPr>
        </p:nvSpPr>
        <p:spPr>
          <a:xfrm>
            <a:off x="316228" y="1881187"/>
            <a:ext cx="5508511" cy="4030633"/>
          </a:xfrm>
        </p:spPr>
        <p:txBody>
          <a:bodyPr>
            <a:noAutofit/>
          </a:bodyPr>
          <a:lstStyle>
            <a:lvl1pPr marL="0" marR="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96" marR="0"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91" marR="0" indent="-143996" algn="l" defTabSz="914374"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88" marR="0" indent="-143996" algn="l" defTabSz="914374"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143996" marR="0" lvl="1"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287991" marR="0" lvl="2" indent="-143996" algn="l" defTabSz="914374" rtl="0" eaLnBrk="1" fontAlgn="auto" latinLnBrk="0" hangingPunct="1">
              <a:lnSpc>
                <a:spcPct val="120000"/>
              </a:lnSpc>
              <a:spcBef>
                <a:spcPts val="0"/>
              </a:spcBef>
              <a:spcAft>
                <a:spcPts val="800"/>
              </a:spcAft>
              <a:buClrTx/>
              <a:buSzTx/>
              <a:buFont typeface="Monaco" pitchFamily="2" charset="77"/>
              <a:buChar char="⎼"/>
              <a:tabLst/>
              <a:defRPr/>
            </a:pPr>
            <a:r>
              <a:rPr kumimoji="0" lang="en-US" sz="12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12</a:t>
            </a:r>
          </a:p>
          <a:p>
            <a:pPr marL="431988" marR="0" lvl="3" indent="-143996" algn="l" defTabSz="914374" rtl="0" eaLnBrk="1" fontAlgn="auto" latinLnBrk="0" hangingPunct="1">
              <a:lnSpc>
                <a:spcPct val="120000"/>
              </a:lnSpc>
              <a:spcBef>
                <a:spcPts val="0"/>
              </a:spcBef>
              <a:spcAft>
                <a:spcPts val="800"/>
              </a:spcAft>
              <a:buClrTx/>
              <a:buSzTx/>
              <a:buFont typeface="System Font Regular"/>
              <a:buChar char="»"/>
              <a:tabLst/>
              <a:defRPr/>
            </a:pPr>
            <a:r>
              <a:rPr kumimoji="0" lang="en-US" sz="1200" b="0" i="0" u="none" strike="noStrike" kern="1200" cap="none" spc="0" normalizeH="0" baseline="0" noProof="0">
                <a:ln>
                  <a:noFill/>
                </a:ln>
                <a:solidFill>
                  <a:srgbClr val="000000"/>
                </a:solidFill>
                <a:effectLst/>
                <a:uLnTx/>
                <a:uFillTx/>
                <a:latin typeface="Montserrat Light" pitchFamily="2" charset="77"/>
                <a:ea typeface="+mn-ea"/>
                <a:cs typeface="+mn-cs"/>
              </a:rPr>
              <a:t>Montserrat Light Point Size 12</a:t>
            </a:r>
          </a:p>
        </p:txBody>
      </p:sp>
      <p:sp>
        <p:nvSpPr>
          <p:cNvPr id="18" name="Content Placeholder 10">
            <a:extLst>
              <a:ext uri="{FF2B5EF4-FFF2-40B4-BE49-F238E27FC236}">
                <a16:creationId xmlns:a16="http://schemas.microsoft.com/office/drawing/2014/main" id="{01DDF432-B9B5-4DE1-B08C-F223EAD1B176}"/>
              </a:ext>
            </a:extLst>
          </p:cNvPr>
          <p:cNvSpPr>
            <a:spLocks noGrp="1"/>
          </p:cNvSpPr>
          <p:nvPr>
            <p:ph sz="quarter" idx="15" hasCustomPrompt="1"/>
          </p:nvPr>
        </p:nvSpPr>
        <p:spPr>
          <a:xfrm>
            <a:off x="6183796" y="1881187"/>
            <a:ext cx="5508511" cy="4030633"/>
          </a:xfrm>
        </p:spPr>
        <p:txBody>
          <a:bodyPr>
            <a:noAutofit/>
          </a:bodyPr>
          <a:lstStyle>
            <a:lvl1pPr marL="0" marR="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96" marR="0"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91" marR="0" indent="-143996" algn="l" defTabSz="914374"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88" marR="0" indent="-143996" algn="l" defTabSz="914374"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143996" marR="0" lvl="1"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287991" marR="0" lvl="2" indent="-143996" algn="l" defTabSz="914374" rtl="0" eaLnBrk="1" fontAlgn="auto" latinLnBrk="0" hangingPunct="1">
              <a:lnSpc>
                <a:spcPct val="120000"/>
              </a:lnSpc>
              <a:spcBef>
                <a:spcPts val="0"/>
              </a:spcBef>
              <a:spcAft>
                <a:spcPts val="800"/>
              </a:spcAft>
              <a:buClrTx/>
              <a:buSzTx/>
              <a:buFont typeface="Monaco" pitchFamily="2" charset="77"/>
              <a:buChar char="⎼"/>
              <a:tabLst/>
              <a:defRPr/>
            </a:pPr>
            <a:r>
              <a:rPr kumimoji="0" lang="en-US" sz="12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12</a:t>
            </a:r>
          </a:p>
          <a:p>
            <a:pPr marL="431988" marR="0" lvl="3" indent="-143996" algn="l" defTabSz="914374" rtl="0" eaLnBrk="1" fontAlgn="auto" latinLnBrk="0" hangingPunct="1">
              <a:lnSpc>
                <a:spcPct val="120000"/>
              </a:lnSpc>
              <a:spcBef>
                <a:spcPts val="0"/>
              </a:spcBef>
              <a:spcAft>
                <a:spcPts val="800"/>
              </a:spcAft>
              <a:buClrTx/>
              <a:buSzTx/>
              <a:buFont typeface="System Font Regular"/>
              <a:buChar char="»"/>
              <a:tabLst/>
              <a:defRPr/>
            </a:pPr>
            <a:r>
              <a:rPr kumimoji="0" lang="en-US" sz="1200" b="0" i="0" u="none" strike="noStrike" kern="1200" cap="none" spc="0" normalizeH="0" baseline="0" noProof="0">
                <a:ln>
                  <a:noFill/>
                </a:ln>
                <a:solidFill>
                  <a:srgbClr val="000000"/>
                </a:solidFill>
                <a:effectLst/>
                <a:uLnTx/>
                <a:uFillTx/>
                <a:latin typeface="Montserrat Light" pitchFamily="2" charset="77"/>
                <a:ea typeface="+mn-ea"/>
                <a:cs typeface="+mn-cs"/>
              </a:rPr>
              <a:t>Montserrat Light Point Size 12</a:t>
            </a:r>
          </a:p>
        </p:txBody>
      </p:sp>
      <p:grpSp>
        <p:nvGrpSpPr>
          <p:cNvPr id="19" name="Group 18">
            <a:extLst>
              <a:ext uri="{FF2B5EF4-FFF2-40B4-BE49-F238E27FC236}">
                <a16:creationId xmlns:a16="http://schemas.microsoft.com/office/drawing/2014/main" id="{0C291F29-2F98-BD4D-B042-0C72D579864D}"/>
              </a:ext>
            </a:extLst>
          </p:cNvPr>
          <p:cNvGrpSpPr/>
          <p:nvPr/>
        </p:nvGrpSpPr>
        <p:grpSpPr>
          <a:xfrm>
            <a:off x="337062" y="365496"/>
            <a:ext cx="2576121" cy="184666"/>
            <a:chOff x="446350" y="402893"/>
            <a:chExt cx="2780477" cy="203560"/>
          </a:xfrm>
        </p:grpSpPr>
        <p:cxnSp>
          <p:nvCxnSpPr>
            <p:cNvPr id="20" name="Straight Connector 19">
              <a:extLst>
                <a:ext uri="{FF2B5EF4-FFF2-40B4-BE49-F238E27FC236}">
                  <a16:creationId xmlns:a16="http://schemas.microsoft.com/office/drawing/2014/main" id="{DEF174A2-A12A-574C-A29E-3FE1A83AA8A7}"/>
                </a:ext>
              </a:extLst>
            </p:cNvPr>
            <p:cNvCxnSpPr/>
            <p:nvPr/>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A29AAED-C026-A74D-986A-D99794BFEDDD}"/>
                </a:ext>
              </a:extLst>
            </p:cNvPr>
            <p:cNvSpPr txBox="1"/>
            <p:nvPr/>
          </p:nvSpPr>
          <p:spPr>
            <a:xfrm>
              <a:off x="524310" y="402893"/>
              <a:ext cx="2702517" cy="203560"/>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gr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53075"/>
          <a:stretch/>
        </p:blipFill>
        <p:spPr>
          <a:xfrm>
            <a:off x="9252098" y="-29176"/>
            <a:ext cx="2354603" cy="1090994"/>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62347" t="45015" r="-281" b="-1"/>
          <a:stretch/>
        </p:blipFill>
        <p:spPr>
          <a:xfrm rot="5400000">
            <a:off x="10780024" y="-258112"/>
            <a:ext cx="1161548" cy="1662403"/>
          </a:xfrm>
          <a:prstGeom prst="rect">
            <a:avLst/>
          </a:prstGeom>
        </p:spPr>
      </p:pic>
    </p:spTree>
    <p:extLst>
      <p:ext uri="{BB962C8B-B14F-4D97-AF65-F5344CB8AC3E}">
        <p14:creationId xmlns:p14="http://schemas.microsoft.com/office/powerpoint/2010/main" val="1261749420"/>
      </p:ext>
    </p:extLst>
  </p:cSld>
  <p:clrMapOvr>
    <a:masterClrMapping/>
  </p:clrMapOvr>
  <p:extLst>
    <p:ext uri="{DCECCB84-F9BA-43D5-87BE-67443E8EF086}">
      <p15:sldGuideLst xmlns:p15="http://schemas.microsoft.com/office/powerpoint/2012/main">
        <p15:guide id="1" orient="horz" pos="372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wo Column Slide">
    <p:bg>
      <p:bgPr>
        <a:solidFill>
          <a:schemeClr val="bg1"/>
        </a:solidFill>
        <a:effectLst/>
      </p:bgPr>
    </p:bg>
    <p:spTree>
      <p:nvGrpSpPr>
        <p:cNvPr id="1" name=""/>
        <p:cNvGrpSpPr/>
        <p:nvPr/>
      </p:nvGrpSpPr>
      <p:grpSpPr>
        <a:xfrm>
          <a:off x="0" y="0"/>
          <a:ext cx="0" cy="0"/>
          <a:chOff x="0" y="0"/>
          <a:chExt cx="0" cy="0"/>
        </a:xfrm>
      </p:grpSpPr>
      <p:sp>
        <p:nvSpPr>
          <p:cNvPr id="38" name="Footer Placeholder 3">
            <a:extLst>
              <a:ext uri="{FF2B5EF4-FFF2-40B4-BE49-F238E27FC236}">
                <a16:creationId xmlns:a16="http://schemas.microsoft.com/office/drawing/2014/main" id="{6D938D5A-7424-0143-BFE0-7A42485AF851}"/>
              </a:ext>
            </a:extLst>
          </p:cNvPr>
          <p:cNvSpPr>
            <a:spLocks noGrp="1"/>
          </p:cNvSpPr>
          <p:nvPr>
            <p:ph type="ftr" sz="quarter" idx="3"/>
          </p:nvPr>
        </p:nvSpPr>
        <p:spPr>
          <a:xfrm>
            <a:off x="316228" y="6188899"/>
            <a:ext cx="3343275" cy="365125"/>
          </a:xfrm>
          <a:prstGeom prst="rect">
            <a:avLst/>
          </a:prstGeom>
        </p:spPr>
        <p:txBody>
          <a:bodyPr vert="horz" lIns="0" tIns="0" rIns="0" bIns="0" rtlCol="0" anchor="b" anchorCtr="0"/>
          <a:lstStyle>
            <a:lvl1pPr algn="l">
              <a:defRPr sz="1200" b="0" i="0">
                <a:solidFill>
                  <a:schemeClr val="tx2"/>
                </a:solidFill>
                <a:latin typeface="Montserrat Light" pitchFamily="2" charset="77"/>
              </a:defRPr>
            </a:lvl1pPr>
          </a:lstStyle>
          <a:p>
            <a:endParaRPr lang="en-AU"/>
          </a:p>
        </p:txBody>
      </p:sp>
      <p:sp>
        <p:nvSpPr>
          <p:cNvPr id="32" name="Title 1">
            <a:extLst>
              <a:ext uri="{FF2B5EF4-FFF2-40B4-BE49-F238E27FC236}">
                <a16:creationId xmlns:a16="http://schemas.microsoft.com/office/drawing/2014/main" id="{230DD9A7-09FE-4E1B-A672-CED018A0372F}"/>
              </a:ext>
            </a:extLst>
          </p:cNvPr>
          <p:cNvSpPr>
            <a:spLocks noGrp="1"/>
          </p:cNvSpPr>
          <p:nvPr>
            <p:ph type="title"/>
          </p:nvPr>
        </p:nvSpPr>
        <p:spPr>
          <a:xfrm>
            <a:off x="316228" y="668773"/>
            <a:ext cx="11428060" cy="498470"/>
          </a:xfrm>
        </p:spPr>
        <p:txBody>
          <a:bodyPr>
            <a:noAutofit/>
          </a:bodyPr>
          <a:lstStyle>
            <a:lvl1pPr>
              <a:defRPr>
                <a:solidFill>
                  <a:schemeClr val="tx2"/>
                </a:solidFill>
              </a:defRPr>
            </a:lvl1pPr>
          </a:lstStyle>
          <a:p>
            <a:r>
              <a:rPr lang="en-US"/>
              <a:t>Click to edit Master title style</a:t>
            </a:r>
            <a:endParaRPr lang="en-AU"/>
          </a:p>
        </p:txBody>
      </p:sp>
      <p:sp>
        <p:nvSpPr>
          <p:cNvPr id="39" name="Text Placeholder 2078">
            <a:extLst>
              <a:ext uri="{FF2B5EF4-FFF2-40B4-BE49-F238E27FC236}">
                <a16:creationId xmlns:a16="http://schemas.microsoft.com/office/drawing/2014/main" id="{7C970063-30E0-2145-B5EC-FC65EB533C0E}"/>
              </a:ext>
            </a:extLst>
          </p:cNvPr>
          <p:cNvSpPr>
            <a:spLocks noGrp="1"/>
          </p:cNvSpPr>
          <p:nvPr>
            <p:ph type="body" sz="quarter" idx="16" hasCustomPrompt="1"/>
          </p:nvPr>
        </p:nvSpPr>
        <p:spPr>
          <a:xfrm>
            <a:off x="316227" y="1175566"/>
            <a:ext cx="11448471" cy="276999"/>
          </a:xfrm>
        </p:spPr>
        <p:txBody>
          <a:bodyPr wrap="square">
            <a:noAutofit/>
          </a:bodyPr>
          <a:lstStyle>
            <a:lvl1pPr>
              <a:defRPr sz="1800" b="0" i="0">
                <a:solidFill>
                  <a:schemeClr val="accent5"/>
                </a:solidFill>
                <a:latin typeface="Montserrat SemiBold" pitchFamily="2" charset="77"/>
              </a:defRPr>
            </a:lvl1pPr>
            <a:lvl2pPr marL="0" indent="0">
              <a:buNone/>
              <a:defRPr/>
            </a:lvl2pPr>
          </a:lstStyle>
          <a:p>
            <a:pPr lvl="0"/>
            <a:r>
              <a:rPr lang="en-US"/>
              <a:t>Subtitle goes here</a:t>
            </a:r>
          </a:p>
        </p:txBody>
      </p:sp>
      <p:sp>
        <p:nvSpPr>
          <p:cNvPr id="33" name="Content Placeholder 10">
            <a:extLst>
              <a:ext uri="{FF2B5EF4-FFF2-40B4-BE49-F238E27FC236}">
                <a16:creationId xmlns:a16="http://schemas.microsoft.com/office/drawing/2014/main" id="{FD9F97E7-AF54-478A-8D95-C8620B9F3385}"/>
              </a:ext>
            </a:extLst>
          </p:cNvPr>
          <p:cNvSpPr>
            <a:spLocks noGrp="1"/>
          </p:cNvSpPr>
          <p:nvPr>
            <p:ph sz="quarter" idx="14" hasCustomPrompt="1"/>
          </p:nvPr>
        </p:nvSpPr>
        <p:spPr>
          <a:xfrm>
            <a:off x="316228" y="1881187"/>
            <a:ext cx="5508511" cy="4030633"/>
          </a:xfrm>
        </p:spPr>
        <p:txBody>
          <a:bodyPr>
            <a:noAutofit/>
          </a:bodyPr>
          <a:lstStyle>
            <a:lvl1pPr marL="0" marR="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96" marR="0"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91" marR="0" indent="-143996" algn="l" defTabSz="914374"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88" marR="0" indent="-143996" algn="l" defTabSz="914374"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143996" marR="0" lvl="1"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287991" marR="0" lvl="2" indent="-143996" algn="l" defTabSz="914374" rtl="0" eaLnBrk="1" fontAlgn="auto" latinLnBrk="0" hangingPunct="1">
              <a:lnSpc>
                <a:spcPct val="120000"/>
              </a:lnSpc>
              <a:spcBef>
                <a:spcPts val="0"/>
              </a:spcBef>
              <a:spcAft>
                <a:spcPts val="800"/>
              </a:spcAft>
              <a:buClrTx/>
              <a:buSzTx/>
              <a:buFont typeface="Monaco" pitchFamily="2" charset="77"/>
              <a:buChar char="⎼"/>
              <a:tabLst/>
              <a:defRPr/>
            </a:pPr>
            <a:r>
              <a:rPr kumimoji="0" lang="en-US" sz="12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12</a:t>
            </a:r>
          </a:p>
          <a:p>
            <a:pPr marL="431988" marR="0" lvl="3" indent="-143996" algn="l" defTabSz="914374" rtl="0" eaLnBrk="1" fontAlgn="auto" latinLnBrk="0" hangingPunct="1">
              <a:lnSpc>
                <a:spcPct val="120000"/>
              </a:lnSpc>
              <a:spcBef>
                <a:spcPts val="0"/>
              </a:spcBef>
              <a:spcAft>
                <a:spcPts val="800"/>
              </a:spcAft>
              <a:buClrTx/>
              <a:buSzTx/>
              <a:buFont typeface="System Font Regular"/>
              <a:buChar char="»"/>
              <a:tabLst/>
              <a:defRPr/>
            </a:pPr>
            <a:r>
              <a:rPr kumimoji="0" lang="en-US" sz="1200" b="0" i="0" u="none" strike="noStrike" kern="1200" cap="none" spc="0" normalizeH="0" baseline="0" noProof="0">
                <a:ln>
                  <a:noFill/>
                </a:ln>
                <a:solidFill>
                  <a:srgbClr val="000000"/>
                </a:solidFill>
                <a:effectLst/>
                <a:uLnTx/>
                <a:uFillTx/>
                <a:latin typeface="Montserrat Light" pitchFamily="2" charset="77"/>
                <a:ea typeface="+mn-ea"/>
                <a:cs typeface="+mn-cs"/>
              </a:rPr>
              <a:t>Montserrat Light Point Size 12</a:t>
            </a:r>
          </a:p>
        </p:txBody>
      </p:sp>
      <p:sp>
        <p:nvSpPr>
          <p:cNvPr id="34" name="Content Placeholder 10">
            <a:extLst>
              <a:ext uri="{FF2B5EF4-FFF2-40B4-BE49-F238E27FC236}">
                <a16:creationId xmlns:a16="http://schemas.microsoft.com/office/drawing/2014/main" id="{01DDF432-B9B5-4DE1-B08C-F223EAD1B176}"/>
              </a:ext>
            </a:extLst>
          </p:cNvPr>
          <p:cNvSpPr>
            <a:spLocks noGrp="1"/>
          </p:cNvSpPr>
          <p:nvPr>
            <p:ph sz="quarter" idx="15" hasCustomPrompt="1"/>
          </p:nvPr>
        </p:nvSpPr>
        <p:spPr>
          <a:xfrm>
            <a:off x="6183796" y="1881187"/>
            <a:ext cx="5508511" cy="4030633"/>
          </a:xfrm>
        </p:spPr>
        <p:txBody>
          <a:bodyPr>
            <a:noAutofit/>
          </a:bodyPr>
          <a:lstStyle>
            <a:lvl1pPr marL="0" marR="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96" marR="0"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91" marR="0" indent="-143996" algn="l" defTabSz="914374"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88" marR="0" indent="-143996" algn="l" defTabSz="914374"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374"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143996" marR="0" lvl="1" indent="-143996" algn="l" defTabSz="914374"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14</a:t>
            </a:r>
          </a:p>
          <a:p>
            <a:pPr marL="287991" marR="0" lvl="2" indent="-143996" algn="l" defTabSz="914374" rtl="0" eaLnBrk="1" fontAlgn="auto" latinLnBrk="0" hangingPunct="1">
              <a:lnSpc>
                <a:spcPct val="120000"/>
              </a:lnSpc>
              <a:spcBef>
                <a:spcPts val="0"/>
              </a:spcBef>
              <a:spcAft>
                <a:spcPts val="800"/>
              </a:spcAft>
              <a:buClrTx/>
              <a:buSzTx/>
              <a:buFont typeface="Monaco" pitchFamily="2" charset="77"/>
              <a:buChar char="⎼"/>
              <a:tabLst/>
              <a:defRPr/>
            </a:pPr>
            <a:r>
              <a:rPr kumimoji="0" lang="en-US" sz="1200" b="0" i="0" u="none" strike="noStrike" kern="1200" cap="none" spc="0" normalizeH="0" baseline="0" noProof="0">
                <a:ln>
                  <a:noFill/>
                </a:ln>
                <a:solidFill>
                  <a:srgbClr val="000000"/>
                </a:solidFill>
                <a:effectLst/>
                <a:uLnTx/>
                <a:uFillTx/>
                <a:latin typeface="Montserrat Medium" pitchFamily="2" charset="77"/>
                <a:ea typeface="+mn-ea"/>
                <a:cs typeface="+mn-cs"/>
              </a:rPr>
              <a:t>Montserrat Medium Point Size 12</a:t>
            </a:r>
          </a:p>
          <a:p>
            <a:pPr marL="431988" marR="0" lvl="3" indent="-143996" algn="l" defTabSz="914374" rtl="0" eaLnBrk="1" fontAlgn="auto" latinLnBrk="0" hangingPunct="1">
              <a:lnSpc>
                <a:spcPct val="120000"/>
              </a:lnSpc>
              <a:spcBef>
                <a:spcPts val="0"/>
              </a:spcBef>
              <a:spcAft>
                <a:spcPts val="800"/>
              </a:spcAft>
              <a:buClrTx/>
              <a:buSzTx/>
              <a:buFont typeface="System Font Regular"/>
              <a:buChar char="»"/>
              <a:tabLst/>
              <a:defRPr/>
            </a:pPr>
            <a:r>
              <a:rPr kumimoji="0" lang="en-US" sz="1200" b="0" i="0" u="none" strike="noStrike" kern="1200" cap="none" spc="0" normalizeH="0" baseline="0" noProof="0">
                <a:ln>
                  <a:noFill/>
                </a:ln>
                <a:solidFill>
                  <a:srgbClr val="000000"/>
                </a:solidFill>
                <a:effectLst/>
                <a:uLnTx/>
                <a:uFillTx/>
                <a:latin typeface="Montserrat Light" pitchFamily="2" charset="77"/>
                <a:ea typeface="+mn-ea"/>
                <a:cs typeface="+mn-cs"/>
              </a:rPr>
              <a:t>Montserrat Light Point Size 12</a:t>
            </a:r>
          </a:p>
        </p:txBody>
      </p:sp>
      <p:grpSp>
        <p:nvGrpSpPr>
          <p:cNvPr id="35" name="Group 34">
            <a:extLst>
              <a:ext uri="{FF2B5EF4-FFF2-40B4-BE49-F238E27FC236}">
                <a16:creationId xmlns:a16="http://schemas.microsoft.com/office/drawing/2014/main" id="{0C291F29-2F98-BD4D-B042-0C72D579864D}"/>
              </a:ext>
            </a:extLst>
          </p:cNvPr>
          <p:cNvGrpSpPr/>
          <p:nvPr/>
        </p:nvGrpSpPr>
        <p:grpSpPr>
          <a:xfrm>
            <a:off x="337062" y="365496"/>
            <a:ext cx="2576121" cy="184666"/>
            <a:chOff x="446350" y="402893"/>
            <a:chExt cx="2780477" cy="203560"/>
          </a:xfrm>
        </p:grpSpPr>
        <p:cxnSp>
          <p:nvCxnSpPr>
            <p:cNvPr id="36" name="Straight Connector 35">
              <a:extLst>
                <a:ext uri="{FF2B5EF4-FFF2-40B4-BE49-F238E27FC236}">
                  <a16:creationId xmlns:a16="http://schemas.microsoft.com/office/drawing/2014/main" id="{DEF174A2-A12A-574C-A29E-3FE1A83AA8A7}"/>
                </a:ext>
              </a:extLst>
            </p:cNvPr>
            <p:cNvCxnSpPr/>
            <p:nvPr/>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A29AAED-C026-A74D-986A-D99794BFEDDD}"/>
                </a:ext>
              </a:extLst>
            </p:cNvPr>
            <p:cNvSpPr txBox="1"/>
            <p:nvPr/>
          </p:nvSpPr>
          <p:spPr>
            <a:xfrm>
              <a:off x="524310" y="402893"/>
              <a:ext cx="2702517" cy="203560"/>
            </a:xfrm>
            <a:prstGeom prst="rect">
              <a:avLst/>
            </a:prstGeom>
            <a:noFill/>
          </p:spPr>
          <p:txBody>
            <a:bodyPr wrap="none" lIns="0" tIns="0" rIns="0" bIns="0" rtlCol="0">
              <a:spAutoFit/>
            </a:bodyPr>
            <a:lstStyle/>
            <a:p>
              <a:r>
                <a:rPr lang="en-AU" sz="1200" b="1" i="0">
                  <a:solidFill>
                    <a:schemeClr val="tx2"/>
                  </a:solidFill>
                  <a:latin typeface="Montserrat SemiBold" pitchFamily="2" charset="77"/>
                </a:rPr>
                <a:t>NSW Department of Education</a:t>
              </a:r>
            </a:p>
          </p:txBody>
        </p:sp>
      </p:grpSp>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t="71528" r="50000"/>
          <a:stretch/>
        </p:blipFill>
        <p:spPr>
          <a:xfrm>
            <a:off x="10597607" y="-15240"/>
            <a:ext cx="1594393" cy="774376"/>
          </a:xfrm>
          <a:prstGeom prst="rect">
            <a:avLst/>
          </a:prstGeom>
        </p:spPr>
      </p:pic>
      <p:pic>
        <p:nvPicPr>
          <p:cNvPr id="23" name="Picture 22"/>
          <p:cNvPicPr>
            <a:picLocks noChangeAspect="1"/>
          </p:cNvPicPr>
          <p:nvPr/>
        </p:nvPicPr>
        <p:blipFill rotWithShape="1">
          <a:blip r:embed="rId3">
            <a:extLst>
              <a:ext uri="{28A0092B-C50C-407E-A947-70E740481C1C}">
                <a14:useLocalDpi xmlns:a14="http://schemas.microsoft.com/office/drawing/2010/main" val="0"/>
              </a:ext>
            </a:extLst>
          </a:blip>
          <a:srcRect l="-1" t="89117" r="-27477" b="1"/>
          <a:stretch/>
        </p:blipFill>
        <p:spPr>
          <a:xfrm rot="5400000">
            <a:off x="8508032" y="4096504"/>
            <a:ext cx="6795208" cy="572727"/>
          </a:xfrm>
          <a:prstGeom prst="rect">
            <a:avLst/>
          </a:prstGeom>
        </p:spPr>
      </p:pic>
    </p:spTree>
    <p:extLst>
      <p:ext uri="{BB962C8B-B14F-4D97-AF65-F5344CB8AC3E}">
        <p14:creationId xmlns:p14="http://schemas.microsoft.com/office/powerpoint/2010/main" val="3482615511"/>
      </p:ext>
    </p:extLst>
  </p:cSld>
  <p:clrMapOvr>
    <a:masterClrMapping/>
  </p:clrMapOvr>
  <p:extLst>
    <p:ext uri="{DCECCB84-F9BA-43D5-87BE-67443E8EF086}">
      <p15:sldGuideLst xmlns:p15="http://schemas.microsoft.com/office/powerpoint/2012/main">
        <p15:guide id="1" orient="horz" pos="37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32B1-652C-3746-B6FA-FFAB7FE6BD9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07EB885-7FA4-394A-9DDA-D3EB8F54D2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4FF8AE8-2D07-624F-A696-D8FDA1C2C9F7}"/>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025DE3F5-F398-3540-9330-53DFE5342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DC2D8-E45F-BB42-B08E-F7C0A7C6A461}"/>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46843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FE54-410A-B743-A2D8-9CB1C2529A9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2AB326-9AE8-5246-A528-5A3507309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3A55545-9A87-624D-AAA4-C2937FBA221A}"/>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B7098B80-A573-0946-B077-A3342B643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AE2BB0-DAEF-EA4F-B89E-94A553C4215F}"/>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15250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375B-92AD-194E-A461-C61BA05644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8D7A7A4-D7BE-D848-9DA8-D2F671F702C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CE1AF2B-4D43-734C-9CCA-01AC40424FF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1CF830C-F233-3B42-84C6-D2B52210F2B1}"/>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6" name="Footer Placeholder 5">
            <a:extLst>
              <a:ext uri="{FF2B5EF4-FFF2-40B4-BE49-F238E27FC236}">
                <a16:creationId xmlns:a16="http://schemas.microsoft.com/office/drawing/2014/main" id="{2207383A-B299-5D4A-AD7C-DAA083CB6F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C6777-2224-D74C-9CE7-995F060AAF05}"/>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401723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DBE0-6B41-1E43-821F-4744A29602B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13649B-D024-3441-94C6-D436B225D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51E3DBE-EDFF-4A40-B362-5B92FEA083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5027B95-4EDD-3548-85B5-3F133B520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B2CB41A-4FDD-4E4F-BAF3-28D882B598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62064B9-FEEE-364D-A3CA-17BFE3EC761C}"/>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8" name="Footer Placeholder 7">
            <a:extLst>
              <a:ext uri="{FF2B5EF4-FFF2-40B4-BE49-F238E27FC236}">
                <a16:creationId xmlns:a16="http://schemas.microsoft.com/office/drawing/2014/main" id="{ED7C76EB-F817-C044-9CF1-3A8B4C08B8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DAE2C6-D734-BC48-8945-08CB62C3D8FF}"/>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19074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4DEC-FF6F-9740-91A2-36085881484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32AC826-02C6-FA49-AA1B-DA8E4289DCFC}"/>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4" name="Footer Placeholder 3">
            <a:extLst>
              <a:ext uri="{FF2B5EF4-FFF2-40B4-BE49-F238E27FC236}">
                <a16:creationId xmlns:a16="http://schemas.microsoft.com/office/drawing/2014/main" id="{F414B784-BD28-8643-BCCF-52729F83F8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0C64A-CC94-124C-A066-39E3C2164DE0}"/>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274147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551BF4-9229-5642-906F-0CFAFB5ED38D}"/>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3" name="Footer Placeholder 2">
            <a:extLst>
              <a:ext uri="{FF2B5EF4-FFF2-40B4-BE49-F238E27FC236}">
                <a16:creationId xmlns:a16="http://schemas.microsoft.com/office/drawing/2014/main" id="{2228A5C2-F47A-C847-B284-0CDDADC231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6A153D-9FD6-C543-880A-8EA350615AC2}"/>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279223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8DEC-ED75-2A4C-A146-6AA5E7F129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9D7E403-3A19-404B-8C56-EE7427640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6F7998-6733-D94B-AA51-DE1904456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8445B32-20F5-FF4B-A347-B4573F1D3621}"/>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6" name="Footer Placeholder 5">
            <a:extLst>
              <a:ext uri="{FF2B5EF4-FFF2-40B4-BE49-F238E27FC236}">
                <a16:creationId xmlns:a16="http://schemas.microsoft.com/office/drawing/2014/main" id="{81E7D466-3AF8-0F41-B972-374B18329F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A6785-8C38-C64E-A10E-F91489392FB6}"/>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359800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E652-9761-5B49-9849-E756B3CB0F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E12EE2B-09DA-9142-9831-525A1C804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C99B07-DD27-9D43-9DE6-58F810936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1BC592-876D-EE47-9A65-E4459D784A46}"/>
              </a:ext>
            </a:extLst>
          </p:cNvPr>
          <p:cNvSpPr>
            <a:spLocks noGrp="1"/>
          </p:cNvSpPr>
          <p:nvPr>
            <p:ph type="dt" sz="half" idx="10"/>
          </p:nvPr>
        </p:nvSpPr>
        <p:spPr/>
        <p:txBody>
          <a:bodyPr/>
          <a:lstStyle/>
          <a:p>
            <a:fld id="{7EE2005C-3EAF-1143-81A3-754BC5AFBAA8}" type="datetimeFigureOut">
              <a:rPr lang="en-US" smtClean="0"/>
              <a:t>12/18/2020</a:t>
            </a:fld>
            <a:endParaRPr lang="en-US"/>
          </a:p>
        </p:txBody>
      </p:sp>
      <p:sp>
        <p:nvSpPr>
          <p:cNvPr id="6" name="Footer Placeholder 5">
            <a:extLst>
              <a:ext uri="{FF2B5EF4-FFF2-40B4-BE49-F238E27FC236}">
                <a16:creationId xmlns:a16="http://schemas.microsoft.com/office/drawing/2014/main" id="{8842BB67-F20C-E242-9253-DE95122A8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D99282-8DBB-AF42-AB30-4436B22D1EAB}"/>
              </a:ext>
            </a:extLst>
          </p:cNvPr>
          <p:cNvSpPr>
            <a:spLocks noGrp="1"/>
          </p:cNvSpPr>
          <p:nvPr>
            <p:ph type="sldNum" sz="quarter" idx="12"/>
          </p:nvPr>
        </p:nvSpPr>
        <p:spPr/>
        <p:txBody>
          <a:bodyPr/>
          <a:lstStyle/>
          <a:p>
            <a:fld id="{7F42866D-8461-A44C-BD51-1BE3DCE0885F}" type="slidenum">
              <a:rPr lang="en-US" smtClean="0"/>
              <a:t>‹#›</a:t>
            </a:fld>
            <a:endParaRPr lang="en-US"/>
          </a:p>
        </p:txBody>
      </p:sp>
    </p:spTree>
    <p:extLst>
      <p:ext uri="{BB962C8B-B14F-4D97-AF65-F5344CB8AC3E}">
        <p14:creationId xmlns:p14="http://schemas.microsoft.com/office/powerpoint/2010/main" val="404170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4773F7-39A3-EE4B-A6F6-8EC7E51BF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B1D3B8F-E381-CE42-9B98-634C08A72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FBE241-FE0B-4844-B35C-DCA1B29808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2005C-3EAF-1143-81A3-754BC5AFBAA8}" type="datetimeFigureOut">
              <a:rPr lang="en-US" smtClean="0"/>
              <a:t>12/18/2020</a:t>
            </a:fld>
            <a:endParaRPr lang="en-US"/>
          </a:p>
        </p:txBody>
      </p:sp>
      <p:sp>
        <p:nvSpPr>
          <p:cNvPr id="5" name="Footer Placeholder 4">
            <a:extLst>
              <a:ext uri="{FF2B5EF4-FFF2-40B4-BE49-F238E27FC236}">
                <a16:creationId xmlns:a16="http://schemas.microsoft.com/office/drawing/2014/main" id="{9B19C477-BA9E-E54E-9C42-7AC1EB817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265007-F458-8D42-862D-E294F69160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2866D-8461-A44C-BD51-1BE3DCE0885F}" type="slidenum">
              <a:rPr lang="en-US" smtClean="0"/>
              <a:t>‹#›</a:t>
            </a:fld>
            <a:endParaRPr lang="en-US"/>
          </a:p>
        </p:txBody>
      </p:sp>
    </p:spTree>
    <p:extLst>
      <p:ext uri="{BB962C8B-B14F-4D97-AF65-F5344CB8AC3E}">
        <p14:creationId xmlns:p14="http://schemas.microsoft.com/office/powerpoint/2010/main" val="4273000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19.pn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21.png"/><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8.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19.png"/><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21.pn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19.png"/><Relationship Id="rId4" Type="http://schemas.openxmlformats.org/officeDocument/2006/relationships/image" Target="../media/image17.png"/></Relationships>
</file>

<file path=ppt/slides/_rels/slide3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EA00D427-301A-DE4A-AABF-15053166D9E2}"/>
              </a:ext>
            </a:extLst>
          </p:cNvPr>
          <p:cNvSpPr txBox="1">
            <a:spLocks/>
          </p:cNvSpPr>
          <p:nvPr/>
        </p:nvSpPr>
        <p:spPr>
          <a:xfrm>
            <a:off x="632604" y="3865787"/>
            <a:ext cx="4637506" cy="498470"/>
          </a:xfrm>
          <a:prstGeom prst="rect">
            <a:avLst/>
          </a:prstGeom>
        </p:spPr>
        <p:txBody>
          <a:bodyPr vert="horz" wrap="square" lIns="0" tIns="0" rIns="0" bIns="0" rtlCol="0" anchor="ctr">
            <a:noAutofit/>
          </a:bodyPr>
          <a:lstStyle>
            <a:lvl1pPr algn="l" defTabSz="685798" rtl="0" eaLnBrk="1" latinLnBrk="0" hangingPunct="1">
              <a:lnSpc>
                <a:spcPct val="90000"/>
              </a:lnSpc>
              <a:spcBef>
                <a:spcPct val="0"/>
              </a:spcBef>
              <a:buNone/>
              <a:defRPr sz="3875" b="1" i="0" kern="1200">
                <a:solidFill>
                  <a:schemeClr val="bg1"/>
                </a:solidFill>
                <a:latin typeface="Arial" panose="020B0604020202020204" pitchFamily="34" charset="0"/>
                <a:ea typeface="+mj-ea"/>
                <a:cs typeface="Arial" panose="020B0604020202020204" pitchFamily="34" charset="0"/>
              </a:defRPr>
            </a:lvl1pPr>
          </a:lstStyle>
          <a:p>
            <a:r>
              <a:rPr lang="en-US" sz="4000" dirty="0">
                <a:latin typeface="Montserrat" panose="02000505000000020004" pitchFamily="2" charset="77"/>
              </a:rPr>
              <a:t>Explicit Phonics Instruction</a:t>
            </a:r>
          </a:p>
          <a:p>
            <a:endParaRPr lang="en-US" dirty="0">
              <a:latin typeface="+mj-lt"/>
            </a:endParaRPr>
          </a:p>
          <a:p>
            <a:endParaRPr lang="en-US" dirty="0">
              <a:latin typeface="+mj-lt"/>
            </a:endParaRPr>
          </a:p>
          <a:p>
            <a:endParaRPr lang="en-US" dirty="0">
              <a:latin typeface="+mj-lt"/>
            </a:endParaRPr>
          </a:p>
          <a:p>
            <a:r>
              <a:rPr lang="en-US" dirty="0">
                <a:latin typeface="Montserrat" panose="02000505000000020004" pitchFamily="2" charset="77"/>
              </a:rPr>
              <a:t>S A T P – lesson 5</a:t>
            </a:r>
          </a:p>
        </p:txBody>
      </p:sp>
      <p:sp>
        <p:nvSpPr>
          <p:cNvPr id="2" name="Oval 1" title="decorative image only"/>
          <p:cNvSpPr/>
          <p:nvPr/>
        </p:nvSpPr>
        <p:spPr>
          <a:xfrm>
            <a:off x="6386946" y="-117763"/>
            <a:ext cx="4544291" cy="4384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9" name="TextBox 1" title="decorative image only">
            <a:extLst>
              <a:ext uri="{FF2B5EF4-FFF2-40B4-BE49-F238E27FC236}">
                <a16:creationId xmlns:a16="http://schemas.microsoft.com/office/drawing/2014/main" id="{D2C16130-0E72-F04F-ACC1-AF40938821F3}"/>
              </a:ext>
            </a:extLst>
          </p:cNvPr>
          <p:cNvSpPr txBox="1"/>
          <p:nvPr/>
        </p:nvSpPr>
        <p:spPr>
          <a:xfrm>
            <a:off x="1515979" y="3717758"/>
            <a:ext cx="0" cy="0"/>
          </a:xfrm>
          <a:prstGeom prst="rect">
            <a:avLst/>
          </a:prstGeom>
          <a:noFill/>
        </p:spPr>
        <p:txBody>
          <a:bodyPr wrap="none" lIns="0" tIns="0" rIns="0" bIns="0" rtlCol="0">
            <a:noAutofit/>
          </a:bodyPr>
          <a:lstStyle/>
          <a:p>
            <a:pPr algn="l"/>
            <a:endParaRPr lang="en-US" sz="1400" err="1"/>
          </a:p>
        </p:txBody>
      </p:sp>
      <p:pic>
        <p:nvPicPr>
          <p:cNvPr id="6" name="Picture 5" title="NSW Government waratah logo">
            <a:extLst>
              <a:ext uri="{FF2B5EF4-FFF2-40B4-BE49-F238E27FC236}">
                <a16:creationId xmlns:a16="http://schemas.microsoft.com/office/drawing/2014/main" id="{434B4F22-7546-B547-8692-9D9ABF59D30F}"/>
              </a:ext>
            </a:extLst>
          </p:cNvPr>
          <p:cNvPicPr>
            <a:picLocks noChangeAspect="1"/>
          </p:cNvPicPr>
          <p:nvPr/>
        </p:nvPicPr>
        <p:blipFill>
          <a:blip r:embed="rId3"/>
          <a:stretch>
            <a:fillRect/>
          </a:stretch>
        </p:blipFill>
        <p:spPr>
          <a:xfrm>
            <a:off x="10468300" y="6083300"/>
            <a:ext cx="1536700" cy="546100"/>
          </a:xfrm>
          <a:prstGeom prst="rect">
            <a:avLst/>
          </a:prstGeom>
        </p:spPr>
      </p:pic>
      <p:sp>
        <p:nvSpPr>
          <p:cNvPr id="11" name="Oval 10" title="Home HomeInside the department HSC minimum standard Professional learning and resources">
            <a:extLst>
              <a:ext uri="{FF2B5EF4-FFF2-40B4-BE49-F238E27FC236}">
                <a16:creationId xmlns:a16="http://schemas.microsoft.com/office/drawing/2014/main" id="{05047751-B349-6B4A-92F2-01DC1FBCABB4}"/>
              </a:ext>
            </a:extLst>
          </p:cNvPr>
          <p:cNvSpPr/>
          <p:nvPr/>
        </p:nvSpPr>
        <p:spPr>
          <a:xfrm>
            <a:off x="5557726" y="-496542"/>
            <a:ext cx="2341756" cy="1895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title="Home HomeInside the department HSC minimum standard Professional learning and resources">
            <a:extLst>
              <a:ext uri="{FF2B5EF4-FFF2-40B4-BE49-F238E27FC236}">
                <a16:creationId xmlns:a16="http://schemas.microsoft.com/office/drawing/2014/main" id="{AF84D2C1-78D5-F94D-9EF8-C10DF35A338F}"/>
              </a:ext>
            </a:extLst>
          </p:cNvPr>
          <p:cNvSpPr/>
          <p:nvPr/>
        </p:nvSpPr>
        <p:spPr>
          <a:xfrm>
            <a:off x="8604963" y="2931036"/>
            <a:ext cx="2631687" cy="1714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title="Home HomeInside the department HSC minimum standard Professional learning and resources">
            <a:extLst>
              <a:ext uri="{FF2B5EF4-FFF2-40B4-BE49-F238E27FC236}">
                <a16:creationId xmlns:a16="http://schemas.microsoft.com/office/drawing/2014/main" id="{D2247346-DB96-5A4F-BC9B-760C77380A66}"/>
              </a:ext>
            </a:extLst>
          </p:cNvPr>
          <p:cNvSpPr/>
          <p:nvPr/>
        </p:nvSpPr>
        <p:spPr>
          <a:xfrm>
            <a:off x="6728604" y="2396687"/>
            <a:ext cx="1144157" cy="1112049"/>
          </a:xfrm>
          <a:prstGeom prst="ellipse">
            <a:avLst/>
          </a:prstGeom>
          <a:solidFill>
            <a:srgbClr val="CB1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title="Home HomeInside the department HSC minimum standard Professional learning and resources">
            <a:extLst>
              <a:ext uri="{FF2B5EF4-FFF2-40B4-BE49-F238E27FC236}">
                <a16:creationId xmlns:a16="http://schemas.microsoft.com/office/drawing/2014/main" id="{8779DBC3-03AD-1046-BCAF-97F32307B002}"/>
              </a:ext>
            </a:extLst>
          </p:cNvPr>
          <p:cNvSpPr/>
          <p:nvPr/>
        </p:nvSpPr>
        <p:spPr>
          <a:xfrm>
            <a:off x="8659091" y="-496542"/>
            <a:ext cx="2272146" cy="1895708"/>
          </a:xfrm>
          <a:prstGeom prst="ellipse">
            <a:avLst/>
          </a:prstGeom>
          <a:noFill/>
          <a:ln w="92075">
            <a:solidFill>
              <a:srgbClr val="1823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3982547"/>
      </p:ext>
    </p:extLst>
  </p:cSld>
  <p:clrMapOvr>
    <a:masterClrMapping/>
  </p:clrMapOvr>
  <mc:AlternateContent xmlns:mc="http://schemas.openxmlformats.org/markup-compatibility/2006" xmlns:p14="http://schemas.microsoft.com/office/powerpoint/2010/main">
    <mc:Choice Requires="p14">
      <p:transition spd="slow" p14:dur="2000" advTm="6803"/>
    </mc:Choice>
    <mc:Fallback xmlns="">
      <p:transition spd="slow" advTm="680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p">
            <a:extLst>
              <a:ext uri="{FF2B5EF4-FFF2-40B4-BE49-F238E27FC236}">
                <a16:creationId xmlns:a16="http://schemas.microsoft.com/office/drawing/2014/main" id="{2A72AC7C-D1C0-1648-94EE-7C1715B5C8EC}"/>
              </a:ext>
            </a:extLst>
          </p:cNvPr>
          <p:cNvPicPr>
            <a:picLocks noChangeAspect="1"/>
          </p:cNvPicPr>
          <p:nvPr/>
        </p:nvPicPr>
        <p:blipFill>
          <a:blip r:embed="rId3"/>
          <a:srcRect/>
          <a:stretch/>
        </p:blipFill>
        <p:spPr>
          <a:xfrm>
            <a:off x="4987929" y="720381"/>
            <a:ext cx="2216142" cy="5417238"/>
          </a:xfrm>
          <a:prstGeom prst="rect">
            <a:avLst/>
          </a:prstGeom>
        </p:spPr>
      </p:pic>
    </p:spTree>
    <p:extLst>
      <p:ext uri="{BB962C8B-B14F-4D97-AF65-F5344CB8AC3E}">
        <p14:creationId xmlns:p14="http://schemas.microsoft.com/office/powerpoint/2010/main" val="2284245763"/>
      </p:ext>
    </p:extLst>
  </p:cSld>
  <p:clrMapOvr>
    <a:masterClrMapping/>
  </p:clrMapOvr>
  <mc:AlternateContent xmlns:mc="http://schemas.openxmlformats.org/markup-compatibility/2006" xmlns:p14="http://schemas.microsoft.com/office/powerpoint/2010/main">
    <mc:Choice Requires="p14">
      <p:transition spd="slow" p14:dur="2000" advTm="2719"/>
    </mc:Choice>
    <mc:Fallback xmlns="">
      <p:transition spd="slow" advTm="271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lower case t">
            <a:extLst>
              <a:ext uri="{FF2B5EF4-FFF2-40B4-BE49-F238E27FC236}">
                <a16:creationId xmlns:a16="http://schemas.microsoft.com/office/drawing/2014/main" id="{EAA91C9B-3A6F-ED4E-B2E6-4C187E691CC9}"/>
              </a:ext>
            </a:extLst>
          </p:cNvPr>
          <p:cNvPicPr>
            <a:picLocks noChangeAspect="1"/>
          </p:cNvPicPr>
          <p:nvPr/>
        </p:nvPicPr>
        <p:blipFill>
          <a:blip r:embed="rId3"/>
          <a:srcRect/>
          <a:stretch/>
        </p:blipFill>
        <p:spPr>
          <a:xfrm>
            <a:off x="5057293" y="532945"/>
            <a:ext cx="2077412" cy="5792109"/>
          </a:xfrm>
          <a:prstGeom prst="rect">
            <a:avLst/>
          </a:prstGeom>
        </p:spPr>
      </p:pic>
    </p:spTree>
    <p:extLst>
      <p:ext uri="{BB962C8B-B14F-4D97-AF65-F5344CB8AC3E}">
        <p14:creationId xmlns:p14="http://schemas.microsoft.com/office/powerpoint/2010/main" val="966146507"/>
      </p:ext>
    </p:extLst>
  </p:cSld>
  <p:clrMapOvr>
    <a:masterClrMapping/>
  </p:clrMapOvr>
  <mc:AlternateContent xmlns:mc="http://schemas.openxmlformats.org/markup-compatibility/2006" xmlns:p14="http://schemas.microsoft.com/office/powerpoint/2010/main">
    <mc:Choice Requires="p14">
      <p:transition spd="slow" p14:dur="2000" advTm="3338"/>
    </mc:Choice>
    <mc:Fallback xmlns="">
      <p:transition spd="slow" advTm="333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s">
            <a:extLst>
              <a:ext uri="{FF2B5EF4-FFF2-40B4-BE49-F238E27FC236}">
                <a16:creationId xmlns:a16="http://schemas.microsoft.com/office/drawing/2014/main" id="{85DB6043-1C5E-504A-8552-A2AE9F8D2C2B}"/>
              </a:ext>
            </a:extLst>
          </p:cNvPr>
          <p:cNvPicPr>
            <a:picLocks noChangeAspect="1"/>
          </p:cNvPicPr>
          <p:nvPr/>
        </p:nvPicPr>
        <p:blipFill>
          <a:blip r:embed="rId3"/>
          <a:srcRect/>
          <a:stretch/>
        </p:blipFill>
        <p:spPr>
          <a:xfrm>
            <a:off x="4939783" y="1565583"/>
            <a:ext cx="2312433" cy="3726834"/>
          </a:xfrm>
          <a:prstGeom prst="rect">
            <a:avLst/>
          </a:prstGeom>
        </p:spPr>
      </p:pic>
    </p:spTree>
    <p:extLst>
      <p:ext uri="{BB962C8B-B14F-4D97-AF65-F5344CB8AC3E}">
        <p14:creationId xmlns:p14="http://schemas.microsoft.com/office/powerpoint/2010/main" val="1658353048"/>
      </p:ext>
    </p:extLst>
  </p:cSld>
  <p:clrMapOvr>
    <a:masterClrMapping/>
  </p:clrMapOvr>
  <mc:AlternateContent xmlns:mc="http://schemas.openxmlformats.org/markup-compatibility/2006" xmlns:p14="http://schemas.microsoft.com/office/powerpoint/2010/main">
    <mc:Choice Requires="p14">
      <p:transition spd="slow" p14:dur="2000" advTm="2419"/>
    </mc:Choice>
    <mc:Fallback xmlns="">
      <p:transition spd="slow" advTm="241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a">
            <a:extLst>
              <a:ext uri="{FF2B5EF4-FFF2-40B4-BE49-F238E27FC236}">
                <a16:creationId xmlns:a16="http://schemas.microsoft.com/office/drawing/2014/main" id="{CE380B20-E725-D348-9C26-89BB28692F32}"/>
              </a:ext>
            </a:extLst>
          </p:cNvPr>
          <p:cNvPicPr>
            <a:picLocks noChangeAspect="1"/>
          </p:cNvPicPr>
          <p:nvPr/>
        </p:nvPicPr>
        <p:blipFill>
          <a:blip r:embed="rId3"/>
          <a:srcRect/>
          <a:stretch/>
        </p:blipFill>
        <p:spPr>
          <a:xfrm>
            <a:off x="4860045" y="1690284"/>
            <a:ext cx="2471909" cy="3477432"/>
          </a:xfrm>
          <a:prstGeom prst="rect">
            <a:avLst/>
          </a:prstGeom>
        </p:spPr>
      </p:pic>
    </p:spTree>
    <p:extLst>
      <p:ext uri="{BB962C8B-B14F-4D97-AF65-F5344CB8AC3E}">
        <p14:creationId xmlns:p14="http://schemas.microsoft.com/office/powerpoint/2010/main" val="3225164455"/>
      </p:ext>
    </p:extLst>
  </p:cSld>
  <p:clrMapOvr>
    <a:masterClrMapping/>
  </p:clrMapOvr>
  <mc:AlternateContent xmlns:mc="http://schemas.openxmlformats.org/markup-compatibility/2006" xmlns:p14="http://schemas.microsoft.com/office/powerpoint/2010/main">
    <mc:Choice Requires="p14">
      <p:transition spd="slow" p14:dur="2000" advTm="3325"/>
    </mc:Choice>
    <mc:Fallback xmlns="">
      <p:transition spd="slow" advTm="332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animation or spelling of the word sat   - cell 1 = s  cell 2 = a cell 3 = t" title="grid">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2505271705"/>
              </p:ext>
            </p:extLst>
          </p:nvPr>
        </p:nvGraphicFramePr>
        <p:xfrm>
          <a:off x="3511003" y="1976082"/>
          <a:ext cx="5486142" cy="2400187"/>
        </p:xfrm>
        <a:graphic>
          <a:graphicData uri="http://schemas.openxmlformats.org/drawingml/2006/table">
            <a:tbl>
              <a:tblPr firstRow="1" bandRow="1">
                <a:tableStyleId>{5C22544A-7EE6-4342-B048-85BDC9FD1C3A}</a:tableStyleId>
              </a:tblPr>
              <a:tblGrid>
                <a:gridCol w="1828714">
                  <a:extLst>
                    <a:ext uri="{9D8B030D-6E8A-4147-A177-3AD203B41FA5}">
                      <a16:colId xmlns:a16="http://schemas.microsoft.com/office/drawing/2014/main" val="1253907643"/>
                    </a:ext>
                  </a:extLst>
                </a:gridCol>
                <a:gridCol w="1828714">
                  <a:extLst>
                    <a:ext uri="{9D8B030D-6E8A-4147-A177-3AD203B41FA5}">
                      <a16:colId xmlns:a16="http://schemas.microsoft.com/office/drawing/2014/main" val="317425384"/>
                    </a:ext>
                  </a:extLst>
                </a:gridCol>
                <a:gridCol w="1828714">
                  <a:extLst>
                    <a:ext uri="{9D8B030D-6E8A-4147-A177-3AD203B41FA5}">
                      <a16:colId xmlns:a16="http://schemas.microsoft.com/office/drawing/2014/main" val="1025358429"/>
                    </a:ext>
                  </a:extLst>
                </a:gridCol>
              </a:tblGrid>
              <a:tr h="2400187">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8824134"/>
                  </a:ext>
                </a:extLst>
              </a:tr>
            </a:tbl>
          </a:graphicData>
        </a:graphic>
      </p:graphicFrame>
      <p:pic>
        <p:nvPicPr>
          <p:cNvPr id="4" name="Picture 3" title="lower case t">
            <a:extLst>
              <a:ext uri="{FF2B5EF4-FFF2-40B4-BE49-F238E27FC236}">
                <a16:creationId xmlns:a16="http://schemas.microsoft.com/office/drawing/2014/main" id="{92DC0587-2BE7-F44D-9963-6E831F30FE83}"/>
              </a:ext>
            </a:extLst>
          </p:cNvPr>
          <p:cNvPicPr>
            <a:picLocks noChangeAspect="1"/>
          </p:cNvPicPr>
          <p:nvPr/>
        </p:nvPicPr>
        <p:blipFill>
          <a:blip r:embed="rId4"/>
          <a:srcRect/>
          <a:stretch/>
        </p:blipFill>
        <p:spPr>
          <a:xfrm>
            <a:off x="1043562" y="328259"/>
            <a:ext cx="793267" cy="2211736"/>
          </a:xfrm>
          <a:prstGeom prst="rect">
            <a:avLst/>
          </a:prstGeom>
        </p:spPr>
      </p:pic>
      <p:pic>
        <p:nvPicPr>
          <p:cNvPr id="12" name="Picture 11" title="lower case s">
            <a:extLst>
              <a:ext uri="{FF2B5EF4-FFF2-40B4-BE49-F238E27FC236}">
                <a16:creationId xmlns:a16="http://schemas.microsoft.com/office/drawing/2014/main" id="{FA42DF32-732B-1F4B-83DC-34D46B9DDE12}"/>
              </a:ext>
            </a:extLst>
          </p:cNvPr>
          <p:cNvPicPr>
            <a:picLocks noChangeAspect="1"/>
          </p:cNvPicPr>
          <p:nvPr/>
        </p:nvPicPr>
        <p:blipFill>
          <a:blip r:embed="rId5"/>
          <a:srcRect/>
          <a:stretch/>
        </p:blipFill>
        <p:spPr>
          <a:xfrm>
            <a:off x="809999" y="2834183"/>
            <a:ext cx="844725" cy="1361402"/>
          </a:xfrm>
          <a:prstGeom prst="rect">
            <a:avLst/>
          </a:prstGeom>
        </p:spPr>
      </p:pic>
      <p:pic>
        <p:nvPicPr>
          <p:cNvPr id="14" name="Picture 13" title="lower case p">
            <a:extLst>
              <a:ext uri="{FF2B5EF4-FFF2-40B4-BE49-F238E27FC236}">
                <a16:creationId xmlns:a16="http://schemas.microsoft.com/office/drawing/2014/main" id="{E51905B5-D90F-C34C-B3A1-B01977FF91D1}"/>
              </a:ext>
            </a:extLst>
          </p:cNvPr>
          <p:cNvPicPr>
            <a:picLocks noChangeAspect="1"/>
          </p:cNvPicPr>
          <p:nvPr/>
        </p:nvPicPr>
        <p:blipFill>
          <a:blip r:embed="rId6"/>
          <a:srcRect/>
          <a:stretch/>
        </p:blipFill>
        <p:spPr>
          <a:xfrm>
            <a:off x="893577" y="4489773"/>
            <a:ext cx="885137" cy="2163670"/>
          </a:xfrm>
          <a:prstGeom prst="rect">
            <a:avLst/>
          </a:prstGeom>
        </p:spPr>
      </p:pic>
      <p:pic>
        <p:nvPicPr>
          <p:cNvPr id="15" name="Picture 14" title="lower case t">
            <a:extLst>
              <a:ext uri="{FF2B5EF4-FFF2-40B4-BE49-F238E27FC236}">
                <a16:creationId xmlns:a16="http://schemas.microsoft.com/office/drawing/2014/main" id="{48FBE78C-F8F8-D44A-AD5A-1741C6E2F429}"/>
              </a:ext>
            </a:extLst>
          </p:cNvPr>
          <p:cNvPicPr>
            <a:picLocks noChangeAspect="1"/>
          </p:cNvPicPr>
          <p:nvPr/>
        </p:nvPicPr>
        <p:blipFill>
          <a:blip r:embed="rId4"/>
          <a:srcRect/>
          <a:stretch/>
        </p:blipFill>
        <p:spPr>
          <a:xfrm>
            <a:off x="10355171" y="328259"/>
            <a:ext cx="793267" cy="2211736"/>
          </a:xfrm>
          <a:prstGeom prst="rect">
            <a:avLst/>
          </a:prstGeom>
        </p:spPr>
      </p:pic>
      <p:pic>
        <p:nvPicPr>
          <p:cNvPr id="16" name="Picture 15" title="lower case p">
            <a:extLst>
              <a:ext uri="{FF2B5EF4-FFF2-40B4-BE49-F238E27FC236}">
                <a16:creationId xmlns:a16="http://schemas.microsoft.com/office/drawing/2014/main" id="{A598A8A3-7FFF-2B4A-80DD-CCCA9A40047A}"/>
              </a:ext>
            </a:extLst>
          </p:cNvPr>
          <p:cNvPicPr>
            <a:picLocks noChangeAspect="1"/>
          </p:cNvPicPr>
          <p:nvPr/>
        </p:nvPicPr>
        <p:blipFill>
          <a:blip r:embed="rId6"/>
          <a:srcRect/>
          <a:stretch/>
        </p:blipFill>
        <p:spPr>
          <a:xfrm>
            <a:off x="10205186" y="4489773"/>
            <a:ext cx="885137" cy="2163670"/>
          </a:xfrm>
          <a:prstGeom prst="rect">
            <a:avLst/>
          </a:prstGeom>
        </p:spPr>
      </p:pic>
      <p:pic>
        <p:nvPicPr>
          <p:cNvPr id="18" name="Picture 17" title="lower case a">
            <a:extLst>
              <a:ext uri="{FF2B5EF4-FFF2-40B4-BE49-F238E27FC236}">
                <a16:creationId xmlns:a16="http://schemas.microsoft.com/office/drawing/2014/main" id="{E0A94A25-6B59-334C-9392-E1C7B814B7B8}"/>
              </a:ext>
            </a:extLst>
          </p:cNvPr>
          <p:cNvPicPr>
            <a:picLocks noChangeAspect="1"/>
          </p:cNvPicPr>
          <p:nvPr/>
        </p:nvPicPr>
        <p:blipFill>
          <a:blip r:embed="rId7"/>
          <a:srcRect/>
          <a:stretch/>
        </p:blipFill>
        <p:spPr>
          <a:xfrm>
            <a:off x="5777583" y="328259"/>
            <a:ext cx="952981" cy="1361402"/>
          </a:xfrm>
          <a:prstGeom prst="rect">
            <a:avLst/>
          </a:prstGeom>
        </p:spPr>
      </p:pic>
      <p:sp>
        <p:nvSpPr>
          <p:cNvPr id="2" name="Oval 1" descr="indicating " title="blue dot ">
            <a:extLst>
              <a:ext uri="{FF2B5EF4-FFF2-40B4-BE49-F238E27FC236}">
                <a16:creationId xmlns:a16="http://schemas.microsoft.com/office/drawing/2014/main" id="{76356DBF-A91E-A848-A2A5-920E87015A2D}"/>
              </a:ext>
            </a:extLst>
          </p:cNvPr>
          <p:cNvSpPr/>
          <p:nvPr/>
        </p:nvSpPr>
        <p:spPr>
          <a:xfrm>
            <a:off x="4368800" y="4489773"/>
            <a:ext cx="237067" cy="2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73671893"/>
      </p:ext>
    </p:extLst>
  </p:cSld>
  <p:clrMapOvr>
    <a:masterClrMapping/>
  </p:clrMapOvr>
  <mc:AlternateContent xmlns:mc="http://schemas.openxmlformats.org/markup-compatibility/2006" xmlns:p14="http://schemas.microsoft.com/office/powerpoint/2010/main">
    <mc:Choice Requires="p14">
      <p:transition spd="slow" p14:dur="2000" advTm="54645"/>
    </mc:Choice>
    <mc:Fallback xmlns="">
      <p:transition spd="slow" advTm="546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66667E-6 -1.11022E-16 L 0.2711 0.00602 " pathEditMode="relative" rAng="0" ptsTypes="AA">
                                      <p:cBhvr>
                                        <p:cTn id="6" dur="1000" fill="hold"/>
                                        <p:tgtEl>
                                          <p:spTgt spid="12"/>
                                        </p:tgtEl>
                                        <p:attrNameLst>
                                          <p:attrName>ppt_x</p:attrName>
                                          <p:attrName>ppt_y</p:attrName>
                                        </p:attrNameLst>
                                      </p:cBhvr>
                                      <p:rCtr x="13555" y="301"/>
                                    </p:animMotion>
                                  </p:childTnLst>
                                </p:cTn>
                              </p:par>
                            </p:childTnLst>
                          </p:cTn>
                        </p:par>
                        <p:par>
                          <p:cTn id="7" fill="hold">
                            <p:stCondLst>
                              <p:cond delay="1000"/>
                            </p:stCondLst>
                            <p:childTnLst>
                              <p:par>
                                <p:cTn id="8" presetID="0" presetClass="path" presetSubtype="0" accel="50000" decel="50000" fill="hold" nodeType="afterEffect">
                                  <p:stCondLst>
                                    <p:cond delay="0"/>
                                  </p:stCondLst>
                                  <p:childTnLst>
                                    <p:animMotion origin="layout" path="M 0.00013 -0.0037 L 0.00013 0.36551 " pathEditMode="relative" ptsTypes="AA">
                                      <p:cBhvr>
                                        <p:cTn id="9" dur="1000" fill="hold"/>
                                        <p:tgtEl>
                                          <p:spTgt spid="18"/>
                                        </p:tgtEl>
                                        <p:attrNameLst>
                                          <p:attrName>ppt_x</p:attrName>
                                          <p:attrName>ppt_y</p:attrName>
                                        </p:attrNameLst>
                                      </p:cBhvr>
                                    </p:animMotion>
                                  </p:childTnLst>
                                </p:cTn>
                              </p:par>
                            </p:childTnLst>
                          </p:cTn>
                        </p:par>
                        <p:par>
                          <p:cTn id="10" fill="hold">
                            <p:stCondLst>
                              <p:cond delay="2000"/>
                            </p:stCondLst>
                            <p:childTnLst>
                              <p:par>
                                <p:cTn id="11" presetID="0" presetClass="path" presetSubtype="0" accel="50000" decel="50000" fill="hold" nodeType="afterEffect">
                                  <p:stCondLst>
                                    <p:cond delay="0"/>
                                  </p:stCondLst>
                                  <p:childTnLst>
                                    <p:animMotion origin="layout" path="M -0.00078 0.00324 L -0.2263 0.24537 " pathEditMode="relative" ptsTypes="AA">
                                      <p:cBhvr>
                                        <p:cTn id="12" dur="1000" fill="hold"/>
                                        <p:tgtEl>
                                          <p:spTgt spid="15"/>
                                        </p:tgtEl>
                                        <p:attrNameLst>
                                          <p:attrName>ppt_x</p:attrName>
                                          <p:attrName>ppt_y</p:attrName>
                                        </p:attrNameLst>
                                      </p:cBhvr>
                                    </p:animMotion>
                                  </p:childTnLst>
                                </p:cTn>
                              </p:par>
                            </p:childTnLst>
                          </p:cTn>
                        </p:par>
                        <p:par>
                          <p:cTn id="13" fill="hold">
                            <p:stCondLst>
                              <p:cond delay="3000"/>
                            </p:stCondLst>
                            <p:childTnLst>
                              <p:par>
                                <p:cTn id="14" presetID="1"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par>
                          <p:cTn id="16" fill="hold">
                            <p:stCondLst>
                              <p:cond delay="3000"/>
                            </p:stCondLst>
                            <p:childTnLst>
                              <p:par>
                                <p:cTn id="17" presetID="0" presetClass="path" presetSubtype="0" accel="50000" decel="50000" fill="hold" grpId="1" nodeType="afterEffect">
                                  <p:stCondLst>
                                    <p:cond delay="0"/>
                                  </p:stCondLst>
                                  <p:childTnLst>
                                    <p:animMotion origin="layout" path="M 0 0 L 0.29167 0 " pathEditMode="relative" ptsTypes="AA">
                                      <p:cBhvr>
                                        <p:cTn id="18" dur="2000" fill="hold"/>
                                        <p:tgtEl>
                                          <p:spTgt spid="2"/>
                                        </p:tgtEl>
                                        <p:attrNameLst>
                                          <p:attrName>ppt_x</p:attrName>
                                          <p:attrName>ppt_y</p:attrName>
                                        </p:attrNameLst>
                                      </p:cBhvr>
                                    </p:animMotion>
                                  </p:childTnLst>
                                </p:cTn>
                              </p:par>
                            </p:childTnLst>
                          </p:cTn>
                        </p:par>
                        <p:par>
                          <p:cTn id="19" fill="hold">
                            <p:stCondLst>
                              <p:cond delay="5000"/>
                            </p:stCondLst>
                            <p:childTnLst>
                              <p:par>
                                <p:cTn id="20" presetID="10" presetClass="exit" presetSubtype="0" fill="hold" grpId="2" nodeType="after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animation or spelling of the word tap  - cell 1 = t  cell 2 = a cell 3 = p" title="grip">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1338973297"/>
              </p:ext>
            </p:extLst>
          </p:nvPr>
        </p:nvGraphicFramePr>
        <p:xfrm>
          <a:off x="3511003" y="1976082"/>
          <a:ext cx="5486142" cy="2400187"/>
        </p:xfrm>
        <a:graphic>
          <a:graphicData uri="http://schemas.openxmlformats.org/drawingml/2006/table">
            <a:tbl>
              <a:tblPr firstRow="1" bandRow="1">
                <a:tableStyleId>{5C22544A-7EE6-4342-B048-85BDC9FD1C3A}</a:tableStyleId>
              </a:tblPr>
              <a:tblGrid>
                <a:gridCol w="1828714">
                  <a:extLst>
                    <a:ext uri="{9D8B030D-6E8A-4147-A177-3AD203B41FA5}">
                      <a16:colId xmlns:a16="http://schemas.microsoft.com/office/drawing/2014/main" val="1253907643"/>
                    </a:ext>
                  </a:extLst>
                </a:gridCol>
                <a:gridCol w="1828714">
                  <a:extLst>
                    <a:ext uri="{9D8B030D-6E8A-4147-A177-3AD203B41FA5}">
                      <a16:colId xmlns:a16="http://schemas.microsoft.com/office/drawing/2014/main" val="317425384"/>
                    </a:ext>
                  </a:extLst>
                </a:gridCol>
                <a:gridCol w="1828714">
                  <a:extLst>
                    <a:ext uri="{9D8B030D-6E8A-4147-A177-3AD203B41FA5}">
                      <a16:colId xmlns:a16="http://schemas.microsoft.com/office/drawing/2014/main" val="1025358429"/>
                    </a:ext>
                  </a:extLst>
                </a:gridCol>
              </a:tblGrid>
              <a:tr h="2400187">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8824134"/>
                  </a:ext>
                </a:extLst>
              </a:tr>
            </a:tbl>
          </a:graphicData>
        </a:graphic>
      </p:graphicFrame>
      <p:pic>
        <p:nvPicPr>
          <p:cNvPr id="4" name="Picture 3" title="lower case t">
            <a:extLst>
              <a:ext uri="{FF2B5EF4-FFF2-40B4-BE49-F238E27FC236}">
                <a16:creationId xmlns:a16="http://schemas.microsoft.com/office/drawing/2014/main" id="{92DC0587-2BE7-F44D-9963-6E831F30FE83}"/>
              </a:ext>
            </a:extLst>
          </p:cNvPr>
          <p:cNvPicPr>
            <a:picLocks noChangeAspect="1"/>
          </p:cNvPicPr>
          <p:nvPr/>
        </p:nvPicPr>
        <p:blipFill>
          <a:blip r:embed="rId4"/>
          <a:srcRect/>
          <a:stretch/>
        </p:blipFill>
        <p:spPr>
          <a:xfrm>
            <a:off x="1043562" y="328259"/>
            <a:ext cx="793267" cy="2211736"/>
          </a:xfrm>
          <a:prstGeom prst="rect">
            <a:avLst/>
          </a:prstGeom>
        </p:spPr>
      </p:pic>
      <p:pic>
        <p:nvPicPr>
          <p:cNvPr id="12" name="Picture 11" title="lower case s">
            <a:extLst>
              <a:ext uri="{FF2B5EF4-FFF2-40B4-BE49-F238E27FC236}">
                <a16:creationId xmlns:a16="http://schemas.microsoft.com/office/drawing/2014/main" id="{FA42DF32-732B-1F4B-83DC-34D46B9DDE12}"/>
              </a:ext>
            </a:extLst>
          </p:cNvPr>
          <p:cNvPicPr>
            <a:picLocks noChangeAspect="1"/>
          </p:cNvPicPr>
          <p:nvPr/>
        </p:nvPicPr>
        <p:blipFill>
          <a:blip r:embed="rId5"/>
          <a:srcRect/>
          <a:stretch/>
        </p:blipFill>
        <p:spPr>
          <a:xfrm>
            <a:off x="809999" y="2834183"/>
            <a:ext cx="844725" cy="1361402"/>
          </a:xfrm>
          <a:prstGeom prst="rect">
            <a:avLst/>
          </a:prstGeom>
        </p:spPr>
      </p:pic>
      <p:pic>
        <p:nvPicPr>
          <p:cNvPr id="14" name="Picture 13" title="lower case p">
            <a:extLst>
              <a:ext uri="{FF2B5EF4-FFF2-40B4-BE49-F238E27FC236}">
                <a16:creationId xmlns:a16="http://schemas.microsoft.com/office/drawing/2014/main" id="{E51905B5-D90F-C34C-B3A1-B01977FF91D1}"/>
              </a:ext>
            </a:extLst>
          </p:cNvPr>
          <p:cNvPicPr>
            <a:picLocks noChangeAspect="1"/>
          </p:cNvPicPr>
          <p:nvPr/>
        </p:nvPicPr>
        <p:blipFill>
          <a:blip r:embed="rId6"/>
          <a:srcRect/>
          <a:stretch/>
        </p:blipFill>
        <p:spPr>
          <a:xfrm>
            <a:off x="893577" y="4489773"/>
            <a:ext cx="885137" cy="2163670"/>
          </a:xfrm>
          <a:prstGeom prst="rect">
            <a:avLst/>
          </a:prstGeom>
        </p:spPr>
      </p:pic>
      <p:pic>
        <p:nvPicPr>
          <p:cNvPr id="15" name="Picture 14" title="lower case t">
            <a:extLst>
              <a:ext uri="{FF2B5EF4-FFF2-40B4-BE49-F238E27FC236}">
                <a16:creationId xmlns:a16="http://schemas.microsoft.com/office/drawing/2014/main" id="{48FBE78C-F8F8-D44A-AD5A-1741C6E2F429}"/>
              </a:ext>
            </a:extLst>
          </p:cNvPr>
          <p:cNvPicPr>
            <a:picLocks noChangeAspect="1"/>
          </p:cNvPicPr>
          <p:nvPr/>
        </p:nvPicPr>
        <p:blipFill>
          <a:blip r:embed="rId4"/>
          <a:srcRect/>
          <a:stretch/>
        </p:blipFill>
        <p:spPr>
          <a:xfrm>
            <a:off x="10355171" y="328259"/>
            <a:ext cx="793267" cy="2211736"/>
          </a:xfrm>
          <a:prstGeom prst="rect">
            <a:avLst/>
          </a:prstGeom>
        </p:spPr>
      </p:pic>
      <p:pic>
        <p:nvPicPr>
          <p:cNvPr id="16" name="Picture 15" title="lower case p">
            <a:extLst>
              <a:ext uri="{FF2B5EF4-FFF2-40B4-BE49-F238E27FC236}">
                <a16:creationId xmlns:a16="http://schemas.microsoft.com/office/drawing/2014/main" id="{A598A8A3-7FFF-2B4A-80DD-CCCA9A40047A}"/>
              </a:ext>
            </a:extLst>
          </p:cNvPr>
          <p:cNvPicPr>
            <a:picLocks noChangeAspect="1"/>
          </p:cNvPicPr>
          <p:nvPr/>
        </p:nvPicPr>
        <p:blipFill>
          <a:blip r:embed="rId6"/>
          <a:srcRect/>
          <a:stretch/>
        </p:blipFill>
        <p:spPr>
          <a:xfrm>
            <a:off x="10205186" y="4489773"/>
            <a:ext cx="885137" cy="2163670"/>
          </a:xfrm>
          <a:prstGeom prst="rect">
            <a:avLst/>
          </a:prstGeom>
        </p:spPr>
      </p:pic>
      <p:pic>
        <p:nvPicPr>
          <p:cNvPr id="18" name="Picture 17" title="lower case a">
            <a:extLst>
              <a:ext uri="{FF2B5EF4-FFF2-40B4-BE49-F238E27FC236}">
                <a16:creationId xmlns:a16="http://schemas.microsoft.com/office/drawing/2014/main" id="{E0A94A25-6B59-334C-9392-E1C7B814B7B8}"/>
              </a:ext>
            </a:extLst>
          </p:cNvPr>
          <p:cNvPicPr>
            <a:picLocks noChangeAspect="1"/>
          </p:cNvPicPr>
          <p:nvPr/>
        </p:nvPicPr>
        <p:blipFill>
          <a:blip r:embed="rId7"/>
          <a:srcRect/>
          <a:stretch/>
        </p:blipFill>
        <p:spPr>
          <a:xfrm>
            <a:off x="5777583" y="328259"/>
            <a:ext cx="952981" cy="1361402"/>
          </a:xfrm>
          <a:prstGeom prst="rect">
            <a:avLst/>
          </a:prstGeom>
        </p:spPr>
      </p:pic>
      <p:sp>
        <p:nvSpPr>
          <p:cNvPr id="9" name="Oval 8" title="blue dot indicating beginning of the word">
            <a:extLst>
              <a:ext uri="{FF2B5EF4-FFF2-40B4-BE49-F238E27FC236}">
                <a16:creationId xmlns:a16="http://schemas.microsoft.com/office/drawing/2014/main" id="{B22DABF0-B3EE-704E-9EB2-ACFA371CC7B1}"/>
              </a:ext>
            </a:extLst>
          </p:cNvPr>
          <p:cNvSpPr/>
          <p:nvPr/>
        </p:nvSpPr>
        <p:spPr>
          <a:xfrm>
            <a:off x="4368800" y="4489773"/>
            <a:ext cx="237067" cy="2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84986134"/>
      </p:ext>
    </p:extLst>
  </p:cSld>
  <p:clrMapOvr>
    <a:masterClrMapping/>
  </p:clrMapOvr>
  <mc:AlternateContent xmlns:mc="http://schemas.openxmlformats.org/markup-compatibility/2006" xmlns:p14="http://schemas.microsoft.com/office/powerpoint/2010/main">
    <mc:Choice Requires="p14">
      <p:transition spd="slow" p14:dur="2000" advTm="25776"/>
    </mc:Choice>
    <mc:Fallback xmlns="">
      <p:transition spd="slow" advTm="257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73 0.00833 L 0.24583 0.25278 " pathEditMode="relative" ptsTypes="AA">
                                      <p:cBhvr>
                                        <p:cTn id="6" dur="1000" fill="hold"/>
                                        <p:tgtEl>
                                          <p:spTgt spid="4"/>
                                        </p:tgtEl>
                                        <p:attrNameLst>
                                          <p:attrName>ppt_x</p:attrName>
                                          <p:attrName>ppt_y</p:attrName>
                                        </p:attrNameLst>
                                      </p:cBhvr>
                                    </p:animMotion>
                                  </p:childTnLst>
                                </p:cTn>
                              </p:par>
                            </p:childTnLst>
                          </p:cTn>
                        </p:par>
                        <p:par>
                          <p:cTn id="7" fill="hold">
                            <p:stCondLst>
                              <p:cond delay="1000"/>
                            </p:stCondLst>
                            <p:childTnLst>
                              <p:par>
                                <p:cTn id="8" presetID="0" presetClass="path" presetSubtype="0" accel="50000" decel="50000" fill="hold" nodeType="afterEffect">
                                  <p:stCondLst>
                                    <p:cond delay="0"/>
                                  </p:stCondLst>
                                  <p:childTnLst>
                                    <p:animMotion origin="layout" path="M 0.00013 -0.0037 L 0.00013 0.36551 " pathEditMode="relative" ptsTypes="AA">
                                      <p:cBhvr>
                                        <p:cTn id="9" dur="1000" fill="hold"/>
                                        <p:tgtEl>
                                          <p:spTgt spid="18"/>
                                        </p:tgtEl>
                                        <p:attrNameLst>
                                          <p:attrName>ppt_x</p:attrName>
                                          <p:attrName>ppt_y</p:attrName>
                                        </p:attrNameLst>
                                      </p:cBhvr>
                                    </p:animMotion>
                                  </p:childTnLst>
                                </p:cTn>
                              </p:par>
                            </p:childTnLst>
                          </p:cTn>
                        </p:par>
                        <p:par>
                          <p:cTn id="10" fill="hold">
                            <p:stCondLst>
                              <p:cond delay="2000"/>
                            </p:stCondLst>
                            <p:childTnLst>
                              <p:par>
                                <p:cTn id="11" presetID="0" presetClass="path" presetSubtype="0" accel="50000" decel="50000" fill="hold" nodeType="afterEffect">
                                  <p:stCondLst>
                                    <p:cond delay="0"/>
                                  </p:stCondLst>
                                  <p:childTnLst>
                                    <p:animMotion origin="layout" path="M -0.01771 -0.11597 L -0.21354 -0.22963 " pathEditMode="relative" rAng="0" ptsTypes="AA">
                                      <p:cBhvr>
                                        <p:cTn id="12" dur="1000" fill="hold"/>
                                        <p:tgtEl>
                                          <p:spTgt spid="16"/>
                                        </p:tgtEl>
                                        <p:attrNameLst>
                                          <p:attrName>ppt_x</p:attrName>
                                          <p:attrName>ppt_y</p:attrName>
                                        </p:attrNameLst>
                                      </p:cBhvr>
                                      <p:rCtr x="-9792" y="-5694"/>
                                    </p:animMotion>
                                  </p:childTnLst>
                                </p:cTn>
                              </p:par>
                            </p:childTnLst>
                          </p:cTn>
                        </p:par>
                        <p:par>
                          <p:cTn id="13" fill="hold">
                            <p:stCondLst>
                              <p:cond delay="300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3000"/>
                            </p:stCondLst>
                            <p:childTnLst>
                              <p:par>
                                <p:cTn id="17" presetID="0" presetClass="path" presetSubtype="0" accel="50000" decel="50000" fill="hold" grpId="1" nodeType="afterEffect">
                                  <p:stCondLst>
                                    <p:cond delay="0"/>
                                  </p:stCondLst>
                                  <p:childTnLst>
                                    <p:animMotion origin="layout" path="M 0 0 L 0.29167 0 " pathEditMode="relative" ptsTypes="AA">
                                      <p:cBhvr>
                                        <p:cTn id="18" dur="2000" fill="hold"/>
                                        <p:tgtEl>
                                          <p:spTgt spid="9"/>
                                        </p:tgtEl>
                                        <p:attrNameLst>
                                          <p:attrName>ppt_x</p:attrName>
                                          <p:attrName>ppt_y</p:attrName>
                                        </p:attrNameLst>
                                      </p:cBhvr>
                                    </p:animMotion>
                                  </p:childTnLst>
                                </p:cTn>
                              </p:par>
                            </p:childTnLst>
                          </p:cTn>
                        </p:par>
                        <p:par>
                          <p:cTn id="19" fill="hold">
                            <p:stCondLst>
                              <p:cond delay="5000"/>
                            </p:stCondLst>
                            <p:childTnLst>
                              <p:par>
                                <p:cTn id="20" presetID="10" presetClass="exit" presetSubtype="0" fill="hold" grpId="2" nodeType="after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animation or spelling of the word sap   - cell 1 = s  cell 2 = a cell 3 = p" title="grid">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2849206886"/>
              </p:ext>
            </p:extLst>
          </p:nvPr>
        </p:nvGraphicFramePr>
        <p:xfrm>
          <a:off x="3511003" y="1976082"/>
          <a:ext cx="5486142" cy="2400187"/>
        </p:xfrm>
        <a:graphic>
          <a:graphicData uri="http://schemas.openxmlformats.org/drawingml/2006/table">
            <a:tbl>
              <a:tblPr firstRow="1" bandRow="1">
                <a:tableStyleId>{5C22544A-7EE6-4342-B048-85BDC9FD1C3A}</a:tableStyleId>
              </a:tblPr>
              <a:tblGrid>
                <a:gridCol w="1828714">
                  <a:extLst>
                    <a:ext uri="{9D8B030D-6E8A-4147-A177-3AD203B41FA5}">
                      <a16:colId xmlns:a16="http://schemas.microsoft.com/office/drawing/2014/main" val="1253907643"/>
                    </a:ext>
                  </a:extLst>
                </a:gridCol>
                <a:gridCol w="1828714">
                  <a:extLst>
                    <a:ext uri="{9D8B030D-6E8A-4147-A177-3AD203B41FA5}">
                      <a16:colId xmlns:a16="http://schemas.microsoft.com/office/drawing/2014/main" val="317425384"/>
                    </a:ext>
                  </a:extLst>
                </a:gridCol>
                <a:gridCol w="1828714">
                  <a:extLst>
                    <a:ext uri="{9D8B030D-6E8A-4147-A177-3AD203B41FA5}">
                      <a16:colId xmlns:a16="http://schemas.microsoft.com/office/drawing/2014/main" val="1025358429"/>
                    </a:ext>
                  </a:extLst>
                </a:gridCol>
              </a:tblGrid>
              <a:tr h="2400187">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600" dirty="0"/>
                    </a:p>
                  </a:txBody>
                  <a:tcPr marL="82292" marR="82292" marT="41146" marB="411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8824134"/>
                  </a:ext>
                </a:extLst>
              </a:tr>
            </a:tbl>
          </a:graphicData>
        </a:graphic>
      </p:graphicFrame>
      <p:pic>
        <p:nvPicPr>
          <p:cNvPr id="4" name="Picture 3" title="lower case t">
            <a:extLst>
              <a:ext uri="{FF2B5EF4-FFF2-40B4-BE49-F238E27FC236}">
                <a16:creationId xmlns:a16="http://schemas.microsoft.com/office/drawing/2014/main" id="{92DC0587-2BE7-F44D-9963-6E831F30FE83}"/>
              </a:ext>
            </a:extLst>
          </p:cNvPr>
          <p:cNvPicPr>
            <a:picLocks noChangeAspect="1"/>
          </p:cNvPicPr>
          <p:nvPr/>
        </p:nvPicPr>
        <p:blipFill>
          <a:blip r:embed="rId4"/>
          <a:srcRect/>
          <a:stretch/>
        </p:blipFill>
        <p:spPr>
          <a:xfrm>
            <a:off x="1043562" y="328259"/>
            <a:ext cx="793267" cy="2211736"/>
          </a:xfrm>
          <a:prstGeom prst="rect">
            <a:avLst/>
          </a:prstGeom>
        </p:spPr>
      </p:pic>
      <p:pic>
        <p:nvPicPr>
          <p:cNvPr id="12" name="Picture 11" title="lower case s">
            <a:extLst>
              <a:ext uri="{FF2B5EF4-FFF2-40B4-BE49-F238E27FC236}">
                <a16:creationId xmlns:a16="http://schemas.microsoft.com/office/drawing/2014/main" id="{FA42DF32-732B-1F4B-83DC-34D46B9DDE12}"/>
              </a:ext>
            </a:extLst>
          </p:cNvPr>
          <p:cNvPicPr>
            <a:picLocks noChangeAspect="1"/>
          </p:cNvPicPr>
          <p:nvPr/>
        </p:nvPicPr>
        <p:blipFill>
          <a:blip r:embed="rId5"/>
          <a:srcRect/>
          <a:stretch/>
        </p:blipFill>
        <p:spPr>
          <a:xfrm>
            <a:off x="809999" y="2834183"/>
            <a:ext cx="844725" cy="1361402"/>
          </a:xfrm>
          <a:prstGeom prst="rect">
            <a:avLst/>
          </a:prstGeom>
        </p:spPr>
      </p:pic>
      <p:pic>
        <p:nvPicPr>
          <p:cNvPr id="14" name="Picture 13" title="lower case p">
            <a:extLst>
              <a:ext uri="{FF2B5EF4-FFF2-40B4-BE49-F238E27FC236}">
                <a16:creationId xmlns:a16="http://schemas.microsoft.com/office/drawing/2014/main" id="{E51905B5-D90F-C34C-B3A1-B01977FF91D1}"/>
              </a:ext>
            </a:extLst>
          </p:cNvPr>
          <p:cNvPicPr>
            <a:picLocks noChangeAspect="1"/>
          </p:cNvPicPr>
          <p:nvPr/>
        </p:nvPicPr>
        <p:blipFill>
          <a:blip r:embed="rId6"/>
          <a:srcRect/>
          <a:stretch/>
        </p:blipFill>
        <p:spPr>
          <a:xfrm>
            <a:off x="893577" y="4489773"/>
            <a:ext cx="885137" cy="2163670"/>
          </a:xfrm>
          <a:prstGeom prst="rect">
            <a:avLst/>
          </a:prstGeom>
        </p:spPr>
      </p:pic>
      <p:pic>
        <p:nvPicPr>
          <p:cNvPr id="15" name="Picture 14" title="lower case t">
            <a:extLst>
              <a:ext uri="{FF2B5EF4-FFF2-40B4-BE49-F238E27FC236}">
                <a16:creationId xmlns:a16="http://schemas.microsoft.com/office/drawing/2014/main" id="{48FBE78C-F8F8-D44A-AD5A-1741C6E2F429}"/>
              </a:ext>
            </a:extLst>
          </p:cNvPr>
          <p:cNvPicPr>
            <a:picLocks noChangeAspect="1"/>
          </p:cNvPicPr>
          <p:nvPr/>
        </p:nvPicPr>
        <p:blipFill>
          <a:blip r:embed="rId4"/>
          <a:srcRect/>
          <a:stretch/>
        </p:blipFill>
        <p:spPr>
          <a:xfrm>
            <a:off x="10355171" y="328259"/>
            <a:ext cx="793267" cy="2211736"/>
          </a:xfrm>
          <a:prstGeom prst="rect">
            <a:avLst/>
          </a:prstGeom>
        </p:spPr>
      </p:pic>
      <p:pic>
        <p:nvPicPr>
          <p:cNvPr id="16" name="Picture 15" title="lower case p">
            <a:extLst>
              <a:ext uri="{FF2B5EF4-FFF2-40B4-BE49-F238E27FC236}">
                <a16:creationId xmlns:a16="http://schemas.microsoft.com/office/drawing/2014/main" id="{A598A8A3-7FFF-2B4A-80DD-CCCA9A40047A}"/>
              </a:ext>
            </a:extLst>
          </p:cNvPr>
          <p:cNvPicPr>
            <a:picLocks noChangeAspect="1"/>
          </p:cNvPicPr>
          <p:nvPr/>
        </p:nvPicPr>
        <p:blipFill>
          <a:blip r:embed="rId6"/>
          <a:srcRect/>
          <a:stretch/>
        </p:blipFill>
        <p:spPr>
          <a:xfrm>
            <a:off x="10205186" y="4489773"/>
            <a:ext cx="885137" cy="2163670"/>
          </a:xfrm>
          <a:prstGeom prst="rect">
            <a:avLst/>
          </a:prstGeom>
        </p:spPr>
      </p:pic>
      <p:pic>
        <p:nvPicPr>
          <p:cNvPr id="18" name="Picture 17" title="lower case a">
            <a:extLst>
              <a:ext uri="{FF2B5EF4-FFF2-40B4-BE49-F238E27FC236}">
                <a16:creationId xmlns:a16="http://schemas.microsoft.com/office/drawing/2014/main" id="{E0A94A25-6B59-334C-9392-E1C7B814B7B8}"/>
              </a:ext>
            </a:extLst>
          </p:cNvPr>
          <p:cNvPicPr>
            <a:picLocks noChangeAspect="1"/>
          </p:cNvPicPr>
          <p:nvPr/>
        </p:nvPicPr>
        <p:blipFill>
          <a:blip r:embed="rId7"/>
          <a:srcRect/>
          <a:stretch/>
        </p:blipFill>
        <p:spPr>
          <a:xfrm>
            <a:off x="5777583" y="328259"/>
            <a:ext cx="952981" cy="1361402"/>
          </a:xfrm>
          <a:prstGeom prst="rect">
            <a:avLst/>
          </a:prstGeom>
        </p:spPr>
      </p:pic>
      <p:sp>
        <p:nvSpPr>
          <p:cNvPr id="9" name="Oval 8" title="indicating order of letters of the word">
            <a:extLst>
              <a:ext uri="{FF2B5EF4-FFF2-40B4-BE49-F238E27FC236}">
                <a16:creationId xmlns:a16="http://schemas.microsoft.com/office/drawing/2014/main" id="{B22DABF0-B3EE-704E-9EB2-ACFA371CC7B1}"/>
              </a:ext>
            </a:extLst>
          </p:cNvPr>
          <p:cNvSpPr/>
          <p:nvPr/>
        </p:nvSpPr>
        <p:spPr>
          <a:xfrm>
            <a:off x="4368800" y="4489773"/>
            <a:ext cx="237067" cy="2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20899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66667E-6 -1.11022E-16 L 0.25729 0.01088 " pathEditMode="relative" rAng="0" ptsTypes="AA">
                                      <p:cBhvr>
                                        <p:cTn id="6" dur="1000" fill="hold"/>
                                        <p:tgtEl>
                                          <p:spTgt spid="12"/>
                                        </p:tgtEl>
                                        <p:attrNameLst>
                                          <p:attrName>ppt_x</p:attrName>
                                          <p:attrName>ppt_y</p:attrName>
                                        </p:attrNameLst>
                                      </p:cBhvr>
                                      <p:rCtr x="12865" y="532"/>
                                    </p:animMotion>
                                  </p:childTnLst>
                                </p:cTn>
                              </p:par>
                            </p:childTnLst>
                          </p:cTn>
                        </p:par>
                        <p:par>
                          <p:cTn id="7" fill="hold">
                            <p:stCondLst>
                              <p:cond delay="1000"/>
                            </p:stCondLst>
                            <p:childTnLst>
                              <p:par>
                                <p:cTn id="8" presetID="0" presetClass="path" presetSubtype="0" accel="50000" decel="50000" fill="hold" nodeType="afterEffect">
                                  <p:stCondLst>
                                    <p:cond delay="0"/>
                                  </p:stCondLst>
                                  <p:childTnLst>
                                    <p:animMotion origin="layout" path="M 0.00013 -0.0037 L 0.00013 0.36551 " pathEditMode="relative" ptsTypes="AA">
                                      <p:cBhvr>
                                        <p:cTn id="9" dur="1000" fill="hold"/>
                                        <p:tgtEl>
                                          <p:spTgt spid="18"/>
                                        </p:tgtEl>
                                        <p:attrNameLst>
                                          <p:attrName>ppt_x</p:attrName>
                                          <p:attrName>ppt_y</p:attrName>
                                        </p:attrNameLst>
                                      </p:cBhvr>
                                    </p:animMotion>
                                  </p:childTnLst>
                                </p:cTn>
                              </p:par>
                            </p:childTnLst>
                          </p:cTn>
                        </p:par>
                        <p:par>
                          <p:cTn id="10" fill="hold">
                            <p:stCondLst>
                              <p:cond delay="2000"/>
                            </p:stCondLst>
                            <p:childTnLst>
                              <p:par>
                                <p:cTn id="11" presetID="0" presetClass="path" presetSubtype="0" accel="50000" decel="50000" fill="hold" nodeType="afterEffect">
                                  <p:stCondLst>
                                    <p:cond delay="0"/>
                                  </p:stCondLst>
                                  <p:childTnLst>
                                    <p:animMotion origin="layout" path="M -0.01771 -0.11597 L -0.21354 -0.22963 " pathEditMode="relative" rAng="0" ptsTypes="AA">
                                      <p:cBhvr>
                                        <p:cTn id="12" dur="1000" fill="hold"/>
                                        <p:tgtEl>
                                          <p:spTgt spid="16"/>
                                        </p:tgtEl>
                                        <p:attrNameLst>
                                          <p:attrName>ppt_x</p:attrName>
                                          <p:attrName>ppt_y</p:attrName>
                                        </p:attrNameLst>
                                      </p:cBhvr>
                                      <p:rCtr x="-9792" y="-5694"/>
                                    </p:animMotion>
                                  </p:childTnLst>
                                </p:cTn>
                              </p:par>
                            </p:childTnLst>
                          </p:cTn>
                        </p:par>
                        <p:par>
                          <p:cTn id="13" fill="hold">
                            <p:stCondLst>
                              <p:cond delay="300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3000"/>
                            </p:stCondLst>
                            <p:childTnLst>
                              <p:par>
                                <p:cTn id="17" presetID="0" presetClass="path" presetSubtype="0" accel="50000" decel="50000" fill="hold" grpId="1" nodeType="afterEffect">
                                  <p:stCondLst>
                                    <p:cond delay="0"/>
                                  </p:stCondLst>
                                  <p:childTnLst>
                                    <p:animMotion origin="layout" path="M 0 0 L 0.29167 0 " pathEditMode="relative" ptsTypes="AA">
                                      <p:cBhvr>
                                        <p:cTn id="18" dur="2000" fill="hold"/>
                                        <p:tgtEl>
                                          <p:spTgt spid="9"/>
                                        </p:tgtEl>
                                        <p:attrNameLst>
                                          <p:attrName>ppt_x</p:attrName>
                                          <p:attrName>ppt_y</p:attrName>
                                        </p:attrNameLst>
                                      </p:cBhvr>
                                    </p:animMotion>
                                  </p:childTnLst>
                                </p:cTn>
                              </p:par>
                            </p:childTnLst>
                          </p:cTn>
                        </p:par>
                        <p:par>
                          <p:cTn id="19" fill="hold">
                            <p:stCondLst>
                              <p:cond delay="5000"/>
                            </p:stCondLst>
                            <p:childTnLst>
                              <p:par>
                                <p:cTn id="20" presetID="10" presetClass="exit" presetSubtype="0" fill="hold" grpId="2" nodeType="after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EE65-7519-914A-9E21-28A2996A3432}"/>
              </a:ext>
            </a:extLst>
          </p:cNvPr>
          <p:cNvSpPr>
            <a:spLocks noGrp="1"/>
          </p:cNvSpPr>
          <p:nvPr>
            <p:ph type="title"/>
          </p:nvPr>
        </p:nvSpPr>
        <p:spPr/>
        <p:txBody>
          <a:bodyPr/>
          <a:lstStyle/>
          <a:p>
            <a:r>
              <a:rPr lang="en-US" dirty="0">
                <a:solidFill>
                  <a:srgbClr val="18233E"/>
                </a:solidFill>
                <a:latin typeface="Montserrat" panose="02000505000000020004" pitchFamily="2" charset="77"/>
              </a:rPr>
              <a:t>Ready?</a:t>
            </a:r>
          </a:p>
        </p:txBody>
      </p:sp>
      <p:pic>
        <p:nvPicPr>
          <p:cNvPr id="6" name="Picture 2" descr="Image result for student thinking clipart">
            <a:extLst>
              <a:ext uri="{FF2B5EF4-FFF2-40B4-BE49-F238E27FC236}">
                <a16:creationId xmlns:a16="http://schemas.microsoft.com/office/drawing/2014/main" id="{2221DA30-43A4-C94D-ADA2-DDFFF69EAF8A}"/>
              </a:ext>
            </a:extLst>
          </p:cNvPr>
          <p:cNvPicPr>
            <a:picLocks noGrp="1" noChangeAspect="1" noChangeArrowheads="1"/>
          </p:cNvPicPr>
          <p:nvPr>
            <p:ph sz="quarter" idx="14"/>
          </p:nvPr>
        </p:nvPicPr>
        <p:blipFill rotWithShape="1">
          <a:blip r:embed="rId3">
            <a:extLst>
              <a:ext uri="{28A0092B-C50C-407E-A947-70E740481C1C}">
                <a14:useLocalDpi xmlns:a14="http://schemas.microsoft.com/office/drawing/2010/main" val="0"/>
              </a:ext>
            </a:extLst>
          </a:blip>
          <a:srcRect b="13342"/>
          <a:stretch/>
        </p:blipFill>
        <p:spPr bwMode="auto">
          <a:xfrm>
            <a:off x="2504919" y="1951084"/>
            <a:ext cx="7050678" cy="34988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title="decorative image only">
            <a:extLst>
              <a:ext uri="{FF2B5EF4-FFF2-40B4-BE49-F238E27FC236}">
                <a16:creationId xmlns:a16="http://schemas.microsoft.com/office/drawing/2014/main" id="{8E0E480D-7BC5-0141-902C-503E858F9E45}"/>
              </a:ext>
            </a:extLst>
          </p:cNvPr>
          <p:cNvPicPr>
            <a:picLocks noChangeAspect="1"/>
          </p:cNvPicPr>
          <p:nvPr/>
        </p:nvPicPr>
        <p:blipFill>
          <a:blip r:embed="rId4"/>
          <a:stretch>
            <a:fillRect/>
          </a:stretch>
        </p:blipFill>
        <p:spPr>
          <a:xfrm>
            <a:off x="316228" y="6184562"/>
            <a:ext cx="495300" cy="533400"/>
          </a:xfrm>
          <a:prstGeom prst="rect">
            <a:avLst/>
          </a:prstGeom>
        </p:spPr>
      </p:pic>
    </p:spTree>
    <p:extLst>
      <p:ext uri="{BB962C8B-B14F-4D97-AF65-F5344CB8AC3E}">
        <p14:creationId xmlns:p14="http://schemas.microsoft.com/office/powerpoint/2010/main" val="1000981447"/>
      </p:ext>
    </p:extLst>
  </p:cSld>
  <p:clrMapOvr>
    <a:masterClrMapping/>
  </p:clrMapOvr>
  <mc:AlternateContent xmlns:mc="http://schemas.openxmlformats.org/markup-compatibility/2006" xmlns:p14="http://schemas.microsoft.com/office/powerpoint/2010/main">
    <mc:Choice Requires="p14">
      <p:transition spd="slow" p14:dur="2000" advTm="17019"/>
    </mc:Choice>
    <mc:Fallback xmlns="">
      <p:transition spd="slow" advTm="1701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title="drawing of a boy sitting down - used to indicate the word">
            <a:extLst>
              <a:ext uri="{FF2B5EF4-FFF2-40B4-BE49-F238E27FC236}">
                <a16:creationId xmlns:a16="http://schemas.microsoft.com/office/drawing/2014/main" id="{8A8FAF9B-681C-4A7B-81AB-5E1E2988586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57939" y="290323"/>
            <a:ext cx="2624312" cy="3138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title="sate">
            <a:extLst>
              <a:ext uri="{FF2B5EF4-FFF2-40B4-BE49-F238E27FC236}">
                <a16:creationId xmlns:a16="http://schemas.microsoft.com/office/drawing/2014/main" id="{3C2D7FA7-4204-874F-9EF7-DCD204BE5201}"/>
              </a:ext>
            </a:extLst>
          </p:cNvPr>
          <p:cNvPicPr>
            <a:picLocks noChangeAspect="1"/>
          </p:cNvPicPr>
          <p:nvPr/>
        </p:nvPicPr>
        <p:blipFill>
          <a:blip r:embed="rId5"/>
          <a:srcRect/>
          <a:stretch/>
        </p:blipFill>
        <p:spPr>
          <a:xfrm>
            <a:off x="4136705" y="3400291"/>
            <a:ext cx="3342209" cy="3167386"/>
          </a:xfrm>
          <a:prstGeom prst="rect">
            <a:avLst/>
          </a:prstGeom>
        </p:spPr>
      </p:pic>
    </p:spTree>
    <p:custDataLst>
      <p:tags r:id="rId1"/>
    </p:custDataLst>
    <p:extLst>
      <p:ext uri="{BB962C8B-B14F-4D97-AF65-F5344CB8AC3E}">
        <p14:creationId xmlns:p14="http://schemas.microsoft.com/office/powerpoint/2010/main" val="1972139809"/>
      </p:ext>
    </p:extLst>
  </p:cSld>
  <p:clrMapOvr>
    <a:masterClrMapping/>
  </p:clrMapOvr>
  <mc:AlternateContent xmlns:mc="http://schemas.openxmlformats.org/markup-compatibility/2006" xmlns:p14="http://schemas.microsoft.com/office/powerpoint/2010/main">
    <mc:Choice Requires="p14">
      <p:transition spd="slow" p14:dur="2000" advTm="15897"/>
    </mc:Choice>
    <mc:Fallback xmlns="">
      <p:transition spd="slow" advTm="158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3" name="Picture 1" title="drawing of a tap ">
            <a:extLst>
              <a:ext uri="{FF2B5EF4-FFF2-40B4-BE49-F238E27FC236}">
                <a16:creationId xmlns:a16="http://schemas.microsoft.com/office/drawing/2014/main" id="{0FA9990E-C6D7-4D54-8C66-B83BDF538D6C}"/>
              </a:ext>
            </a:extLst>
          </p:cNvPr>
          <p:cNvPicPr>
            <a:picLocks noChangeAspect="1"/>
          </p:cNvPicPr>
          <p:nvPr/>
        </p:nvPicPr>
        <p:blipFill>
          <a:blip r:embed="rId4">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4304953" y="358348"/>
            <a:ext cx="3371850" cy="33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title="tap">
            <a:extLst>
              <a:ext uri="{FF2B5EF4-FFF2-40B4-BE49-F238E27FC236}">
                <a16:creationId xmlns:a16="http://schemas.microsoft.com/office/drawing/2014/main" id="{E2DC6F7B-D9F6-C541-8F8E-3E99F012B395}"/>
              </a:ext>
            </a:extLst>
          </p:cNvPr>
          <p:cNvPicPr>
            <a:picLocks noChangeAspect="1"/>
          </p:cNvPicPr>
          <p:nvPr/>
        </p:nvPicPr>
        <p:blipFill>
          <a:blip r:embed="rId5"/>
          <a:srcRect/>
          <a:stretch/>
        </p:blipFill>
        <p:spPr>
          <a:xfrm>
            <a:off x="4304953" y="2853551"/>
            <a:ext cx="3054850" cy="3875557"/>
          </a:xfrm>
          <a:prstGeom prst="rect">
            <a:avLst/>
          </a:prstGeom>
        </p:spPr>
      </p:pic>
    </p:spTree>
    <p:custDataLst>
      <p:tags r:id="rId1"/>
    </p:custDataLst>
    <p:extLst>
      <p:ext uri="{BB962C8B-B14F-4D97-AF65-F5344CB8AC3E}">
        <p14:creationId xmlns:p14="http://schemas.microsoft.com/office/powerpoint/2010/main" val="2539815431"/>
      </p:ext>
    </p:extLst>
  </p:cSld>
  <p:clrMapOvr>
    <a:masterClrMapping/>
  </p:clrMapOvr>
  <mc:AlternateContent xmlns:mc="http://schemas.openxmlformats.org/markup-compatibility/2006" xmlns:p14="http://schemas.microsoft.com/office/powerpoint/2010/main">
    <mc:Choice Requires="p14">
      <p:transition spd="slow" p14:dur="2000" advTm="17397"/>
    </mc:Choice>
    <mc:Fallback xmlns="">
      <p:transition spd="slow" advTm="173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18233E"/>
                </a:solidFill>
                <a:latin typeface="Montserrat"/>
              </a:rPr>
              <a:t>Our Learning Intention</a:t>
            </a:r>
          </a:p>
        </p:txBody>
      </p:sp>
      <p:sp>
        <p:nvSpPr>
          <p:cNvPr id="5" name="Content Placeholder 4"/>
          <p:cNvSpPr>
            <a:spLocks noGrp="1"/>
          </p:cNvSpPr>
          <p:nvPr>
            <p:ph sz="quarter" idx="14"/>
          </p:nvPr>
        </p:nvSpPr>
        <p:spPr>
          <a:xfrm>
            <a:off x="902286" y="2366177"/>
            <a:ext cx="9878070" cy="4030633"/>
          </a:xfrm>
        </p:spPr>
        <p:txBody>
          <a:bodyPr vert="horz" lIns="0" tIns="0" rIns="0" bIns="0" rtlCol="0" anchor="t">
            <a:noAutofit/>
          </a:bodyPr>
          <a:lstStyle/>
          <a:p>
            <a:pPr algn="ctr"/>
            <a:r>
              <a:rPr lang="en-AU" altLang="en-US" sz="4400" dirty="0">
                <a:solidFill>
                  <a:srgbClr val="18233E"/>
                </a:solidFill>
                <a:latin typeface="Century Gothic" panose="020B0502020202020204" pitchFamily="34" charset="0"/>
              </a:rPr>
              <a:t>We are learning the graphemes that represent phonemes to help us read and spell words.</a:t>
            </a:r>
            <a:r>
              <a:rPr lang="en-AU" altLang="en-US" sz="4400" dirty="0">
                <a:solidFill>
                  <a:srgbClr val="18233E"/>
                </a:solidFill>
                <a:latin typeface="FoundationBold" pitchFamily="2" charset="0"/>
              </a:rPr>
              <a:t/>
            </a:r>
            <a:br>
              <a:rPr lang="en-AU" altLang="en-US" sz="4400" dirty="0">
                <a:solidFill>
                  <a:srgbClr val="18233E"/>
                </a:solidFill>
                <a:latin typeface="FoundationBold" pitchFamily="2" charset="0"/>
              </a:rPr>
            </a:br>
            <a:endParaRPr lang="en-US" sz="2000" dirty="0">
              <a:solidFill>
                <a:srgbClr val="18233E"/>
              </a:solidFill>
              <a:latin typeface="Century Gothic"/>
            </a:endParaRPr>
          </a:p>
        </p:txBody>
      </p:sp>
      <p:pic>
        <p:nvPicPr>
          <p:cNvPr id="4" name="Picture 3" title="Home HomeInside the department HSC minimum standard Professional learning and resources">
            <a:extLst>
              <a:ext uri="{FF2B5EF4-FFF2-40B4-BE49-F238E27FC236}">
                <a16:creationId xmlns:a16="http://schemas.microsoft.com/office/drawing/2014/main" id="{24E85EEE-73AC-DD4D-A396-3936D2C36EEF}"/>
              </a:ext>
            </a:extLst>
          </p:cNvPr>
          <p:cNvPicPr>
            <a:picLocks noChangeAspect="1"/>
          </p:cNvPicPr>
          <p:nvPr/>
        </p:nvPicPr>
        <p:blipFill>
          <a:blip r:embed="rId3"/>
          <a:stretch>
            <a:fillRect/>
          </a:stretch>
        </p:blipFill>
        <p:spPr>
          <a:xfrm>
            <a:off x="316228" y="6184562"/>
            <a:ext cx="495300" cy="533400"/>
          </a:xfrm>
          <a:prstGeom prst="rect">
            <a:avLst/>
          </a:prstGeom>
        </p:spPr>
      </p:pic>
    </p:spTree>
    <p:extLst>
      <p:ext uri="{BB962C8B-B14F-4D97-AF65-F5344CB8AC3E}">
        <p14:creationId xmlns:p14="http://schemas.microsoft.com/office/powerpoint/2010/main" val="3510736351"/>
      </p:ext>
    </p:extLst>
  </p:cSld>
  <p:clrMapOvr>
    <a:masterClrMapping/>
  </p:clrMapOvr>
  <mc:AlternateContent xmlns:mc="http://schemas.openxmlformats.org/markup-compatibility/2006" xmlns:p14="http://schemas.microsoft.com/office/powerpoint/2010/main">
    <mc:Choice Requires="p14">
      <p:transition spd="slow" p14:dur="2000" advTm="32120"/>
    </mc:Choice>
    <mc:Fallback xmlns="">
      <p:transition spd="slow" advTm="3212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Image result for tree sap clipart">
            <a:extLst>
              <a:ext uri="{FF2B5EF4-FFF2-40B4-BE49-F238E27FC236}">
                <a16:creationId xmlns:a16="http://schemas.microsoft.com/office/drawing/2014/main" id="{C3126F71-8172-489A-BE2E-C4B54635C5B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7766"/>
          <a:stretch/>
        </p:blipFill>
        <p:spPr bwMode="auto">
          <a:xfrm>
            <a:off x="4258890" y="462306"/>
            <a:ext cx="3022443" cy="31990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title="sap">
            <a:extLst>
              <a:ext uri="{FF2B5EF4-FFF2-40B4-BE49-F238E27FC236}">
                <a16:creationId xmlns:a16="http://schemas.microsoft.com/office/drawing/2014/main" id="{5E2752DC-AF80-7C46-BA38-5A91867ADD4B}"/>
              </a:ext>
            </a:extLst>
          </p:cNvPr>
          <p:cNvPicPr>
            <a:picLocks noChangeAspect="1"/>
          </p:cNvPicPr>
          <p:nvPr/>
        </p:nvPicPr>
        <p:blipFill>
          <a:blip r:embed="rId5"/>
          <a:srcRect/>
          <a:stretch/>
        </p:blipFill>
        <p:spPr>
          <a:xfrm>
            <a:off x="4224121" y="3873499"/>
            <a:ext cx="3091979" cy="2739141"/>
          </a:xfrm>
          <a:prstGeom prst="rect">
            <a:avLst/>
          </a:prstGeom>
        </p:spPr>
      </p:pic>
    </p:spTree>
    <p:custDataLst>
      <p:tags r:id="rId1"/>
    </p:custDataLst>
    <p:extLst>
      <p:ext uri="{BB962C8B-B14F-4D97-AF65-F5344CB8AC3E}">
        <p14:creationId xmlns:p14="http://schemas.microsoft.com/office/powerpoint/2010/main" val="26304822"/>
      </p:ext>
    </p:extLst>
  </p:cSld>
  <p:clrMapOvr>
    <a:masterClrMapping/>
  </p:clrMapOvr>
  <mc:AlternateContent xmlns:mc="http://schemas.openxmlformats.org/markup-compatibility/2006" xmlns:p14="http://schemas.microsoft.com/office/powerpoint/2010/main">
    <mc:Choice Requires="p14">
      <p:transition spd="slow" p14:dur="2000" advTm="23970"/>
    </mc:Choice>
    <mc:Fallback xmlns="">
      <p:transition spd="slow" advTm="239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pat dog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t="7500" b="16137"/>
          <a:stretch/>
        </p:blipFill>
        <p:spPr bwMode="auto">
          <a:xfrm>
            <a:off x="3807149" y="218244"/>
            <a:ext cx="4100717" cy="262517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title="pat">
            <a:extLst>
              <a:ext uri="{FF2B5EF4-FFF2-40B4-BE49-F238E27FC236}">
                <a16:creationId xmlns:a16="http://schemas.microsoft.com/office/drawing/2014/main" id="{C0215D15-450A-2842-A00B-9AAB04C2C77C}"/>
              </a:ext>
            </a:extLst>
          </p:cNvPr>
          <p:cNvPicPr>
            <a:picLocks noChangeAspect="1"/>
          </p:cNvPicPr>
          <p:nvPr/>
        </p:nvPicPr>
        <p:blipFill>
          <a:blip r:embed="rId5"/>
          <a:srcRect/>
          <a:stretch/>
        </p:blipFill>
        <p:spPr>
          <a:xfrm>
            <a:off x="4217537" y="2843417"/>
            <a:ext cx="3290406" cy="4006116"/>
          </a:xfrm>
          <a:prstGeom prst="rect">
            <a:avLst/>
          </a:prstGeom>
        </p:spPr>
      </p:pic>
    </p:spTree>
    <p:custDataLst>
      <p:tags r:id="rId1"/>
    </p:custDataLst>
    <p:extLst>
      <p:ext uri="{BB962C8B-B14F-4D97-AF65-F5344CB8AC3E}">
        <p14:creationId xmlns:p14="http://schemas.microsoft.com/office/powerpoint/2010/main" val="777493215"/>
      </p:ext>
    </p:extLst>
  </p:cSld>
  <p:clrMapOvr>
    <a:masterClrMapping/>
  </p:clrMapOvr>
  <mc:AlternateContent xmlns:mc="http://schemas.openxmlformats.org/markup-compatibility/2006" xmlns:p14="http://schemas.microsoft.com/office/powerpoint/2010/main">
    <mc:Choice Requires="p14">
      <p:transition spd="slow" p14:dur="2000" advTm="30501"/>
    </mc:Choice>
    <mc:Fallback xmlns="">
      <p:transition spd="slow" advTm="305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1298-C6C7-E048-B7FD-816F4CF9A255}"/>
              </a:ext>
            </a:extLst>
          </p:cNvPr>
          <p:cNvSpPr>
            <a:spLocks noGrp="1"/>
          </p:cNvSpPr>
          <p:nvPr>
            <p:ph type="title"/>
          </p:nvPr>
        </p:nvSpPr>
        <p:spPr/>
        <p:txBody>
          <a:bodyPr/>
          <a:lstStyle/>
          <a:p>
            <a:r>
              <a:rPr lang="en-US" dirty="0">
                <a:solidFill>
                  <a:srgbClr val="18233E"/>
                </a:solidFill>
                <a:latin typeface="Montserrat" panose="02000505000000020004" pitchFamily="2" charset="77"/>
              </a:rPr>
              <a:t>Writing words</a:t>
            </a:r>
          </a:p>
        </p:txBody>
      </p:sp>
      <p:grpSp>
        <p:nvGrpSpPr>
          <p:cNvPr id="8" name="Group 7" title="1. Say">
            <a:extLst>
              <a:ext uri="{FF2B5EF4-FFF2-40B4-BE49-F238E27FC236}">
                <a16:creationId xmlns:a16="http://schemas.microsoft.com/office/drawing/2014/main" id="{8D7DA883-4513-CE44-8B59-E2227524A27A}"/>
              </a:ext>
            </a:extLst>
          </p:cNvPr>
          <p:cNvGrpSpPr/>
          <p:nvPr/>
        </p:nvGrpSpPr>
        <p:grpSpPr>
          <a:xfrm>
            <a:off x="1981200" y="1583173"/>
            <a:ext cx="3147645" cy="1722735"/>
            <a:chOff x="791308" y="1583173"/>
            <a:chExt cx="3147645" cy="1722735"/>
          </a:xfrm>
        </p:grpSpPr>
        <p:sp>
          <p:nvSpPr>
            <p:cNvPr id="6" name="Rounded Rectangle 5">
              <a:extLst>
                <a:ext uri="{FF2B5EF4-FFF2-40B4-BE49-F238E27FC236}">
                  <a16:creationId xmlns:a16="http://schemas.microsoft.com/office/drawing/2014/main" id="{7D16CE7F-8194-C546-B84C-678457B0B7E6}"/>
                </a:ext>
              </a:extLst>
            </p:cNvPr>
            <p:cNvSpPr/>
            <p:nvPr/>
          </p:nvSpPr>
          <p:spPr>
            <a:xfrm>
              <a:off x="791308" y="1583173"/>
              <a:ext cx="2971800" cy="1722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27F0BB0-F8DB-3E42-AC21-F88792BB5392}"/>
                </a:ext>
              </a:extLst>
            </p:cNvPr>
            <p:cNvSpPr txBox="1"/>
            <p:nvPr/>
          </p:nvSpPr>
          <p:spPr>
            <a:xfrm>
              <a:off x="1441938" y="2090597"/>
              <a:ext cx="2497015"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1. Say</a:t>
              </a:r>
            </a:p>
          </p:txBody>
        </p:sp>
      </p:grpSp>
      <p:grpSp>
        <p:nvGrpSpPr>
          <p:cNvPr id="10" name="Group 9" title="2. Segment">
            <a:extLst>
              <a:ext uri="{FF2B5EF4-FFF2-40B4-BE49-F238E27FC236}">
                <a16:creationId xmlns:a16="http://schemas.microsoft.com/office/drawing/2014/main" id="{864B009D-F38B-F347-8AD9-C398BFFFBFCC}"/>
              </a:ext>
            </a:extLst>
          </p:cNvPr>
          <p:cNvGrpSpPr/>
          <p:nvPr/>
        </p:nvGrpSpPr>
        <p:grpSpPr>
          <a:xfrm>
            <a:off x="7239000" y="1583173"/>
            <a:ext cx="3165231" cy="1722735"/>
            <a:chOff x="791308" y="1583173"/>
            <a:chExt cx="3165231" cy="1722735"/>
          </a:xfrm>
        </p:grpSpPr>
        <p:sp>
          <p:nvSpPr>
            <p:cNvPr id="11" name="Rounded Rectangle 10">
              <a:extLst>
                <a:ext uri="{FF2B5EF4-FFF2-40B4-BE49-F238E27FC236}">
                  <a16:creationId xmlns:a16="http://schemas.microsoft.com/office/drawing/2014/main" id="{31008818-DFFD-B34B-87D2-0CA989A1193E}"/>
                </a:ext>
              </a:extLst>
            </p:cNvPr>
            <p:cNvSpPr/>
            <p:nvPr/>
          </p:nvSpPr>
          <p:spPr>
            <a:xfrm>
              <a:off x="791308" y="1583173"/>
              <a:ext cx="2971800" cy="1722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AB4A1A3-3AF4-D848-8C8F-5556122ABC91}"/>
                </a:ext>
              </a:extLst>
            </p:cNvPr>
            <p:cNvSpPr txBox="1"/>
            <p:nvPr/>
          </p:nvSpPr>
          <p:spPr>
            <a:xfrm>
              <a:off x="808893" y="2090597"/>
              <a:ext cx="3147646"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2. Segment</a:t>
              </a:r>
            </a:p>
          </p:txBody>
        </p:sp>
      </p:grpSp>
      <p:grpSp>
        <p:nvGrpSpPr>
          <p:cNvPr id="13" name="Group 12" title="3. Write">
            <a:extLst>
              <a:ext uri="{FF2B5EF4-FFF2-40B4-BE49-F238E27FC236}">
                <a16:creationId xmlns:a16="http://schemas.microsoft.com/office/drawing/2014/main" id="{8FC44952-D774-5449-B5EE-1EE96D24D00B}"/>
              </a:ext>
            </a:extLst>
          </p:cNvPr>
          <p:cNvGrpSpPr/>
          <p:nvPr/>
        </p:nvGrpSpPr>
        <p:grpSpPr>
          <a:xfrm>
            <a:off x="1981200" y="4229262"/>
            <a:ext cx="3024555" cy="1722735"/>
            <a:chOff x="791308" y="1583173"/>
            <a:chExt cx="3024555" cy="1722735"/>
          </a:xfrm>
        </p:grpSpPr>
        <p:sp>
          <p:nvSpPr>
            <p:cNvPr id="14" name="Rounded Rectangle 13">
              <a:extLst>
                <a:ext uri="{FF2B5EF4-FFF2-40B4-BE49-F238E27FC236}">
                  <a16:creationId xmlns:a16="http://schemas.microsoft.com/office/drawing/2014/main" id="{EF1C3BE3-9FF7-6E4C-91C2-7F4B667AE737}"/>
                </a:ext>
              </a:extLst>
            </p:cNvPr>
            <p:cNvSpPr/>
            <p:nvPr/>
          </p:nvSpPr>
          <p:spPr>
            <a:xfrm>
              <a:off x="791308" y="1583173"/>
              <a:ext cx="2971800" cy="1722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699DE45-2AE9-D544-B266-48444113FC9B}"/>
                </a:ext>
              </a:extLst>
            </p:cNvPr>
            <p:cNvSpPr txBox="1"/>
            <p:nvPr/>
          </p:nvSpPr>
          <p:spPr>
            <a:xfrm>
              <a:off x="1318848" y="2114606"/>
              <a:ext cx="2497015"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3. Write</a:t>
              </a:r>
            </a:p>
          </p:txBody>
        </p:sp>
      </p:grpSp>
      <p:grpSp>
        <p:nvGrpSpPr>
          <p:cNvPr id="16" name="Group 15" title="4. Check">
            <a:extLst>
              <a:ext uri="{FF2B5EF4-FFF2-40B4-BE49-F238E27FC236}">
                <a16:creationId xmlns:a16="http://schemas.microsoft.com/office/drawing/2014/main" id="{0C71CBE9-0195-F740-AED6-A9E077C1E906}"/>
              </a:ext>
            </a:extLst>
          </p:cNvPr>
          <p:cNvGrpSpPr/>
          <p:nvPr/>
        </p:nvGrpSpPr>
        <p:grpSpPr>
          <a:xfrm>
            <a:off x="7239000" y="4229262"/>
            <a:ext cx="2971800" cy="1722735"/>
            <a:chOff x="791308" y="1583173"/>
            <a:chExt cx="2971800" cy="1722735"/>
          </a:xfrm>
        </p:grpSpPr>
        <p:sp>
          <p:nvSpPr>
            <p:cNvPr id="17" name="Rounded Rectangle 16">
              <a:extLst>
                <a:ext uri="{FF2B5EF4-FFF2-40B4-BE49-F238E27FC236}">
                  <a16:creationId xmlns:a16="http://schemas.microsoft.com/office/drawing/2014/main" id="{CD7CB183-4D3A-524D-8F59-FED9CAFE79F7}"/>
                </a:ext>
              </a:extLst>
            </p:cNvPr>
            <p:cNvSpPr/>
            <p:nvPr/>
          </p:nvSpPr>
          <p:spPr>
            <a:xfrm>
              <a:off x="791308" y="1583173"/>
              <a:ext cx="2971800" cy="1722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F7F0037-D4E3-2749-9F1C-32F4FD0295D9}"/>
                </a:ext>
              </a:extLst>
            </p:cNvPr>
            <p:cNvSpPr txBox="1"/>
            <p:nvPr/>
          </p:nvSpPr>
          <p:spPr>
            <a:xfrm>
              <a:off x="1116623" y="2114606"/>
              <a:ext cx="2497015" cy="707886"/>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4. Check</a:t>
              </a:r>
            </a:p>
          </p:txBody>
        </p:sp>
      </p:grpSp>
      <p:pic>
        <p:nvPicPr>
          <p:cNvPr id="19" name="Picture 18" title="decorative image only">
            <a:extLst>
              <a:ext uri="{FF2B5EF4-FFF2-40B4-BE49-F238E27FC236}">
                <a16:creationId xmlns:a16="http://schemas.microsoft.com/office/drawing/2014/main" id="{BE919B7C-B09C-2844-AEF7-B387A175271A}"/>
              </a:ext>
            </a:extLst>
          </p:cNvPr>
          <p:cNvPicPr>
            <a:picLocks noChangeAspect="1"/>
          </p:cNvPicPr>
          <p:nvPr/>
        </p:nvPicPr>
        <p:blipFill>
          <a:blip r:embed="rId4"/>
          <a:stretch>
            <a:fillRect/>
          </a:stretch>
        </p:blipFill>
        <p:spPr>
          <a:xfrm>
            <a:off x="316228" y="6184562"/>
            <a:ext cx="495300" cy="533400"/>
          </a:xfrm>
          <a:prstGeom prst="rect">
            <a:avLst/>
          </a:prstGeom>
        </p:spPr>
      </p:pic>
    </p:spTree>
    <p:custDataLst>
      <p:tags r:id="rId1"/>
    </p:custDataLst>
    <p:extLst>
      <p:ext uri="{BB962C8B-B14F-4D97-AF65-F5344CB8AC3E}">
        <p14:creationId xmlns:p14="http://schemas.microsoft.com/office/powerpoint/2010/main" val="807577950"/>
      </p:ext>
    </p:extLst>
  </p:cSld>
  <p:clrMapOvr>
    <a:masterClrMapping/>
  </p:clrMapOvr>
  <mc:AlternateContent xmlns:mc="http://schemas.openxmlformats.org/markup-compatibility/2006" xmlns:p14="http://schemas.microsoft.com/office/powerpoint/2010/main">
    <mc:Choice Requires="p14">
      <p:transition spd="slow" p14:dur="2000" advTm="21886"/>
    </mc:Choice>
    <mc:Fallback xmlns="">
      <p:transition spd="slow" advTm="218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descr="direction to read the word" title="arrow pointing right"/>
          <p:cNvCxnSpPr>
            <a:cxnSpLocks/>
          </p:cNvCxnSpPr>
          <p:nvPr/>
        </p:nvCxnSpPr>
        <p:spPr>
          <a:xfrm>
            <a:off x="3974123" y="5212799"/>
            <a:ext cx="397412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title="sat">
            <a:extLst>
              <a:ext uri="{FF2B5EF4-FFF2-40B4-BE49-F238E27FC236}">
                <a16:creationId xmlns:a16="http://schemas.microsoft.com/office/drawing/2014/main" id="{2E78127C-6E4B-4A4E-823A-71D58C84AF09}"/>
              </a:ext>
            </a:extLst>
          </p:cNvPr>
          <p:cNvPicPr>
            <a:picLocks noChangeAspect="1"/>
          </p:cNvPicPr>
          <p:nvPr/>
        </p:nvPicPr>
        <p:blipFill>
          <a:blip r:embed="rId3"/>
          <a:srcRect/>
          <a:stretch/>
        </p:blipFill>
        <p:spPr>
          <a:xfrm>
            <a:off x="3919183" y="597877"/>
            <a:ext cx="4353632" cy="4125904"/>
          </a:xfrm>
          <a:prstGeom prst="rect">
            <a:avLst/>
          </a:prstGeom>
        </p:spPr>
      </p:pic>
    </p:spTree>
    <p:extLst>
      <p:ext uri="{BB962C8B-B14F-4D97-AF65-F5344CB8AC3E}">
        <p14:creationId xmlns:p14="http://schemas.microsoft.com/office/powerpoint/2010/main" val="1411538576"/>
      </p:ext>
    </p:extLst>
  </p:cSld>
  <p:clrMapOvr>
    <a:masterClrMapping/>
  </p:clrMapOvr>
  <mc:AlternateContent xmlns:mc="http://schemas.openxmlformats.org/markup-compatibility/2006" xmlns:p14="http://schemas.microsoft.com/office/powerpoint/2010/main">
    <mc:Choice Requires="p14">
      <p:transition spd="slow" p14:dur="2000" advTm="19316"/>
    </mc:Choice>
    <mc:Fallback xmlns="">
      <p:transition spd="slow" advTm="19316"/>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title="drawing of a boy sitting down - used to indicate the word">
            <a:extLst>
              <a:ext uri="{FF2B5EF4-FFF2-40B4-BE49-F238E27FC236}">
                <a16:creationId xmlns:a16="http://schemas.microsoft.com/office/drawing/2014/main" id="{8A8FAF9B-681C-4A7B-81AB-5E1E298858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08552" y="365139"/>
            <a:ext cx="3491804" cy="417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title="grid used to spell out word indicated by image">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3614391579"/>
              </p:ext>
            </p:extLst>
          </p:nvPr>
        </p:nvGraphicFramePr>
        <p:xfrm>
          <a:off x="3596280" y="4680064"/>
          <a:ext cx="4832727" cy="1936866"/>
        </p:xfrm>
        <a:graphic>
          <a:graphicData uri="http://schemas.openxmlformats.org/drawingml/2006/table">
            <a:tbl>
              <a:tblPr firstRow="1" bandRow="1">
                <a:tableStyleId>{5C22544A-7EE6-4342-B048-85BDC9FD1C3A}</a:tableStyleId>
              </a:tblPr>
              <a:tblGrid>
                <a:gridCol w="1610909">
                  <a:extLst>
                    <a:ext uri="{9D8B030D-6E8A-4147-A177-3AD203B41FA5}">
                      <a16:colId xmlns:a16="http://schemas.microsoft.com/office/drawing/2014/main" val="1253907643"/>
                    </a:ext>
                  </a:extLst>
                </a:gridCol>
                <a:gridCol w="1610909">
                  <a:extLst>
                    <a:ext uri="{9D8B030D-6E8A-4147-A177-3AD203B41FA5}">
                      <a16:colId xmlns:a16="http://schemas.microsoft.com/office/drawing/2014/main" val="317425384"/>
                    </a:ext>
                  </a:extLst>
                </a:gridCol>
                <a:gridCol w="1610909">
                  <a:extLst>
                    <a:ext uri="{9D8B030D-6E8A-4147-A177-3AD203B41FA5}">
                      <a16:colId xmlns:a16="http://schemas.microsoft.com/office/drawing/2014/main" val="1025358429"/>
                    </a:ext>
                  </a:extLst>
                </a:gridCol>
              </a:tblGrid>
              <a:tr h="1936866">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8824134"/>
                  </a:ext>
                </a:extLst>
              </a:tr>
            </a:tbl>
          </a:graphicData>
        </a:graphic>
      </p:graphicFrame>
    </p:spTree>
    <p:extLst>
      <p:ext uri="{BB962C8B-B14F-4D97-AF65-F5344CB8AC3E}">
        <p14:creationId xmlns:p14="http://schemas.microsoft.com/office/powerpoint/2010/main" val="4176347326"/>
      </p:ext>
    </p:extLst>
  </p:cSld>
  <p:clrMapOvr>
    <a:masterClrMapping/>
  </p:clrMapOvr>
  <mc:AlternateContent xmlns:mc="http://schemas.openxmlformats.org/markup-compatibility/2006" xmlns:p14="http://schemas.microsoft.com/office/powerpoint/2010/main">
    <mc:Choice Requires="p14">
      <p:transition spd="slow" p14:dur="2000" advTm="31124"/>
    </mc:Choice>
    <mc:Fallback xmlns="">
      <p:transition spd="slow" advTm="3112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title="drawing of a boy sitting down - used to indicate the word">
            <a:extLst>
              <a:ext uri="{FF2B5EF4-FFF2-40B4-BE49-F238E27FC236}">
                <a16:creationId xmlns:a16="http://schemas.microsoft.com/office/drawing/2014/main" id="{8A8FAF9B-681C-4A7B-81AB-5E1E298858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0723" y="1554654"/>
            <a:ext cx="3134357" cy="374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title="sat">
            <a:extLst>
              <a:ext uri="{FF2B5EF4-FFF2-40B4-BE49-F238E27FC236}">
                <a16:creationId xmlns:a16="http://schemas.microsoft.com/office/drawing/2014/main" id="{FB2B38DF-758C-7842-A065-1B5F39315D49}"/>
              </a:ext>
            </a:extLst>
          </p:cNvPr>
          <p:cNvPicPr>
            <a:picLocks noChangeAspect="1"/>
          </p:cNvPicPr>
          <p:nvPr/>
        </p:nvPicPr>
        <p:blipFill>
          <a:blip r:embed="rId4"/>
          <a:srcRect/>
          <a:stretch/>
        </p:blipFill>
        <p:spPr>
          <a:xfrm>
            <a:off x="5744564" y="949153"/>
            <a:ext cx="3894967" cy="3691231"/>
          </a:xfrm>
          <a:prstGeom prst="rect">
            <a:avLst/>
          </a:prstGeom>
        </p:spPr>
      </p:pic>
    </p:spTree>
    <p:extLst>
      <p:ext uri="{BB962C8B-B14F-4D97-AF65-F5344CB8AC3E}">
        <p14:creationId xmlns:p14="http://schemas.microsoft.com/office/powerpoint/2010/main" val="2968351682"/>
      </p:ext>
    </p:extLst>
  </p:cSld>
  <p:clrMapOvr>
    <a:masterClrMapping/>
  </p:clrMapOvr>
  <mc:AlternateContent xmlns:mc="http://schemas.openxmlformats.org/markup-compatibility/2006" xmlns:p14="http://schemas.microsoft.com/office/powerpoint/2010/main">
    <mc:Choice Requires="p14">
      <p:transition spd="slow" p14:dur="2000" advTm="8806"/>
    </mc:Choice>
    <mc:Fallback xmlns="">
      <p:transition spd="slow" advTm="880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descr="read the word in this direction" title="arrowing point right"/>
          <p:cNvCxnSpPr>
            <a:cxnSpLocks/>
          </p:cNvCxnSpPr>
          <p:nvPr/>
        </p:nvCxnSpPr>
        <p:spPr>
          <a:xfrm>
            <a:off x="3762815" y="5986522"/>
            <a:ext cx="411509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title="tap">
            <a:extLst>
              <a:ext uri="{FF2B5EF4-FFF2-40B4-BE49-F238E27FC236}">
                <a16:creationId xmlns:a16="http://schemas.microsoft.com/office/drawing/2014/main" id="{8D7A4E76-52C5-E848-947D-26C6B16CAC6E}"/>
              </a:ext>
            </a:extLst>
          </p:cNvPr>
          <p:cNvPicPr>
            <a:picLocks noChangeAspect="1"/>
          </p:cNvPicPr>
          <p:nvPr/>
        </p:nvPicPr>
        <p:blipFill>
          <a:blip r:embed="rId3"/>
          <a:srcRect/>
          <a:stretch/>
        </p:blipFill>
        <p:spPr>
          <a:xfrm>
            <a:off x="3980011" y="673794"/>
            <a:ext cx="3915453" cy="4967367"/>
          </a:xfrm>
          <a:prstGeom prst="rect">
            <a:avLst/>
          </a:prstGeom>
        </p:spPr>
      </p:pic>
    </p:spTree>
    <p:extLst>
      <p:ext uri="{BB962C8B-B14F-4D97-AF65-F5344CB8AC3E}">
        <p14:creationId xmlns:p14="http://schemas.microsoft.com/office/powerpoint/2010/main" val="3951150700"/>
      </p:ext>
    </p:extLst>
  </p:cSld>
  <p:clrMapOvr>
    <a:masterClrMapping/>
  </p:clrMapOvr>
  <mc:AlternateContent xmlns:mc="http://schemas.openxmlformats.org/markup-compatibility/2006" xmlns:p14="http://schemas.microsoft.com/office/powerpoint/2010/main">
    <mc:Choice Requires="p14">
      <p:transition spd="slow" p14:dur="2000" advTm="16208"/>
    </mc:Choice>
    <mc:Fallback xmlns="">
      <p:transition spd="slow" advTm="16208"/>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title="tap">
            <a:extLst>
              <a:ext uri="{FF2B5EF4-FFF2-40B4-BE49-F238E27FC236}">
                <a16:creationId xmlns:a16="http://schemas.microsoft.com/office/drawing/2014/main" id="{0FA9990E-C6D7-4D54-8C66-B83BDF538D6C}"/>
              </a:ext>
            </a:extLst>
          </p:cNvPr>
          <p:cNvPicPr>
            <a:picLocks noChangeAspect="1"/>
          </p:cNvPicPr>
          <p:nvPr/>
        </p:nvPicPr>
        <p:blipFill rotWithShape="1">
          <a:blip r:embed="rId3">
            <a:clrChange>
              <a:clrFrom>
                <a:srgbClr val="F7F7F7"/>
              </a:clrFrom>
              <a:clrTo>
                <a:srgbClr val="F7F7F7">
                  <a:alpha val="0"/>
                </a:srgbClr>
              </a:clrTo>
            </a:clrChange>
            <a:extLst>
              <a:ext uri="{28A0092B-C50C-407E-A947-70E740481C1C}">
                <a14:useLocalDpi xmlns:a14="http://schemas.microsoft.com/office/drawing/2010/main" val="0"/>
              </a:ext>
            </a:extLst>
          </a:blip>
          <a:srcRect t="-1" b="4074"/>
          <a:stretch/>
        </p:blipFill>
        <p:spPr bwMode="auto">
          <a:xfrm>
            <a:off x="3751811" y="291836"/>
            <a:ext cx="4523821" cy="424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title="grid used to spell out word indicated by image">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4271774878"/>
              </p:ext>
            </p:extLst>
          </p:nvPr>
        </p:nvGraphicFramePr>
        <p:xfrm>
          <a:off x="3596280" y="4655125"/>
          <a:ext cx="4832727" cy="1936866"/>
        </p:xfrm>
        <a:graphic>
          <a:graphicData uri="http://schemas.openxmlformats.org/drawingml/2006/table">
            <a:tbl>
              <a:tblPr firstRow="1" bandRow="1">
                <a:tableStyleId>{5C22544A-7EE6-4342-B048-85BDC9FD1C3A}</a:tableStyleId>
              </a:tblPr>
              <a:tblGrid>
                <a:gridCol w="1610909">
                  <a:extLst>
                    <a:ext uri="{9D8B030D-6E8A-4147-A177-3AD203B41FA5}">
                      <a16:colId xmlns:a16="http://schemas.microsoft.com/office/drawing/2014/main" val="1253907643"/>
                    </a:ext>
                  </a:extLst>
                </a:gridCol>
                <a:gridCol w="1610909">
                  <a:extLst>
                    <a:ext uri="{9D8B030D-6E8A-4147-A177-3AD203B41FA5}">
                      <a16:colId xmlns:a16="http://schemas.microsoft.com/office/drawing/2014/main" val="317425384"/>
                    </a:ext>
                  </a:extLst>
                </a:gridCol>
                <a:gridCol w="1610909">
                  <a:extLst>
                    <a:ext uri="{9D8B030D-6E8A-4147-A177-3AD203B41FA5}">
                      <a16:colId xmlns:a16="http://schemas.microsoft.com/office/drawing/2014/main" val="1025358429"/>
                    </a:ext>
                  </a:extLst>
                </a:gridCol>
              </a:tblGrid>
              <a:tr h="1936866">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8824134"/>
                  </a:ext>
                </a:extLst>
              </a:tr>
            </a:tbl>
          </a:graphicData>
        </a:graphic>
      </p:graphicFrame>
    </p:spTree>
    <p:extLst>
      <p:ext uri="{BB962C8B-B14F-4D97-AF65-F5344CB8AC3E}">
        <p14:creationId xmlns:p14="http://schemas.microsoft.com/office/powerpoint/2010/main" val="3202120894"/>
      </p:ext>
    </p:extLst>
  </p:cSld>
  <p:clrMapOvr>
    <a:masterClrMapping/>
  </p:clrMapOvr>
  <mc:AlternateContent xmlns:mc="http://schemas.openxmlformats.org/markup-compatibility/2006" xmlns:p14="http://schemas.microsoft.com/office/powerpoint/2010/main">
    <mc:Choice Requires="p14">
      <p:transition spd="slow" p14:dur="2000" advTm="28471"/>
    </mc:Choice>
    <mc:Fallback xmlns="">
      <p:transition spd="slow" advTm="28471"/>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3" name="Picture 1" title="drawing of a tap">
            <a:extLst>
              <a:ext uri="{FF2B5EF4-FFF2-40B4-BE49-F238E27FC236}">
                <a16:creationId xmlns:a16="http://schemas.microsoft.com/office/drawing/2014/main" id="{0FA9990E-C6D7-4D54-8C66-B83BDF538D6C}"/>
              </a:ext>
            </a:extLst>
          </p:cNvPr>
          <p:cNvPicPr>
            <a:picLocks noChangeAspect="1"/>
          </p:cNvPicPr>
          <p:nvPr/>
        </p:nvPicPr>
        <p:blipFill>
          <a:blip r:embed="rId3">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700107" y="2222317"/>
            <a:ext cx="3371850" cy="33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title="tap">
            <a:extLst>
              <a:ext uri="{FF2B5EF4-FFF2-40B4-BE49-F238E27FC236}">
                <a16:creationId xmlns:a16="http://schemas.microsoft.com/office/drawing/2014/main" id="{FE351CEE-7B53-2B46-A5AA-182DCBBE1666}"/>
              </a:ext>
            </a:extLst>
          </p:cNvPr>
          <p:cNvPicPr>
            <a:picLocks noChangeAspect="1"/>
          </p:cNvPicPr>
          <p:nvPr/>
        </p:nvPicPr>
        <p:blipFill>
          <a:blip r:embed="rId4"/>
          <a:srcRect/>
          <a:stretch/>
        </p:blipFill>
        <p:spPr>
          <a:xfrm>
            <a:off x="5879149" y="945316"/>
            <a:ext cx="3915453" cy="4967367"/>
          </a:xfrm>
          <a:prstGeom prst="rect">
            <a:avLst/>
          </a:prstGeom>
        </p:spPr>
      </p:pic>
    </p:spTree>
    <p:extLst>
      <p:ext uri="{BB962C8B-B14F-4D97-AF65-F5344CB8AC3E}">
        <p14:creationId xmlns:p14="http://schemas.microsoft.com/office/powerpoint/2010/main" val="1862258428"/>
      </p:ext>
    </p:extLst>
  </p:cSld>
  <p:clrMapOvr>
    <a:masterClrMapping/>
  </p:clrMapOvr>
  <mc:AlternateContent xmlns:mc="http://schemas.openxmlformats.org/markup-compatibility/2006" xmlns:p14="http://schemas.microsoft.com/office/powerpoint/2010/main">
    <mc:Choice Requires="p14">
      <p:transition spd="slow" p14:dur="2000" advTm="10780"/>
    </mc:Choice>
    <mc:Fallback xmlns="">
      <p:transition spd="slow" advTm="1078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descr="read the word in tis direction" title="arrowing point right"/>
          <p:cNvCxnSpPr>
            <a:cxnSpLocks/>
          </p:cNvCxnSpPr>
          <p:nvPr/>
        </p:nvCxnSpPr>
        <p:spPr>
          <a:xfrm>
            <a:off x="4086048" y="5418377"/>
            <a:ext cx="372152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title="pat">
            <a:extLst>
              <a:ext uri="{FF2B5EF4-FFF2-40B4-BE49-F238E27FC236}">
                <a16:creationId xmlns:a16="http://schemas.microsoft.com/office/drawing/2014/main" id="{F158499F-67EF-9240-AF5F-BF850A6F1C88}"/>
              </a:ext>
            </a:extLst>
          </p:cNvPr>
          <p:cNvPicPr>
            <a:picLocks noChangeAspect="1"/>
          </p:cNvPicPr>
          <p:nvPr/>
        </p:nvPicPr>
        <p:blipFill>
          <a:blip r:embed="rId3"/>
          <a:srcRect/>
          <a:stretch/>
        </p:blipFill>
        <p:spPr>
          <a:xfrm>
            <a:off x="4303504" y="701068"/>
            <a:ext cx="3584991" cy="4364778"/>
          </a:xfrm>
          <a:prstGeom prst="rect">
            <a:avLst/>
          </a:prstGeom>
        </p:spPr>
      </p:pic>
    </p:spTree>
    <p:extLst>
      <p:ext uri="{BB962C8B-B14F-4D97-AF65-F5344CB8AC3E}">
        <p14:creationId xmlns:p14="http://schemas.microsoft.com/office/powerpoint/2010/main" val="263308824"/>
      </p:ext>
    </p:extLst>
  </p:cSld>
  <p:clrMapOvr>
    <a:masterClrMapping/>
  </p:clrMapOvr>
  <mc:AlternateContent xmlns:mc="http://schemas.openxmlformats.org/markup-compatibility/2006" xmlns:p14="http://schemas.microsoft.com/office/powerpoint/2010/main">
    <mc:Choice Requires="p14">
      <p:transition spd="slow" p14:dur="2000" advTm="17673"/>
    </mc:Choice>
    <mc:Fallback xmlns="">
      <p:transition spd="slow" advTm="1767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18233E"/>
                </a:solidFill>
                <a:latin typeface="Montserrat"/>
              </a:rPr>
              <a:t>Our Success Criteria</a:t>
            </a:r>
          </a:p>
        </p:txBody>
      </p:sp>
      <p:sp>
        <p:nvSpPr>
          <p:cNvPr id="5" name="Content Placeholder 4"/>
          <p:cNvSpPr>
            <a:spLocks noGrp="1"/>
          </p:cNvSpPr>
          <p:nvPr>
            <p:ph sz="quarter" idx="14"/>
          </p:nvPr>
        </p:nvSpPr>
        <p:spPr>
          <a:xfrm>
            <a:off x="903497" y="2439909"/>
            <a:ext cx="9878070" cy="4030633"/>
          </a:xfrm>
        </p:spPr>
        <p:txBody>
          <a:bodyPr vert="horz" lIns="0" tIns="0" rIns="0" bIns="0" rtlCol="0" anchor="t">
            <a:noAutofit/>
          </a:bodyPr>
          <a:lstStyle/>
          <a:p>
            <a:pPr algn="ctr"/>
            <a:r>
              <a:rPr lang="en-AU" altLang="en-US" sz="4400" dirty="0">
                <a:solidFill>
                  <a:srgbClr val="18233E"/>
                </a:solidFill>
                <a:latin typeface="Century Gothic" panose="020B0502020202020204" pitchFamily="34" charset="0"/>
              </a:rPr>
              <a:t>I can use the graphemes that </a:t>
            </a:r>
            <a:br>
              <a:rPr lang="en-AU" altLang="en-US" sz="4400" dirty="0">
                <a:solidFill>
                  <a:srgbClr val="18233E"/>
                </a:solidFill>
                <a:latin typeface="Century Gothic" panose="020B0502020202020204" pitchFamily="34" charset="0"/>
              </a:rPr>
            </a:br>
            <a:r>
              <a:rPr lang="en-AU" altLang="en-US" sz="4400" dirty="0">
                <a:solidFill>
                  <a:srgbClr val="18233E"/>
                </a:solidFill>
                <a:latin typeface="Century Gothic" panose="020B0502020202020204" pitchFamily="34" charset="0"/>
              </a:rPr>
              <a:t>represent phonemes to help me to read and write words.</a:t>
            </a:r>
            <a:r>
              <a:rPr lang="en-AU" altLang="en-US" sz="4400" dirty="0">
                <a:solidFill>
                  <a:srgbClr val="18233E"/>
                </a:solidFill>
                <a:latin typeface="FoundationBold" pitchFamily="2" charset="0"/>
              </a:rPr>
              <a:t/>
            </a:r>
            <a:br>
              <a:rPr lang="en-AU" altLang="en-US" sz="4400" dirty="0">
                <a:solidFill>
                  <a:srgbClr val="18233E"/>
                </a:solidFill>
                <a:latin typeface="FoundationBold" pitchFamily="2" charset="0"/>
              </a:rPr>
            </a:br>
            <a:endParaRPr lang="en-US" sz="2000" dirty="0">
              <a:solidFill>
                <a:srgbClr val="18233E"/>
              </a:solidFill>
              <a:latin typeface="Century Gothic"/>
            </a:endParaRPr>
          </a:p>
        </p:txBody>
      </p:sp>
      <p:pic>
        <p:nvPicPr>
          <p:cNvPr id="4" name="Picture 3" title="decorative image only">
            <a:extLst>
              <a:ext uri="{FF2B5EF4-FFF2-40B4-BE49-F238E27FC236}">
                <a16:creationId xmlns:a16="http://schemas.microsoft.com/office/drawing/2014/main" id="{0264F239-9F98-6743-9DBA-DA4313464C22}"/>
              </a:ext>
            </a:extLst>
          </p:cNvPr>
          <p:cNvPicPr>
            <a:picLocks noChangeAspect="1"/>
          </p:cNvPicPr>
          <p:nvPr/>
        </p:nvPicPr>
        <p:blipFill>
          <a:blip r:embed="rId3"/>
          <a:stretch>
            <a:fillRect/>
          </a:stretch>
        </p:blipFill>
        <p:spPr>
          <a:xfrm>
            <a:off x="316228" y="6184562"/>
            <a:ext cx="495300" cy="533400"/>
          </a:xfrm>
          <a:prstGeom prst="rect">
            <a:avLst/>
          </a:prstGeom>
        </p:spPr>
      </p:pic>
    </p:spTree>
    <p:extLst>
      <p:ext uri="{BB962C8B-B14F-4D97-AF65-F5344CB8AC3E}">
        <p14:creationId xmlns:p14="http://schemas.microsoft.com/office/powerpoint/2010/main" val="1152308440"/>
      </p:ext>
    </p:extLst>
  </p:cSld>
  <p:clrMapOvr>
    <a:masterClrMapping/>
  </p:clrMapOvr>
  <mc:AlternateContent xmlns:mc="http://schemas.openxmlformats.org/markup-compatibility/2006" xmlns:p14="http://schemas.microsoft.com/office/powerpoint/2010/main">
    <mc:Choice Requires="p14">
      <p:transition spd="slow" p14:dur="2000" advTm="15465"/>
    </mc:Choice>
    <mc:Fallback xmlns="">
      <p:transition spd="slow" advTm="1546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title="grid used to spell out word indicated by image">
            <a:extLst>
              <a:ext uri="{FF2B5EF4-FFF2-40B4-BE49-F238E27FC236}">
                <a16:creationId xmlns:a16="http://schemas.microsoft.com/office/drawing/2014/main" id="{46619DF4-9F2F-4FA2-9DD4-9F737E7136D3}"/>
              </a:ext>
            </a:extLst>
          </p:cNvPr>
          <p:cNvGraphicFramePr>
            <a:graphicFrameLocks noGrp="1"/>
          </p:cNvGraphicFramePr>
          <p:nvPr>
            <p:extLst>
              <p:ext uri="{D42A27DB-BD31-4B8C-83A1-F6EECF244321}">
                <p14:modId xmlns:p14="http://schemas.microsoft.com/office/powerpoint/2010/main" val="624324173"/>
              </p:ext>
            </p:extLst>
          </p:nvPr>
        </p:nvGraphicFramePr>
        <p:xfrm>
          <a:off x="3596280" y="4463931"/>
          <a:ext cx="4832727" cy="1936866"/>
        </p:xfrm>
        <a:graphic>
          <a:graphicData uri="http://schemas.openxmlformats.org/drawingml/2006/table">
            <a:tbl>
              <a:tblPr firstRow="1" bandRow="1">
                <a:tableStyleId>{5C22544A-7EE6-4342-B048-85BDC9FD1C3A}</a:tableStyleId>
              </a:tblPr>
              <a:tblGrid>
                <a:gridCol w="1610909">
                  <a:extLst>
                    <a:ext uri="{9D8B030D-6E8A-4147-A177-3AD203B41FA5}">
                      <a16:colId xmlns:a16="http://schemas.microsoft.com/office/drawing/2014/main" val="1253907643"/>
                    </a:ext>
                  </a:extLst>
                </a:gridCol>
                <a:gridCol w="1610909">
                  <a:extLst>
                    <a:ext uri="{9D8B030D-6E8A-4147-A177-3AD203B41FA5}">
                      <a16:colId xmlns:a16="http://schemas.microsoft.com/office/drawing/2014/main" val="317425384"/>
                    </a:ext>
                  </a:extLst>
                </a:gridCol>
                <a:gridCol w="1610909">
                  <a:extLst>
                    <a:ext uri="{9D8B030D-6E8A-4147-A177-3AD203B41FA5}">
                      <a16:colId xmlns:a16="http://schemas.microsoft.com/office/drawing/2014/main" val="1025358429"/>
                    </a:ext>
                  </a:extLst>
                </a:gridCol>
              </a:tblGrid>
              <a:tr h="1936866">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sz="1400" dirty="0"/>
                    </a:p>
                  </a:txBody>
                  <a:tcPr marL="72491" marR="72491" marT="36245" marB="3624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8824134"/>
                  </a:ext>
                </a:extLst>
              </a:tr>
            </a:tbl>
          </a:graphicData>
        </a:graphic>
      </p:graphicFrame>
      <p:pic>
        <p:nvPicPr>
          <p:cNvPr id="4" name="Picture 4" descr="Image result for pat dog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t="7500" b="16137"/>
          <a:stretch/>
        </p:blipFill>
        <p:spPr bwMode="auto">
          <a:xfrm>
            <a:off x="3243417" y="419908"/>
            <a:ext cx="5329779" cy="3411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905763"/>
      </p:ext>
    </p:extLst>
  </p:cSld>
  <p:clrMapOvr>
    <a:masterClrMapping/>
  </p:clrMapOvr>
  <mc:AlternateContent xmlns:mc="http://schemas.openxmlformats.org/markup-compatibility/2006" xmlns:p14="http://schemas.microsoft.com/office/powerpoint/2010/main">
    <mc:Choice Requires="p14">
      <p:transition spd="slow" p14:dur="2000" advTm="25854"/>
    </mc:Choice>
    <mc:Fallback xmlns="">
      <p:transition spd="slow" advTm="25854"/>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pat dog clipart">
            <a:extLst>
              <a:ext uri="{FF2B5EF4-FFF2-40B4-BE49-F238E27FC236}">
                <a16:creationId xmlns:a16="http://schemas.microsoft.com/office/drawing/2014/main" id="{A297E77B-F839-964B-92D8-D110FCD268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500" b="16137"/>
          <a:stretch/>
        </p:blipFill>
        <p:spPr bwMode="auto">
          <a:xfrm>
            <a:off x="341955" y="1562908"/>
            <a:ext cx="5329779" cy="34119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title="pat">
            <a:extLst>
              <a:ext uri="{FF2B5EF4-FFF2-40B4-BE49-F238E27FC236}">
                <a16:creationId xmlns:a16="http://schemas.microsoft.com/office/drawing/2014/main" id="{A880147F-C845-9B47-BBAE-3EDFC51F4E03}"/>
              </a:ext>
            </a:extLst>
          </p:cNvPr>
          <p:cNvPicPr>
            <a:picLocks noChangeAspect="1"/>
          </p:cNvPicPr>
          <p:nvPr/>
        </p:nvPicPr>
        <p:blipFill>
          <a:blip r:embed="rId4"/>
          <a:srcRect/>
          <a:stretch/>
        </p:blipFill>
        <p:spPr>
          <a:xfrm>
            <a:off x="6695012" y="1246611"/>
            <a:ext cx="3584991" cy="4364778"/>
          </a:xfrm>
          <a:prstGeom prst="rect">
            <a:avLst/>
          </a:prstGeom>
        </p:spPr>
      </p:pic>
    </p:spTree>
    <p:extLst>
      <p:ext uri="{BB962C8B-B14F-4D97-AF65-F5344CB8AC3E}">
        <p14:creationId xmlns:p14="http://schemas.microsoft.com/office/powerpoint/2010/main" val="1833394126"/>
      </p:ext>
    </p:extLst>
  </p:cSld>
  <p:clrMapOvr>
    <a:masterClrMapping/>
  </p:clrMapOvr>
  <mc:AlternateContent xmlns:mc="http://schemas.openxmlformats.org/markup-compatibility/2006" xmlns:p14="http://schemas.microsoft.com/office/powerpoint/2010/main">
    <mc:Choice Requires="p14">
      <p:transition spd="slow" p14:dur="2000" advTm="9225"/>
    </mc:Choice>
    <mc:Fallback xmlns="">
      <p:transition spd="slow" advTm="9225"/>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 title="tap">
            <a:extLst>
              <a:ext uri="{FF2B5EF4-FFF2-40B4-BE49-F238E27FC236}">
                <a16:creationId xmlns:a16="http://schemas.microsoft.com/office/drawing/2014/main" id="{0FA9990E-C6D7-4D54-8C66-B83BDF538D6C}"/>
              </a:ext>
            </a:extLst>
          </p:cNvPr>
          <p:cNvPicPr>
            <a:picLocks noChangeAspect="1"/>
          </p:cNvPicPr>
          <p:nvPr/>
        </p:nvPicPr>
        <p:blipFill>
          <a:blip r:embed="rId3">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4511039" y="1104696"/>
            <a:ext cx="3169922" cy="310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title="decorative image only">
            <a:extLst>
              <a:ext uri="{FF2B5EF4-FFF2-40B4-BE49-F238E27FC236}">
                <a16:creationId xmlns:a16="http://schemas.microsoft.com/office/drawing/2014/main" id="{A59BC72C-D577-7F4E-8FF4-248D0C2BBF8A}"/>
              </a:ext>
            </a:extLst>
          </p:cNvPr>
          <p:cNvGrpSpPr/>
          <p:nvPr/>
        </p:nvGrpSpPr>
        <p:grpSpPr>
          <a:xfrm>
            <a:off x="653135" y="4572000"/>
            <a:ext cx="3368039" cy="1541073"/>
            <a:chOff x="1142999" y="4572000"/>
            <a:chExt cx="3368039" cy="1541073"/>
          </a:xfrm>
        </p:grpSpPr>
        <p:sp>
          <p:nvSpPr>
            <p:cNvPr id="57348" name="AutoShape 4">
              <a:extLst>
                <a:ext uri="{FF2B5EF4-FFF2-40B4-BE49-F238E27FC236}">
                  <a16:creationId xmlns:a16="http://schemas.microsoft.com/office/drawing/2014/main" id="{F75C0023-BF90-408A-83B4-92C1C3FCBC22}"/>
                </a:ext>
              </a:extLst>
            </p:cNvPr>
            <p:cNvSpPr>
              <a:spLocks noChangeArrowheads="1"/>
            </p:cNvSpPr>
            <p:nvPr/>
          </p:nvSpPr>
          <p:spPr bwMode="auto">
            <a:xfrm>
              <a:off x="1142999" y="4572000"/>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0" name="Picture 9" title="pat">
              <a:extLst>
                <a:ext uri="{FF2B5EF4-FFF2-40B4-BE49-F238E27FC236}">
                  <a16:creationId xmlns:a16="http://schemas.microsoft.com/office/drawing/2014/main" id="{BF8DAF40-669B-554F-ADA9-B2DE4B87901E}"/>
                </a:ext>
              </a:extLst>
            </p:cNvPr>
            <p:cNvPicPr>
              <a:picLocks noChangeAspect="1"/>
            </p:cNvPicPr>
            <p:nvPr/>
          </p:nvPicPr>
          <p:blipFill>
            <a:blip r:embed="rId4"/>
            <a:srcRect/>
            <a:stretch/>
          </p:blipFill>
          <p:spPr>
            <a:xfrm>
              <a:off x="2261198" y="4653642"/>
              <a:ext cx="1131639" cy="1377787"/>
            </a:xfrm>
            <a:prstGeom prst="rect">
              <a:avLst/>
            </a:prstGeom>
          </p:spPr>
        </p:pic>
      </p:grpSp>
      <p:grpSp>
        <p:nvGrpSpPr>
          <p:cNvPr id="3" name="Group 2" title="decorative image only">
            <a:extLst>
              <a:ext uri="{FF2B5EF4-FFF2-40B4-BE49-F238E27FC236}">
                <a16:creationId xmlns:a16="http://schemas.microsoft.com/office/drawing/2014/main" id="{3AADC7F7-A782-664A-ADCB-BD33ACB46375}"/>
              </a:ext>
            </a:extLst>
          </p:cNvPr>
          <p:cNvGrpSpPr/>
          <p:nvPr/>
        </p:nvGrpSpPr>
        <p:grpSpPr>
          <a:xfrm>
            <a:off x="4496626" y="4571998"/>
            <a:ext cx="3368039" cy="1541073"/>
            <a:chOff x="4627258" y="4571998"/>
            <a:chExt cx="3368039" cy="1541073"/>
          </a:xfrm>
        </p:grpSpPr>
        <p:sp>
          <p:nvSpPr>
            <p:cNvPr id="13" name="AutoShape 4">
              <a:extLst>
                <a:ext uri="{FF2B5EF4-FFF2-40B4-BE49-F238E27FC236}">
                  <a16:creationId xmlns:a16="http://schemas.microsoft.com/office/drawing/2014/main" id="{0278DB4C-5832-964B-9EDE-F010915D3774}"/>
                </a:ext>
              </a:extLst>
            </p:cNvPr>
            <p:cNvSpPr>
              <a:spLocks noChangeArrowheads="1"/>
            </p:cNvSpPr>
            <p:nvPr/>
          </p:nvSpPr>
          <p:spPr bwMode="auto">
            <a:xfrm>
              <a:off x="4627258" y="457199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5" name="Picture 14" title="sat">
              <a:extLst>
                <a:ext uri="{FF2B5EF4-FFF2-40B4-BE49-F238E27FC236}">
                  <a16:creationId xmlns:a16="http://schemas.microsoft.com/office/drawing/2014/main" id="{9A9F4FAC-64FB-5244-B4CD-35DF6A641BAF}"/>
                </a:ext>
              </a:extLst>
            </p:cNvPr>
            <p:cNvPicPr>
              <a:picLocks noChangeAspect="1"/>
            </p:cNvPicPr>
            <p:nvPr/>
          </p:nvPicPr>
          <p:blipFill>
            <a:blip r:embed="rId5"/>
            <a:srcRect/>
            <a:stretch/>
          </p:blipFill>
          <p:spPr>
            <a:xfrm>
              <a:off x="5754306" y="4686300"/>
              <a:ext cx="1072077" cy="1016000"/>
            </a:xfrm>
            <a:prstGeom prst="rect">
              <a:avLst/>
            </a:prstGeom>
          </p:spPr>
        </p:pic>
      </p:grpSp>
      <p:grpSp>
        <p:nvGrpSpPr>
          <p:cNvPr id="4" name="Group 3" title="decorative image only">
            <a:extLst>
              <a:ext uri="{FF2B5EF4-FFF2-40B4-BE49-F238E27FC236}">
                <a16:creationId xmlns:a16="http://schemas.microsoft.com/office/drawing/2014/main" id="{58E2216B-0B05-DA4D-B60A-65010389B955}"/>
              </a:ext>
            </a:extLst>
          </p:cNvPr>
          <p:cNvGrpSpPr/>
          <p:nvPr/>
        </p:nvGrpSpPr>
        <p:grpSpPr>
          <a:xfrm>
            <a:off x="8340121" y="4571997"/>
            <a:ext cx="3368039" cy="1541073"/>
            <a:chOff x="8340121" y="4571997"/>
            <a:chExt cx="3368039" cy="1541073"/>
          </a:xfrm>
        </p:grpSpPr>
        <p:sp>
          <p:nvSpPr>
            <p:cNvPr id="17" name="AutoShape 4">
              <a:extLst>
                <a:ext uri="{FF2B5EF4-FFF2-40B4-BE49-F238E27FC236}">
                  <a16:creationId xmlns:a16="http://schemas.microsoft.com/office/drawing/2014/main" id="{5D2BC3B7-2284-CE4C-AFD4-0F5AD3968BBC}"/>
                </a:ext>
              </a:extLst>
            </p:cNvPr>
            <p:cNvSpPr>
              <a:spLocks noChangeArrowheads="1"/>
            </p:cNvSpPr>
            <p:nvPr/>
          </p:nvSpPr>
          <p:spPr bwMode="auto">
            <a:xfrm>
              <a:off x="8340121" y="4571997"/>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20" name="Picture 19" title="tap">
              <a:extLst>
                <a:ext uri="{FF2B5EF4-FFF2-40B4-BE49-F238E27FC236}">
                  <a16:creationId xmlns:a16="http://schemas.microsoft.com/office/drawing/2014/main" id="{932EC755-164E-894D-8209-E4ACDE7FB3F3}"/>
                </a:ext>
              </a:extLst>
            </p:cNvPr>
            <p:cNvPicPr>
              <a:picLocks noChangeAspect="1"/>
            </p:cNvPicPr>
            <p:nvPr/>
          </p:nvPicPr>
          <p:blipFill>
            <a:blip r:embed="rId6"/>
            <a:srcRect/>
            <a:stretch/>
          </p:blipFill>
          <p:spPr>
            <a:xfrm>
              <a:off x="9472741" y="4653642"/>
              <a:ext cx="1086020" cy="1377787"/>
            </a:xfrm>
            <a:prstGeom prst="rect">
              <a:avLst/>
            </a:prstGeom>
          </p:spPr>
        </p:pic>
      </p:grpSp>
    </p:spTree>
    <p:extLst>
      <p:ext uri="{BB962C8B-B14F-4D97-AF65-F5344CB8AC3E}">
        <p14:creationId xmlns:p14="http://schemas.microsoft.com/office/powerpoint/2010/main" val="1424092316"/>
      </p:ext>
    </p:extLst>
  </p:cSld>
  <p:clrMapOvr>
    <a:masterClrMapping/>
  </p:clrMapOvr>
  <mc:AlternateContent xmlns:mc="http://schemas.openxmlformats.org/markup-compatibility/2006" xmlns:p14="http://schemas.microsoft.com/office/powerpoint/2010/main">
    <mc:Choice Requires="p14">
      <p:transition spd="slow" p14:dur="2000" advTm="29642"/>
    </mc:Choice>
    <mc:Fallback xmlns="">
      <p:transition spd="slow" advTm="29642"/>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 title="picture of a tap">
            <a:extLst>
              <a:ext uri="{FF2B5EF4-FFF2-40B4-BE49-F238E27FC236}">
                <a16:creationId xmlns:a16="http://schemas.microsoft.com/office/drawing/2014/main" id="{0FA9990E-C6D7-4D54-8C66-B83BDF538D6C}"/>
              </a:ext>
            </a:extLst>
          </p:cNvPr>
          <p:cNvPicPr>
            <a:picLocks noChangeAspect="1"/>
          </p:cNvPicPr>
          <p:nvPr/>
        </p:nvPicPr>
        <p:blipFill>
          <a:blip r:embed="rId3">
            <a:clrChange>
              <a:clrFrom>
                <a:srgbClr val="F7F7F7"/>
              </a:clrFrom>
              <a:clrTo>
                <a:srgbClr val="F7F7F7">
                  <a:alpha val="0"/>
                </a:srgbClr>
              </a:clrTo>
            </a:clrChange>
            <a:extLst>
              <a:ext uri="{28A0092B-C50C-407E-A947-70E740481C1C}">
                <a14:useLocalDpi xmlns:a14="http://schemas.microsoft.com/office/drawing/2010/main" val="0"/>
              </a:ext>
            </a:extLst>
          </a:blip>
          <a:srcRect/>
          <a:stretch>
            <a:fillRect/>
          </a:stretch>
        </p:blipFill>
        <p:spPr bwMode="auto">
          <a:xfrm>
            <a:off x="4483510" y="1659868"/>
            <a:ext cx="3169922" cy="310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title="decorative image only">
            <a:extLst>
              <a:ext uri="{FF2B5EF4-FFF2-40B4-BE49-F238E27FC236}">
                <a16:creationId xmlns:a16="http://schemas.microsoft.com/office/drawing/2014/main" id="{478F479F-F9D6-0040-933E-F7C141221BA7}"/>
              </a:ext>
            </a:extLst>
          </p:cNvPr>
          <p:cNvGrpSpPr/>
          <p:nvPr/>
        </p:nvGrpSpPr>
        <p:grpSpPr>
          <a:xfrm>
            <a:off x="8340121" y="4571997"/>
            <a:ext cx="3368039" cy="1541073"/>
            <a:chOff x="8340121" y="4571997"/>
            <a:chExt cx="3368039" cy="1541073"/>
          </a:xfrm>
        </p:grpSpPr>
        <p:sp>
          <p:nvSpPr>
            <p:cNvPr id="7" name="AutoShape 4">
              <a:extLst>
                <a:ext uri="{FF2B5EF4-FFF2-40B4-BE49-F238E27FC236}">
                  <a16:creationId xmlns:a16="http://schemas.microsoft.com/office/drawing/2014/main" id="{EF394505-9277-F847-A468-5234B7460FD6}"/>
                </a:ext>
              </a:extLst>
            </p:cNvPr>
            <p:cNvSpPr>
              <a:spLocks noChangeArrowheads="1"/>
            </p:cNvSpPr>
            <p:nvPr/>
          </p:nvSpPr>
          <p:spPr bwMode="auto">
            <a:xfrm>
              <a:off x="8340121" y="4571997"/>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8" name="Picture 7" title="tap">
              <a:extLst>
                <a:ext uri="{FF2B5EF4-FFF2-40B4-BE49-F238E27FC236}">
                  <a16:creationId xmlns:a16="http://schemas.microsoft.com/office/drawing/2014/main" id="{A6D5A2AC-99AF-3642-8BA4-F7349B632B61}"/>
                </a:ext>
              </a:extLst>
            </p:cNvPr>
            <p:cNvPicPr>
              <a:picLocks noChangeAspect="1"/>
            </p:cNvPicPr>
            <p:nvPr/>
          </p:nvPicPr>
          <p:blipFill>
            <a:blip r:embed="rId4"/>
            <a:srcRect/>
            <a:stretch/>
          </p:blipFill>
          <p:spPr>
            <a:xfrm>
              <a:off x="9472741" y="4653642"/>
              <a:ext cx="1086020" cy="1377787"/>
            </a:xfrm>
            <a:prstGeom prst="rect">
              <a:avLst/>
            </a:prstGeom>
          </p:spPr>
        </p:pic>
      </p:grpSp>
    </p:spTree>
    <p:extLst>
      <p:ext uri="{BB962C8B-B14F-4D97-AF65-F5344CB8AC3E}">
        <p14:creationId xmlns:p14="http://schemas.microsoft.com/office/powerpoint/2010/main" val="1321944434"/>
      </p:ext>
    </p:extLst>
  </p:cSld>
  <p:clrMapOvr>
    <a:masterClrMapping/>
  </p:clrMapOvr>
  <mc:AlternateContent xmlns:mc="http://schemas.openxmlformats.org/markup-compatibility/2006" xmlns:p14="http://schemas.microsoft.com/office/powerpoint/2010/main">
    <mc:Choice Requires="p14">
      <p:transition spd="slow" p14:dur="2000" advTm="8791"/>
    </mc:Choice>
    <mc:Fallback xmlns="">
      <p:transition spd="slow" advTm="8791"/>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title="image of a person sitting (sat)">
            <a:extLst>
              <a:ext uri="{FF2B5EF4-FFF2-40B4-BE49-F238E27FC236}">
                <a16:creationId xmlns:a16="http://schemas.microsoft.com/office/drawing/2014/main" id="{8A8FAF9B-681C-4A7B-81AB-5E1E298858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93236" y="461732"/>
            <a:ext cx="2582190" cy="3088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title="decorative image only">
            <a:extLst>
              <a:ext uri="{FF2B5EF4-FFF2-40B4-BE49-F238E27FC236}">
                <a16:creationId xmlns:a16="http://schemas.microsoft.com/office/drawing/2014/main" id="{6F4E80F4-E506-2842-8C74-DFFEEA427AC7}"/>
              </a:ext>
            </a:extLst>
          </p:cNvPr>
          <p:cNvGrpSpPr/>
          <p:nvPr/>
        </p:nvGrpSpPr>
        <p:grpSpPr>
          <a:xfrm>
            <a:off x="620263" y="4588968"/>
            <a:ext cx="3368039" cy="1541073"/>
            <a:chOff x="4627258" y="4571998"/>
            <a:chExt cx="3368039" cy="1541073"/>
          </a:xfrm>
        </p:grpSpPr>
        <p:sp>
          <p:nvSpPr>
            <p:cNvPr id="12" name="AutoShape 4">
              <a:extLst>
                <a:ext uri="{FF2B5EF4-FFF2-40B4-BE49-F238E27FC236}">
                  <a16:creationId xmlns:a16="http://schemas.microsoft.com/office/drawing/2014/main" id="{80AA05DA-F8BE-E640-8179-3BD350378345}"/>
                </a:ext>
              </a:extLst>
            </p:cNvPr>
            <p:cNvSpPr>
              <a:spLocks noChangeArrowheads="1"/>
            </p:cNvSpPr>
            <p:nvPr/>
          </p:nvSpPr>
          <p:spPr bwMode="auto">
            <a:xfrm>
              <a:off x="4627258" y="457199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3" name="Picture 12" title="sat">
              <a:extLst>
                <a:ext uri="{FF2B5EF4-FFF2-40B4-BE49-F238E27FC236}">
                  <a16:creationId xmlns:a16="http://schemas.microsoft.com/office/drawing/2014/main" id="{F1D5F3DF-0D38-8B4A-8F5B-4774DB1C2D11}"/>
                </a:ext>
              </a:extLst>
            </p:cNvPr>
            <p:cNvPicPr>
              <a:picLocks noChangeAspect="1"/>
            </p:cNvPicPr>
            <p:nvPr/>
          </p:nvPicPr>
          <p:blipFill>
            <a:blip r:embed="rId4"/>
            <a:srcRect/>
            <a:stretch/>
          </p:blipFill>
          <p:spPr>
            <a:xfrm>
              <a:off x="5754306" y="4686300"/>
              <a:ext cx="1072077" cy="1016000"/>
            </a:xfrm>
            <a:prstGeom prst="rect">
              <a:avLst/>
            </a:prstGeom>
          </p:spPr>
        </p:pic>
      </p:grpSp>
      <p:grpSp>
        <p:nvGrpSpPr>
          <p:cNvPr id="2" name="Group 1" title="decorative image only">
            <a:extLst>
              <a:ext uri="{FF2B5EF4-FFF2-40B4-BE49-F238E27FC236}">
                <a16:creationId xmlns:a16="http://schemas.microsoft.com/office/drawing/2014/main" id="{5AA47104-F465-3A4A-8FA8-C8E7C6CE74C0}"/>
              </a:ext>
            </a:extLst>
          </p:cNvPr>
          <p:cNvGrpSpPr/>
          <p:nvPr/>
        </p:nvGrpSpPr>
        <p:grpSpPr>
          <a:xfrm>
            <a:off x="4480299" y="4588968"/>
            <a:ext cx="3368039" cy="1541073"/>
            <a:chOff x="4627260" y="4588968"/>
            <a:chExt cx="3368039" cy="1541073"/>
          </a:xfrm>
        </p:grpSpPr>
        <p:sp>
          <p:nvSpPr>
            <p:cNvPr id="15" name="AutoShape 4">
              <a:extLst>
                <a:ext uri="{FF2B5EF4-FFF2-40B4-BE49-F238E27FC236}">
                  <a16:creationId xmlns:a16="http://schemas.microsoft.com/office/drawing/2014/main" id="{F383440C-8770-6C4B-9B41-73299A0A0040}"/>
                </a:ext>
              </a:extLst>
            </p:cNvPr>
            <p:cNvSpPr>
              <a:spLocks noChangeArrowheads="1"/>
            </p:cNvSpPr>
            <p:nvPr/>
          </p:nvSpPr>
          <p:spPr bwMode="auto">
            <a:xfrm>
              <a:off x="4627260" y="458896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7" name="Picture 16" title="sap">
              <a:extLst>
                <a:ext uri="{FF2B5EF4-FFF2-40B4-BE49-F238E27FC236}">
                  <a16:creationId xmlns:a16="http://schemas.microsoft.com/office/drawing/2014/main" id="{0AADD8A4-CA1B-C447-BC5D-9B499AE969D8}"/>
                </a:ext>
              </a:extLst>
            </p:cNvPr>
            <p:cNvPicPr>
              <a:picLocks noChangeAspect="1"/>
            </p:cNvPicPr>
            <p:nvPr/>
          </p:nvPicPr>
          <p:blipFill>
            <a:blip r:embed="rId5"/>
            <a:srcRect/>
            <a:stretch/>
          </p:blipFill>
          <p:spPr>
            <a:xfrm>
              <a:off x="5845231" y="5114041"/>
              <a:ext cx="1080317" cy="957038"/>
            </a:xfrm>
            <a:prstGeom prst="rect">
              <a:avLst/>
            </a:prstGeom>
          </p:spPr>
        </p:pic>
      </p:grpSp>
      <p:grpSp>
        <p:nvGrpSpPr>
          <p:cNvPr id="18" name="Group 17" title="decorative image only">
            <a:extLst>
              <a:ext uri="{FF2B5EF4-FFF2-40B4-BE49-F238E27FC236}">
                <a16:creationId xmlns:a16="http://schemas.microsoft.com/office/drawing/2014/main" id="{CB316F52-BA45-864B-B9A9-CC73486C7087}"/>
              </a:ext>
            </a:extLst>
          </p:cNvPr>
          <p:cNvGrpSpPr/>
          <p:nvPr/>
        </p:nvGrpSpPr>
        <p:grpSpPr>
          <a:xfrm>
            <a:off x="8389322" y="4588968"/>
            <a:ext cx="3368039" cy="1541073"/>
            <a:chOff x="1142999" y="4572000"/>
            <a:chExt cx="3368039" cy="1541073"/>
          </a:xfrm>
        </p:grpSpPr>
        <p:sp>
          <p:nvSpPr>
            <p:cNvPr id="19" name="AutoShape 4">
              <a:extLst>
                <a:ext uri="{FF2B5EF4-FFF2-40B4-BE49-F238E27FC236}">
                  <a16:creationId xmlns:a16="http://schemas.microsoft.com/office/drawing/2014/main" id="{7BFC1513-E0EB-BD43-A208-D57719470A48}"/>
                </a:ext>
              </a:extLst>
            </p:cNvPr>
            <p:cNvSpPr>
              <a:spLocks noChangeArrowheads="1"/>
            </p:cNvSpPr>
            <p:nvPr/>
          </p:nvSpPr>
          <p:spPr bwMode="auto">
            <a:xfrm>
              <a:off x="1142999" y="4572000"/>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20" name="Picture 19" title="apt">
              <a:extLst>
                <a:ext uri="{FF2B5EF4-FFF2-40B4-BE49-F238E27FC236}">
                  <a16:creationId xmlns:a16="http://schemas.microsoft.com/office/drawing/2014/main" id="{88958CAA-D4FB-AF45-ADF6-1FC614C5AB69}"/>
                </a:ext>
              </a:extLst>
            </p:cNvPr>
            <p:cNvPicPr>
              <a:picLocks noChangeAspect="1"/>
            </p:cNvPicPr>
            <p:nvPr/>
          </p:nvPicPr>
          <p:blipFill>
            <a:blip r:embed="rId6"/>
            <a:srcRect/>
            <a:stretch/>
          </p:blipFill>
          <p:spPr>
            <a:xfrm>
              <a:off x="2261198" y="4653642"/>
              <a:ext cx="1131639" cy="1377787"/>
            </a:xfrm>
            <a:prstGeom prst="rect">
              <a:avLst/>
            </a:prstGeom>
          </p:spPr>
        </p:pic>
      </p:grpSp>
    </p:spTree>
    <p:extLst>
      <p:ext uri="{BB962C8B-B14F-4D97-AF65-F5344CB8AC3E}">
        <p14:creationId xmlns:p14="http://schemas.microsoft.com/office/powerpoint/2010/main" val="3490392661"/>
      </p:ext>
    </p:extLst>
  </p:cSld>
  <p:clrMapOvr>
    <a:masterClrMapping/>
  </p:clrMapOvr>
  <mc:AlternateContent xmlns:mc="http://schemas.openxmlformats.org/markup-compatibility/2006" xmlns:p14="http://schemas.microsoft.com/office/powerpoint/2010/main">
    <mc:Choice Requires="p14">
      <p:transition spd="slow" p14:dur="2000" advTm="35139"/>
    </mc:Choice>
    <mc:Fallback xmlns="">
      <p:transition spd="slow" advTm="35139"/>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title="drawing of a person sitting down - used to describe the word &quot;sat&quot;)">
            <a:extLst>
              <a:ext uri="{FF2B5EF4-FFF2-40B4-BE49-F238E27FC236}">
                <a16:creationId xmlns:a16="http://schemas.microsoft.com/office/drawing/2014/main" id="{8A8FAF9B-681C-4A7B-81AB-5E1E298858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93236" y="461732"/>
            <a:ext cx="2582190" cy="3088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title="decorative image only">
            <a:extLst>
              <a:ext uri="{FF2B5EF4-FFF2-40B4-BE49-F238E27FC236}">
                <a16:creationId xmlns:a16="http://schemas.microsoft.com/office/drawing/2014/main" id="{6F4E80F4-E506-2842-8C74-DFFEEA427AC7}"/>
              </a:ext>
            </a:extLst>
          </p:cNvPr>
          <p:cNvGrpSpPr/>
          <p:nvPr/>
        </p:nvGrpSpPr>
        <p:grpSpPr>
          <a:xfrm>
            <a:off x="620263" y="4588968"/>
            <a:ext cx="3368039" cy="1541073"/>
            <a:chOff x="4627258" y="4571998"/>
            <a:chExt cx="3368039" cy="1541073"/>
          </a:xfrm>
        </p:grpSpPr>
        <p:sp>
          <p:nvSpPr>
            <p:cNvPr id="12" name="AutoShape 4">
              <a:extLst>
                <a:ext uri="{FF2B5EF4-FFF2-40B4-BE49-F238E27FC236}">
                  <a16:creationId xmlns:a16="http://schemas.microsoft.com/office/drawing/2014/main" id="{80AA05DA-F8BE-E640-8179-3BD350378345}"/>
                </a:ext>
              </a:extLst>
            </p:cNvPr>
            <p:cNvSpPr>
              <a:spLocks noChangeArrowheads="1"/>
            </p:cNvSpPr>
            <p:nvPr/>
          </p:nvSpPr>
          <p:spPr bwMode="auto">
            <a:xfrm>
              <a:off x="4627258" y="457199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3" name="Picture 12" title="sat">
              <a:extLst>
                <a:ext uri="{FF2B5EF4-FFF2-40B4-BE49-F238E27FC236}">
                  <a16:creationId xmlns:a16="http://schemas.microsoft.com/office/drawing/2014/main" id="{F1D5F3DF-0D38-8B4A-8F5B-4774DB1C2D11}"/>
                </a:ext>
              </a:extLst>
            </p:cNvPr>
            <p:cNvPicPr>
              <a:picLocks noChangeAspect="1"/>
            </p:cNvPicPr>
            <p:nvPr/>
          </p:nvPicPr>
          <p:blipFill>
            <a:blip r:embed="rId4"/>
            <a:srcRect/>
            <a:stretch/>
          </p:blipFill>
          <p:spPr>
            <a:xfrm>
              <a:off x="5754306" y="4686300"/>
              <a:ext cx="1072077" cy="1016000"/>
            </a:xfrm>
            <a:prstGeom prst="rect">
              <a:avLst/>
            </a:prstGeom>
          </p:spPr>
        </p:pic>
      </p:grpSp>
    </p:spTree>
    <p:extLst>
      <p:ext uri="{BB962C8B-B14F-4D97-AF65-F5344CB8AC3E}">
        <p14:creationId xmlns:p14="http://schemas.microsoft.com/office/powerpoint/2010/main" val="2881544616"/>
      </p:ext>
    </p:extLst>
  </p:cSld>
  <p:clrMapOvr>
    <a:masterClrMapping/>
  </p:clrMapOvr>
  <mc:AlternateContent xmlns:mc="http://schemas.openxmlformats.org/markup-compatibility/2006" xmlns:p14="http://schemas.microsoft.com/office/powerpoint/2010/main">
    <mc:Choice Requires="p14">
      <p:transition spd="slow" p14:dur="2000" advTm="8449"/>
    </mc:Choice>
    <mc:Fallback xmlns="">
      <p:transition spd="slow" advTm="8449"/>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Image result for pat dog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t="7500" b="16137"/>
          <a:stretch/>
        </p:blipFill>
        <p:spPr bwMode="auto">
          <a:xfrm>
            <a:off x="3871176" y="844757"/>
            <a:ext cx="4449647" cy="2848549"/>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title="decorative image only">
            <a:extLst>
              <a:ext uri="{FF2B5EF4-FFF2-40B4-BE49-F238E27FC236}">
                <a16:creationId xmlns:a16="http://schemas.microsoft.com/office/drawing/2014/main" id="{5C9046B6-1E67-9245-BAAC-E99B36A10D48}"/>
              </a:ext>
            </a:extLst>
          </p:cNvPr>
          <p:cNvGrpSpPr/>
          <p:nvPr/>
        </p:nvGrpSpPr>
        <p:grpSpPr>
          <a:xfrm>
            <a:off x="620263" y="4588968"/>
            <a:ext cx="3368039" cy="1541073"/>
            <a:chOff x="4627258" y="4571998"/>
            <a:chExt cx="3368039" cy="1541073"/>
          </a:xfrm>
        </p:grpSpPr>
        <p:sp>
          <p:nvSpPr>
            <p:cNvPr id="12" name="AutoShape 4">
              <a:extLst>
                <a:ext uri="{FF2B5EF4-FFF2-40B4-BE49-F238E27FC236}">
                  <a16:creationId xmlns:a16="http://schemas.microsoft.com/office/drawing/2014/main" id="{C3EDF2AF-21FB-3241-98CF-547C0CEE04B9}"/>
                </a:ext>
              </a:extLst>
            </p:cNvPr>
            <p:cNvSpPr>
              <a:spLocks noChangeArrowheads="1"/>
            </p:cNvSpPr>
            <p:nvPr/>
          </p:nvSpPr>
          <p:spPr bwMode="auto">
            <a:xfrm>
              <a:off x="4627258" y="457199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3" name="Picture 12" title="sat">
              <a:extLst>
                <a:ext uri="{FF2B5EF4-FFF2-40B4-BE49-F238E27FC236}">
                  <a16:creationId xmlns:a16="http://schemas.microsoft.com/office/drawing/2014/main" id="{B09AD5E8-D84C-BC40-823F-BB9E65A49D02}"/>
                </a:ext>
              </a:extLst>
            </p:cNvPr>
            <p:cNvPicPr>
              <a:picLocks noChangeAspect="1"/>
            </p:cNvPicPr>
            <p:nvPr/>
          </p:nvPicPr>
          <p:blipFill>
            <a:blip r:embed="rId4"/>
            <a:srcRect/>
            <a:stretch/>
          </p:blipFill>
          <p:spPr>
            <a:xfrm>
              <a:off x="5754306" y="4686300"/>
              <a:ext cx="1072077" cy="1016000"/>
            </a:xfrm>
            <a:prstGeom prst="rect">
              <a:avLst/>
            </a:prstGeom>
          </p:spPr>
        </p:pic>
      </p:grpSp>
      <p:grpSp>
        <p:nvGrpSpPr>
          <p:cNvPr id="14" name="Group 13" title="decorative image only">
            <a:extLst>
              <a:ext uri="{FF2B5EF4-FFF2-40B4-BE49-F238E27FC236}">
                <a16:creationId xmlns:a16="http://schemas.microsoft.com/office/drawing/2014/main" id="{86933D95-5E90-E247-BEA1-0362D596C6D9}"/>
              </a:ext>
            </a:extLst>
          </p:cNvPr>
          <p:cNvGrpSpPr/>
          <p:nvPr/>
        </p:nvGrpSpPr>
        <p:grpSpPr>
          <a:xfrm>
            <a:off x="4512960" y="4588967"/>
            <a:ext cx="3368039" cy="1541073"/>
            <a:chOff x="1142999" y="4572000"/>
            <a:chExt cx="3368039" cy="1541073"/>
          </a:xfrm>
        </p:grpSpPr>
        <p:sp>
          <p:nvSpPr>
            <p:cNvPr id="15" name="AutoShape 4">
              <a:extLst>
                <a:ext uri="{FF2B5EF4-FFF2-40B4-BE49-F238E27FC236}">
                  <a16:creationId xmlns:a16="http://schemas.microsoft.com/office/drawing/2014/main" id="{52FCCF47-51C7-B744-B78A-A69037A2A847}"/>
                </a:ext>
              </a:extLst>
            </p:cNvPr>
            <p:cNvSpPr>
              <a:spLocks noChangeArrowheads="1"/>
            </p:cNvSpPr>
            <p:nvPr/>
          </p:nvSpPr>
          <p:spPr bwMode="auto">
            <a:xfrm>
              <a:off x="1142999" y="4572000"/>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6" name="Picture 15" title="pat">
              <a:extLst>
                <a:ext uri="{FF2B5EF4-FFF2-40B4-BE49-F238E27FC236}">
                  <a16:creationId xmlns:a16="http://schemas.microsoft.com/office/drawing/2014/main" id="{177CC469-E586-F348-8A54-0584C0D9B0F9}"/>
                </a:ext>
              </a:extLst>
            </p:cNvPr>
            <p:cNvPicPr>
              <a:picLocks noChangeAspect="1"/>
            </p:cNvPicPr>
            <p:nvPr/>
          </p:nvPicPr>
          <p:blipFill>
            <a:blip r:embed="rId5"/>
            <a:srcRect/>
            <a:stretch/>
          </p:blipFill>
          <p:spPr>
            <a:xfrm>
              <a:off x="2261198" y="4653642"/>
              <a:ext cx="1131639" cy="1377787"/>
            </a:xfrm>
            <a:prstGeom prst="rect">
              <a:avLst/>
            </a:prstGeom>
          </p:spPr>
        </p:pic>
      </p:grpSp>
      <p:grpSp>
        <p:nvGrpSpPr>
          <p:cNvPr id="17" name="Group 16" title="decorative image only">
            <a:extLst>
              <a:ext uri="{FF2B5EF4-FFF2-40B4-BE49-F238E27FC236}">
                <a16:creationId xmlns:a16="http://schemas.microsoft.com/office/drawing/2014/main" id="{9EEDFC42-ECC5-7744-A388-B74E7169B839}"/>
              </a:ext>
            </a:extLst>
          </p:cNvPr>
          <p:cNvGrpSpPr/>
          <p:nvPr/>
        </p:nvGrpSpPr>
        <p:grpSpPr>
          <a:xfrm>
            <a:off x="8405657" y="4588967"/>
            <a:ext cx="3368039" cy="1541073"/>
            <a:chOff x="4627260" y="4588968"/>
            <a:chExt cx="3368039" cy="1541073"/>
          </a:xfrm>
        </p:grpSpPr>
        <p:sp>
          <p:nvSpPr>
            <p:cNvPr id="18" name="AutoShape 4">
              <a:extLst>
                <a:ext uri="{FF2B5EF4-FFF2-40B4-BE49-F238E27FC236}">
                  <a16:creationId xmlns:a16="http://schemas.microsoft.com/office/drawing/2014/main" id="{956B54F6-D196-5B42-881C-6781A4841343}"/>
                </a:ext>
              </a:extLst>
            </p:cNvPr>
            <p:cNvSpPr>
              <a:spLocks noChangeArrowheads="1"/>
            </p:cNvSpPr>
            <p:nvPr/>
          </p:nvSpPr>
          <p:spPr bwMode="auto">
            <a:xfrm>
              <a:off x="4627260" y="458896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9" name="Picture 18" title="sap">
              <a:extLst>
                <a:ext uri="{FF2B5EF4-FFF2-40B4-BE49-F238E27FC236}">
                  <a16:creationId xmlns:a16="http://schemas.microsoft.com/office/drawing/2014/main" id="{2C336D93-D811-5D48-B911-01C2F9BD275B}"/>
                </a:ext>
              </a:extLst>
            </p:cNvPr>
            <p:cNvPicPr>
              <a:picLocks noChangeAspect="1"/>
            </p:cNvPicPr>
            <p:nvPr/>
          </p:nvPicPr>
          <p:blipFill>
            <a:blip r:embed="rId6"/>
            <a:srcRect/>
            <a:stretch/>
          </p:blipFill>
          <p:spPr>
            <a:xfrm>
              <a:off x="5845231" y="5114041"/>
              <a:ext cx="1080317" cy="957038"/>
            </a:xfrm>
            <a:prstGeom prst="rect">
              <a:avLst/>
            </a:prstGeom>
          </p:spPr>
        </p:pic>
      </p:grpSp>
    </p:spTree>
    <p:extLst>
      <p:ext uri="{BB962C8B-B14F-4D97-AF65-F5344CB8AC3E}">
        <p14:creationId xmlns:p14="http://schemas.microsoft.com/office/powerpoint/2010/main" val="2472848461"/>
      </p:ext>
    </p:extLst>
  </p:cSld>
  <p:clrMapOvr>
    <a:masterClrMapping/>
  </p:clrMapOvr>
  <mc:AlternateContent xmlns:mc="http://schemas.openxmlformats.org/markup-compatibility/2006" xmlns:p14="http://schemas.microsoft.com/office/powerpoint/2010/main">
    <mc:Choice Requires="p14">
      <p:transition spd="slow" p14:dur="2000" advTm="32330"/>
    </mc:Choice>
    <mc:Fallback xmlns="">
      <p:transition spd="slow" advTm="3233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Image result for pat dog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t="7500" b="16137"/>
          <a:stretch/>
        </p:blipFill>
        <p:spPr bwMode="auto">
          <a:xfrm>
            <a:off x="3871176" y="844757"/>
            <a:ext cx="4449647" cy="2848549"/>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title="decorative image only">
            <a:extLst>
              <a:ext uri="{FF2B5EF4-FFF2-40B4-BE49-F238E27FC236}">
                <a16:creationId xmlns:a16="http://schemas.microsoft.com/office/drawing/2014/main" id="{86933D95-5E90-E247-BEA1-0362D596C6D9}"/>
              </a:ext>
            </a:extLst>
          </p:cNvPr>
          <p:cNvGrpSpPr/>
          <p:nvPr/>
        </p:nvGrpSpPr>
        <p:grpSpPr>
          <a:xfrm>
            <a:off x="4512960" y="4588967"/>
            <a:ext cx="3368039" cy="1541073"/>
            <a:chOff x="1142999" y="4572000"/>
            <a:chExt cx="3368039" cy="1541073"/>
          </a:xfrm>
        </p:grpSpPr>
        <p:sp>
          <p:nvSpPr>
            <p:cNvPr id="15" name="AutoShape 4">
              <a:extLst>
                <a:ext uri="{FF2B5EF4-FFF2-40B4-BE49-F238E27FC236}">
                  <a16:creationId xmlns:a16="http://schemas.microsoft.com/office/drawing/2014/main" id="{52FCCF47-51C7-B744-B78A-A69037A2A847}"/>
                </a:ext>
              </a:extLst>
            </p:cNvPr>
            <p:cNvSpPr>
              <a:spLocks noChangeArrowheads="1"/>
            </p:cNvSpPr>
            <p:nvPr/>
          </p:nvSpPr>
          <p:spPr bwMode="auto">
            <a:xfrm>
              <a:off x="1142999" y="4572000"/>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6" name="Picture 15" title="pat">
              <a:extLst>
                <a:ext uri="{FF2B5EF4-FFF2-40B4-BE49-F238E27FC236}">
                  <a16:creationId xmlns:a16="http://schemas.microsoft.com/office/drawing/2014/main" id="{177CC469-E586-F348-8A54-0584C0D9B0F9}"/>
                </a:ext>
              </a:extLst>
            </p:cNvPr>
            <p:cNvPicPr>
              <a:picLocks noChangeAspect="1"/>
            </p:cNvPicPr>
            <p:nvPr/>
          </p:nvPicPr>
          <p:blipFill>
            <a:blip r:embed="rId4"/>
            <a:srcRect/>
            <a:stretch/>
          </p:blipFill>
          <p:spPr>
            <a:xfrm>
              <a:off x="2261198" y="4653642"/>
              <a:ext cx="1131639" cy="1377787"/>
            </a:xfrm>
            <a:prstGeom prst="rect">
              <a:avLst/>
            </a:prstGeom>
          </p:spPr>
        </p:pic>
      </p:grpSp>
    </p:spTree>
    <p:extLst>
      <p:ext uri="{BB962C8B-B14F-4D97-AF65-F5344CB8AC3E}">
        <p14:creationId xmlns:p14="http://schemas.microsoft.com/office/powerpoint/2010/main" val="2928337407"/>
      </p:ext>
    </p:extLst>
  </p:cSld>
  <p:clrMapOvr>
    <a:masterClrMapping/>
  </p:clrMapOvr>
  <mc:AlternateContent xmlns:mc="http://schemas.openxmlformats.org/markup-compatibility/2006" xmlns:p14="http://schemas.microsoft.com/office/powerpoint/2010/main">
    <mc:Choice Requires="p14">
      <p:transition spd="slow" p14:dur="2000" advTm="10410"/>
    </mc:Choice>
    <mc:Fallback xmlns="">
      <p:transition spd="slow" advTm="1041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8" descr="Image result for tree sap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b="7766"/>
          <a:stretch/>
        </p:blipFill>
        <p:spPr bwMode="auto">
          <a:xfrm>
            <a:off x="4645044" y="983531"/>
            <a:ext cx="2901910" cy="307143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title="decorative image only">
            <a:extLst>
              <a:ext uri="{FF2B5EF4-FFF2-40B4-BE49-F238E27FC236}">
                <a16:creationId xmlns:a16="http://schemas.microsoft.com/office/drawing/2014/main" id="{BFA95B44-3914-6F44-B12D-4503C9E027AA}"/>
              </a:ext>
            </a:extLst>
          </p:cNvPr>
          <p:cNvGrpSpPr/>
          <p:nvPr/>
        </p:nvGrpSpPr>
        <p:grpSpPr>
          <a:xfrm>
            <a:off x="767224" y="4843191"/>
            <a:ext cx="3368039" cy="1541073"/>
            <a:chOff x="8340121" y="4571997"/>
            <a:chExt cx="3368039" cy="1541073"/>
          </a:xfrm>
        </p:grpSpPr>
        <p:sp>
          <p:nvSpPr>
            <p:cNvPr id="12" name="AutoShape 4">
              <a:extLst>
                <a:ext uri="{FF2B5EF4-FFF2-40B4-BE49-F238E27FC236}">
                  <a16:creationId xmlns:a16="http://schemas.microsoft.com/office/drawing/2014/main" id="{BCE96C0B-C24B-1C4A-BE28-68C1C0AB5FBF}"/>
                </a:ext>
              </a:extLst>
            </p:cNvPr>
            <p:cNvSpPr>
              <a:spLocks noChangeArrowheads="1"/>
            </p:cNvSpPr>
            <p:nvPr/>
          </p:nvSpPr>
          <p:spPr bwMode="auto">
            <a:xfrm>
              <a:off x="8340121" y="4571997"/>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3" name="Picture 12" title="tap">
              <a:extLst>
                <a:ext uri="{FF2B5EF4-FFF2-40B4-BE49-F238E27FC236}">
                  <a16:creationId xmlns:a16="http://schemas.microsoft.com/office/drawing/2014/main" id="{FD340079-F03C-574D-909E-A9889C29B2E5}"/>
                </a:ext>
              </a:extLst>
            </p:cNvPr>
            <p:cNvPicPr>
              <a:picLocks noChangeAspect="1"/>
            </p:cNvPicPr>
            <p:nvPr/>
          </p:nvPicPr>
          <p:blipFill>
            <a:blip r:embed="rId4"/>
            <a:srcRect/>
            <a:stretch/>
          </p:blipFill>
          <p:spPr>
            <a:xfrm>
              <a:off x="9472741" y="4653642"/>
              <a:ext cx="1086020" cy="1377787"/>
            </a:xfrm>
            <a:prstGeom prst="rect">
              <a:avLst/>
            </a:prstGeom>
          </p:spPr>
        </p:pic>
      </p:grpSp>
      <p:grpSp>
        <p:nvGrpSpPr>
          <p:cNvPr id="14" name="Group 13" title="decorative image only">
            <a:extLst>
              <a:ext uri="{FF2B5EF4-FFF2-40B4-BE49-F238E27FC236}">
                <a16:creationId xmlns:a16="http://schemas.microsoft.com/office/drawing/2014/main" id="{6581617D-627A-1647-9DB3-B03DA87E39B6}"/>
              </a:ext>
            </a:extLst>
          </p:cNvPr>
          <p:cNvGrpSpPr/>
          <p:nvPr/>
        </p:nvGrpSpPr>
        <p:grpSpPr>
          <a:xfrm>
            <a:off x="4495105" y="4843190"/>
            <a:ext cx="3368039" cy="1541073"/>
            <a:chOff x="4627260" y="4588968"/>
            <a:chExt cx="3368039" cy="1541073"/>
          </a:xfrm>
        </p:grpSpPr>
        <p:sp>
          <p:nvSpPr>
            <p:cNvPr id="15" name="AutoShape 4">
              <a:extLst>
                <a:ext uri="{FF2B5EF4-FFF2-40B4-BE49-F238E27FC236}">
                  <a16:creationId xmlns:a16="http://schemas.microsoft.com/office/drawing/2014/main" id="{018BF8B3-3B9A-0A40-A7E7-1162C59CD73D}"/>
                </a:ext>
              </a:extLst>
            </p:cNvPr>
            <p:cNvSpPr>
              <a:spLocks noChangeArrowheads="1"/>
            </p:cNvSpPr>
            <p:nvPr/>
          </p:nvSpPr>
          <p:spPr bwMode="auto">
            <a:xfrm>
              <a:off x="4627260" y="458896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6" name="Picture 15" title="sap">
              <a:extLst>
                <a:ext uri="{FF2B5EF4-FFF2-40B4-BE49-F238E27FC236}">
                  <a16:creationId xmlns:a16="http://schemas.microsoft.com/office/drawing/2014/main" id="{587C29C5-FB51-B840-ABE6-290F729B7944}"/>
                </a:ext>
              </a:extLst>
            </p:cNvPr>
            <p:cNvPicPr>
              <a:picLocks noChangeAspect="1"/>
            </p:cNvPicPr>
            <p:nvPr/>
          </p:nvPicPr>
          <p:blipFill>
            <a:blip r:embed="rId5"/>
            <a:srcRect/>
            <a:stretch/>
          </p:blipFill>
          <p:spPr>
            <a:xfrm>
              <a:off x="5845231" y="5114041"/>
              <a:ext cx="1080317" cy="957038"/>
            </a:xfrm>
            <a:prstGeom prst="rect">
              <a:avLst/>
            </a:prstGeom>
          </p:spPr>
        </p:pic>
      </p:grpSp>
      <p:grpSp>
        <p:nvGrpSpPr>
          <p:cNvPr id="17" name="Group 16" title="decorative image only">
            <a:extLst>
              <a:ext uri="{FF2B5EF4-FFF2-40B4-BE49-F238E27FC236}">
                <a16:creationId xmlns:a16="http://schemas.microsoft.com/office/drawing/2014/main" id="{1714A2B4-59EA-D54D-BEB6-32460DA94ADF}"/>
              </a:ext>
            </a:extLst>
          </p:cNvPr>
          <p:cNvGrpSpPr/>
          <p:nvPr/>
        </p:nvGrpSpPr>
        <p:grpSpPr>
          <a:xfrm>
            <a:off x="8222986" y="4843189"/>
            <a:ext cx="3368039" cy="1541073"/>
            <a:chOff x="1142999" y="4572000"/>
            <a:chExt cx="3368039" cy="1541073"/>
          </a:xfrm>
        </p:grpSpPr>
        <p:sp>
          <p:nvSpPr>
            <p:cNvPr id="18" name="AutoShape 4">
              <a:extLst>
                <a:ext uri="{FF2B5EF4-FFF2-40B4-BE49-F238E27FC236}">
                  <a16:creationId xmlns:a16="http://schemas.microsoft.com/office/drawing/2014/main" id="{11C62923-2B11-1A43-B14E-38FC018B0A46}"/>
                </a:ext>
              </a:extLst>
            </p:cNvPr>
            <p:cNvSpPr>
              <a:spLocks noChangeArrowheads="1"/>
            </p:cNvSpPr>
            <p:nvPr/>
          </p:nvSpPr>
          <p:spPr bwMode="auto">
            <a:xfrm>
              <a:off x="1142999" y="4572000"/>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9" name="Picture 18" title="pat">
              <a:extLst>
                <a:ext uri="{FF2B5EF4-FFF2-40B4-BE49-F238E27FC236}">
                  <a16:creationId xmlns:a16="http://schemas.microsoft.com/office/drawing/2014/main" id="{2082058F-56BB-5B40-8E23-AD09B884A1B5}"/>
                </a:ext>
              </a:extLst>
            </p:cNvPr>
            <p:cNvPicPr>
              <a:picLocks noChangeAspect="1"/>
            </p:cNvPicPr>
            <p:nvPr/>
          </p:nvPicPr>
          <p:blipFill>
            <a:blip r:embed="rId6"/>
            <a:srcRect/>
            <a:stretch/>
          </p:blipFill>
          <p:spPr>
            <a:xfrm>
              <a:off x="2261198" y="4653642"/>
              <a:ext cx="1131639" cy="1377787"/>
            </a:xfrm>
            <a:prstGeom prst="rect">
              <a:avLst/>
            </a:prstGeom>
          </p:spPr>
        </p:pic>
      </p:grpSp>
    </p:spTree>
    <p:extLst>
      <p:ext uri="{BB962C8B-B14F-4D97-AF65-F5344CB8AC3E}">
        <p14:creationId xmlns:p14="http://schemas.microsoft.com/office/powerpoint/2010/main" val="2630622589"/>
      </p:ext>
    </p:extLst>
  </p:cSld>
  <p:clrMapOvr>
    <a:masterClrMapping/>
  </p:clrMapOvr>
  <mc:AlternateContent xmlns:mc="http://schemas.openxmlformats.org/markup-compatibility/2006" xmlns:p14="http://schemas.microsoft.com/office/powerpoint/2010/main">
    <mc:Choice Requires="p14">
      <p:transition spd="slow" p14:dur="2000" advTm="28099"/>
    </mc:Choice>
    <mc:Fallback xmlns="">
      <p:transition spd="slow" advTm="28099"/>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8" descr="Image result for tree sap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b="7766"/>
          <a:stretch/>
        </p:blipFill>
        <p:spPr bwMode="auto">
          <a:xfrm>
            <a:off x="4645044" y="983531"/>
            <a:ext cx="2901910" cy="3071431"/>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title="decorative image only">
            <a:extLst>
              <a:ext uri="{FF2B5EF4-FFF2-40B4-BE49-F238E27FC236}">
                <a16:creationId xmlns:a16="http://schemas.microsoft.com/office/drawing/2014/main" id="{6581617D-627A-1647-9DB3-B03DA87E39B6}"/>
              </a:ext>
            </a:extLst>
          </p:cNvPr>
          <p:cNvGrpSpPr/>
          <p:nvPr/>
        </p:nvGrpSpPr>
        <p:grpSpPr>
          <a:xfrm>
            <a:off x="4495105" y="4843190"/>
            <a:ext cx="3368039" cy="1541073"/>
            <a:chOff x="4627260" y="4588968"/>
            <a:chExt cx="3368039" cy="1541073"/>
          </a:xfrm>
        </p:grpSpPr>
        <p:sp>
          <p:nvSpPr>
            <p:cNvPr id="15" name="AutoShape 4">
              <a:extLst>
                <a:ext uri="{FF2B5EF4-FFF2-40B4-BE49-F238E27FC236}">
                  <a16:creationId xmlns:a16="http://schemas.microsoft.com/office/drawing/2014/main" id="{018BF8B3-3B9A-0A40-A7E7-1162C59CD73D}"/>
                </a:ext>
              </a:extLst>
            </p:cNvPr>
            <p:cNvSpPr>
              <a:spLocks noChangeArrowheads="1"/>
            </p:cNvSpPr>
            <p:nvPr/>
          </p:nvSpPr>
          <p:spPr bwMode="auto">
            <a:xfrm>
              <a:off x="4627260" y="4588968"/>
              <a:ext cx="3368039" cy="1541073"/>
            </a:xfrm>
            <a:prstGeom prst="roundRect">
              <a:avLst>
                <a:gd name="adj" fmla="val 16667"/>
              </a:avLst>
            </a:prstGeom>
            <a:noFill/>
            <a:ln w="53975">
              <a:solidFill>
                <a:srgbClr val="487BBB"/>
              </a:solidFill>
              <a:round/>
              <a:headEnd/>
              <a:tailEnd/>
            </a:ln>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AU" altLang="en-US">
                <a:solidFill>
                  <a:schemeClr val="tx1"/>
                </a:solidFill>
                <a:latin typeface="SassoonPrimaryType" pitchFamily="2" charset="0"/>
              </a:endParaRPr>
            </a:p>
          </p:txBody>
        </p:sp>
        <p:pic>
          <p:nvPicPr>
            <p:cNvPr id="16" name="Picture 15" title="sap">
              <a:extLst>
                <a:ext uri="{FF2B5EF4-FFF2-40B4-BE49-F238E27FC236}">
                  <a16:creationId xmlns:a16="http://schemas.microsoft.com/office/drawing/2014/main" id="{587C29C5-FB51-B840-ABE6-290F729B7944}"/>
                </a:ext>
              </a:extLst>
            </p:cNvPr>
            <p:cNvPicPr>
              <a:picLocks noChangeAspect="1"/>
            </p:cNvPicPr>
            <p:nvPr/>
          </p:nvPicPr>
          <p:blipFill>
            <a:blip r:embed="rId4"/>
            <a:srcRect/>
            <a:stretch/>
          </p:blipFill>
          <p:spPr>
            <a:xfrm>
              <a:off x="5845231" y="5114041"/>
              <a:ext cx="1080317" cy="957038"/>
            </a:xfrm>
            <a:prstGeom prst="rect">
              <a:avLst/>
            </a:prstGeom>
          </p:spPr>
        </p:pic>
      </p:grpSp>
    </p:spTree>
    <p:extLst>
      <p:ext uri="{BB962C8B-B14F-4D97-AF65-F5344CB8AC3E}">
        <p14:creationId xmlns:p14="http://schemas.microsoft.com/office/powerpoint/2010/main" val="1666086898"/>
      </p:ext>
    </p:extLst>
  </p:cSld>
  <p:clrMapOvr>
    <a:masterClrMapping/>
  </p:clrMapOvr>
  <mc:AlternateContent xmlns:mc="http://schemas.openxmlformats.org/markup-compatibility/2006" xmlns:p14="http://schemas.microsoft.com/office/powerpoint/2010/main">
    <mc:Choice Requires="p14">
      <p:transition spd="slow" p14:dur="2000" advTm="9727"/>
    </mc:Choice>
    <mc:Fallback xmlns="">
      <p:transition spd="slow" advTm="972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EE65-7519-914A-9E21-28A2996A3432}"/>
              </a:ext>
            </a:extLst>
          </p:cNvPr>
          <p:cNvSpPr>
            <a:spLocks noGrp="1"/>
          </p:cNvSpPr>
          <p:nvPr>
            <p:ph type="title"/>
          </p:nvPr>
        </p:nvSpPr>
        <p:spPr/>
        <p:txBody>
          <a:bodyPr/>
          <a:lstStyle/>
          <a:p>
            <a:r>
              <a:rPr lang="en-US" dirty="0">
                <a:solidFill>
                  <a:srgbClr val="18233E"/>
                </a:solidFill>
                <a:latin typeface="Montserrat" panose="02000505000000020004" pitchFamily="2" charset="77"/>
              </a:rPr>
              <a:t>Ready?</a:t>
            </a:r>
          </a:p>
        </p:txBody>
      </p:sp>
      <p:pic>
        <p:nvPicPr>
          <p:cNvPr id="6" name="Picture 2" descr="Image result for student thinking clipart">
            <a:extLst>
              <a:ext uri="{FF2B5EF4-FFF2-40B4-BE49-F238E27FC236}">
                <a16:creationId xmlns:a16="http://schemas.microsoft.com/office/drawing/2014/main" id="{2221DA30-43A4-C94D-ADA2-DDFFF69EAF8A}"/>
              </a:ext>
            </a:extLst>
          </p:cNvPr>
          <p:cNvPicPr>
            <a:picLocks noGrp="1" noChangeAspect="1" noChangeArrowheads="1"/>
          </p:cNvPicPr>
          <p:nvPr>
            <p:ph sz="quarter" idx="14"/>
          </p:nvPr>
        </p:nvPicPr>
        <p:blipFill rotWithShape="1">
          <a:blip r:embed="rId3">
            <a:extLst>
              <a:ext uri="{28A0092B-C50C-407E-A947-70E740481C1C}">
                <a14:useLocalDpi xmlns:a14="http://schemas.microsoft.com/office/drawing/2010/main" val="0"/>
              </a:ext>
            </a:extLst>
          </a:blip>
          <a:srcRect b="13342"/>
          <a:stretch/>
        </p:blipFill>
        <p:spPr bwMode="auto">
          <a:xfrm>
            <a:off x="2504919" y="1951084"/>
            <a:ext cx="7050678" cy="34988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title="Home HomeInside the department HSC minimum standard Professional learning and resources">
            <a:extLst>
              <a:ext uri="{FF2B5EF4-FFF2-40B4-BE49-F238E27FC236}">
                <a16:creationId xmlns:a16="http://schemas.microsoft.com/office/drawing/2014/main" id="{EC4FE5A2-BDFD-1D43-9FEE-D953DE37AC67}"/>
              </a:ext>
            </a:extLst>
          </p:cNvPr>
          <p:cNvPicPr>
            <a:picLocks noChangeAspect="1"/>
          </p:cNvPicPr>
          <p:nvPr/>
        </p:nvPicPr>
        <p:blipFill>
          <a:blip r:embed="rId4"/>
          <a:stretch>
            <a:fillRect/>
          </a:stretch>
        </p:blipFill>
        <p:spPr>
          <a:xfrm>
            <a:off x="316228" y="6184562"/>
            <a:ext cx="495300" cy="533400"/>
          </a:xfrm>
          <a:prstGeom prst="rect">
            <a:avLst/>
          </a:prstGeom>
        </p:spPr>
      </p:pic>
    </p:spTree>
    <p:extLst>
      <p:ext uri="{BB962C8B-B14F-4D97-AF65-F5344CB8AC3E}">
        <p14:creationId xmlns:p14="http://schemas.microsoft.com/office/powerpoint/2010/main" val="2314540954"/>
      </p:ext>
    </p:extLst>
  </p:cSld>
  <p:clrMapOvr>
    <a:masterClrMapping/>
  </p:clrMapOvr>
  <mc:AlternateContent xmlns:mc="http://schemas.openxmlformats.org/markup-compatibility/2006" xmlns:p14="http://schemas.microsoft.com/office/powerpoint/2010/main">
    <mc:Choice Requires="p14">
      <p:transition spd="slow" p14:dur="2000" advTm="15383"/>
    </mc:Choice>
    <mc:Fallback xmlns="">
      <p:transition spd="slow" advTm="15383"/>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18233E"/>
                </a:solidFill>
                <a:latin typeface="Montserrat"/>
              </a:rPr>
              <a:t>Our Learning Intention</a:t>
            </a:r>
          </a:p>
        </p:txBody>
      </p:sp>
      <p:sp>
        <p:nvSpPr>
          <p:cNvPr id="5" name="Content Placeholder 4"/>
          <p:cNvSpPr>
            <a:spLocks noGrp="1"/>
          </p:cNvSpPr>
          <p:nvPr>
            <p:ph sz="quarter" idx="14"/>
          </p:nvPr>
        </p:nvSpPr>
        <p:spPr>
          <a:xfrm>
            <a:off x="902286" y="2366177"/>
            <a:ext cx="9878070" cy="4030633"/>
          </a:xfrm>
        </p:spPr>
        <p:txBody>
          <a:bodyPr vert="horz" lIns="0" tIns="0" rIns="0" bIns="0" rtlCol="0" anchor="t">
            <a:noAutofit/>
          </a:bodyPr>
          <a:lstStyle/>
          <a:p>
            <a:pPr algn="ctr"/>
            <a:r>
              <a:rPr lang="en-AU" altLang="en-US" sz="4400" dirty="0">
                <a:solidFill>
                  <a:srgbClr val="18233E"/>
                </a:solidFill>
                <a:latin typeface="Century Gothic" panose="020B0502020202020204" pitchFamily="34" charset="0"/>
              </a:rPr>
              <a:t>We are learning the graphemes that represent phonemes to help us read and spell words.</a:t>
            </a:r>
            <a:r>
              <a:rPr lang="en-AU" altLang="en-US" sz="4400" dirty="0">
                <a:solidFill>
                  <a:srgbClr val="18233E"/>
                </a:solidFill>
                <a:latin typeface="FoundationBold" pitchFamily="2" charset="0"/>
              </a:rPr>
              <a:t/>
            </a:r>
            <a:br>
              <a:rPr lang="en-AU" altLang="en-US" sz="4400" dirty="0">
                <a:solidFill>
                  <a:srgbClr val="18233E"/>
                </a:solidFill>
                <a:latin typeface="FoundationBold" pitchFamily="2" charset="0"/>
              </a:rPr>
            </a:br>
            <a:endParaRPr lang="en-US" sz="2000" dirty="0">
              <a:solidFill>
                <a:srgbClr val="18233E"/>
              </a:solidFill>
              <a:latin typeface="Century Gothic"/>
            </a:endParaRPr>
          </a:p>
        </p:txBody>
      </p:sp>
      <p:pic>
        <p:nvPicPr>
          <p:cNvPr id="4" name="Picture 3" title="decorative image only">
            <a:extLst>
              <a:ext uri="{FF2B5EF4-FFF2-40B4-BE49-F238E27FC236}">
                <a16:creationId xmlns:a16="http://schemas.microsoft.com/office/drawing/2014/main" id="{9CAC4D43-56B3-4C4D-9B04-C618069DE825}"/>
              </a:ext>
            </a:extLst>
          </p:cNvPr>
          <p:cNvPicPr>
            <a:picLocks noChangeAspect="1"/>
          </p:cNvPicPr>
          <p:nvPr/>
        </p:nvPicPr>
        <p:blipFill>
          <a:blip r:embed="rId3"/>
          <a:stretch>
            <a:fillRect/>
          </a:stretch>
        </p:blipFill>
        <p:spPr>
          <a:xfrm>
            <a:off x="316228" y="6184562"/>
            <a:ext cx="495300" cy="533400"/>
          </a:xfrm>
          <a:prstGeom prst="rect">
            <a:avLst/>
          </a:prstGeom>
        </p:spPr>
      </p:pic>
    </p:spTree>
    <p:extLst>
      <p:ext uri="{BB962C8B-B14F-4D97-AF65-F5344CB8AC3E}">
        <p14:creationId xmlns:p14="http://schemas.microsoft.com/office/powerpoint/2010/main" val="3681120807"/>
      </p:ext>
    </p:extLst>
  </p:cSld>
  <p:clrMapOvr>
    <a:masterClrMapping/>
  </p:clrMapOvr>
  <mc:AlternateContent xmlns:mc="http://schemas.openxmlformats.org/markup-compatibility/2006" xmlns:p14="http://schemas.microsoft.com/office/powerpoint/2010/main">
    <mc:Choice Requires="p14">
      <p:transition spd="slow" p14:dur="2000" advTm="21082"/>
    </mc:Choice>
    <mc:Fallback xmlns="">
      <p:transition spd="slow" advTm="21082"/>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18233E"/>
                </a:solidFill>
                <a:latin typeface="Montserrat"/>
              </a:rPr>
              <a:t>Our Success Criteria</a:t>
            </a:r>
          </a:p>
        </p:txBody>
      </p:sp>
      <p:sp>
        <p:nvSpPr>
          <p:cNvPr id="5" name="Content Placeholder 4"/>
          <p:cNvSpPr>
            <a:spLocks noGrp="1"/>
          </p:cNvSpPr>
          <p:nvPr>
            <p:ph sz="quarter" idx="14"/>
          </p:nvPr>
        </p:nvSpPr>
        <p:spPr>
          <a:xfrm>
            <a:off x="903497" y="2439909"/>
            <a:ext cx="9878070" cy="4030633"/>
          </a:xfrm>
        </p:spPr>
        <p:txBody>
          <a:bodyPr vert="horz" lIns="0" tIns="0" rIns="0" bIns="0" rtlCol="0" anchor="t">
            <a:noAutofit/>
          </a:bodyPr>
          <a:lstStyle/>
          <a:p>
            <a:pPr algn="ctr"/>
            <a:r>
              <a:rPr lang="en-AU" altLang="en-US" sz="4400" dirty="0">
                <a:solidFill>
                  <a:srgbClr val="18233E"/>
                </a:solidFill>
                <a:latin typeface="Century Gothic" panose="020B0502020202020204" pitchFamily="34" charset="0"/>
              </a:rPr>
              <a:t>I can use the graphemes that </a:t>
            </a:r>
            <a:br>
              <a:rPr lang="en-AU" altLang="en-US" sz="4400" dirty="0">
                <a:solidFill>
                  <a:srgbClr val="18233E"/>
                </a:solidFill>
                <a:latin typeface="Century Gothic" panose="020B0502020202020204" pitchFamily="34" charset="0"/>
              </a:rPr>
            </a:br>
            <a:r>
              <a:rPr lang="en-AU" altLang="en-US" sz="4400" dirty="0">
                <a:solidFill>
                  <a:srgbClr val="18233E"/>
                </a:solidFill>
                <a:latin typeface="Century Gothic" panose="020B0502020202020204" pitchFamily="34" charset="0"/>
              </a:rPr>
              <a:t>represent phonemes to help me to read and write words.</a:t>
            </a:r>
            <a:r>
              <a:rPr lang="en-AU" altLang="en-US" sz="4400" dirty="0">
                <a:solidFill>
                  <a:srgbClr val="18233E"/>
                </a:solidFill>
                <a:latin typeface="FoundationBold" pitchFamily="2" charset="0"/>
              </a:rPr>
              <a:t/>
            </a:r>
            <a:br>
              <a:rPr lang="en-AU" altLang="en-US" sz="4400" dirty="0">
                <a:solidFill>
                  <a:srgbClr val="18233E"/>
                </a:solidFill>
                <a:latin typeface="FoundationBold" pitchFamily="2" charset="0"/>
              </a:rPr>
            </a:br>
            <a:endParaRPr lang="en-US" sz="2000" dirty="0">
              <a:solidFill>
                <a:srgbClr val="18233E"/>
              </a:solidFill>
              <a:latin typeface="Century Gothic"/>
            </a:endParaRPr>
          </a:p>
        </p:txBody>
      </p:sp>
      <p:pic>
        <p:nvPicPr>
          <p:cNvPr id="4" name="Picture 3" title="decorative image only">
            <a:extLst>
              <a:ext uri="{FF2B5EF4-FFF2-40B4-BE49-F238E27FC236}">
                <a16:creationId xmlns:a16="http://schemas.microsoft.com/office/drawing/2014/main" id="{A3E9C5BE-6EDF-D44C-BC7D-04546CECB01A}"/>
              </a:ext>
            </a:extLst>
          </p:cNvPr>
          <p:cNvPicPr>
            <a:picLocks noChangeAspect="1"/>
          </p:cNvPicPr>
          <p:nvPr/>
        </p:nvPicPr>
        <p:blipFill>
          <a:blip r:embed="rId3"/>
          <a:stretch>
            <a:fillRect/>
          </a:stretch>
        </p:blipFill>
        <p:spPr>
          <a:xfrm>
            <a:off x="316228" y="6184562"/>
            <a:ext cx="495300" cy="533400"/>
          </a:xfrm>
          <a:prstGeom prst="rect">
            <a:avLst/>
          </a:prstGeom>
        </p:spPr>
      </p:pic>
    </p:spTree>
    <p:extLst>
      <p:ext uri="{BB962C8B-B14F-4D97-AF65-F5344CB8AC3E}">
        <p14:creationId xmlns:p14="http://schemas.microsoft.com/office/powerpoint/2010/main" val="3707570416"/>
      </p:ext>
    </p:extLst>
  </p:cSld>
  <p:clrMapOvr>
    <a:masterClrMapping/>
  </p:clrMapOvr>
  <mc:AlternateContent xmlns:mc="http://schemas.openxmlformats.org/markup-compatibility/2006" xmlns:p14="http://schemas.microsoft.com/office/powerpoint/2010/main">
    <mc:Choice Requires="p14">
      <p:transition spd="slow" p14:dur="2000" advTm="21165"/>
    </mc:Choice>
    <mc:Fallback xmlns="">
      <p:transition spd="slow" advTm="21165"/>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title="decorative image only"/>
          <p:cNvSpPr/>
          <p:nvPr/>
        </p:nvSpPr>
        <p:spPr>
          <a:xfrm>
            <a:off x="6386946" y="-117763"/>
            <a:ext cx="4544291" cy="4384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pic>
        <p:nvPicPr>
          <p:cNvPr id="6" name="Picture 5" title="decorative image only">
            <a:extLst>
              <a:ext uri="{FF2B5EF4-FFF2-40B4-BE49-F238E27FC236}">
                <a16:creationId xmlns:a16="http://schemas.microsoft.com/office/drawing/2014/main" id="{434B4F22-7546-B547-8692-9D9ABF59D30F}"/>
              </a:ext>
            </a:extLst>
          </p:cNvPr>
          <p:cNvPicPr>
            <a:picLocks noChangeAspect="1"/>
          </p:cNvPicPr>
          <p:nvPr/>
        </p:nvPicPr>
        <p:blipFill>
          <a:blip r:embed="rId3"/>
          <a:stretch>
            <a:fillRect/>
          </a:stretch>
        </p:blipFill>
        <p:spPr>
          <a:xfrm>
            <a:off x="1491854" y="3155950"/>
            <a:ext cx="3673231" cy="1305363"/>
          </a:xfrm>
          <a:prstGeom prst="rect">
            <a:avLst/>
          </a:prstGeom>
        </p:spPr>
      </p:pic>
      <p:sp>
        <p:nvSpPr>
          <p:cNvPr id="11" name="Oval 10" title="decorative image only">
            <a:extLst>
              <a:ext uri="{FF2B5EF4-FFF2-40B4-BE49-F238E27FC236}">
                <a16:creationId xmlns:a16="http://schemas.microsoft.com/office/drawing/2014/main" id="{05047751-B349-6B4A-92F2-01DC1FBCABB4}"/>
              </a:ext>
            </a:extLst>
          </p:cNvPr>
          <p:cNvSpPr/>
          <p:nvPr/>
        </p:nvSpPr>
        <p:spPr>
          <a:xfrm>
            <a:off x="5557726" y="-496542"/>
            <a:ext cx="2341756" cy="18957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title="decorative image only">
            <a:extLst>
              <a:ext uri="{FF2B5EF4-FFF2-40B4-BE49-F238E27FC236}">
                <a16:creationId xmlns:a16="http://schemas.microsoft.com/office/drawing/2014/main" id="{AF84D2C1-78D5-F94D-9EF8-C10DF35A338F}"/>
              </a:ext>
            </a:extLst>
          </p:cNvPr>
          <p:cNvSpPr/>
          <p:nvPr/>
        </p:nvSpPr>
        <p:spPr>
          <a:xfrm>
            <a:off x="8604963" y="2931036"/>
            <a:ext cx="2631687" cy="1714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title="decorative image only">
            <a:extLst>
              <a:ext uri="{FF2B5EF4-FFF2-40B4-BE49-F238E27FC236}">
                <a16:creationId xmlns:a16="http://schemas.microsoft.com/office/drawing/2014/main" id="{D2247346-DB96-5A4F-BC9B-760C77380A66}"/>
              </a:ext>
            </a:extLst>
          </p:cNvPr>
          <p:cNvSpPr/>
          <p:nvPr/>
        </p:nvSpPr>
        <p:spPr>
          <a:xfrm>
            <a:off x="6728604" y="2396687"/>
            <a:ext cx="1144157" cy="1112049"/>
          </a:xfrm>
          <a:prstGeom prst="ellipse">
            <a:avLst/>
          </a:prstGeom>
          <a:solidFill>
            <a:srgbClr val="CB1D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title="decorative image only">
            <a:extLst>
              <a:ext uri="{FF2B5EF4-FFF2-40B4-BE49-F238E27FC236}">
                <a16:creationId xmlns:a16="http://schemas.microsoft.com/office/drawing/2014/main" id="{8779DBC3-03AD-1046-BCAF-97F32307B002}"/>
              </a:ext>
            </a:extLst>
          </p:cNvPr>
          <p:cNvSpPr/>
          <p:nvPr/>
        </p:nvSpPr>
        <p:spPr>
          <a:xfrm>
            <a:off x="8659091" y="-496542"/>
            <a:ext cx="2272146" cy="1895708"/>
          </a:xfrm>
          <a:prstGeom prst="ellipse">
            <a:avLst/>
          </a:prstGeom>
          <a:noFill/>
          <a:ln w="92075">
            <a:solidFill>
              <a:srgbClr val="1823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037076"/>
      </p:ext>
    </p:extLst>
  </p:cSld>
  <p:clrMapOvr>
    <a:masterClrMapping/>
  </p:clrMapOvr>
  <mc:AlternateContent xmlns:mc="http://schemas.openxmlformats.org/markup-compatibility/2006" xmlns:p14="http://schemas.microsoft.com/office/powerpoint/2010/main">
    <mc:Choice Requires="p14">
      <p:transition spd="slow" p14:dur="2000" advTm="5907"/>
    </mc:Choice>
    <mc:Fallback xmlns="">
      <p:transition spd="slow" advTm="590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lower case t">
            <a:extLst>
              <a:ext uri="{FF2B5EF4-FFF2-40B4-BE49-F238E27FC236}">
                <a16:creationId xmlns:a16="http://schemas.microsoft.com/office/drawing/2014/main" id="{EAA91C9B-3A6F-ED4E-B2E6-4C187E691CC9}"/>
              </a:ext>
            </a:extLst>
          </p:cNvPr>
          <p:cNvPicPr>
            <a:picLocks noChangeAspect="1"/>
          </p:cNvPicPr>
          <p:nvPr/>
        </p:nvPicPr>
        <p:blipFill>
          <a:blip r:embed="rId3"/>
          <a:srcRect/>
          <a:stretch/>
        </p:blipFill>
        <p:spPr>
          <a:xfrm>
            <a:off x="5057293" y="532945"/>
            <a:ext cx="2077412" cy="5792109"/>
          </a:xfrm>
          <a:prstGeom prst="rect">
            <a:avLst/>
          </a:prstGeom>
        </p:spPr>
      </p:pic>
    </p:spTree>
    <p:extLst>
      <p:ext uri="{BB962C8B-B14F-4D97-AF65-F5344CB8AC3E}">
        <p14:creationId xmlns:p14="http://schemas.microsoft.com/office/powerpoint/2010/main" val="356305449"/>
      </p:ext>
    </p:extLst>
  </p:cSld>
  <p:clrMapOvr>
    <a:masterClrMapping/>
  </p:clrMapOvr>
  <mc:AlternateContent xmlns:mc="http://schemas.openxmlformats.org/markup-compatibility/2006" xmlns:p14="http://schemas.microsoft.com/office/powerpoint/2010/main">
    <mc:Choice Requires="p14">
      <p:transition spd="slow" p14:dur="2000" advTm="2467"/>
    </mc:Choice>
    <mc:Fallback xmlns="">
      <p:transition spd="slow" advTm="246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a">
            <a:extLst>
              <a:ext uri="{FF2B5EF4-FFF2-40B4-BE49-F238E27FC236}">
                <a16:creationId xmlns:a16="http://schemas.microsoft.com/office/drawing/2014/main" id="{CE380B20-E725-D348-9C26-89BB28692F32}"/>
              </a:ext>
            </a:extLst>
          </p:cNvPr>
          <p:cNvPicPr>
            <a:picLocks noChangeAspect="1"/>
          </p:cNvPicPr>
          <p:nvPr/>
        </p:nvPicPr>
        <p:blipFill>
          <a:blip r:embed="rId3"/>
          <a:srcRect/>
          <a:stretch/>
        </p:blipFill>
        <p:spPr>
          <a:xfrm>
            <a:off x="4860045" y="1690284"/>
            <a:ext cx="2471909" cy="3477432"/>
          </a:xfrm>
          <a:prstGeom prst="rect">
            <a:avLst/>
          </a:prstGeom>
        </p:spPr>
      </p:pic>
    </p:spTree>
    <p:extLst>
      <p:ext uri="{BB962C8B-B14F-4D97-AF65-F5344CB8AC3E}">
        <p14:creationId xmlns:p14="http://schemas.microsoft.com/office/powerpoint/2010/main" val="1866862778"/>
      </p:ext>
    </p:extLst>
  </p:cSld>
  <p:clrMapOvr>
    <a:masterClrMapping/>
  </p:clrMapOvr>
  <mc:AlternateContent xmlns:mc="http://schemas.openxmlformats.org/markup-compatibility/2006" xmlns:p14="http://schemas.microsoft.com/office/powerpoint/2010/main">
    <mc:Choice Requires="p14">
      <p:transition spd="slow" p14:dur="2000" advTm="2645"/>
    </mc:Choice>
    <mc:Fallback xmlns="">
      <p:transition spd="slow" advTm="264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p">
            <a:extLst>
              <a:ext uri="{FF2B5EF4-FFF2-40B4-BE49-F238E27FC236}">
                <a16:creationId xmlns:a16="http://schemas.microsoft.com/office/drawing/2014/main" id="{2A72AC7C-D1C0-1648-94EE-7C1715B5C8EC}"/>
              </a:ext>
            </a:extLst>
          </p:cNvPr>
          <p:cNvPicPr>
            <a:picLocks noChangeAspect="1"/>
          </p:cNvPicPr>
          <p:nvPr/>
        </p:nvPicPr>
        <p:blipFill>
          <a:blip r:embed="rId3"/>
          <a:srcRect/>
          <a:stretch/>
        </p:blipFill>
        <p:spPr>
          <a:xfrm>
            <a:off x="4987929" y="720381"/>
            <a:ext cx="2216142" cy="5417238"/>
          </a:xfrm>
          <a:prstGeom prst="rect">
            <a:avLst/>
          </a:prstGeom>
        </p:spPr>
      </p:pic>
    </p:spTree>
    <p:extLst>
      <p:ext uri="{BB962C8B-B14F-4D97-AF65-F5344CB8AC3E}">
        <p14:creationId xmlns:p14="http://schemas.microsoft.com/office/powerpoint/2010/main" val="881787564"/>
      </p:ext>
    </p:extLst>
  </p:cSld>
  <p:clrMapOvr>
    <a:masterClrMapping/>
  </p:clrMapOvr>
  <mc:AlternateContent xmlns:mc="http://schemas.openxmlformats.org/markup-compatibility/2006" xmlns:p14="http://schemas.microsoft.com/office/powerpoint/2010/main">
    <mc:Choice Requires="p14">
      <p:transition spd="slow" p14:dur="2000" advTm="3107"/>
    </mc:Choice>
    <mc:Fallback xmlns="">
      <p:transition spd="slow" advTm="310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a">
            <a:extLst>
              <a:ext uri="{FF2B5EF4-FFF2-40B4-BE49-F238E27FC236}">
                <a16:creationId xmlns:a16="http://schemas.microsoft.com/office/drawing/2014/main" id="{CE380B20-E725-D348-9C26-89BB28692F32}"/>
              </a:ext>
            </a:extLst>
          </p:cNvPr>
          <p:cNvPicPr>
            <a:picLocks noChangeAspect="1"/>
          </p:cNvPicPr>
          <p:nvPr/>
        </p:nvPicPr>
        <p:blipFill>
          <a:blip r:embed="rId3"/>
          <a:srcRect/>
          <a:stretch/>
        </p:blipFill>
        <p:spPr>
          <a:xfrm>
            <a:off x="4860045" y="1690284"/>
            <a:ext cx="2471909" cy="3477432"/>
          </a:xfrm>
          <a:prstGeom prst="rect">
            <a:avLst/>
          </a:prstGeom>
        </p:spPr>
      </p:pic>
    </p:spTree>
    <p:extLst>
      <p:ext uri="{BB962C8B-B14F-4D97-AF65-F5344CB8AC3E}">
        <p14:creationId xmlns:p14="http://schemas.microsoft.com/office/powerpoint/2010/main" val="2621768064"/>
      </p:ext>
    </p:extLst>
  </p:cSld>
  <p:clrMapOvr>
    <a:masterClrMapping/>
  </p:clrMapOvr>
  <mc:AlternateContent xmlns:mc="http://schemas.openxmlformats.org/markup-compatibility/2006" xmlns:p14="http://schemas.microsoft.com/office/powerpoint/2010/main">
    <mc:Choice Requires="p14">
      <p:transition spd="slow" p14:dur="2000" advTm="2834"/>
    </mc:Choice>
    <mc:Fallback xmlns="">
      <p:transition spd="slow" advTm="283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lower case s">
            <a:extLst>
              <a:ext uri="{FF2B5EF4-FFF2-40B4-BE49-F238E27FC236}">
                <a16:creationId xmlns:a16="http://schemas.microsoft.com/office/drawing/2014/main" id="{85DB6043-1C5E-504A-8552-A2AE9F8D2C2B}"/>
              </a:ext>
            </a:extLst>
          </p:cNvPr>
          <p:cNvPicPr>
            <a:picLocks noChangeAspect="1"/>
          </p:cNvPicPr>
          <p:nvPr/>
        </p:nvPicPr>
        <p:blipFill>
          <a:blip r:embed="rId3"/>
          <a:srcRect/>
          <a:stretch/>
        </p:blipFill>
        <p:spPr>
          <a:xfrm>
            <a:off x="4939783" y="1565583"/>
            <a:ext cx="2312433" cy="3726834"/>
          </a:xfrm>
          <a:prstGeom prst="rect">
            <a:avLst/>
          </a:prstGeom>
        </p:spPr>
      </p:pic>
    </p:spTree>
    <p:extLst>
      <p:ext uri="{BB962C8B-B14F-4D97-AF65-F5344CB8AC3E}">
        <p14:creationId xmlns:p14="http://schemas.microsoft.com/office/powerpoint/2010/main" val="627181079"/>
      </p:ext>
    </p:extLst>
  </p:cSld>
  <p:clrMapOvr>
    <a:masterClrMapping/>
  </p:clrMapOvr>
  <mc:AlternateContent xmlns:mc="http://schemas.openxmlformats.org/markup-compatibility/2006" xmlns:p14="http://schemas.microsoft.com/office/powerpoint/2010/main">
    <mc:Choice Requires="p14">
      <p:transition spd="slow" p14:dur="2000" advTm="2358"/>
    </mc:Choice>
    <mc:Fallback xmlns="">
      <p:transition spd="slow" advTm="2358"/>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3.9"/>
</p:tagLst>
</file>

<file path=ppt/tags/tag2.xml><?xml version="1.0" encoding="utf-8"?>
<p:tagLst xmlns:a="http://schemas.openxmlformats.org/drawingml/2006/main" xmlns:r="http://schemas.openxmlformats.org/officeDocument/2006/relationships" xmlns:p="http://schemas.openxmlformats.org/presentationml/2006/main">
  <p:tag name="TIMING" val="|6.6"/>
</p:tagLst>
</file>

<file path=ppt/tags/tag3.xml><?xml version="1.0" encoding="utf-8"?>
<p:tagLst xmlns:a="http://schemas.openxmlformats.org/drawingml/2006/main" xmlns:r="http://schemas.openxmlformats.org/officeDocument/2006/relationships" xmlns:p="http://schemas.openxmlformats.org/presentationml/2006/main">
  <p:tag name="TIMING" val="|-1840"/>
</p:tagLst>
</file>

<file path=ppt/tags/tag4.xml><?xml version="1.0" encoding="utf-8"?>
<p:tagLst xmlns:a="http://schemas.openxmlformats.org/drawingml/2006/main" xmlns:r="http://schemas.openxmlformats.org/officeDocument/2006/relationships" xmlns:p="http://schemas.openxmlformats.org/presentationml/2006/main">
  <p:tag name="TIMING" val="|10.6"/>
</p:tagLst>
</file>

<file path=ppt/tags/tag5.xml><?xml version="1.0" encoding="utf-8"?>
<p:tagLst xmlns:a="http://schemas.openxmlformats.org/drawingml/2006/main" xmlns:r="http://schemas.openxmlformats.org/officeDocument/2006/relationships" xmlns:p="http://schemas.openxmlformats.org/presentationml/2006/main">
  <p:tag name="TIMING" val="|15.2"/>
</p:tagLst>
</file>

<file path=ppt/tags/tag6.xml><?xml version="1.0" encoding="utf-8"?>
<p:tagLst xmlns:a="http://schemas.openxmlformats.org/drawingml/2006/main" xmlns:r="http://schemas.openxmlformats.org/officeDocument/2006/relationships" xmlns:p="http://schemas.openxmlformats.org/presentationml/2006/main">
  <p:tag name="TIMING" val="|21.4"/>
</p:tagLst>
</file>

<file path=ppt/tags/tag7.xml><?xml version="1.0" encoding="utf-8"?>
<p:tagLst xmlns:a="http://schemas.openxmlformats.org/drawingml/2006/main" xmlns:r="http://schemas.openxmlformats.org/officeDocument/2006/relationships" xmlns:p="http://schemas.openxmlformats.org/presentationml/2006/main">
  <p:tag name="TIMING" val="|25.7"/>
</p:tagLst>
</file>

<file path=ppt/tags/tag8.xml><?xml version="1.0" encoding="utf-8"?>
<p:tagLst xmlns:a="http://schemas.openxmlformats.org/drawingml/2006/main" xmlns:r="http://schemas.openxmlformats.org/officeDocument/2006/relationships" xmlns:p="http://schemas.openxmlformats.org/presentationml/2006/main">
  <p:tag name="TIMING" val="|6.2|2.5|2.3|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2708</Words>
  <Application>Microsoft Office PowerPoint</Application>
  <PresentationFormat>Widescreen</PresentationFormat>
  <Paragraphs>290</Paragraphs>
  <Slides>42</Slides>
  <Notes>42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Arial</vt:lpstr>
      <vt:lpstr>Calibri</vt:lpstr>
      <vt:lpstr>Calibri Light</vt:lpstr>
      <vt:lpstr>Century Gothic</vt:lpstr>
      <vt:lpstr>FoundationBold</vt:lpstr>
      <vt:lpstr>Monaco</vt:lpstr>
      <vt:lpstr>Montserrat</vt:lpstr>
      <vt:lpstr>Montserrat Light</vt:lpstr>
      <vt:lpstr>Montserrat Medium</vt:lpstr>
      <vt:lpstr>Montserrat SemiBold</vt:lpstr>
      <vt:lpstr>SassoonPrimaryType</vt:lpstr>
      <vt:lpstr>System Font Regular</vt:lpstr>
      <vt:lpstr>Office Theme</vt:lpstr>
      <vt:lpstr>PowerPoint Presentation</vt:lpstr>
      <vt:lpstr>Our Learning Intention</vt:lpstr>
      <vt:lpstr>Our Success Criteria</vt:lpstr>
      <vt:lpstr>Ready?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Ready?</vt:lpstr>
      <vt:lpstr>PowerPoint Presentation</vt:lpstr>
      <vt:lpstr>PowerPoint Presentation</vt:lpstr>
      <vt:lpstr>PowerPoint Presentation</vt:lpstr>
      <vt:lpstr>PowerPoint Presentation</vt:lpstr>
      <vt:lpstr>Writing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Learning Intention</vt:lpstr>
      <vt:lpstr>Our Success Criteria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PowerPoint - phonic sequence SATP - lesson 5</dc:title>
  <dc:creator>Shannan Salvestro</dc:creator>
  <cp:lastModifiedBy>Cristina Kennett</cp:lastModifiedBy>
  <cp:revision>6</cp:revision>
  <dcterms:created xsi:type="dcterms:W3CDTF">2020-12-17T03:18:13Z</dcterms:created>
  <dcterms:modified xsi:type="dcterms:W3CDTF">2020-12-18T03:03:22Z</dcterms:modified>
</cp:coreProperties>
</file>