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6"/>
  </p:notesMasterIdLst>
  <p:handoutMasterIdLst>
    <p:handoutMasterId r:id="rId7"/>
  </p:handoutMasterIdLst>
  <p:sldIdLst>
    <p:sldId id="350" r:id="rId2"/>
    <p:sldId id="400" r:id="rId3"/>
    <p:sldId id="402" r:id="rId4"/>
    <p:sldId id="403" r:id="rId5"/>
  </p:sldIdLst>
  <p:sldSz cx="12192000" cy="6858000"/>
  <p:notesSz cx="6858000" cy="9144000"/>
  <p:embeddedFontLst>
    <p:embeddedFont>
      <p:font typeface="Montserrat" panose="00000500000000000000" pitchFamily="2" charset="0"/>
      <p:regular r:id="rId8"/>
      <p:italic r:id="rId9"/>
      <p:boldItalic r:id="rId10"/>
    </p:embeddedFont>
    <p:embeddedFont>
      <p:font typeface="Public Sans" panose="020B0604020202020204" charset="0"/>
      <p:regular r:id="rId11"/>
      <p:bold r:id="rId12"/>
      <p:italic r:id="rId13"/>
      <p:boldItalic r:id="rId14"/>
    </p:embeddedFont>
    <p:embeddedFont>
      <p:font typeface="Public Sans Light" panose="020B0604020202020204"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07274-916D-837E-F3E8-4026F5652561}" v="4" dt="2023-12-14T02:59:49.84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73" y="51"/>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14/12/2023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14/12/2023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50054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22093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7226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840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0911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7043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8473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432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94336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8813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88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8921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64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1268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158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5949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61175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25077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993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546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286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097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561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007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521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700C7E-CA3B-8479-7B36-221B291449D5}"/>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4603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94140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2055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1108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76460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8882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34132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03312657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hyperlink" Target="https://www.youthvoices.live/members/valerier/" TargetMode="External"/><Relationship Id="rId11" Type="http://schemas.openxmlformats.org/officeDocument/2006/relationships/hyperlink" Target="https://www.publicdomainpictures.net/en/view-image.php?image=387458&amp;picture=questions-and-answers" TargetMode="External"/><Relationship Id="rId5" Type="http://schemas.openxmlformats.org/officeDocument/2006/relationships/image" Target="../media/image12.jpeg"/><Relationship Id="rId15" Type="http://schemas.openxmlformats.org/officeDocument/2006/relationships/image" Target="../media/image19.png"/><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hyperlink" Target="https://www.freepngimg.com/png/92024-play-human-book-behavior-child-reading" TargetMode="Externa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www.youthvoices.live/members/valerier/" TargetMode="External"/><Relationship Id="rId11" Type="http://schemas.openxmlformats.org/officeDocument/2006/relationships/hyperlink" Target="https://www.publicdomainpictures.net/en/view-image.php?image=387458&amp;picture=questions-and-answers" TargetMode="External"/><Relationship Id="rId5" Type="http://schemas.openxmlformats.org/officeDocument/2006/relationships/image" Target="../media/image12.jpeg"/><Relationship Id="rId15" Type="http://schemas.openxmlformats.org/officeDocument/2006/relationships/image" Target="../media/image19.png"/><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hyperlink" Target="https://www.freepngimg.com/png/92024-play-human-book-behavior-child-reading" TargetMode="External"/><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F032084D-E476-3927-7F15-8BBD868AB18D}"/>
              </a:ext>
            </a:extLst>
          </p:cNvPr>
          <p:cNvSpPr>
            <a:spLocks noGrp="1"/>
          </p:cNvSpPr>
          <p:nvPr>
            <p:ph type="ctrTitle"/>
          </p:nvPr>
        </p:nvSpPr>
        <p:spPr/>
        <p:txBody>
          <a:bodyPr/>
          <a:lstStyle/>
          <a:p>
            <a:r>
              <a:rPr lang="en-AU" dirty="0"/>
              <a:t>Learning map – School tour</a:t>
            </a:r>
          </a:p>
        </p:txBody>
      </p:sp>
      <p:sp>
        <p:nvSpPr>
          <p:cNvPr id="4" name="Text Placeholder 3">
            <a:extLst>
              <a:ext uri="{FF2B5EF4-FFF2-40B4-BE49-F238E27FC236}">
                <a16:creationId xmlns:a16="http://schemas.microsoft.com/office/drawing/2014/main" id="{02077698-8620-F69F-9A08-9A6AB11DAE3A}"/>
              </a:ext>
            </a:extLst>
          </p:cNvPr>
          <p:cNvSpPr>
            <a:spLocks noGrp="1"/>
          </p:cNvSpPr>
          <p:nvPr>
            <p:ph type="body" sz="quarter" idx="14"/>
          </p:nvPr>
        </p:nvSpPr>
        <p:spPr/>
        <p:txBody>
          <a:bodyPr/>
          <a:lstStyle/>
          <a:p>
            <a:r>
              <a:rPr lang="en-AU" dirty="0">
                <a:latin typeface="+mj-lt"/>
              </a:rPr>
              <a:t>Stage 3 – Hindi</a:t>
            </a:r>
          </a:p>
        </p:txBody>
      </p:sp>
      <p:sp>
        <p:nvSpPr>
          <p:cNvPr id="2" name="Footer Placeholder 6">
            <a:extLst>
              <a:ext uri="{FF2B5EF4-FFF2-40B4-BE49-F238E27FC236}">
                <a16:creationId xmlns:a16="http://schemas.microsoft.com/office/drawing/2014/main" id="{C43C3005-DC00-79B0-6ED4-6E598ACCB14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00371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en-US" dirty="0"/>
              <a:t>School tour</a:t>
            </a:r>
            <a:endParaRPr lang="en-AU" dirty="0"/>
          </a:p>
        </p:txBody>
      </p:sp>
      <p:sp>
        <p:nvSpPr>
          <p:cNvPr id="10" name="Text Placeholder 9">
            <a:extLst>
              <a:ext uri="{FF2B5EF4-FFF2-40B4-BE49-F238E27FC236}">
                <a16:creationId xmlns:a16="http://schemas.microsoft.com/office/drawing/2014/main" id="{DE6FD7AC-D04E-95D0-E2DB-C7ADA103E319}"/>
              </a:ext>
            </a:extLst>
          </p:cNvPr>
          <p:cNvSpPr>
            <a:spLocks noGrp="1"/>
          </p:cNvSpPr>
          <p:nvPr>
            <p:ph type="body" sz="quarter" idx="18"/>
          </p:nvPr>
        </p:nvSpPr>
        <p:spPr/>
        <p:txBody>
          <a:bodyPr/>
          <a:lstStyle/>
          <a:p>
            <a:r>
              <a:rPr lang="en-AU" dirty="0">
                <a:solidFill>
                  <a:srgbClr val="146CFD"/>
                </a:solidFill>
              </a:rPr>
              <a:t>Stage 3</a:t>
            </a: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19" name="Group 18" descr="1. School">
            <a:extLst>
              <a:ext uri="{FF2B5EF4-FFF2-40B4-BE49-F238E27FC236}">
                <a16:creationId xmlns:a16="http://schemas.microsoft.com/office/drawing/2014/main" id="{0E590C33-AF65-F6F4-FC81-D87A817EA854}"/>
              </a:ext>
            </a:extLst>
          </p:cNvPr>
          <p:cNvGrpSpPr/>
          <p:nvPr/>
        </p:nvGrpSpPr>
        <p:grpSpPr>
          <a:xfrm>
            <a:off x="1728242" y="1176325"/>
            <a:ext cx="1177094" cy="2491837"/>
            <a:chOff x="1449553" y="1195983"/>
            <a:chExt cx="1177094" cy="2491837"/>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449553" y="1195983"/>
              <a:ext cx="117709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School</a:t>
              </a: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07696" y="1987568"/>
              <a:ext cx="660809" cy="653925"/>
            </a:xfrm>
            <a:prstGeom prst="rect">
              <a:avLst/>
            </a:prstGeom>
          </p:spPr>
        </p:pic>
        <p:pic>
          <p:nvPicPr>
            <p:cNvPr id="3" name="Picture 2" descr="A school.">
              <a:extLst>
                <a:ext uri="{FF2B5EF4-FFF2-40B4-BE49-F238E27FC236}">
                  <a16:creationId xmlns:a16="http://schemas.microsoft.com/office/drawing/2014/main" id="{55D130F9-A021-1605-90C7-FB98D822F14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90637" y="2766169"/>
              <a:ext cx="1094926" cy="921651"/>
            </a:xfrm>
            <a:prstGeom prst="rect">
              <a:avLst/>
            </a:prstGeom>
          </p:spPr>
        </p:pic>
      </p:grpSp>
      <p:grpSp>
        <p:nvGrpSpPr>
          <p:cNvPr id="18" name="Group 17" descr="2. Map of a school.">
            <a:extLst>
              <a:ext uri="{FF2B5EF4-FFF2-40B4-BE49-F238E27FC236}">
                <a16:creationId xmlns:a16="http://schemas.microsoft.com/office/drawing/2014/main" id="{0FCDE033-DE6E-D9EC-D128-BD68B3A5BC46}"/>
              </a:ext>
            </a:extLst>
          </p:cNvPr>
          <p:cNvGrpSpPr/>
          <p:nvPr/>
        </p:nvGrpSpPr>
        <p:grpSpPr>
          <a:xfrm>
            <a:off x="3325452" y="1176325"/>
            <a:ext cx="1997639" cy="2593629"/>
            <a:chOff x="2884982" y="1195983"/>
            <a:chExt cx="1997639" cy="2593629"/>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2884982" y="1195983"/>
              <a:ext cx="199763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41338" indent="-342900">
                <a:buFont typeface="+mj-lt"/>
                <a:buAutoNum type="arabicPeriod" startAt="2"/>
              </a:pPr>
              <a:r>
                <a:rPr lang="en-AU" sz="1600" dirty="0">
                  <a:latin typeface="+mn-lt"/>
                </a:rPr>
                <a:t>Map of a school</a:t>
              </a: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53397" y="1987568"/>
              <a:ext cx="660809" cy="653925"/>
            </a:xfrm>
            <a:prstGeom prst="rect">
              <a:avLst/>
            </a:prstGeom>
          </p:spPr>
        </p:pic>
        <p:pic>
          <p:nvPicPr>
            <p:cNvPr id="6" name="Picture 5" descr="A map.">
              <a:extLst>
                <a:ext uri="{FF2B5EF4-FFF2-40B4-BE49-F238E27FC236}">
                  <a16:creationId xmlns:a16="http://schemas.microsoft.com/office/drawing/2014/main" id="{003D4DC1-E516-B93F-0CEA-102CCBC75C7F}"/>
                </a:ext>
              </a:extLst>
            </p:cNvPr>
            <p:cNvPicPr>
              <a:picLocks noChangeAspect="1"/>
            </p:cNvPicPr>
            <p:nvPr/>
          </p:nvPicPr>
          <p:blipFill rotWithShape="1">
            <a:blip r:embed="rId7"/>
            <a:srcRect l="28904" t="33624" r="28017" b="33518"/>
            <a:stretch/>
          </p:blipFill>
          <p:spPr>
            <a:xfrm>
              <a:off x="3380619" y="2766169"/>
              <a:ext cx="1006365" cy="1023443"/>
            </a:xfrm>
            <a:prstGeom prst="rect">
              <a:avLst/>
            </a:prstGeom>
          </p:spPr>
        </p:pic>
      </p:grpSp>
      <p:grpSp>
        <p:nvGrpSpPr>
          <p:cNvPr id="16" name="Group 15" descr="3. Things I do at school.">
            <a:extLst>
              <a:ext uri="{FF2B5EF4-FFF2-40B4-BE49-F238E27FC236}">
                <a16:creationId xmlns:a16="http://schemas.microsoft.com/office/drawing/2014/main" id="{A06E29B7-3360-CF1F-0B05-91D60E20539C}"/>
              </a:ext>
            </a:extLst>
          </p:cNvPr>
          <p:cNvGrpSpPr/>
          <p:nvPr/>
        </p:nvGrpSpPr>
        <p:grpSpPr>
          <a:xfrm>
            <a:off x="5743207" y="1176325"/>
            <a:ext cx="2036771" cy="2593629"/>
            <a:chOff x="5189571" y="1195983"/>
            <a:chExt cx="2036771" cy="2593629"/>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5189571" y="1195983"/>
              <a:ext cx="2036771" cy="44382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AutoNum type="arabicPeriod" startAt="3"/>
              </a:pPr>
              <a:r>
                <a:rPr lang="en-AU" sz="1600" dirty="0">
                  <a:latin typeface="+mn-lt"/>
                </a:rPr>
                <a:t>Things I do at school</a:t>
              </a:r>
              <a:endParaRPr lang="en-US" dirty="0">
                <a:latin typeface="+mn-lt"/>
              </a:endParaRP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77552" y="1987568"/>
              <a:ext cx="660809" cy="653925"/>
            </a:xfrm>
            <a:prstGeom prst="rect">
              <a:avLst/>
            </a:prstGeom>
          </p:spPr>
        </p:pic>
        <p:pic>
          <p:nvPicPr>
            <p:cNvPr id="8" name="Picture 7" descr="A group of children sitting on books.">
              <a:extLst>
                <a:ext uri="{FF2B5EF4-FFF2-40B4-BE49-F238E27FC236}">
                  <a16:creationId xmlns:a16="http://schemas.microsoft.com/office/drawing/2014/main" id="{AE42A977-9414-D277-BA97-AFC5BF4BDD9B}"/>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a:off x="5620583" y="2766169"/>
              <a:ext cx="1174747" cy="1023443"/>
            </a:xfrm>
            <a:prstGeom prst="rect">
              <a:avLst/>
            </a:prstGeom>
          </p:spPr>
        </p:pic>
      </p:grpSp>
      <p:grpSp>
        <p:nvGrpSpPr>
          <p:cNvPr id="17" name="Group 16" descr="4. Questions and answers.">
            <a:extLst>
              <a:ext uri="{FF2B5EF4-FFF2-40B4-BE49-F238E27FC236}">
                <a16:creationId xmlns:a16="http://schemas.microsoft.com/office/drawing/2014/main" id="{22C26135-1CB8-06A2-6857-D06972A1A7F5}"/>
              </a:ext>
            </a:extLst>
          </p:cNvPr>
          <p:cNvGrpSpPr/>
          <p:nvPr/>
        </p:nvGrpSpPr>
        <p:grpSpPr>
          <a:xfrm>
            <a:off x="8200095" y="1176325"/>
            <a:ext cx="2239905" cy="2227108"/>
            <a:chOff x="7921406" y="1195983"/>
            <a:chExt cx="2239905" cy="2227108"/>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7921406" y="1195983"/>
              <a:ext cx="2239905"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41338" indent="-342900">
                <a:buFont typeface="+mj-lt"/>
                <a:buAutoNum type="arabicPeriod" startAt="4"/>
              </a:pPr>
              <a:r>
                <a:rPr lang="en-AU" sz="1600" dirty="0">
                  <a:latin typeface="+mn-lt"/>
                </a:rPr>
                <a:t>Questions and answers</a:t>
              </a:r>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10954" y="1987568"/>
              <a:ext cx="660809" cy="653925"/>
            </a:xfrm>
            <a:prstGeom prst="rect">
              <a:avLst/>
            </a:prstGeom>
          </p:spPr>
        </p:pic>
        <p:pic>
          <p:nvPicPr>
            <p:cNvPr id="9" name="Picture 8" descr="A group of dice with letters Q&amp;A on them.">
              <a:extLst>
                <a:ext uri="{FF2B5EF4-FFF2-40B4-BE49-F238E27FC236}">
                  <a16:creationId xmlns:a16="http://schemas.microsoft.com/office/drawing/2014/main" id="{66B3D5FF-6EF1-BC74-4EF7-91A3E765A18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451003" y="2766169"/>
              <a:ext cx="1180711" cy="656922"/>
            </a:xfrm>
            <a:prstGeom prst="rect">
              <a:avLst/>
            </a:prstGeom>
          </p:spPr>
        </p:pic>
      </p:grpSp>
      <p:grpSp>
        <p:nvGrpSpPr>
          <p:cNvPr id="15" name="Group 14" descr="5. Assessment criteria.">
            <a:extLst>
              <a:ext uri="{FF2B5EF4-FFF2-40B4-BE49-F238E27FC236}">
                <a16:creationId xmlns:a16="http://schemas.microsoft.com/office/drawing/2014/main" id="{AF742823-5406-5035-839A-659EB3108218}"/>
              </a:ext>
            </a:extLst>
          </p:cNvPr>
          <p:cNvGrpSpPr/>
          <p:nvPr/>
        </p:nvGrpSpPr>
        <p:grpSpPr>
          <a:xfrm>
            <a:off x="7663072" y="3476420"/>
            <a:ext cx="3874549" cy="657460"/>
            <a:chOff x="7663072" y="3476420"/>
            <a:chExt cx="3874549" cy="657460"/>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7663072" y="3533470"/>
              <a:ext cx="2930194" cy="54336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a:t>
              </a: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8188"/>
              <a:ext cx="660199" cy="653924"/>
            </a:xfrm>
            <a:prstGeom prst="rect">
              <a:avLst/>
            </a:prstGeom>
          </p:spPr>
        </p:pic>
        <p:pic>
          <p:nvPicPr>
            <p:cNvPr id="75" name="Picture 74">
              <a:extLst>
                <a:ext uri="{FF2B5EF4-FFF2-40B4-BE49-F238E27FC236}">
                  <a16:creationId xmlns:a16="http://schemas.microsoft.com/office/drawing/2014/main" id="{7846B87D-3B7E-0DAB-79FE-C3DFA9A392C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91054" y="3476420"/>
              <a:ext cx="646567" cy="657460"/>
            </a:xfrm>
            <a:prstGeom prst="rect">
              <a:avLst/>
            </a:prstGeom>
          </p:spPr>
        </p:pic>
      </p:grpSp>
      <p:grpSp>
        <p:nvGrpSpPr>
          <p:cNvPr id="20" name="Group 19" descr="6. Communicative task.">
            <a:extLst>
              <a:ext uri="{FF2B5EF4-FFF2-40B4-BE49-F238E27FC236}">
                <a16:creationId xmlns:a16="http://schemas.microsoft.com/office/drawing/2014/main" id="{822D40D1-91FE-1C97-7434-7B370C8CF3F4}"/>
              </a:ext>
            </a:extLst>
          </p:cNvPr>
          <p:cNvGrpSpPr/>
          <p:nvPr/>
        </p:nvGrpSpPr>
        <p:grpSpPr>
          <a:xfrm>
            <a:off x="6974829" y="4513679"/>
            <a:ext cx="2316656" cy="1717724"/>
            <a:chOff x="6974829" y="4513679"/>
            <a:chExt cx="2316656" cy="1717724"/>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6974829" y="5759500"/>
              <a:ext cx="2316656"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41338" indent="-342900">
                <a:buFont typeface="+mj-lt"/>
                <a:buAutoNum type="arabicPeriod" startAt="6"/>
              </a:pPr>
              <a:r>
                <a:rPr lang="en-AU" sz="1600" dirty="0">
                  <a:latin typeface="+mn-lt"/>
                </a:rPr>
                <a:t>Communicative task</a:t>
              </a: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28707" y="4513679"/>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3"/>
            <a:stretch>
              <a:fillRect/>
            </a:stretch>
          </p:blipFill>
          <p:spPr>
            <a:xfrm>
              <a:off x="7630573" y="5179395"/>
              <a:ext cx="1005168" cy="657225"/>
            </a:xfrm>
            <a:prstGeom prst="rect">
              <a:avLst/>
            </a:prstGeom>
          </p:spPr>
        </p:pic>
      </p:grpSp>
      <p:grpSp>
        <p:nvGrpSpPr>
          <p:cNvPr id="21" name="Group 20" descr="7. Feedback and goal setting.">
            <a:extLst>
              <a:ext uri="{FF2B5EF4-FFF2-40B4-BE49-F238E27FC236}">
                <a16:creationId xmlns:a16="http://schemas.microsoft.com/office/drawing/2014/main" id="{8DD8B44C-0B2C-0397-0592-DE3A70CB5E1E}"/>
              </a:ext>
            </a:extLst>
          </p:cNvPr>
          <p:cNvGrpSpPr/>
          <p:nvPr/>
        </p:nvGrpSpPr>
        <p:grpSpPr>
          <a:xfrm>
            <a:off x="4489964" y="4513679"/>
            <a:ext cx="2036771" cy="2086875"/>
            <a:chOff x="4213798" y="4513679"/>
            <a:chExt cx="2036771" cy="2086875"/>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27733" y="4513679"/>
              <a:ext cx="608900" cy="653925"/>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4213798" y="5787580"/>
              <a:ext cx="2036771"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4"/>
            <a:stretch>
              <a:fillRect/>
            </a:stretch>
          </p:blipFill>
          <p:spPr>
            <a:xfrm>
              <a:off x="5000970" y="5248215"/>
              <a:ext cx="600075" cy="514350"/>
            </a:xfrm>
            <a:prstGeom prst="rect">
              <a:avLst/>
            </a:prstGeom>
          </p:spPr>
        </p:pic>
      </p:grpSp>
      <p:grpSp>
        <p:nvGrpSpPr>
          <p:cNvPr id="22" name="Group 21" descr="8. Language review.">
            <a:extLst>
              <a:ext uri="{FF2B5EF4-FFF2-40B4-BE49-F238E27FC236}">
                <a16:creationId xmlns:a16="http://schemas.microsoft.com/office/drawing/2014/main" id="{DF6444DC-FCDE-6E8A-591D-FD0191D4D559}"/>
              </a:ext>
            </a:extLst>
          </p:cNvPr>
          <p:cNvGrpSpPr/>
          <p:nvPr/>
        </p:nvGrpSpPr>
        <p:grpSpPr>
          <a:xfrm>
            <a:off x="1995616" y="4513679"/>
            <a:ext cx="2046254" cy="1701959"/>
            <a:chOff x="1995616" y="4513679"/>
            <a:chExt cx="2046254" cy="1701959"/>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14293" y="4513679"/>
              <a:ext cx="608900" cy="65392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1995616" y="5743735"/>
              <a:ext cx="204625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Font typeface="+mj-lt"/>
                <a:buAutoNum type="arabicPeriod" startAt="8"/>
              </a:pPr>
              <a:r>
                <a:rPr lang="en-AU" sz="1600" dirty="0">
                  <a:latin typeface="+mn-lt"/>
                </a:rPr>
                <a:t>Language review</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5"/>
            <a:stretch>
              <a:fillRect/>
            </a:stretch>
          </p:blipFill>
          <p:spPr>
            <a:xfrm>
              <a:off x="2752043" y="5267205"/>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3648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hi-IN" i="1" dirty="0"/>
              <a:t>विद्यालय का भ्रमण</a:t>
            </a:r>
            <a:endParaRPr lang="en-AU" i="1" dirty="0"/>
          </a:p>
        </p:txBody>
      </p:sp>
      <p:sp>
        <p:nvSpPr>
          <p:cNvPr id="10" name="Text Placeholder 9">
            <a:extLst>
              <a:ext uri="{FF2B5EF4-FFF2-40B4-BE49-F238E27FC236}">
                <a16:creationId xmlns:a16="http://schemas.microsoft.com/office/drawing/2014/main" id="{DE6FD7AC-D04E-95D0-E2DB-C7ADA103E319}"/>
              </a:ext>
            </a:extLst>
          </p:cNvPr>
          <p:cNvSpPr>
            <a:spLocks noGrp="1"/>
          </p:cNvSpPr>
          <p:nvPr>
            <p:ph type="body" sz="quarter" idx="18"/>
          </p:nvPr>
        </p:nvSpPr>
        <p:spPr/>
        <p:txBody>
          <a:bodyPr/>
          <a:lstStyle/>
          <a:p>
            <a:r>
              <a:rPr lang="en-AU" dirty="0">
                <a:solidFill>
                  <a:srgbClr val="146CFD"/>
                </a:solidFill>
              </a:rPr>
              <a:t>Stage 3</a:t>
            </a: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19" name="Group 18" descr="1. School">
            <a:extLst>
              <a:ext uri="{FF2B5EF4-FFF2-40B4-BE49-F238E27FC236}">
                <a16:creationId xmlns:a16="http://schemas.microsoft.com/office/drawing/2014/main" id="{0E590C33-AF65-F6F4-FC81-D87A817EA854}"/>
              </a:ext>
            </a:extLst>
          </p:cNvPr>
          <p:cNvGrpSpPr/>
          <p:nvPr/>
        </p:nvGrpSpPr>
        <p:grpSpPr>
          <a:xfrm>
            <a:off x="1671923" y="1176325"/>
            <a:ext cx="1339423" cy="2491837"/>
            <a:chOff x="1449552" y="1195983"/>
            <a:chExt cx="1339423" cy="2491837"/>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449552" y="1195983"/>
              <a:ext cx="1339423"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hi-IN" sz="1600" i="1" dirty="0">
                  <a:latin typeface="+mn-lt"/>
                </a:rPr>
                <a:t>विद्यालय</a:t>
              </a:r>
              <a:endParaRPr lang="en-AU" sz="1600" i="1" dirty="0">
                <a:latin typeface="+mn-lt"/>
              </a:endParaRP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88859" y="1987568"/>
              <a:ext cx="660809" cy="653925"/>
            </a:xfrm>
            <a:prstGeom prst="rect">
              <a:avLst/>
            </a:prstGeom>
          </p:spPr>
        </p:pic>
        <p:pic>
          <p:nvPicPr>
            <p:cNvPr id="3" name="Picture 2" descr="A school.">
              <a:extLst>
                <a:ext uri="{FF2B5EF4-FFF2-40B4-BE49-F238E27FC236}">
                  <a16:creationId xmlns:a16="http://schemas.microsoft.com/office/drawing/2014/main" id="{55D130F9-A021-1605-90C7-FB98D822F14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71800" y="2766169"/>
              <a:ext cx="1094926" cy="921651"/>
            </a:xfrm>
            <a:prstGeom prst="rect">
              <a:avLst/>
            </a:prstGeom>
          </p:spPr>
        </p:pic>
      </p:grpSp>
      <p:grpSp>
        <p:nvGrpSpPr>
          <p:cNvPr id="18" name="Group 17" descr="2. Map of a school.">
            <a:extLst>
              <a:ext uri="{FF2B5EF4-FFF2-40B4-BE49-F238E27FC236}">
                <a16:creationId xmlns:a16="http://schemas.microsoft.com/office/drawing/2014/main" id="{0FCDE033-DE6E-D9EC-D128-BD68B3A5BC46}"/>
              </a:ext>
            </a:extLst>
          </p:cNvPr>
          <p:cNvGrpSpPr/>
          <p:nvPr/>
        </p:nvGrpSpPr>
        <p:grpSpPr>
          <a:xfrm>
            <a:off x="3325452" y="1176325"/>
            <a:ext cx="1997639" cy="2593629"/>
            <a:chOff x="2884982" y="1195983"/>
            <a:chExt cx="1997639" cy="2593629"/>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2884982" y="1195983"/>
              <a:ext cx="199763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41338" indent="-342900">
                <a:buFont typeface="+mj-lt"/>
                <a:buAutoNum type="arabicPeriod" startAt="2"/>
              </a:pPr>
              <a:r>
                <a:rPr lang="hi-IN" sz="1600" i="1" dirty="0">
                  <a:latin typeface="+mn-lt"/>
                </a:rPr>
                <a:t>विद्यालय का नक्शा</a:t>
              </a: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53397" y="1987568"/>
              <a:ext cx="660809" cy="653925"/>
            </a:xfrm>
            <a:prstGeom prst="rect">
              <a:avLst/>
            </a:prstGeom>
          </p:spPr>
        </p:pic>
        <p:pic>
          <p:nvPicPr>
            <p:cNvPr id="6" name="Picture 5" descr="A map.">
              <a:extLst>
                <a:ext uri="{FF2B5EF4-FFF2-40B4-BE49-F238E27FC236}">
                  <a16:creationId xmlns:a16="http://schemas.microsoft.com/office/drawing/2014/main" id="{003D4DC1-E516-B93F-0CEA-102CCBC75C7F}"/>
                </a:ext>
              </a:extLst>
            </p:cNvPr>
            <p:cNvPicPr>
              <a:picLocks noChangeAspect="1"/>
            </p:cNvPicPr>
            <p:nvPr/>
          </p:nvPicPr>
          <p:blipFill rotWithShape="1">
            <a:blip r:embed="rId7"/>
            <a:srcRect l="28904" t="33624" r="28017" b="33518"/>
            <a:stretch/>
          </p:blipFill>
          <p:spPr>
            <a:xfrm>
              <a:off x="3380619" y="2766169"/>
              <a:ext cx="1006365" cy="1023443"/>
            </a:xfrm>
            <a:prstGeom prst="rect">
              <a:avLst/>
            </a:prstGeom>
          </p:spPr>
        </p:pic>
      </p:grpSp>
      <p:grpSp>
        <p:nvGrpSpPr>
          <p:cNvPr id="16" name="Group 15" descr="3. Things I do at school.">
            <a:extLst>
              <a:ext uri="{FF2B5EF4-FFF2-40B4-BE49-F238E27FC236}">
                <a16:creationId xmlns:a16="http://schemas.microsoft.com/office/drawing/2014/main" id="{A06E29B7-3360-CF1F-0B05-91D60E20539C}"/>
              </a:ext>
            </a:extLst>
          </p:cNvPr>
          <p:cNvGrpSpPr/>
          <p:nvPr/>
        </p:nvGrpSpPr>
        <p:grpSpPr>
          <a:xfrm>
            <a:off x="5743207" y="1176325"/>
            <a:ext cx="2036771" cy="2593629"/>
            <a:chOff x="5189571" y="1195983"/>
            <a:chExt cx="2036771" cy="2593629"/>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5189571" y="1195983"/>
              <a:ext cx="2036771" cy="44382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AutoNum type="arabicPeriod" startAt="3"/>
              </a:pPr>
              <a:r>
                <a:rPr lang="hi-IN" sz="1600" i="1" dirty="0">
                  <a:latin typeface="+mn-lt"/>
                </a:rPr>
                <a:t>विद्यालय की गतिविधियाँ</a:t>
              </a: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77552" y="1987568"/>
              <a:ext cx="660809" cy="653925"/>
            </a:xfrm>
            <a:prstGeom prst="rect">
              <a:avLst/>
            </a:prstGeom>
          </p:spPr>
        </p:pic>
        <p:pic>
          <p:nvPicPr>
            <p:cNvPr id="8" name="Picture 7" descr="A group of children sitting on books.">
              <a:extLst>
                <a:ext uri="{FF2B5EF4-FFF2-40B4-BE49-F238E27FC236}">
                  <a16:creationId xmlns:a16="http://schemas.microsoft.com/office/drawing/2014/main" id="{AE42A977-9414-D277-BA97-AFC5BF4BDD9B}"/>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a:off x="5620583" y="2766169"/>
              <a:ext cx="1174747" cy="1023443"/>
            </a:xfrm>
            <a:prstGeom prst="rect">
              <a:avLst/>
            </a:prstGeom>
          </p:spPr>
        </p:pic>
      </p:grpSp>
      <p:grpSp>
        <p:nvGrpSpPr>
          <p:cNvPr id="17" name="Group 16" descr="4. Questions and answers.">
            <a:extLst>
              <a:ext uri="{FF2B5EF4-FFF2-40B4-BE49-F238E27FC236}">
                <a16:creationId xmlns:a16="http://schemas.microsoft.com/office/drawing/2014/main" id="{22C26135-1CB8-06A2-6857-D06972A1A7F5}"/>
              </a:ext>
            </a:extLst>
          </p:cNvPr>
          <p:cNvGrpSpPr/>
          <p:nvPr/>
        </p:nvGrpSpPr>
        <p:grpSpPr>
          <a:xfrm>
            <a:off x="8200095" y="1176325"/>
            <a:ext cx="2239905" cy="2227108"/>
            <a:chOff x="7921406" y="1195983"/>
            <a:chExt cx="2239905" cy="2227108"/>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7921406" y="1195983"/>
              <a:ext cx="2239905" cy="471903"/>
            </a:xfrm>
            <a:prstGeom prst="rect">
              <a:avLst/>
            </a:prstGeom>
          </p:spPr>
          <p:txBody>
            <a:bodyPr vert="horz" lIns="91440" tIns="45720" rIns="91440" bIns="45720" rtlCol="0" anchor="t">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41020" indent="-342900">
                <a:buFont typeface="+mj-lt"/>
                <a:buAutoNum type="arabicPeriod" startAt="4"/>
              </a:pPr>
              <a:r>
                <a:rPr lang="hi-IN" sz="1600" i="1" dirty="0">
                  <a:latin typeface="+mn-lt"/>
                </a:rPr>
                <a:t>प्रश्न उत्तर</a:t>
              </a:r>
              <a:endParaRPr lang="en-US" dirty="0"/>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10954" y="1987568"/>
              <a:ext cx="660809" cy="653925"/>
            </a:xfrm>
            <a:prstGeom prst="rect">
              <a:avLst/>
            </a:prstGeom>
          </p:spPr>
        </p:pic>
        <p:pic>
          <p:nvPicPr>
            <p:cNvPr id="9" name="Picture 8" descr="A group of dice with letters Q&amp;A on them.">
              <a:extLst>
                <a:ext uri="{FF2B5EF4-FFF2-40B4-BE49-F238E27FC236}">
                  <a16:creationId xmlns:a16="http://schemas.microsoft.com/office/drawing/2014/main" id="{66B3D5FF-6EF1-BC74-4EF7-91A3E765A18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451003" y="2766169"/>
              <a:ext cx="1180711" cy="656922"/>
            </a:xfrm>
            <a:prstGeom prst="rect">
              <a:avLst/>
            </a:prstGeom>
          </p:spPr>
        </p:pic>
      </p:grpSp>
      <p:grpSp>
        <p:nvGrpSpPr>
          <p:cNvPr id="15" name="Group 14" descr="5. Assessment criteria.">
            <a:extLst>
              <a:ext uri="{FF2B5EF4-FFF2-40B4-BE49-F238E27FC236}">
                <a16:creationId xmlns:a16="http://schemas.microsoft.com/office/drawing/2014/main" id="{AF742823-5406-5035-839A-659EB3108218}"/>
              </a:ext>
            </a:extLst>
          </p:cNvPr>
          <p:cNvGrpSpPr/>
          <p:nvPr/>
        </p:nvGrpSpPr>
        <p:grpSpPr>
          <a:xfrm>
            <a:off x="7663072" y="3476420"/>
            <a:ext cx="3874549" cy="657460"/>
            <a:chOff x="7663072" y="3476420"/>
            <a:chExt cx="3874549" cy="657460"/>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7663072" y="3533470"/>
              <a:ext cx="2930194" cy="54336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hi-IN" sz="1600" i="1" dirty="0">
                  <a:latin typeface="+mn-lt"/>
                </a:rPr>
                <a:t>परीक्षा का मापदण्ड</a:t>
              </a: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8188"/>
              <a:ext cx="660199" cy="653924"/>
            </a:xfrm>
            <a:prstGeom prst="rect">
              <a:avLst/>
            </a:prstGeom>
          </p:spPr>
        </p:pic>
        <p:pic>
          <p:nvPicPr>
            <p:cNvPr id="75" name="Picture 74">
              <a:extLst>
                <a:ext uri="{FF2B5EF4-FFF2-40B4-BE49-F238E27FC236}">
                  <a16:creationId xmlns:a16="http://schemas.microsoft.com/office/drawing/2014/main" id="{7846B87D-3B7E-0DAB-79FE-C3DFA9A392C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91054" y="3476420"/>
              <a:ext cx="646567" cy="657460"/>
            </a:xfrm>
            <a:prstGeom prst="rect">
              <a:avLst/>
            </a:prstGeom>
          </p:spPr>
        </p:pic>
      </p:grpSp>
      <p:grpSp>
        <p:nvGrpSpPr>
          <p:cNvPr id="20" name="Group 19" descr="6. Communicative task.">
            <a:extLst>
              <a:ext uri="{FF2B5EF4-FFF2-40B4-BE49-F238E27FC236}">
                <a16:creationId xmlns:a16="http://schemas.microsoft.com/office/drawing/2014/main" id="{822D40D1-91FE-1C97-7434-7B370C8CF3F4}"/>
              </a:ext>
            </a:extLst>
          </p:cNvPr>
          <p:cNvGrpSpPr/>
          <p:nvPr/>
        </p:nvGrpSpPr>
        <p:grpSpPr>
          <a:xfrm>
            <a:off x="6974829" y="4513679"/>
            <a:ext cx="2316656" cy="1717724"/>
            <a:chOff x="6974829" y="4513679"/>
            <a:chExt cx="2316656" cy="1717724"/>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6974829" y="5759500"/>
              <a:ext cx="2316656"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41338" indent="-342900">
                <a:buFont typeface="+mj-lt"/>
                <a:buAutoNum type="arabicPeriod" startAt="6"/>
              </a:pPr>
              <a:r>
                <a:rPr lang="hi-IN" sz="1600" i="1" dirty="0">
                  <a:latin typeface="+mn-lt"/>
                </a:rPr>
                <a:t>संवादात्मक कार्य</a:t>
              </a: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28707" y="4513679"/>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3"/>
            <a:stretch>
              <a:fillRect/>
            </a:stretch>
          </p:blipFill>
          <p:spPr>
            <a:xfrm>
              <a:off x="7630573" y="5179395"/>
              <a:ext cx="1005168" cy="657225"/>
            </a:xfrm>
            <a:prstGeom prst="rect">
              <a:avLst/>
            </a:prstGeom>
          </p:spPr>
        </p:pic>
      </p:grpSp>
      <p:grpSp>
        <p:nvGrpSpPr>
          <p:cNvPr id="21" name="Group 20" descr="7. Feedback and goal setting.">
            <a:extLst>
              <a:ext uri="{FF2B5EF4-FFF2-40B4-BE49-F238E27FC236}">
                <a16:creationId xmlns:a16="http://schemas.microsoft.com/office/drawing/2014/main" id="{8DD8B44C-0B2C-0397-0592-DE3A70CB5E1E}"/>
              </a:ext>
            </a:extLst>
          </p:cNvPr>
          <p:cNvGrpSpPr/>
          <p:nvPr/>
        </p:nvGrpSpPr>
        <p:grpSpPr>
          <a:xfrm>
            <a:off x="4489964" y="4513679"/>
            <a:ext cx="2036771" cy="2086875"/>
            <a:chOff x="4213798" y="4513679"/>
            <a:chExt cx="2036771" cy="2086875"/>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27733" y="4513679"/>
              <a:ext cx="608900" cy="653925"/>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4213798" y="5787580"/>
              <a:ext cx="2036771"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hi-IN" sz="1600" i="1" dirty="0">
                  <a:latin typeface="+mn-lt"/>
                </a:rPr>
                <a:t>प्रतिपुष्टि और लक्षय निर्धारण</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4"/>
            <a:stretch>
              <a:fillRect/>
            </a:stretch>
          </p:blipFill>
          <p:spPr>
            <a:xfrm>
              <a:off x="5000970" y="5248215"/>
              <a:ext cx="600075" cy="514350"/>
            </a:xfrm>
            <a:prstGeom prst="rect">
              <a:avLst/>
            </a:prstGeom>
          </p:spPr>
        </p:pic>
      </p:grpSp>
      <p:grpSp>
        <p:nvGrpSpPr>
          <p:cNvPr id="22" name="Group 21" descr="8. Language review.">
            <a:extLst>
              <a:ext uri="{FF2B5EF4-FFF2-40B4-BE49-F238E27FC236}">
                <a16:creationId xmlns:a16="http://schemas.microsoft.com/office/drawing/2014/main" id="{DF6444DC-FCDE-6E8A-591D-FD0191D4D559}"/>
              </a:ext>
            </a:extLst>
          </p:cNvPr>
          <p:cNvGrpSpPr/>
          <p:nvPr/>
        </p:nvGrpSpPr>
        <p:grpSpPr>
          <a:xfrm>
            <a:off x="1995616" y="4513679"/>
            <a:ext cx="2046254" cy="1701959"/>
            <a:chOff x="1995616" y="4513679"/>
            <a:chExt cx="2046254" cy="1701959"/>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14293" y="4513679"/>
              <a:ext cx="608900" cy="65392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1995616" y="5743735"/>
              <a:ext cx="2046254"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452438" indent="-342900">
                <a:buFont typeface="+mj-lt"/>
                <a:buAutoNum type="arabicPeriod" startAt="8"/>
              </a:pPr>
              <a:r>
                <a:rPr lang="hi-IN" sz="1600" i="1" dirty="0">
                  <a:latin typeface="+mn-lt"/>
                </a:rPr>
                <a:t>भाषा समीक्षा</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5"/>
            <a:stretch>
              <a:fillRect/>
            </a:stretch>
          </p:blipFill>
          <p:spPr>
            <a:xfrm>
              <a:off x="2752043" y="5267205"/>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56796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B3CDB0-3582-620F-E65B-391B8AFA73EA}"/>
              </a:ext>
            </a:extLst>
          </p:cNvPr>
          <p:cNvSpPr>
            <a:spLocks noGrp="1"/>
          </p:cNvSpPr>
          <p:nvPr>
            <p:ph type="title"/>
          </p:nvPr>
        </p:nvSpPr>
        <p:spPr/>
        <p:txBody>
          <a:bodyPr/>
          <a:lstStyle/>
          <a:p>
            <a:r>
              <a:rPr lang="en-AU" dirty="0"/>
              <a:t>Copyright</a:t>
            </a:r>
          </a:p>
        </p:txBody>
      </p:sp>
      <p:sp>
        <p:nvSpPr>
          <p:cNvPr id="6" name="Text Placeholder 5">
            <a:extLst>
              <a:ext uri="{FF2B5EF4-FFF2-40B4-BE49-F238E27FC236}">
                <a16:creationId xmlns:a16="http://schemas.microsoft.com/office/drawing/2014/main" id="{0E115392-B88C-E909-F732-BA7E4EC2FE41}"/>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7" name="TextBox 6">
            <a:extLst>
              <a:ext uri="{FF2B5EF4-FFF2-40B4-BE49-F238E27FC236}">
                <a16:creationId xmlns:a16="http://schemas.microsoft.com/office/drawing/2014/main" id="{62033800-2D47-A929-196F-BFAE9983701D}"/>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D6A6579A-6A25-ABDA-BA70-BFA61305FA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9907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0</TotalTime>
  <Words>394</Words>
  <Application>Microsoft Office PowerPoint</Application>
  <PresentationFormat>Widescreen</PresentationFormat>
  <Paragraphs>40</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Public Sans</vt:lpstr>
      <vt:lpstr>Public Sans Light</vt:lpstr>
      <vt:lpstr>Times New Roman</vt:lpstr>
      <vt:lpstr>Arial</vt:lpstr>
      <vt:lpstr>Public Sans SemiBold</vt:lpstr>
      <vt:lpstr>Montserrat</vt:lpstr>
      <vt:lpstr>1_NSWG Corporate</vt:lpstr>
      <vt:lpstr>Learning map – School tour</vt:lpstr>
      <vt:lpstr>School tour</vt:lpstr>
      <vt:lpstr>विद्यालय का भ्रमण</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School tour</dc:title>
  <dc:creator>NSW Department of Education</dc:creator>
  <dcterms:created xsi:type="dcterms:W3CDTF">2023-12-14T03:03:55Z</dcterms:created>
  <dcterms:modified xsi:type="dcterms:W3CDTF">2023-12-14T03:04:46Z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2023-12-14T03:04:16Z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679c3932-afb6-4722-b16f-1ac3ac5fa364</vt:lpwstr>
  </property>
  <property fmtid="{D5CDD505-2E9C-101B-9397-08002B2CF9AE}" pid="8" name="MSIP_Label_b603dfd7-d93a-4381-a340-2995d8282205_ContentBits">
    <vt:lpwstr>0</vt:lpwstr>
  </property>
</Properties>
</file>