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306" r:id="rId2"/>
    <p:sldId id="321" r:id="rId3"/>
    <p:sldId id="323" r:id="rId4"/>
    <p:sldId id="311" r:id="rId5"/>
    <p:sldId id="310" r:id="rId6"/>
    <p:sldId id="320" r:id="rId7"/>
    <p:sldId id="362" r:id="rId8"/>
    <p:sldId id="363" r:id="rId9"/>
    <p:sldId id="309" r:id="rId10"/>
    <p:sldId id="366" r:id="rId11"/>
    <p:sldId id="316" r:id="rId12"/>
    <p:sldId id="2141411512" r:id="rId13"/>
    <p:sldId id="317" r:id="rId14"/>
    <p:sldId id="308" r:id="rId15"/>
    <p:sldId id="364" r:id="rId16"/>
    <p:sldId id="365" r:id="rId17"/>
  </p:sldIdLst>
  <p:sldSz cx="12192000" cy="6858000"/>
  <p:notesSz cx="6858000" cy="9144000"/>
  <p:embeddedFontLst>
    <p:embeddedFont>
      <p:font typeface="Public Sans" pitchFamily="2" charset="0"/>
      <p:regular r:id="rId20"/>
      <p:bold r:id="rId21"/>
      <p:italic r:id="rId22"/>
      <p:boldItalic r:id="rId23"/>
    </p:embeddedFont>
    <p:embeddedFont>
      <p:font typeface="Public Sans Light" pitchFamily="2" charset="0"/>
      <p:regular r:id="rId24"/>
      <p:italic r:id="rId25"/>
    </p:embeddedFont>
    <p:embeddedFont>
      <p:font typeface="Public Sans SemiBold" pitchFamily="2" charset="0"/>
      <p:bold r:id="rId26"/>
      <p:bold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925CA5DD-65D3-41C6-9065-5985F33EEC7B}">
          <p14:sldIdLst>
            <p14:sldId id="306"/>
            <p14:sldId id="321"/>
          </p14:sldIdLst>
        </p14:section>
        <p14:section name="Contents" id="{0B9FCFAF-D713-4DA8-A630-D85521B2E1B1}">
          <p14:sldIdLst>
            <p14:sldId id="323"/>
          </p14:sldIdLst>
        </p14:section>
        <p14:section name="Main Section" id="{36721FBF-9204-4FD9-89B5-227B5D963680}">
          <p14:sldIdLst>
            <p14:sldId id="311"/>
            <p14:sldId id="310"/>
            <p14:sldId id="320"/>
            <p14:sldId id="362"/>
            <p14:sldId id="363"/>
            <p14:sldId id="309"/>
            <p14:sldId id="366"/>
            <p14:sldId id="316"/>
            <p14:sldId id="2141411512"/>
            <p14:sldId id="317"/>
            <p14:sldId id="308"/>
          </p14:sldIdLst>
        </p14:section>
        <p14:section name="References" id="{7B060C80-8981-42E0-9655-611B54306484}">
          <p14:sldIdLst>
            <p14:sldId id="364"/>
          </p14:sldIdLst>
        </p14:section>
        <p14:section name="Copyright" id="{DE4A23A5-A5DF-4F01-88F4-2D789B6AF0CC}">
          <p14:sldIdLst>
            <p14:sldId id="365"/>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EBEBEB"/>
    <a:srgbClr val="FFFFFF"/>
    <a:srgbClr val="00296C"/>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A895D4-BDAD-431A-B4DD-BC0B7EA9D563}" v="6" dt="2024-02-19T02:26:28.70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85417" autoAdjust="0"/>
  </p:normalViewPr>
  <p:slideViewPr>
    <p:cSldViewPr snapToGrid="0">
      <p:cViewPr varScale="1">
        <p:scale>
          <a:sx n="92" d="100"/>
          <a:sy n="92" d="100"/>
        </p:scale>
        <p:origin x="1254" y="54"/>
      </p:cViewPr>
      <p:guideLst>
        <p:guide orient="horz" pos="2160"/>
        <p:guide pos="386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014F0-BD09-46A7-85FF-D7D5077F70E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9DFF042-6215-4285-BE29-1187FB1BCC4D}">
      <dgm:prSet/>
      <dgm:spPr/>
      <dgm:t>
        <a:bodyPr/>
        <a:lstStyle/>
        <a:p>
          <a:pPr>
            <a:lnSpc>
              <a:spcPct val="100000"/>
            </a:lnSpc>
          </a:pPr>
          <a:r>
            <a:rPr lang="en-GB" dirty="0">
              <a:latin typeface="+mn-lt"/>
            </a:rPr>
            <a:t>Form small teams of </a:t>
          </a:r>
          <a:r>
            <a:rPr lang="en-GB" dirty="0"/>
            <a:t>3–6  people.</a:t>
          </a:r>
          <a:endParaRPr lang="en-US" dirty="0"/>
        </a:p>
      </dgm:t>
      <dgm:extLst>
        <a:ext uri="{E40237B7-FDA0-4F09-8148-C483321AD2D9}">
          <dgm14:cNvPr xmlns:dgm14="http://schemas.microsoft.com/office/drawing/2010/diagram" id="0" name="" descr="Steps in activity 2 – concept collaboration"/>
        </a:ext>
      </dgm:extLst>
    </dgm:pt>
    <dgm:pt modelId="{BA28E58C-363F-4E77-A193-F7A644B6F85D}" type="parTrans" cxnId="{40392C0A-852B-4B22-BD17-30A45B999C6E}">
      <dgm:prSet/>
      <dgm:spPr/>
      <dgm:t>
        <a:bodyPr/>
        <a:lstStyle/>
        <a:p>
          <a:endParaRPr lang="en-US"/>
        </a:p>
      </dgm:t>
    </dgm:pt>
    <dgm:pt modelId="{AD843AE4-97AC-42FC-B67C-D5C70802564F}" type="sibTrans" cxnId="{40392C0A-852B-4B22-BD17-30A45B999C6E}">
      <dgm:prSet/>
      <dgm:spPr/>
      <dgm:t>
        <a:bodyPr/>
        <a:lstStyle/>
        <a:p>
          <a:endParaRPr lang="en-US"/>
        </a:p>
      </dgm:t>
    </dgm:pt>
    <dgm:pt modelId="{14410092-7394-476C-B34B-9FA376DFE092}">
      <dgm:prSet/>
      <dgm:spPr/>
      <dgm:t>
        <a:bodyPr/>
        <a:lstStyle/>
        <a:p>
          <a:pPr>
            <a:lnSpc>
              <a:spcPct val="100000"/>
            </a:lnSpc>
          </a:pPr>
          <a:r>
            <a:rPr lang="en-GB" dirty="0"/>
            <a:t>One person from each team goes to the front of the class and plays ‘scissors, paper, rock’ with another team member. The winner of each pair gets to select which concept of music their group would like. </a:t>
          </a:r>
          <a:endParaRPr lang="en-US" dirty="0"/>
        </a:p>
      </dgm:t>
    </dgm:pt>
    <dgm:pt modelId="{827BFB45-25E0-4EAE-BEB9-402648F5193A}" type="parTrans" cxnId="{C3F784CF-C8A6-48B6-A9A8-93D8ECAB1714}">
      <dgm:prSet/>
      <dgm:spPr/>
      <dgm:t>
        <a:bodyPr/>
        <a:lstStyle/>
        <a:p>
          <a:endParaRPr lang="en-US"/>
        </a:p>
      </dgm:t>
    </dgm:pt>
    <dgm:pt modelId="{7D85569C-1454-423C-B2BE-FC813EA628B4}" type="sibTrans" cxnId="{C3F784CF-C8A6-48B6-A9A8-93D8ECAB1714}">
      <dgm:prSet/>
      <dgm:spPr/>
      <dgm:t>
        <a:bodyPr/>
        <a:lstStyle/>
        <a:p>
          <a:endParaRPr lang="en-US"/>
        </a:p>
      </dgm:t>
    </dgm:pt>
    <dgm:pt modelId="{084BA721-E232-4074-98E6-3E611EEB30DF}">
      <dgm:prSet custT="1"/>
      <dgm:spPr/>
      <dgm:t>
        <a:bodyPr/>
        <a:lstStyle/>
        <a:p>
          <a:pPr>
            <a:lnSpc>
              <a:spcPct val="100000"/>
            </a:lnSpc>
          </a:pPr>
          <a:r>
            <a:rPr lang="en-GB" sz="1600" kern="1200" dirty="0">
              <a:latin typeface="+mn-lt"/>
            </a:rPr>
            <a:t>Teams are given 3 minutes to brainstorm the </a:t>
          </a:r>
          <a:r>
            <a:rPr lang="en-GB" sz="1600" kern="1200" dirty="0">
              <a:solidFill>
                <a:srgbClr val="22272B">
                  <a:hueOff val="0"/>
                  <a:satOff val="0"/>
                  <a:lumOff val="0"/>
                  <a:alphaOff val="0"/>
                </a:srgbClr>
              </a:solidFill>
              <a:latin typeface="+mn-lt"/>
              <a:ea typeface="+mn-ea"/>
              <a:cs typeface="+mn-cs"/>
            </a:rPr>
            <a:t>components contained </a:t>
          </a:r>
          <a:r>
            <a:rPr lang="en-GB" sz="1600" kern="1200" dirty="0">
              <a:latin typeface="+mn-lt"/>
            </a:rPr>
            <a:t>within the musical concept allocated and document their ideas on a sheet of paper. </a:t>
          </a:r>
          <a:endParaRPr lang="en-US" sz="1600" kern="1200" dirty="0">
            <a:latin typeface="+mn-lt"/>
          </a:endParaRPr>
        </a:p>
      </dgm:t>
    </dgm:pt>
    <dgm:pt modelId="{21D40025-676C-4B55-BA5C-71F0A1F509DE}" type="parTrans" cxnId="{BA60D656-C06B-4FA7-B6E9-77DE2ECABFF4}">
      <dgm:prSet/>
      <dgm:spPr/>
      <dgm:t>
        <a:bodyPr/>
        <a:lstStyle/>
        <a:p>
          <a:endParaRPr lang="en-US"/>
        </a:p>
      </dgm:t>
    </dgm:pt>
    <dgm:pt modelId="{8DEF0A3C-2085-4DD2-AD42-67B04D6E6FB8}" type="sibTrans" cxnId="{BA60D656-C06B-4FA7-B6E9-77DE2ECABFF4}">
      <dgm:prSet/>
      <dgm:spPr/>
      <dgm:t>
        <a:bodyPr/>
        <a:lstStyle/>
        <a:p>
          <a:endParaRPr lang="en-US"/>
        </a:p>
      </dgm:t>
    </dgm:pt>
    <dgm:pt modelId="{20748B7A-2AAB-44ED-9B9B-0B55E498E06F}">
      <dgm:prSet/>
      <dgm:spPr/>
      <dgm:t>
        <a:bodyPr/>
        <a:lstStyle/>
        <a:p>
          <a:pPr>
            <a:lnSpc>
              <a:spcPct val="100000"/>
            </a:lnSpc>
          </a:pPr>
          <a:r>
            <a:rPr lang="en-GB" dirty="0"/>
            <a:t>Each team swaps their concept sheet with another team that has a different concept to their team.</a:t>
          </a:r>
          <a:endParaRPr lang="en-US" dirty="0"/>
        </a:p>
      </dgm:t>
    </dgm:pt>
    <dgm:pt modelId="{0D004486-E1B4-493B-96E2-FECEA985EA03}" type="parTrans" cxnId="{0456F8EF-2613-4A97-94BD-027BAA53A2A7}">
      <dgm:prSet/>
      <dgm:spPr/>
      <dgm:t>
        <a:bodyPr/>
        <a:lstStyle/>
        <a:p>
          <a:endParaRPr lang="en-US"/>
        </a:p>
      </dgm:t>
    </dgm:pt>
    <dgm:pt modelId="{236E7770-B9E9-43CF-BBA6-95D1E82FA12E}" type="sibTrans" cxnId="{0456F8EF-2613-4A97-94BD-027BAA53A2A7}">
      <dgm:prSet/>
      <dgm:spPr/>
      <dgm:t>
        <a:bodyPr/>
        <a:lstStyle/>
        <a:p>
          <a:endParaRPr lang="en-US"/>
        </a:p>
      </dgm:t>
    </dgm:pt>
    <dgm:pt modelId="{DB084ADC-FF9C-41E5-BC50-45661A133649}">
      <dgm:prSet/>
      <dgm:spPr/>
      <dgm:t>
        <a:bodyPr/>
        <a:lstStyle/>
        <a:p>
          <a:pPr>
            <a:lnSpc>
              <a:spcPct val="100000"/>
            </a:lnSpc>
          </a:pPr>
          <a:r>
            <a:rPr lang="en-GB" dirty="0"/>
            <a:t>Repeat the exercise by adding further information and swapping concept sheets once more. (Each team will contribute to 3 sheets in total.)</a:t>
          </a:r>
          <a:endParaRPr lang="en-US" dirty="0"/>
        </a:p>
      </dgm:t>
    </dgm:pt>
    <dgm:pt modelId="{C65DAA42-28B2-4ECE-8457-51ECE02850D2}" type="parTrans" cxnId="{C7967EEA-F37E-4FE9-8BA6-85526F8D5CC8}">
      <dgm:prSet/>
      <dgm:spPr/>
      <dgm:t>
        <a:bodyPr/>
        <a:lstStyle/>
        <a:p>
          <a:endParaRPr lang="en-US"/>
        </a:p>
      </dgm:t>
    </dgm:pt>
    <dgm:pt modelId="{F0598F5C-907D-4782-8F78-BD055B73F641}" type="sibTrans" cxnId="{C7967EEA-F37E-4FE9-8BA6-85526F8D5CC8}">
      <dgm:prSet/>
      <dgm:spPr/>
      <dgm:t>
        <a:bodyPr/>
        <a:lstStyle/>
        <a:p>
          <a:endParaRPr lang="en-US"/>
        </a:p>
      </dgm:t>
    </dgm:pt>
    <dgm:pt modelId="{A4A23E59-15A5-42D6-AAC0-C410D897F558}">
      <dgm:prSet/>
      <dgm:spPr/>
      <dgm:t>
        <a:bodyPr/>
        <a:lstStyle/>
        <a:p>
          <a:pPr>
            <a:lnSpc>
              <a:spcPct val="100000"/>
            </a:lnSpc>
          </a:pPr>
          <a:r>
            <a:rPr lang="en-GB" dirty="0">
              <a:latin typeface="+mn-lt"/>
            </a:rPr>
            <a:t>Take a photo of the final completed sheet and upload the image to a shared digital platform.</a:t>
          </a:r>
          <a:endParaRPr lang="en-US" dirty="0">
            <a:latin typeface="+mn-lt"/>
          </a:endParaRPr>
        </a:p>
      </dgm:t>
    </dgm:pt>
    <dgm:pt modelId="{87A86EEE-74CF-4067-BEA1-DA6AC3F4F222}" type="parTrans" cxnId="{896E80A1-F9D4-4BA6-A183-C23B9D001DAF}">
      <dgm:prSet/>
      <dgm:spPr/>
      <dgm:t>
        <a:bodyPr/>
        <a:lstStyle/>
        <a:p>
          <a:endParaRPr lang="en-US"/>
        </a:p>
      </dgm:t>
    </dgm:pt>
    <dgm:pt modelId="{C906052C-7BB9-4706-B88E-AF49E408AFEE}" type="sibTrans" cxnId="{896E80A1-F9D4-4BA6-A183-C23B9D001DAF}">
      <dgm:prSet/>
      <dgm:spPr/>
      <dgm:t>
        <a:bodyPr/>
        <a:lstStyle/>
        <a:p>
          <a:endParaRPr lang="en-US"/>
        </a:p>
      </dgm:t>
    </dgm:pt>
    <dgm:pt modelId="{1B32D2A0-7F06-41C3-B5BE-2C902054953E}" type="pres">
      <dgm:prSet presAssocID="{03F014F0-BD09-46A7-85FF-D7D5077F70E6}" presName="root" presStyleCnt="0">
        <dgm:presLayoutVars>
          <dgm:dir/>
          <dgm:resizeHandles val="exact"/>
        </dgm:presLayoutVars>
      </dgm:prSet>
      <dgm:spPr/>
    </dgm:pt>
    <dgm:pt modelId="{E83C5AE6-D43E-41CA-BE4C-2D55AE15FF3C}" type="pres">
      <dgm:prSet presAssocID="{19DFF042-6215-4285-BE29-1187FB1BCC4D}" presName="compNode" presStyleCnt="0"/>
      <dgm:spPr/>
    </dgm:pt>
    <dgm:pt modelId="{B03C893E-ED1B-4E8A-BD05-23EE8882232F}" type="pres">
      <dgm:prSet presAssocID="{19DFF042-6215-4285-BE29-1187FB1BCC4D}" presName="bgRect" presStyleLbl="bgShp" presStyleIdx="0" presStyleCnt="6"/>
      <dgm:spPr>
        <a:solidFill>
          <a:schemeClr val="accent4"/>
        </a:solidFill>
      </dgm:spPr>
      <dgm:extLst>
        <a:ext uri="{E40237B7-FDA0-4F09-8148-C483321AD2D9}">
          <dgm14:cNvPr xmlns:dgm14="http://schemas.microsoft.com/office/drawing/2010/diagram" id="0" name="" descr="This table describes the steps for the activity."/>
        </a:ext>
      </dgm:extLst>
    </dgm:pt>
    <dgm:pt modelId="{B441BFB6-BF9D-4D32-B39D-D44431A3630E}" type="pres">
      <dgm:prSet presAssocID="{19DFF042-6215-4285-BE29-1187FB1BCC4D}"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is icon consists of 3 heads grouped together."/>
        </a:ext>
      </dgm:extLst>
    </dgm:pt>
    <dgm:pt modelId="{B9359BF1-C1E2-41AD-991A-AAA207B09BC2}" type="pres">
      <dgm:prSet presAssocID="{19DFF042-6215-4285-BE29-1187FB1BCC4D}" presName="spaceRect" presStyleCnt="0"/>
      <dgm:spPr/>
    </dgm:pt>
    <dgm:pt modelId="{6EDC0115-422E-4A00-A69A-1CB2FCBDFE14}" type="pres">
      <dgm:prSet presAssocID="{19DFF042-6215-4285-BE29-1187FB1BCC4D}" presName="parTx" presStyleLbl="revTx" presStyleIdx="0" presStyleCnt="6">
        <dgm:presLayoutVars>
          <dgm:chMax val="0"/>
          <dgm:chPref val="0"/>
        </dgm:presLayoutVars>
      </dgm:prSet>
      <dgm:spPr/>
    </dgm:pt>
    <dgm:pt modelId="{3E696869-8F2A-49A0-AD2D-19F1A9380368}" type="pres">
      <dgm:prSet presAssocID="{AD843AE4-97AC-42FC-B67C-D5C70802564F}" presName="sibTrans" presStyleCnt="0"/>
      <dgm:spPr/>
    </dgm:pt>
    <dgm:pt modelId="{6171A57E-6C4D-41C2-A8FF-11D30329220B}" type="pres">
      <dgm:prSet presAssocID="{14410092-7394-476C-B34B-9FA376DFE092}" presName="compNode" presStyleCnt="0"/>
      <dgm:spPr/>
    </dgm:pt>
    <dgm:pt modelId="{22A5810C-7692-4996-8310-321DDFC89253}" type="pres">
      <dgm:prSet presAssocID="{14410092-7394-476C-B34B-9FA376DFE092}" presName="bgRect" presStyleLbl="bgShp" presStyleIdx="1" presStyleCnt="6"/>
      <dgm:spPr>
        <a:solidFill>
          <a:schemeClr val="bg2"/>
        </a:solidFill>
      </dgm:spPr>
    </dgm:pt>
    <dgm:pt modelId="{F6F41B7E-CC6F-41CE-A79F-A26D88A9C55A}" type="pres">
      <dgm:prSet presAssocID="{14410092-7394-476C-B34B-9FA376DFE09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ssors"/>
        </a:ext>
      </dgm:extLst>
    </dgm:pt>
    <dgm:pt modelId="{6F1C80E9-770F-4AD2-AC22-89EE4B4BAFCB}" type="pres">
      <dgm:prSet presAssocID="{14410092-7394-476C-B34B-9FA376DFE092}" presName="spaceRect" presStyleCnt="0"/>
      <dgm:spPr/>
    </dgm:pt>
    <dgm:pt modelId="{F4EAF11A-7EC5-48AA-8BFF-DBF8B0E0D376}" type="pres">
      <dgm:prSet presAssocID="{14410092-7394-476C-B34B-9FA376DFE092}" presName="parTx" presStyleLbl="revTx" presStyleIdx="1" presStyleCnt="6">
        <dgm:presLayoutVars>
          <dgm:chMax val="0"/>
          <dgm:chPref val="0"/>
        </dgm:presLayoutVars>
      </dgm:prSet>
      <dgm:spPr/>
    </dgm:pt>
    <dgm:pt modelId="{A49681BC-A67F-4B81-8018-DE6AC76159ED}" type="pres">
      <dgm:prSet presAssocID="{7D85569C-1454-423C-B2BE-FC813EA628B4}" presName="sibTrans" presStyleCnt="0"/>
      <dgm:spPr/>
    </dgm:pt>
    <dgm:pt modelId="{ACD6E728-DD8C-4710-8AA6-3596986F0CED}" type="pres">
      <dgm:prSet presAssocID="{084BA721-E232-4074-98E6-3E611EEB30DF}" presName="compNode" presStyleCnt="0"/>
      <dgm:spPr/>
    </dgm:pt>
    <dgm:pt modelId="{E768CE53-ECF9-45EE-9D73-E5CB4F884A41}" type="pres">
      <dgm:prSet presAssocID="{084BA721-E232-4074-98E6-3E611EEB30DF}" presName="bgRect" presStyleLbl="bgShp" presStyleIdx="2" presStyleCnt="6"/>
      <dgm:spPr>
        <a:solidFill>
          <a:schemeClr val="accent4"/>
        </a:solidFill>
      </dgm:spPr>
    </dgm:pt>
    <dgm:pt modelId="{67E86895-6B2D-4951-9ED5-BC40E73C983C}" type="pres">
      <dgm:prSet presAssocID="{084BA721-E232-4074-98E6-3E611EEB30D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EC41C2B9-CA2E-403A-93E1-17C8246B96B4}" type="pres">
      <dgm:prSet presAssocID="{084BA721-E232-4074-98E6-3E611EEB30DF}" presName="spaceRect" presStyleCnt="0"/>
      <dgm:spPr/>
    </dgm:pt>
    <dgm:pt modelId="{CCC93A1F-E70E-4E21-B0F2-C4C6EF6E3B2C}" type="pres">
      <dgm:prSet presAssocID="{084BA721-E232-4074-98E6-3E611EEB30DF}" presName="parTx" presStyleLbl="revTx" presStyleIdx="2" presStyleCnt="6">
        <dgm:presLayoutVars>
          <dgm:chMax val="0"/>
          <dgm:chPref val="0"/>
        </dgm:presLayoutVars>
      </dgm:prSet>
      <dgm:spPr/>
    </dgm:pt>
    <dgm:pt modelId="{823E0092-1712-44DE-8912-EB5CCBAA163C}" type="pres">
      <dgm:prSet presAssocID="{8DEF0A3C-2085-4DD2-AD42-67B04D6E6FB8}" presName="sibTrans" presStyleCnt="0"/>
      <dgm:spPr/>
    </dgm:pt>
    <dgm:pt modelId="{20F5A592-AF0B-497D-BFA6-9CDB9D623FE1}" type="pres">
      <dgm:prSet presAssocID="{20748B7A-2AAB-44ED-9B9B-0B55E498E06F}" presName="compNode" presStyleCnt="0"/>
      <dgm:spPr/>
    </dgm:pt>
    <dgm:pt modelId="{4D86044E-1D11-4E64-BF13-2E9AFB9A349A}" type="pres">
      <dgm:prSet presAssocID="{20748B7A-2AAB-44ED-9B9B-0B55E498E06F}" presName="bgRect" presStyleLbl="bgShp" presStyleIdx="3" presStyleCnt="6"/>
      <dgm:spPr>
        <a:solidFill>
          <a:schemeClr val="bg2"/>
        </a:solidFill>
      </dgm:spPr>
    </dgm:pt>
    <dgm:pt modelId="{31CECADA-4DE3-4775-BA37-BDDB572152E2}" type="pres">
      <dgm:prSet presAssocID="{20748B7A-2AAB-44ED-9B9B-0B55E498E06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lowchart"/>
        </a:ext>
      </dgm:extLst>
    </dgm:pt>
    <dgm:pt modelId="{3ABDADFA-BD12-461C-896E-2A80E58B0251}" type="pres">
      <dgm:prSet presAssocID="{20748B7A-2AAB-44ED-9B9B-0B55E498E06F}" presName="spaceRect" presStyleCnt="0"/>
      <dgm:spPr/>
    </dgm:pt>
    <dgm:pt modelId="{8C517EC1-4A7E-446A-AE26-77189E0D15AD}" type="pres">
      <dgm:prSet presAssocID="{20748B7A-2AAB-44ED-9B9B-0B55E498E06F}" presName="parTx" presStyleLbl="revTx" presStyleIdx="3" presStyleCnt="6">
        <dgm:presLayoutVars>
          <dgm:chMax val="0"/>
          <dgm:chPref val="0"/>
        </dgm:presLayoutVars>
      </dgm:prSet>
      <dgm:spPr/>
    </dgm:pt>
    <dgm:pt modelId="{CD8B1F29-FDCB-475B-9A2B-F2BD1834E9C3}" type="pres">
      <dgm:prSet presAssocID="{236E7770-B9E9-43CF-BBA6-95D1E82FA12E}" presName="sibTrans" presStyleCnt="0"/>
      <dgm:spPr/>
    </dgm:pt>
    <dgm:pt modelId="{6BAB3BAA-02C7-4C0A-AD1E-7961743B1048}" type="pres">
      <dgm:prSet presAssocID="{DB084ADC-FF9C-41E5-BC50-45661A133649}" presName="compNode" presStyleCnt="0"/>
      <dgm:spPr/>
    </dgm:pt>
    <dgm:pt modelId="{C00FCF17-0113-4D38-84CB-EE1711B0D14F}" type="pres">
      <dgm:prSet presAssocID="{DB084ADC-FF9C-41E5-BC50-45661A133649}" presName="bgRect" presStyleLbl="bgShp" presStyleIdx="4" presStyleCnt="6"/>
      <dgm:spPr>
        <a:solidFill>
          <a:schemeClr val="accent4"/>
        </a:solidFill>
      </dgm:spPr>
    </dgm:pt>
    <dgm:pt modelId="{6E11D3B6-C906-430E-A056-8E766BC5067C}" type="pres">
      <dgm:prSet presAssocID="{DB084ADC-FF9C-41E5-BC50-45661A13364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cument"/>
        </a:ext>
      </dgm:extLst>
    </dgm:pt>
    <dgm:pt modelId="{C6B03EF4-7336-46F3-9DD8-76C4401CE052}" type="pres">
      <dgm:prSet presAssocID="{DB084ADC-FF9C-41E5-BC50-45661A133649}" presName="spaceRect" presStyleCnt="0"/>
      <dgm:spPr/>
    </dgm:pt>
    <dgm:pt modelId="{DB14A06C-DEA7-4C2A-B37C-DC8D99E16F0A}" type="pres">
      <dgm:prSet presAssocID="{DB084ADC-FF9C-41E5-BC50-45661A133649}" presName="parTx" presStyleLbl="revTx" presStyleIdx="4" presStyleCnt="6">
        <dgm:presLayoutVars>
          <dgm:chMax val="0"/>
          <dgm:chPref val="0"/>
        </dgm:presLayoutVars>
      </dgm:prSet>
      <dgm:spPr/>
    </dgm:pt>
    <dgm:pt modelId="{86162716-F537-4831-9473-01E11B4B56A3}" type="pres">
      <dgm:prSet presAssocID="{F0598F5C-907D-4782-8F78-BD055B73F641}" presName="sibTrans" presStyleCnt="0"/>
      <dgm:spPr/>
    </dgm:pt>
    <dgm:pt modelId="{2299CE22-56C9-43C5-BA91-BC5D9B81DAD9}" type="pres">
      <dgm:prSet presAssocID="{A4A23E59-15A5-42D6-AAC0-C410D897F558}" presName="compNode" presStyleCnt="0"/>
      <dgm:spPr/>
    </dgm:pt>
    <dgm:pt modelId="{F38CFB25-CFEF-46FD-938E-B05844952D27}" type="pres">
      <dgm:prSet presAssocID="{A4A23E59-15A5-42D6-AAC0-C410D897F558}" presName="bgRect" presStyleLbl="bgShp" presStyleIdx="5" presStyleCnt="6"/>
      <dgm:spPr>
        <a:solidFill>
          <a:schemeClr val="bg2"/>
        </a:solidFill>
      </dgm:spPr>
    </dgm:pt>
    <dgm:pt modelId="{0600CC50-55A9-431E-A75F-2440AFAF1932}" type="pres">
      <dgm:prSet presAssocID="{A4A23E59-15A5-42D6-AAC0-C410D897F558}"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amera"/>
        </a:ext>
      </dgm:extLst>
    </dgm:pt>
    <dgm:pt modelId="{38C2D04D-0EFF-4D46-B63A-84901372CE4E}" type="pres">
      <dgm:prSet presAssocID="{A4A23E59-15A5-42D6-AAC0-C410D897F558}" presName="spaceRect" presStyleCnt="0"/>
      <dgm:spPr/>
    </dgm:pt>
    <dgm:pt modelId="{9A841890-D013-4AA8-985D-020956DF2A6C}" type="pres">
      <dgm:prSet presAssocID="{A4A23E59-15A5-42D6-AAC0-C410D897F558}" presName="parTx" presStyleLbl="revTx" presStyleIdx="5" presStyleCnt="6">
        <dgm:presLayoutVars>
          <dgm:chMax val="0"/>
          <dgm:chPref val="0"/>
        </dgm:presLayoutVars>
      </dgm:prSet>
      <dgm:spPr/>
    </dgm:pt>
  </dgm:ptLst>
  <dgm:cxnLst>
    <dgm:cxn modelId="{40392C0A-852B-4B22-BD17-30A45B999C6E}" srcId="{03F014F0-BD09-46A7-85FF-D7D5077F70E6}" destId="{19DFF042-6215-4285-BE29-1187FB1BCC4D}" srcOrd="0" destOrd="0" parTransId="{BA28E58C-363F-4E77-A193-F7A644B6F85D}" sibTransId="{AD843AE4-97AC-42FC-B67C-D5C70802564F}"/>
    <dgm:cxn modelId="{D89F1D0F-F397-44CE-90BD-84391746FF66}" type="presOf" srcId="{A4A23E59-15A5-42D6-AAC0-C410D897F558}" destId="{9A841890-D013-4AA8-985D-020956DF2A6C}" srcOrd="0" destOrd="0" presId="urn:microsoft.com/office/officeart/2018/2/layout/IconVerticalSolidList"/>
    <dgm:cxn modelId="{E96F5812-7030-4949-AF80-B80CB8875ED7}" type="presOf" srcId="{19DFF042-6215-4285-BE29-1187FB1BCC4D}" destId="{6EDC0115-422E-4A00-A69A-1CB2FCBDFE14}" srcOrd="0" destOrd="0" presId="urn:microsoft.com/office/officeart/2018/2/layout/IconVerticalSolidList"/>
    <dgm:cxn modelId="{6C692716-28B2-4468-827A-B213FFC28D78}" type="presOf" srcId="{14410092-7394-476C-B34B-9FA376DFE092}" destId="{F4EAF11A-7EC5-48AA-8BFF-DBF8B0E0D376}" srcOrd="0" destOrd="0" presId="urn:microsoft.com/office/officeart/2018/2/layout/IconVerticalSolidList"/>
    <dgm:cxn modelId="{B0EA3121-9C2C-465D-98F1-B788843572B9}" type="presOf" srcId="{084BA721-E232-4074-98E6-3E611EEB30DF}" destId="{CCC93A1F-E70E-4E21-B0F2-C4C6EF6E3B2C}" srcOrd="0" destOrd="0" presId="urn:microsoft.com/office/officeart/2018/2/layout/IconVerticalSolidList"/>
    <dgm:cxn modelId="{1961EB68-C36C-4E2C-9DC9-14B014C1D8B7}" type="presOf" srcId="{03F014F0-BD09-46A7-85FF-D7D5077F70E6}" destId="{1B32D2A0-7F06-41C3-B5BE-2C902054953E}" srcOrd="0" destOrd="0" presId="urn:microsoft.com/office/officeart/2018/2/layout/IconVerticalSolidList"/>
    <dgm:cxn modelId="{C0484C69-29C4-4717-83FD-8D3EF8392003}" type="presOf" srcId="{20748B7A-2AAB-44ED-9B9B-0B55E498E06F}" destId="{8C517EC1-4A7E-446A-AE26-77189E0D15AD}" srcOrd="0" destOrd="0" presId="urn:microsoft.com/office/officeart/2018/2/layout/IconVerticalSolidList"/>
    <dgm:cxn modelId="{BA60D656-C06B-4FA7-B6E9-77DE2ECABFF4}" srcId="{03F014F0-BD09-46A7-85FF-D7D5077F70E6}" destId="{084BA721-E232-4074-98E6-3E611EEB30DF}" srcOrd="2" destOrd="0" parTransId="{21D40025-676C-4B55-BA5C-71F0A1F509DE}" sibTransId="{8DEF0A3C-2085-4DD2-AD42-67B04D6E6FB8}"/>
    <dgm:cxn modelId="{FFFAA959-6F75-449A-BFA2-B9EC32C432BD}" type="presOf" srcId="{DB084ADC-FF9C-41E5-BC50-45661A133649}" destId="{DB14A06C-DEA7-4C2A-B37C-DC8D99E16F0A}" srcOrd="0" destOrd="0" presId="urn:microsoft.com/office/officeart/2018/2/layout/IconVerticalSolidList"/>
    <dgm:cxn modelId="{896E80A1-F9D4-4BA6-A183-C23B9D001DAF}" srcId="{03F014F0-BD09-46A7-85FF-D7D5077F70E6}" destId="{A4A23E59-15A5-42D6-AAC0-C410D897F558}" srcOrd="5" destOrd="0" parTransId="{87A86EEE-74CF-4067-BEA1-DA6AC3F4F222}" sibTransId="{C906052C-7BB9-4706-B88E-AF49E408AFEE}"/>
    <dgm:cxn modelId="{C7967EEA-F37E-4FE9-8BA6-85526F8D5CC8}" srcId="{03F014F0-BD09-46A7-85FF-D7D5077F70E6}" destId="{DB084ADC-FF9C-41E5-BC50-45661A133649}" srcOrd="4" destOrd="0" parTransId="{C65DAA42-28B2-4ECE-8457-51ECE02850D2}" sibTransId="{F0598F5C-907D-4782-8F78-BD055B73F641}"/>
    <dgm:cxn modelId="{C3F784CF-C8A6-48B6-A9A8-93D8ECAB1714}" srcId="{03F014F0-BD09-46A7-85FF-D7D5077F70E6}" destId="{14410092-7394-476C-B34B-9FA376DFE092}" srcOrd="1" destOrd="0" parTransId="{827BFB45-25E0-4EAE-BEB9-402648F5193A}" sibTransId="{7D85569C-1454-423C-B2BE-FC813EA628B4}"/>
    <dgm:cxn modelId="{0456F8EF-2613-4A97-94BD-027BAA53A2A7}" srcId="{03F014F0-BD09-46A7-85FF-D7D5077F70E6}" destId="{20748B7A-2AAB-44ED-9B9B-0B55E498E06F}" srcOrd="3" destOrd="0" parTransId="{0D004486-E1B4-493B-96E2-FECEA985EA03}" sibTransId="{236E7770-B9E9-43CF-BBA6-95D1E82FA12E}"/>
    <dgm:cxn modelId="{16028DE3-CA70-46AC-88A8-4FCE7BC3EFA2}" type="presParOf" srcId="{1B32D2A0-7F06-41C3-B5BE-2C902054953E}" destId="{E83C5AE6-D43E-41CA-BE4C-2D55AE15FF3C}" srcOrd="0" destOrd="0" presId="urn:microsoft.com/office/officeart/2018/2/layout/IconVerticalSolidList"/>
    <dgm:cxn modelId="{9246D6FC-6FB9-4534-940D-9A578754DAC3}" type="presParOf" srcId="{E83C5AE6-D43E-41CA-BE4C-2D55AE15FF3C}" destId="{B03C893E-ED1B-4E8A-BD05-23EE8882232F}" srcOrd="0" destOrd="0" presId="urn:microsoft.com/office/officeart/2018/2/layout/IconVerticalSolidList"/>
    <dgm:cxn modelId="{537DD055-880D-49A3-A932-0F972455245D}" type="presParOf" srcId="{E83C5AE6-D43E-41CA-BE4C-2D55AE15FF3C}" destId="{B441BFB6-BF9D-4D32-B39D-D44431A3630E}" srcOrd="1" destOrd="0" presId="urn:microsoft.com/office/officeart/2018/2/layout/IconVerticalSolidList"/>
    <dgm:cxn modelId="{2E6F917B-2729-497C-B1DC-C4507834346D}" type="presParOf" srcId="{E83C5AE6-D43E-41CA-BE4C-2D55AE15FF3C}" destId="{B9359BF1-C1E2-41AD-991A-AAA207B09BC2}" srcOrd="2" destOrd="0" presId="urn:microsoft.com/office/officeart/2018/2/layout/IconVerticalSolidList"/>
    <dgm:cxn modelId="{A0C21E97-D292-4E0D-BB47-F188C606D7BA}" type="presParOf" srcId="{E83C5AE6-D43E-41CA-BE4C-2D55AE15FF3C}" destId="{6EDC0115-422E-4A00-A69A-1CB2FCBDFE14}" srcOrd="3" destOrd="0" presId="urn:microsoft.com/office/officeart/2018/2/layout/IconVerticalSolidList"/>
    <dgm:cxn modelId="{6268E23F-2023-441F-82C1-51FDDC875AAA}" type="presParOf" srcId="{1B32D2A0-7F06-41C3-B5BE-2C902054953E}" destId="{3E696869-8F2A-49A0-AD2D-19F1A9380368}" srcOrd="1" destOrd="0" presId="urn:microsoft.com/office/officeart/2018/2/layout/IconVerticalSolidList"/>
    <dgm:cxn modelId="{22AACA01-7634-4B45-8D53-14152A392EF1}" type="presParOf" srcId="{1B32D2A0-7F06-41C3-B5BE-2C902054953E}" destId="{6171A57E-6C4D-41C2-A8FF-11D30329220B}" srcOrd="2" destOrd="0" presId="urn:microsoft.com/office/officeart/2018/2/layout/IconVerticalSolidList"/>
    <dgm:cxn modelId="{41C54E55-6CA6-47C1-8A81-43761C5C8AC0}" type="presParOf" srcId="{6171A57E-6C4D-41C2-A8FF-11D30329220B}" destId="{22A5810C-7692-4996-8310-321DDFC89253}" srcOrd="0" destOrd="0" presId="urn:microsoft.com/office/officeart/2018/2/layout/IconVerticalSolidList"/>
    <dgm:cxn modelId="{A0FEE344-813C-473C-95B6-058BE849DF33}" type="presParOf" srcId="{6171A57E-6C4D-41C2-A8FF-11D30329220B}" destId="{F6F41B7E-CC6F-41CE-A79F-A26D88A9C55A}" srcOrd="1" destOrd="0" presId="urn:microsoft.com/office/officeart/2018/2/layout/IconVerticalSolidList"/>
    <dgm:cxn modelId="{B0D27F81-E965-4060-B37E-24F180B2E653}" type="presParOf" srcId="{6171A57E-6C4D-41C2-A8FF-11D30329220B}" destId="{6F1C80E9-770F-4AD2-AC22-89EE4B4BAFCB}" srcOrd="2" destOrd="0" presId="urn:microsoft.com/office/officeart/2018/2/layout/IconVerticalSolidList"/>
    <dgm:cxn modelId="{F545370C-FA37-4A7C-A276-127FFBFC98D6}" type="presParOf" srcId="{6171A57E-6C4D-41C2-A8FF-11D30329220B}" destId="{F4EAF11A-7EC5-48AA-8BFF-DBF8B0E0D376}" srcOrd="3" destOrd="0" presId="urn:microsoft.com/office/officeart/2018/2/layout/IconVerticalSolidList"/>
    <dgm:cxn modelId="{53E6D90F-E7AA-40C6-B73C-930EA948CC7A}" type="presParOf" srcId="{1B32D2A0-7F06-41C3-B5BE-2C902054953E}" destId="{A49681BC-A67F-4B81-8018-DE6AC76159ED}" srcOrd="3" destOrd="0" presId="urn:microsoft.com/office/officeart/2018/2/layout/IconVerticalSolidList"/>
    <dgm:cxn modelId="{345E9317-EDC2-469A-A2A5-3DAB8C2873BF}" type="presParOf" srcId="{1B32D2A0-7F06-41C3-B5BE-2C902054953E}" destId="{ACD6E728-DD8C-4710-8AA6-3596986F0CED}" srcOrd="4" destOrd="0" presId="urn:microsoft.com/office/officeart/2018/2/layout/IconVerticalSolidList"/>
    <dgm:cxn modelId="{D388BE46-3BA2-42B3-9986-DD09A824220A}" type="presParOf" srcId="{ACD6E728-DD8C-4710-8AA6-3596986F0CED}" destId="{E768CE53-ECF9-45EE-9D73-E5CB4F884A41}" srcOrd="0" destOrd="0" presId="urn:microsoft.com/office/officeart/2018/2/layout/IconVerticalSolidList"/>
    <dgm:cxn modelId="{49C01E84-A3F2-4853-A141-842DD154793B}" type="presParOf" srcId="{ACD6E728-DD8C-4710-8AA6-3596986F0CED}" destId="{67E86895-6B2D-4951-9ED5-BC40E73C983C}" srcOrd="1" destOrd="0" presId="urn:microsoft.com/office/officeart/2018/2/layout/IconVerticalSolidList"/>
    <dgm:cxn modelId="{AB8C653C-376B-4D94-9AA8-0E32D169BFCE}" type="presParOf" srcId="{ACD6E728-DD8C-4710-8AA6-3596986F0CED}" destId="{EC41C2B9-CA2E-403A-93E1-17C8246B96B4}" srcOrd="2" destOrd="0" presId="urn:microsoft.com/office/officeart/2018/2/layout/IconVerticalSolidList"/>
    <dgm:cxn modelId="{5F2B2467-08E9-422E-B4CA-0E912B94CB1C}" type="presParOf" srcId="{ACD6E728-DD8C-4710-8AA6-3596986F0CED}" destId="{CCC93A1F-E70E-4E21-B0F2-C4C6EF6E3B2C}" srcOrd="3" destOrd="0" presId="urn:microsoft.com/office/officeart/2018/2/layout/IconVerticalSolidList"/>
    <dgm:cxn modelId="{697E02FB-5CC6-4960-8F83-C52D2D890726}" type="presParOf" srcId="{1B32D2A0-7F06-41C3-B5BE-2C902054953E}" destId="{823E0092-1712-44DE-8912-EB5CCBAA163C}" srcOrd="5" destOrd="0" presId="urn:microsoft.com/office/officeart/2018/2/layout/IconVerticalSolidList"/>
    <dgm:cxn modelId="{4036270D-535F-478D-B1C2-C272681ABF8B}" type="presParOf" srcId="{1B32D2A0-7F06-41C3-B5BE-2C902054953E}" destId="{20F5A592-AF0B-497D-BFA6-9CDB9D623FE1}" srcOrd="6" destOrd="0" presId="urn:microsoft.com/office/officeart/2018/2/layout/IconVerticalSolidList"/>
    <dgm:cxn modelId="{BF3319E0-14A0-4C1A-81FB-7D5BF07C0173}" type="presParOf" srcId="{20F5A592-AF0B-497D-BFA6-9CDB9D623FE1}" destId="{4D86044E-1D11-4E64-BF13-2E9AFB9A349A}" srcOrd="0" destOrd="0" presId="urn:microsoft.com/office/officeart/2018/2/layout/IconVerticalSolidList"/>
    <dgm:cxn modelId="{4ED9611F-533D-4C33-9DCD-3D194DE53A4E}" type="presParOf" srcId="{20F5A592-AF0B-497D-BFA6-9CDB9D623FE1}" destId="{31CECADA-4DE3-4775-BA37-BDDB572152E2}" srcOrd="1" destOrd="0" presId="urn:microsoft.com/office/officeart/2018/2/layout/IconVerticalSolidList"/>
    <dgm:cxn modelId="{14ADE668-0C85-4834-84EE-4CDE2809A7F0}" type="presParOf" srcId="{20F5A592-AF0B-497D-BFA6-9CDB9D623FE1}" destId="{3ABDADFA-BD12-461C-896E-2A80E58B0251}" srcOrd="2" destOrd="0" presId="urn:microsoft.com/office/officeart/2018/2/layout/IconVerticalSolidList"/>
    <dgm:cxn modelId="{6B28041A-2696-4D9C-A48C-5FDD5ACB7EC9}" type="presParOf" srcId="{20F5A592-AF0B-497D-BFA6-9CDB9D623FE1}" destId="{8C517EC1-4A7E-446A-AE26-77189E0D15AD}" srcOrd="3" destOrd="0" presId="urn:microsoft.com/office/officeart/2018/2/layout/IconVerticalSolidList"/>
    <dgm:cxn modelId="{36EC889F-ECAB-4C60-8997-4A8E3C26EBAB}" type="presParOf" srcId="{1B32D2A0-7F06-41C3-B5BE-2C902054953E}" destId="{CD8B1F29-FDCB-475B-9A2B-F2BD1834E9C3}" srcOrd="7" destOrd="0" presId="urn:microsoft.com/office/officeart/2018/2/layout/IconVerticalSolidList"/>
    <dgm:cxn modelId="{B92F4A0A-06A4-45E1-B974-D52C08247BC7}" type="presParOf" srcId="{1B32D2A0-7F06-41C3-B5BE-2C902054953E}" destId="{6BAB3BAA-02C7-4C0A-AD1E-7961743B1048}" srcOrd="8" destOrd="0" presId="urn:microsoft.com/office/officeart/2018/2/layout/IconVerticalSolidList"/>
    <dgm:cxn modelId="{2AD02202-69BE-4C55-B1C6-F8A306823CB2}" type="presParOf" srcId="{6BAB3BAA-02C7-4C0A-AD1E-7961743B1048}" destId="{C00FCF17-0113-4D38-84CB-EE1711B0D14F}" srcOrd="0" destOrd="0" presId="urn:microsoft.com/office/officeart/2018/2/layout/IconVerticalSolidList"/>
    <dgm:cxn modelId="{3AD4A219-3E4B-495C-8642-1A037D9B2A13}" type="presParOf" srcId="{6BAB3BAA-02C7-4C0A-AD1E-7961743B1048}" destId="{6E11D3B6-C906-430E-A056-8E766BC5067C}" srcOrd="1" destOrd="0" presId="urn:microsoft.com/office/officeart/2018/2/layout/IconVerticalSolidList"/>
    <dgm:cxn modelId="{A94F248B-ED5A-4339-BA0F-EE86A227A396}" type="presParOf" srcId="{6BAB3BAA-02C7-4C0A-AD1E-7961743B1048}" destId="{C6B03EF4-7336-46F3-9DD8-76C4401CE052}" srcOrd="2" destOrd="0" presId="urn:microsoft.com/office/officeart/2018/2/layout/IconVerticalSolidList"/>
    <dgm:cxn modelId="{BC8E392A-B11B-42D6-81B4-B124D49B0C9B}" type="presParOf" srcId="{6BAB3BAA-02C7-4C0A-AD1E-7961743B1048}" destId="{DB14A06C-DEA7-4C2A-B37C-DC8D99E16F0A}" srcOrd="3" destOrd="0" presId="urn:microsoft.com/office/officeart/2018/2/layout/IconVerticalSolidList"/>
    <dgm:cxn modelId="{CB17FE09-FD2E-403A-A270-1BECBB722262}" type="presParOf" srcId="{1B32D2A0-7F06-41C3-B5BE-2C902054953E}" destId="{86162716-F537-4831-9473-01E11B4B56A3}" srcOrd="9" destOrd="0" presId="urn:microsoft.com/office/officeart/2018/2/layout/IconVerticalSolidList"/>
    <dgm:cxn modelId="{96C4427F-A749-4CDB-A30C-36483EAF3582}" type="presParOf" srcId="{1B32D2A0-7F06-41C3-B5BE-2C902054953E}" destId="{2299CE22-56C9-43C5-BA91-BC5D9B81DAD9}" srcOrd="10" destOrd="0" presId="urn:microsoft.com/office/officeart/2018/2/layout/IconVerticalSolidList"/>
    <dgm:cxn modelId="{F3D2801F-4C32-4B9F-B7ED-57DA4183A940}" type="presParOf" srcId="{2299CE22-56C9-43C5-BA91-BC5D9B81DAD9}" destId="{F38CFB25-CFEF-46FD-938E-B05844952D27}" srcOrd="0" destOrd="0" presId="urn:microsoft.com/office/officeart/2018/2/layout/IconVerticalSolidList"/>
    <dgm:cxn modelId="{18E4625C-1EFE-4BD4-BAD6-837623BB1804}" type="presParOf" srcId="{2299CE22-56C9-43C5-BA91-BC5D9B81DAD9}" destId="{0600CC50-55A9-431E-A75F-2440AFAF1932}" srcOrd="1" destOrd="0" presId="urn:microsoft.com/office/officeart/2018/2/layout/IconVerticalSolidList"/>
    <dgm:cxn modelId="{E426C6F1-52B5-49BD-8A3E-3366723ED656}" type="presParOf" srcId="{2299CE22-56C9-43C5-BA91-BC5D9B81DAD9}" destId="{38C2D04D-0EFF-4D46-B63A-84901372CE4E}" srcOrd="2" destOrd="0" presId="urn:microsoft.com/office/officeart/2018/2/layout/IconVerticalSolidList"/>
    <dgm:cxn modelId="{B8A2D7D3-DFD2-4A20-B899-EB7EDE3DB515}" type="presParOf" srcId="{2299CE22-56C9-43C5-BA91-BC5D9B81DAD9}" destId="{9A841890-D013-4AA8-985D-020956DF2A6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3C893E-ED1B-4E8A-BD05-23EE8882232F}">
      <dsp:nvSpPr>
        <dsp:cNvPr id="0" name=""/>
        <dsp:cNvSpPr/>
      </dsp:nvSpPr>
      <dsp:spPr>
        <a:xfrm>
          <a:off x="0" y="1467"/>
          <a:ext cx="11484000" cy="625250"/>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sp>
    <dsp:sp modelId="{B441BFB6-BF9D-4D32-B39D-D44431A3630E}">
      <dsp:nvSpPr>
        <dsp:cNvPr id="0" name=""/>
        <dsp:cNvSpPr/>
      </dsp:nvSpPr>
      <dsp:spPr>
        <a:xfrm>
          <a:off x="189138" y="142148"/>
          <a:ext cx="343887" cy="343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DC0115-422E-4A00-A69A-1CB2FCBDFE14}">
      <dsp:nvSpPr>
        <dsp:cNvPr id="0" name=""/>
        <dsp:cNvSpPr/>
      </dsp:nvSpPr>
      <dsp:spPr>
        <a:xfrm>
          <a:off x="722164" y="1467"/>
          <a:ext cx="10761835" cy="62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172" tIns="66172" rIns="66172" bIns="66172" numCol="1" spcCol="1270" anchor="ctr" anchorCtr="0">
          <a:noAutofit/>
        </a:bodyPr>
        <a:lstStyle/>
        <a:p>
          <a:pPr marL="0" lvl="0" indent="0" algn="l" defTabSz="711200">
            <a:lnSpc>
              <a:spcPct val="100000"/>
            </a:lnSpc>
            <a:spcBef>
              <a:spcPct val="0"/>
            </a:spcBef>
            <a:spcAft>
              <a:spcPct val="35000"/>
            </a:spcAft>
            <a:buNone/>
          </a:pPr>
          <a:r>
            <a:rPr lang="en-GB" sz="1600" kern="1200" dirty="0">
              <a:latin typeface="+mn-lt"/>
            </a:rPr>
            <a:t>Form small teams of </a:t>
          </a:r>
          <a:r>
            <a:rPr lang="en-GB" sz="1600" kern="1200" dirty="0"/>
            <a:t>3–6  people.</a:t>
          </a:r>
          <a:endParaRPr lang="en-US" sz="1600" kern="1200" dirty="0"/>
        </a:p>
      </dsp:txBody>
      <dsp:txXfrm>
        <a:off x="722164" y="1467"/>
        <a:ext cx="10761835" cy="625250"/>
      </dsp:txXfrm>
    </dsp:sp>
    <dsp:sp modelId="{22A5810C-7692-4996-8310-321DDFC89253}">
      <dsp:nvSpPr>
        <dsp:cNvPr id="0" name=""/>
        <dsp:cNvSpPr/>
      </dsp:nvSpPr>
      <dsp:spPr>
        <a:xfrm>
          <a:off x="0" y="783030"/>
          <a:ext cx="11484000" cy="625250"/>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sp>
    <dsp:sp modelId="{F6F41B7E-CC6F-41CE-A79F-A26D88A9C55A}">
      <dsp:nvSpPr>
        <dsp:cNvPr id="0" name=""/>
        <dsp:cNvSpPr/>
      </dsp:nvSpPr>
      <dsp:spPr>
        <a:xfrm>
          <a:off x="189138" y="923711"/>
          <a:ext cx="343887" cy="343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EAF11A-7EC5-48AA-8BFF-DBF8B0E0D376}">
      <dsp:nvSpPr>
        <dsp:cNvPr id="0" name=""/>
        <dsp:cNvSpPr/>
      </dsp:nvSpPr>
      <dsp:spPr>
        <a:xfrm>
          <a:off x="722164" y="783030"/>
          <a:ext cx="10761835" cy="62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172" tIns="66172" rIns="66172" bIns="66172" numCol="1" spcCol="1270" anchor="ctr" anchorCtr="0">
          <a:noAutofit/>
        </a:bodyPr>
        <a:lstStyle/>
        <a:p>
          <a:pPr marL="0" lvl="0" indent="0" algn="l" defTabSz="711200">
            <a:lnSpc>
              <a:spcPct val="100000"/>
            </a:lnSpc>
            <a:spcBef>
              <a:spcPct val="0"/>
            </a:spcBef>
            <a:spcAft>
              <a:spcPct val="35000"/>
            </a:spcAft>
            <a:buNone/>
          </a:pPr>
          <a:r>
            <a:rPr lang="en-GB" sz="1600" kern="1200" dirty="0"/>
            <a:t>One person from each team goes to the front of the class and plays ‘scissors, paper, rock’ with another team member. The winner of each pair gets to select which concept of music their group would like. </a:t>
          </a:r>
          <a:endParaRPr lang="en-US" sz="1600" kern="1200" dirty="0"/>
        </a:p>
      </dsp:txBody>
      <dsp:txXfrm>
        <a:off x="722164" y="783030"/>
        <a:ext cx="10761835" cy="625250"/>
      </dsp:txXfrm>
    </dsp:sp>
    <dsp:sp modelId="{E768CE53-ECF9-45EE-9D73-E5CB4F884A41}">
      <dsp:nvSpPr>
        <dsp:cNvPr id="0" name=""/>
        <dsp:cNvSpPr/>
      </dsp:nvSpPr>
      <dsp:spPr>
        <a:xfrm>
          <a:off x="0" y="1564593"/>
          <a:ext cx="11484000" cy="625250"/>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sp>
    <dsp:sp modelId="{67E86895-6B2D-4951-9ED5-BC40E73C983C}">
      <dsp:nvSpPr>
        <dsp:cNvPr id="0" name=""/>
        <dsp:cNvSpPr/>
      </dsp:nvSpPr>
      <dsp:spPr>
        <a:xfrm>
          <a:off x="189138" y="1705274"/>
          <a:ext cx="343887" cy="343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C93A1F-E70E-4E21-B0F2-C4C6EF6E3B2C}">
      <dsp:nvSpPr>
        <dsp:cNvPr id="0" name=""/>
        <dsp:cNvSpPr/>
      </dsp:nvSpPr>
      <dsp:spPr>
        <a:xfrm>
          <a:off x="722164" y="1564593"/>
          <a:ext cx="10761835" cy="62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172" tIns="66172" rIns="66172" bIns="66172" numCol="1" spcCol="1270" anchor="ctr" anchorCtr="0">
          <a:noAutofit/>
        </a:bodyPr>
        <a:lstStyle/>
        <a:p>
          <a:pPr marL="0" lvl="0" indent="0" algn="l" defTabSz="711200">
            <a:lnSpc>
              <a:spcPct val="100000"/>
            </a:lnSpc>
            <a:spcBef>
              <a:spcPct val="0"/>
            </a:spcBef>
            <a:spcAft>
              <a:spcPct val="35000"/>
            </a:spcAft>
            <a:buNone/>
          </a:pPr>
          <a:r>
            <a:rPr lang="en-GB" sz="1600" kern="1200" dirty="0">
              <a:latin typeface="+mn-lt"/>
            </a:rPr>
            <a:t>Teams are given 3 minutes to brainstorm the </a:t>
          </a:r>
          <a:r>
            <a:rPr lang="en-GB" sz="1600" kern="1200" dirty="0">
              <a:solidFill>
                <a:srgbClr val="22272B">
                  <a:hueOff val="0"/>
                  <a:satOff val="0"/>
                  <a:lumOff val="0"/>
                  <a:alphaOff val="0"/>
                </a:srgbClr>
              </a:solidFill>
              <a:latin typeface="+mn-lt"/>
              <a:ea typeface="+mn-ea"/>
              <a:cs typeface="+mn-cs"/>
            </a:rPr>
            <a:t>components contained </a:t>
          </a:r>
          <a:r>
            <a:rPr lang="en-GB" sz="1600" kern="1200" dirty="0">
              <a:latin typeface="+mn-lt"/>
            </a:rPr>
            <a:t>within the musical concept allocated and document their ideas on a sheet of paper. </a:t>
          </a:r>
          <a:endParaRPr lang="en-US" sz="1600" kern="1200" dirty="0">
            <a:latin typeface="+mn-lt"/>
          </a:endParaRPr>
        </a:p>
      </dsp:txBody>
      <dsp:txXfrm>
        <a:off x="722164" y="1564593"/>
        <a:ext cx="10761835" cy="625250"/>
      </dsp:txXfrm>
    </dsp:sp>
    <dsp:sp modelId="{4D86044E-1D11-4E64-BF13-2E9AFB9A349A}">
      <dsp:nvSpPr>
        <dsp:cNvPr id="0" name=""/>
        <dsp:cNvSpPr/>
      </dsp:nvSpPr>
      <dsp:spPr>
        <a:xfrm>
          <a:off x="0" y="2346156"/>
          <a:ext cx="11484000" cy="625250"/>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sp>
    <dsp:sp modelId="{31CECADA-4DE3-4775-BA37-BDDB572152E2}">
      <dsp:nvSpPr>
        <dsp:cNvPr id="0" name=""/>
        <dsp:cNvSpPr/>
      </dsp:nvSpPr>
      <dsp:spPr>
        <a:xfrm>
          <a:off x="189138" y="2486837"/>
          <a:ext cx="343887" cy="343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517EC1-4A7E-446A-AE26-77189E0D15AD}">
      <dsp:nvSpPr>
        <dsp:cNvPr id="0" name=""/>
        <dsp:cNvSpPr/>
      </dsp:nvSpPr>
      <dsp:spPr>
        <a:xfrm>
          <a:off x="722164" y="2346156"/>
          <a:ext cx="10761835" cy="62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172" tIns="66172" rIns="66172" bIns="66172" numCol="1" spcCol="1270" anchor="ctr" anchorCtr="0">
          <a:noAutofit/>
        </a:bodyPr>
        <a:lstStyle/>
        <a:p>
          <a:pPr marL="0" lvl="0" indent="0" algn="l" defTabSz="711200">
            <a:lnSpc>
              <a:spcPct val="100000"/>
            </a:lnSpc>
            <a:spcBef>
              <a:spcPct val="0"/>
            </a:spcBef>
            <a:spcAft>
              <a:spcPct val="35000"/>
            </a:spcAft>
            <a:buNone/>
          </a:pPr>
          <a:r>
            <a:rPr lang="en-GB" sz="1600" kern="1200" dirty="0"/>
            <a:t>Each team swaps their concept sheet with another team that has a different concept to their team.</a:t>
          </a:r>
          <a:endParaRPr lang="en-US" sz="1600" kern="1200" dirty="0"/>
        </a:p>
      </dsp:txBody>
      <dsp:txXfrm>
        <a:off x="722164" y="2346156"/>
        <a:ext cx="10761835" cy="625250"/>
      </dsp:txXfrm>
    </dsp:sp>
    <dsp:sp modelId="{C00FCF17-0113-4D38-84CB-EE1711B0D14F}">
      <dsp:nvSpPr>
        <dsp:cNvPr id="0" name=""/>
        <dsp:cNvSpPr/>
      </dsp:nvSpPr>
      <dsp:spPr>
        <a:xfrm>
          <a:off x="0" y="3127719"/>
          <a:ext cx="11484000" cy="625250"/>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sp>
    <dsp:sp modelId="{6E11D3B6-C906-430E-A056-8E766BC5067C}">
      <dsp:nvSpPr>
        <dsp:cNvPr id="0" name=""/>
        <dsp:cNvSpPr/>
      </dsp:nvSpPr>
      <dsp:spPr>
        <a:xfrm>
          <a:off x="189138" y="3268400"/>
          <a:ext cx="343887" cy="343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14A06C-DEA7-4C2A-B37C-DC8D99E16F0A}">
      <dsp:nvSpPr>
        <dsp:cNvPr id="0" name=""/>
        <dsp:cNvSpPr/>
      </dsp:nvSpPr>
      <dsp:spPr>
        <a:xfrm>
          <a:off x="722164" y="3127719"/>
          <a:ext cx="10761835" cy="62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172" tIns="66172" rIns="66172" bIns="66172" numCol="1" spcCol="1270" anchor="ctr" anchorCtr="0">
          <a:noAutofit/>
        </a:bodyPr>
        <a:lstStyle/>
        <a:p>
          <a:pPr marL="0" lvl="0" indent="0" algn="l" defTabSz="711200">
            <a:lnSpc>
              <a:spcPct val="100000"/>
            </a:lnSpc>
            <a:spcBef>
              <a:spcPct val="0"/>
            </a:spcBef>
            <a:spcAft>
              <a:spcPct val="35000"/>
            </a:spcAft>
            <a:buNone/>
          </a:pPr>
          <a:r>
            <a:rPr lang="en-GB" sz="1600" kern="1200" dirty="0"/>
            <a:t>Repeat the exercise by adding further information and swapping concept sheets once more. (Each team will contribute to 3 sheets in total.)</a:t>
          </a:r>
          <a:endParaRPr lang="en-US" sz="1600" kern="1200" dirty="0"/>
        </a:p>
      </dsp:txBody>
      <dsp:txXfrm>
        <a:off x="722164" y="3127719"/>
        <a:ext cx="10761835" cy="625250"/>
      </dsp:txXfrm>
    </dsp:sp>
    <dsp:sp modelId="{F38CFB25-CFEF-46FD-938E-B05844952D27}">
      <dsp:nvSpPr>
        <dsp:cNvPr id="0" name=""/>
        <dsp:cNvSpPr/>
      </dsp:nvSpPr>
      <dsp:spPr>
        <a:xfrm>
          <a:off x="0" y="3909282"/>
          <a:ext cx="11484000" cy="625250"/>
        </a:xfrm>
        <a:prstGeom prst="roundRect">
          <a:avLst>
            <a:gd name="adj" fmla="val 10000"/>
          </a:avLst>
        </a:prstGeom>
        <a:solidFill>
          <a:schemeClr val="bg2"/>
        </a:solidFill>
        <a:ln>
          <a:noFill/>
        </a:ln>
        <a:effectLst/>
      </dsp:spPr>
      <dsp:style>
        <a:lnRef idx="0">
          <a:scrgbClr r="0" g="0" b="0"/>
        </a:lnRef>
        <a:fillRef idx="1">
          <a:scrgbClr r="0" g="0" b="0"/>
        </a:fillRef>
        <a:effectRef idx="0">
          <a:scrgbClr r="0" g="0" b="0"/>
        </a:effectRef>
        <a:fontRef idx="minor"/>
      </dsp:style>
    </dsp:sp>
    <dsp:sp modelId="{0600CC50-55A9-431E-A75F-2440AFAF1932}">
      <dsp:nvSpPr>
        <dsp:cNvPr id="0" name=""/>
        <dsp:cNvSpPr/>
      </dsp:nvSpPr>
      <dsp:spPr>
        <a:xfrm>
          <a:off x="189138" y="4049963"/>
          <a:ext cx="343887" cy="343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841890-D013-4AA8-985D-020956DF2A6C}">
      <dsp:nvSpPr>
        <dsp:cNvPr id="0" name=""/>
        <dsp:cNvSpPr/>
      </dsp:nvSpPr>
      <dsp:spPr>
        <a:xfrm>
          <a:off x="722164" y="3909282"/>
          <a:ext cx="10761835" cy="625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172" tIns="66172" rIns="66172" bIns="66172" numCol="1" spcCol="1270" anchor="ctr" anchorCtr="0">
          <a:noAutofit/>
        </a:bodyPr>
        <a:lstStyle/>
        <a:p>
          <a:pPr marL="0" lvl="0" indent="0" algn="l" defTabSz="711200">
            <a:lnSpc>
              <a:spcPct val="100000"/>
            </a:lnSpc>
            <a:spcBef>
              <a:spcPct val="0"/>
            </a:spcBef>
            <a:spcAft>
              <a:spcPct val="35000"/>
            </a:spcAft>
            <a:buNone/>
          </a:pPr>
          <a:r>
            <a:rPr lang="en-GB" sz="1600" kern="1200" dirty="0">
              <a:latin typeface="+mn-lt"/>
            </a:rPr>
            <a:t>Take a photo of the final completed sheet and upload the image to a shared digital platform.</a:t>
          </a:r>
          <a:endParaRPr lang="en-US" sz="1600" kern="1200" dirty="0">
            <a:latin typeface="+mn-lt"/>
          </a:endParaRPr>
        </a:p>
      </dsp:txBody>
      <dsp:txXfrm>
        <a:off x="722164" y="3909282"/>
        <a:ext cx="10761835" cy="6252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19/02/2024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19/02/2024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Image from: https://www.pxfuel.com/en</a:t>
            </a:r>
          </a:p>
          <a:p>
            <a:r>
              <a:rPr lang="en-AU" dirty="0"/>
              <a:t>/free-photo-</a:t>
            </a:r>
            <a:r>
              <a:rPr lang="en-AU" dirty="0" err="1"/>
              <a:t>xzgqf</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936852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1526603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63470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cs typeface="Calibri"/>
            </a:endParaRPr>
          </a:p>
        </p:txBody>
      </p:sp>
      <p:sp>
        <p:nvSpPr>
          <p:cNvPr id="4" name="Slide Number Placeholder 3"/>
          <p:cNvSpPr>
            <a:spLocks noGrp="1"/>
          </p:cNvSpPr>
          <p:nvPr>
            <p:ph type="sldNum" sz="quarter" idx="5"/>
          </p:nvPr>
        </p:nvSpPr>
        <p:spPr/>
        <p:txBody>
          <a:bodyPr/>
          <a:lstStyle/>
          <a:p>
            <a:fld id="{AB2D6EBE-1F55-430E-9B27-5FC8EDE8ECE1}" type="slidenum">
              <a:rPr lang="en-AU" smtClean="0"/>
              <a:t>12</a:t>
            </a:fld>
            <a:endParaRPr lang="en-AU"/>
          </a:p>
        </p:txBody>
      </p:sp>
    </p:spTree>
    <p:extLst>
      <p:ext uri="{BB962C8B-B14F-4D97-AF65-F5344CB8AC3E}">
        <p14:creationId xmlns:p14="http://schemas.microsoft.com/office/powerpoint/2010/main" val="1853027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24187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3490232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81267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2877637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1069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1E2CF-E8D6-1A27-13DC-CC0659F00F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80858-F178-1B7D-1945-5E1DDE5907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ABD08C-B117-B1CB-233C-6D1E3630C4A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673864E-08BF-A89D-5713-7804E7DDAAC5}"/>
              </a:ext>
            </a:extLst>
          </p:cNvPr>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280005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327999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707173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186531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2485554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862447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344458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3990857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1374800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104649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2967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53660076"/>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50639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3595715384"/>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051307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576567424"/>
      </p:ext>
    </p:extLst>
  </p:cSld>
  <p:clrMapOvr>
    <a:masterClrMapping/>
  </p:clrMapOvr>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852256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1"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3" r:id="rId28"/>
    <p:sldLayoutId id="2147483744" r:id="rId29"/>
    <p:sldLayoutId id="2147483745" r:id="rId30"/>
    <p:sldLayoutId id="2147483746" r:id="rId31"/>
    <p:sldLayoutId id="2147483747" r:id="rId32"/>
    <p:sldLayoutId id="2147483748" r:id="rId33"/>
    <p:sldLayoutId id="2147483749" r:id="rId34"/>
    <p:sldLayoutId id="2147483750" r:id="rId35"/>
    <p:sldLayoutId id="2147483752" r:id="rId36"/>
    <p:sldLayoutId id="2147483753" r:id="rId37"/>
    <p:sldLayoutId id="2147483754" r:id="rId38"/>
    <p:sldLayoutId id="2147483755" r:id="rId3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hyperlink" Target="https://www.pxfuel.com/en%E2%80%8B/free-photo-xzgqf"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schoolsnsw.sharepoint.com/:w:/s/CAVASecondaryEd/ESE1xqcUOARBiUbAgk8ALzcBUoU86cmLW9X0kshhmUO5WQ?e=vrYFeg" TargetMode="External"/><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5.xml"/><Relationship Id="rId1" Type="http://schemas.openxmlformats.org/officeDocument/2006/relationships/slideLayout" Target="../slideLayouts/slideLayout28.xm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hyperlink" Target="https://creativecommons.org/licenses/by/4.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education.nsw.gov.au/teaching-and-learning/curriculum/creative-arts/creative-arts-curriculum-resources-k-12/11-12-curriculum-resources/writing-about-music-in-stage-6-music-1-aural-skills.html" TargetMode="External"/><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4.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3.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2.sv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37.svg"/><Relationship Id="rId11" Type="http://schemas.openxmlformats.org/officeDocument/2006/relationships/image" Target="../media/image21.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 Id="rId14" Type="http://schemas.openxmlformats.org/officeDocument/2006/relationships/image" Target="../media/image44.svg"/></Relationships>
</file>

<file path=ppt/slides/_rels/slide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56705527-9ADF-46C0-5581-52101D7FE3B9}"/>
              </a:ext>
              <a:ext uri="{C183D7F6-B498-43B3-948B-1728B52AA6E4}">
                <adec:decorative xmlns:adec="http://schemas.microsoft.com/office/drawing/2017/decorative" val="0"/>
              </a:ext>
            </a:extLst>
          </p:cNvPr>
          <p:cNvSpPr txBox="1">
            <a:spLocks/>
          </p:cNvSpPr>
          <p:nvPr/>
        </p:nvSpPr>
        <p:spPr>
          <a:xfrm>
            <a:off x="539999" y="363600"/>
            <a:ext cx="6191996" cy="1188000"/>
          </a:xfrm>
          <a:prstGeom prst="rect">
            <a:avLst/>
          </a:prstGeom>
        </p:spPr>
        <p:txBody>
          <a:bodyPr vert="horz" lIns="0" tIns="0" rIns="0" bIns="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bg1"/>
                </a:solidFill>
                <a:latin typeface="+mn-lt"/>
              </a:rPr>
              <a:t>NSW Department of Education</a:t>
            </a:r>
            <a:endParaRPr lang="en-AU" sz="1400" dirty="0">
              <a:solidFill>
                <a:schemeClr val="bg1"/>
              </a:solidFill>
              <a:latin typeface="+mn-lt"/>
            </a:endParaRPr>
          </a:p>
        </p:txBody>
      </p:sp>
      <p:sp>
        <p:nvSpPr>
          <p:cNvPr id="3" name="Title 2">
            <a:extLst>
              <a:ext uri="{FF2B5EF4-FFF2-40B4-BE49-F238E27FC236}">
                <a16:creationId xmlns:a16="http://schemas.microsoft.com/office/drawing/2014/main" id="{21E1C309-85CD-28AE-6783-39FFF119EC7B}"/>
              </a:ext>
              <a:ext uri="{C183D7F6-B498-43B3-948B-1728B52AA6E4}">
                <adec:decorative xmlns:adec="http://schemas.microsoft.com/office/drawing/2017/decorative" val="0"/>
              </a:ext>
            </a:extLst>
          </p:cNvPr>
          <p:cNvSpPr>
            <a:spLocks noGrp="1"/>
          </p:cNvSpPr>
          <p:nvPr>
            <p:ph type="ctrTitle"/>
          </p:nvPr>
        </p:nvSpPr>
        <p:spPr/>
        <p:txBody>
          <a:bodyPr/>
          <a:lstStyle/>
          <a:p>
            <a:r>
              <a:rPr lang="en-AU" dirty="0"/>
              <a:t>Writing about music in Stage 6</a:t>
            </a:r>
            <a:endParaRPr lang="en-US" dirty="0"/>
          </a:p>
        </p:txBody>
      </p:sp>
      <p:sp>
        <p:nvSpPr>
          <p:cNvPr id="4" name="Text Placeholder 3">
            <a:extLst>
              <a:ext uri="{FF2B5EF4-FFF2-40B4-BE49-F238E27FC236}">
                <a16:creationId xmlns:a16="http://schemas.microsoft.com/office/drawing/2014/main" id="{5D0808E7-C470-49C3-EDB2-7F60D05AFB86}"/>
              </a:ext>
              <a:ext uri="{C183D7F6-B498-43B3-948B-1728B52AA6E4}">
                <adec:decorative xmlns:adec="http://schemas.microsoft.com/office/drawing/2017/decorative" val="0"/>
              </a:ext>
            </a:extLst>
          </p:cNvPr>
          <p:cNvSpPr>
            <a:spLocks noGrp="1"/>
          </p:cNvSpPr>
          <p:nvPr>
            <p:ph type="body" sz="quarter" idx="10"/>
          </p:nvPr>
        </p:nvSpPr>
        <p:spPr>
          <a:xfrm>
            <a:off x="540000" y="3707999"/>
            <a:ext cx="6191996" cy="1406925"/>
          </a:xfrm>
        </p:spPr>
        <p:txBody>
          <a:bodyPr/>
          <a:lstStyle/>
          <a:p>
            <a:r>
              <a:rPr lang="en-AU" dirty="0">
                <a:solidFill>
                  <a:schemeClr val="accent4"/>
                </a:solidFill>
              </a:rPr>
              <a:t>Module 4 – Music 1 aural skills activities</a:t>
            </a:r>
          </a:p>
          <a:p>
            <a:endParaRPr lang="en-AU" dirty="0"/>
          </a:p>
        </p:txBody>
      </p:sp>
      <p:pic>
        <p:nvPicPr>
          <p:cNvPr id="18" name="Picture Placeholder 17">
            <a:extLst>
              <a:ext uri="{FF2B5EF4-FFF2-40B4-BE49-F238E27FC236}">
                <a16:creationId xmlns:a16="http://schemas.microsoft.com/office/drawing/2014/main" id="{9A928C07-10A6-FC6F-3A3B-D116E6AF9F05}"/>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5" name="TextBox 4">
            <a:extLst>
              <a:ext uri="{FF2B5EF4-FFF2-40B4-BE49-F238E27FC236}">
                <a16:creationId xmlns:a16="http://schemas.microsoft.com/office/drawing/2014/main" id="{22B8F2F2-55AF-63EB-6B2B-7D7658D3A290}"/>
              </a:ext>
              <a:ext uri="{C183D7F6-B498-43B3-948B-1728B52AA6E4}">
                <adec:decorative xmlns:adec="http://schemas.microsoft.com/office/drawing/2017/decorative" val="0"/>
              </a:ext>
            </a:extLst>
          </p:cNvPr>
          <p:cNvSpPr txBox="1"/>
          <p:nvPr/>
        </p:nvSpPr>
        <p:spPr>
          <a:xfrm>
            <a:off x="7229475" y="6629400"/>
            <a:ext cx="3829050" cy="1384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AU" sz="900">
                <a:latin typeface="Public Sans"/>
              </a:rPr>
              <a:t>Pxfuel (2023) </a:t>
            </a:r>
            <a:r>
              <a:rPr lang="en-AU" sz="900">
                <a:latin typeface="Public Sans"/>
                <a:cs typeface="Segoe UI"/>
                <a:hlinkClick r:id="rId4"/>
              </a:rPr>
              <a:t>earphones on a laptop</a:t>
            </a:r>
            <a:r>
              <a:rPr lang="en-AU" sz="900">
                <a:latin typeface="Public Sans"/>
              </a:rPr>
              <a:t> [image], accessed 25/9/2023</a:t>
            </a:r>
            <a:endParaRPr lang="en-GB"/>
          </a:p>
        </p:txBody>
      </p:sp>
    </p:spTree>
    <p:extLst>
      <p:ext uri="{BB962C8B-B14F-4D97-AF65-F5344CB8AC3E}">
        <p14:creationId xmlns:p14="http://schemas.microsoft.com/office/powerpoint/2010/main" val="511555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14C99-4312-D7B2-7B26-326D2638E0E8}"/>
              </a:ext>
            </a:extLst>
          </p:cNvPr>
          <p:cNvSpPr>
            <a:spLocks noGrp="1"/>
          </p:cNvSpPr>
          <p:nvPr>
            <p:ph type="title"/>
          </p:nvPr>
        </p:nvSpPr>
        <p:spPr>
          <a:xfrm>
            <a:off x="360000" y="360000"/>
            <a:ext cx="10080000" cy="1008000"/>
          </a:xfrm>
        </p:spPr>
        <p:txBody>
          <a:bodyPr anchor="t">
            <a:normAutofit/>
          </a:bodyPr>
          <a:lstStyle/>
          <a:p>
            <a:r>
              <a:rPr lang="en-GB" dirty="0"/>
              <a:t>Activity 7 – reorder it!</a:t>
            </a:r>
          </a:p>
        </p:txBody>
      </p:sp>
      <p:sp>
        <p:nvSpPr>
          <p:cNvPr id="3" name="TextBox 2">
            <a:extLst>
              <a:ext uri="{FF2B5EF4-FFF2-40B4-BE49-F238E27FC236}">
                <a16:creationId xmlns:a16="http://schemas.microsoft.com/office/drawing/2014/main" id="{81232E86-2716-1B71-DB10-9B6E32FAE1C9}"/>
              </a:ext>
            </a:extLst>
          </p:cNvPr>
          <p:cNvSpPr txBox="1"/>
          <p:nvPr/>
        </p:nvSpPr>
        <p:spPr>
          <a:xfrm>
            <a:off x="360000" y="1072800"/>
            <a:ext cx="10764000" cy="295200"/>
          </a:xfrm>
          <a:prstGeom prst="rect">
            <a:avLst/>
          </a:prstGeom>
          <a:noFill/>
        </p:spPr>
        <p:txBody>
          <a:bodyPr wrap="none" lIns="0" tIns="0" rIns="0" bIns="0" rtlCol="0">
            <a:noAutofit/>
          </a:bodyPr>
          <a:lstStyle/>
          <a:p>
            <a:pPr algn="l"/>
            <a:r>
              <a:rPr lang="en-AU" sz="2000" dirty="0"/>
              <a:t>Click on </a:t>
            </a:r>
            <a:r>
              <a:rPr lang="en-AU" sz="2000" dirty="0">
                <a:solidFill>
                  <a:schemeClr val="accent2"/>
                </a:solidFill>
                <a:hlinkClick r:id="rId3">
                  <a:extLst>
                    <a:ext uri="{A12FA001-AC4F-418D-AE19-62706E023703}">
                      <ahyp:hlinkClr xmlns:ahyp="http://schemas.microsoft.com/office/drawing/2018/hyperlinkcolor" val="tx"/>
                    </a:ext>
                  </a:extLst>
                </a:hlinkClick>
              </a:rPr>
              <a:t>‘Activity 7 – reorder it sample’</a:t>
            </a:r>
            <a:r>
              <a:rPr lang="en-AU" sz="2000" dirty="0">
                <a:solidFill>
                  <a:schemeClr val="accent2"/>
                </a:solidFill>
              </a:rPr>
              <a:t> </a:t>
            </a:r>
            <a:r>
              <a:rPr lang="en-AU" sz="2000" dirty="0"/>
              <a:t>to download an example of this activity.</a:t>
            </a:r>
          </a:p>
        </p:txBody>
      </p:sp>
      <p:grpSp>
        <p:nvGrpSpPr>
          <p:cNvPr id="13" name="Group 12" descr="Instruction 1:">
            <a:extLst>
              <a:ext uri="{FF2B5EF4-FFF2-40B4-BE49-F238E27FC236}">
                <a16:creationId xmlns:a16="http://schemas.microsoft.com/office/drawing/2014/main" id="{D12BD244-6952-19BD-C413-37AD028627A7}"/>
              </a:ext>
            </a:extLst>
          </p:cNvPr>
          <p:cNvGrpSpPr/>
          <p:nvPr/>
        </p:nvGrpSpPr>
        <p:grpSpPr>
          <a:xfrm>
            <a:off x="361400" y="1800000"/>
            <a:ext cx="5462094" cy="4351339"/>
            <a:chOff x="361400" y="1800000"/>
            <a:chExt cx="5462094" cy="4351339"/>
          </a:xfrm>
        </p:grpSpPr>
        <p:sp>
          <p:nvSpPr>
            <p:cNvPr id="6" name="Freeform: Shape 5" descr="In pairs, students are given an envelope which contains a sample aural response cut up into sentences.&#10;">
              <a:extLst>
                <a:ext uri="{FF2B5EF4-FFF2-40B4-BE49-F238E27FC236}">
                  <a16:creationId xmlns:a16="http://schemas.microsoft.com/office/drawing/2014/main" id="{9D01C165-BE08-E8BF-FC3F-1B38681F7C64}"/>
                </a:ext>
              </a:extLst>
            </p:cNvPr>
            <p:cNvSpPr/>
            <p:nvPr/>
          </p:nvSpPr>
          <p:spPr>
            <a:xfrm>
              <a:off x="361400" y="1800000"/>
              <a:ext cx="5462094" cy="4351339"/>
            </a:xfrm>
            <a:custGeom>
              <a:avLst/>
              <a:gdLst>
                <a:gd name="connsiteX0" fmla="*/ 0 w 5462094"/>
                <a:gd name="connsiteY0" fmla="*/ 725238 h 4351339"/>
                <a:gd name="connsiteX1" fmla="*/ 725238 w 5462094"/>
                <a:gd name="connsiteY1" fmla="*/ 0 h 4351339"/>
                <a:gd name="connsiteX2" fmla="*/ 4736856 w 5462094"/>
                <a:gd name="connsiteY2" fmla="*/ 0 h 4351339"/>
                <a:gd name="connsiteX3" fmla="*/ 5462094 w 5462094"/>
                <a:gd name="connsiteY3" fmla="*/ 725238 h 4351339"/>
                <a:gd name="connsiteX4" fmla="*/ 5462094 w 5462094"/>
                <a:gd name="connsiteY4" fmla="*/ 3626101 h 4351339"/>
                <a:gd name="connsiteX5" fmla="*/ 4736856 w 5462094"/>
                <a:gd name="connsiteY5" fmla="*/ 4351339 h 4351339"/>
                <a:gd name="connsiteX6" fmla="*/ 725238 w 5462094"/>
                <a:gd name="connsiteY6" fmla="*/ 4351339 h 4351339"/>
                <a:gd name="connsiteX7" fmla="*/ 0 w 5462094"/>
                <a:gd name="connsiteY7" fmla="*/ 3626101 h 4351339"/>
                <a:gd name="connsiteX8" fmla="*/ 0 w 5462094"/>
                <a:gd name="connsiteY8" fmla="*/ 725238 h 435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2094" h="4351339">
                  <a:moveTo>
                    <a:pt x="0" y="725238"/>
                  </a:moveTo>
                  <a:cubicBezTo>
                    <a:pt x="0" y="324700"/>
                    <a:pt x="324700" y="0"/>
                    <a:pt x="725238" y="0"/>
                  </a:cubicBezTo>
                  <a:lnTo>
                    <a:pt x="4736856" y="0"/>
                  </a:lnTo>
                  <a:cubicBezTo>
                    <a:pt x="5137394" y="0"/>
                    <a:pt x="5462094" y="324700"/>
                    <a:pt x="5462094" y="725238"/>
                  </a:cubicBezTo>
                  <a:lnTo>
                    <a:pt x="5462094" y="3626101"/>
                  </a:lnTo>
                  <a:cubicBezTo>
                    <a:pt x="5462094" y="4026639"/>
                    <a:pt x="5137394" y="4351339"/>
                    <a:pt x="4736856" y="4351339"/>
                  </a:cubicBezTo>
                  <a:lnTo>
                    <a:pt x="725238" y="4351339"/>
                  </a:lnTo>
                  <a:cubicBezTo>
                    <a:pt x="324700" y="4351339"/>
                    <a:pt x="0" y="4026639"/>
                    <a:pt x="0" y="3626101"/>
                  </a:cubicBezTo>
                  <a:lnTo>
                    <a:pt x="0" y="725238"/>
                  </a:lnTo>
                  <a:close/>
                </a:path>
              </a:pathLst>
            </a:custGeom>
            <a:solidFill>
              <a:schemeClr val="accent4">
                <a:alpha val="9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0000" tIns="1905508" rIns="252000" bIns="267028" numCol="1" spcCol="1270" anchor="t" anchorCtr="0">
              <a:noAutofit/>
            </a:bodyPr>
            <a:lstStyle/>
            <a:p>
              <a:pPr marL="0" lvl="0" indent="0" algn="l" defTabSz="1111250">
                <a:lnSpc>
                  <a:spcPct val="150000"/>
                </a:lnSpc>
                <a:spcBef>
                  <a:spcPct val="0"/>
                </a:spcBef>
                <a:spcAft>
                  <a:spcPct val="35000"/>
                </a:spcAft>
                <a:buNone/>
              </a:pPr>
              <a:r>
                <a:rPr lang="en-GB" b="0" kern="1200" dirty="0"/>
                <a:t>In pairs, students are given an envelope which contains a sample aural response cut up into sentences. </a:t>
              </a:r>
              <a:endParaRPr lang="en-US" kern="1200" dirty="0"/>
            </a:p>
          </p:txBody>
        </p:sp>
        <p:sp>
          <p:nvSpPr>
            <p:cNvPr id="7" name="Freeform: Shape 6">
              <a:extLst>
                <a:ext uri="{FF2B5EF4-FFF2-40B4-BE49-F238E27FC236}">
                  <a16:creationId xmlns:a16="http://schemas.microsoft.com/office/drawing/2014/main" id="{2EACAEC2-0AFD-D7B6-D0B4-92652B5B1CEC}"/>
                </a:ext>
              </a:extLst>
            </p:cNvPr>
            <p:cNvSpPr/>
            <p:nvPr/>
          </p:nvSpPr>
          <p:spPr>
            <a:xfrm>
              <a:off x="2439747" y="2091297"/>
              <a:ext cx="1305401" cy="1305401"/>
            </a:xfrm>
            <a:custGeom>
              <a:avLst/>
              <a:gdLst>
                <a:gd name="connsiteX0" fmla="*/ 0 w 1305401"/>
                <a:gd name="connsiteY0" fmla="*/ 652701 h 1305401"/>
                <a:gd name="connsiteX1" fmla="*/ 652701 w 1305401"/>
                <a:gd name="connsiteY1" fmla="*/ 0 h 1305401"/>
                <a:gd name="connsiteX2" fmla="*/ 1305402 w 1305401"/>
                <a:gd name="connsiteY2" fmla="*/ 652701 h 1305401"/>
                <a:gd name="connsiteX3" fmla="*/ 652701 w 1305401"/>
                <a:gd name="connsiteY3" fmla="*/ 1305402 h 1305401"/>
                <a:gd name="connsiteX4" fmla="*/ 0 w 1305401"/>
                <a:gd name="connsiteY4" fmla="*/ 652701 h 130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01" h="1305401">
                  <a:moveTo>
                    <a:pt x="0" y="652701"/>
                  </a:moveTo>
                  <a:cubicBezTo>
                    <a:pt x="0" y="292224"/>
                    <a:pt x="292224" y="0"/>
                    <a:pt x="652701" y="0"/>
                  </a:cubicBezTo>
                  <a:cubicBezTo>
                    <a:pt x="1013178" y="0"/>
                    <a:pt x="1305402" y="292224"/>
                    <a:pt x="1305402" y="652701"/>
                  </a:cubicBezTo>
                  <a:cubicBezTo>
                    <a:pt x="1305402" y="1013178"/>
                    <a:pt x="1013178" y="1305402"/>
                    <a:pt x="652701" y="1305402"/>
                  </a:cubicBezTo>
                  <a:cubicBezTo>
                    <a:pt x="292224" y="1305402"/>
                    <a:pt x="0" y="1013178"/>
                    <a:pt x="0" y="652701"/>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2946" tIns="203872" rIns="292946" bIns="203872" numCol="1" spcCol="1270" anchor="ctr" anchorCtr="0">
              <a:noAutofit/>
            </a:bodyPr>
            <a:lstStyle/>
            <a:p>
              <a:pPr marL="0" lvl="0" indent="0" algn="ctr" defTabSz="2133600">
                <a:lnSpc>
                  <a:spcPct val="90000"/>
                </a:lnSpc>
                <a:spcBef>
                  <a:spcPct val="0"/>
                </a:spcBef>
                <a:spcAft>
                  <a:spcPct val="35000"/>
                </a:spcAft>
                <a:buNone/>
              </a:pPr>
              <a:r>
                <a:rPr lang="en-US" sz="4800" kern="1200" dirty="0"/>
                <a:t>1</a:t>
              </a:r>
            </a:p>
          </p:txBody>
        </p:sp>
      </p:grpSp>
      <p:grpSp>
        <p:nvGrpSpPr>
          <p:cNvPr id="14" name="Group 13" descr="Instruction 2: Students are to listen to the excerpt and reorder the sentences to form the correct chronological answer.">
            <a:extLst>
              <a:ext uri="{FF2B5EF4-FFF2-40B4-BE49-F238E27FC236}">
                <a16:creationId xmlns:a16="http://schemas.microsoft.com/office/drawing/2014/main" id="{A39C8028-43C6-A181-F629-99037388FC89}"/>
              </a:ext>
            </a:extLst>
          </p:cNvPr>
          <p:cNvGrpSpPr/>
          <p:nvPr/>
        </p:nvGrpSpPr>
        <p:grpSpPr>
          <a:xfrm>
            <a:off x="6369704" y="1800000"/>
            <a:ext cx="5462094" cy="4351339"/>
            <a:chOff x="6369704" y="1800000"/>
            <a:chExt cx="5462094" cy="4351339"/>
          </a:xfrm>
        </p:grpSpPr>
        <p:sp>
          <p:nvSpPr>
            <p:cNvPr id="10" name="Freeform: Shape 9" descr="Table of two squares labelled one and two for the activity: reorder it. ">
              <a:extLst>
                <a:ext uri="{FF2B5EF4-FFF2-40B4-BE49-F238E27FC236}">
                  <a16:creationId xmlns:a16="http://schemas.microsoft.com/office/drawing/2014/main" id="{7A7F0E88-2E40-7D27-951D-A5886DA21E8F}"/>
                </a:ext>
              </a:extLst>
            </p:cNvPr>
            <p:cNvSpPr/>
            <p:nvPr/>
          </p:nvSpPr>
          <p:spPr>
            <a:xfrm>
              <a:off x="6369704" y="1800000"/>
              <a:ext cx="5462094" cy="4351339"/>
            </a:xfrm>
            <a:custGeom>
              <a:avLst/>
              <a:gdLst>
                <a:gd name="connsiteX0" fmla="*/ 0 w 5462094"/>
                <a:gd name="connsiteY0" fmla="*/ 725238 h 4351339"/>
                <a:gd name="connsiteX1" fmla="*/ 725238 w 5462094"/>
                <a:gd name="connsiteY1" fmla="*/ 0 h 4351339"/>
                <a:gd name="connsiteX2" fmla="*/ 4736856 w 5462094"/>
                <a:gd name="connsiteY2" fmla="*/ 0 h 4351339"/>
                <a:gd name="connsiteX3" fmla="*/ 5462094 w 5462094"/>
                <a:gd name="connsiteY3" fmla="*/ 725238 h 4351339"/>
                <a:gd name="connsiteX4" fmla="*/ 5462094 w 5462094"/>
                <a:gd name="connsiteY4" fmla="*/ 3626101 h 4351339"/>
                <a:gd name="connsiteX5" fmla="*/ 4736856 w 5462094"/>
                <a:gd name="connsiteY5" fmla="*/ 4351339 h 4351339"/>
                <a:gd name="connsiteX6" fmla="*/ 725238 w 5462094"/>
                <a:gd name="connsiteY6" fmla="*/ 4351339 h 4351339"/>
                <a:gd name="connsiteX7" fmla="*/ 0 w 5462094"/>
                <a:gd name="connsiteY7" fmla="*/ 3626101 h 4351339"/>
                <a:gd name="connsiteX8" fmla="*/ 0 w 5462094"/>
                <a:gd name="connsiteY8" fmla="*/ 725238 h 435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2094" h="4351339">
                  <a:moveTo>
                    <a:pt x="0" y="725238"/>
                  </a:moveTo>
                  <a:cubicBezTo>
                    <a:pt x="0" y="324700"/>
                    <a:pt x="324700" y="0"/>
                    <a:pt x="725238" y="0"/>
                  </a:cubicBezTo>
                  <a:lnTo>
                    <a:pt x="4736856" y="0"/>
                  </a:lnTo>
                  <a:cubicBezTo>
                    <a:pt x="5137394" y="0"/>
                    <a:pt x="5462094" y="324700"/>
                    <a:pt x="5462094" y="725238"/>
                  </a:cubicBezTo>
                  <a:lnTo>
                    <a:pt x="5462094" y="3626101"/>
                  </a:lnTo>
                  <a:cubicBezTo>
                    <a:pt x="5462094" y="4026639"/>
                    <a:pt x="5137394" y="4351339"/>
                    <a:pt x="4736856" y="4351339"/>
                  </a:cubicBezTo>
                  <a:lnTo>
                    <a:pt x="725238" y="4351339"/>
                  </a:lnTo>
                  <a:cubicBezTo>
                    <a:pt x="324700" y="4351339"/>
                    <a:pt x="0" y="4026639"/>
                    <a:pt x="0" y="3626101"/>
                  </a:cubicBezTo>
                  <a:lnTo>
                    <a:pt x="0" y="725238"/>
                  </a:lnTo>
                  <a:close/>
                </a:path>
              </a:pathLst>
            </a:custGeom>
            <a:solidFill>
              <a:schemeClr val="accent4">
                <a:alpha val="9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40000" tIns="1905508" rIns="252000" bIns="267028" numCol="1" spcCol="1270" anchor="t" anchorCtr="0">
              <a:noAutofit/>
            </a:bodyPr>
            <a:lstStyle/>
            <a:p>
              <a:pPr marL="0" lvl="0" indent="0" algn="l" defTabSz="1111250">
                <a:lnSpc>
                  <a:spcPct val="150000"/>
                </a:lnSpc>
                <a:spcBef>
                  <a:spcPct val="0"/>
                </a:spcBef>
                <a:spcAft>
                  <a:spcPct val="35000"/>
                </a:spcAft>
                <a:buNone/>
              </a:pPr>
              <a:r>
                <a:rPr lang="en-GB" b="0" kern="1200" dirty="0"/>
                <a:t>Students are to listen to the excerpt and reorder the sentences to form the correct chronological answer.</a:t>
              </a:r>
              <a:endParaRPr lang="en-US" kern="1200" dirty="0"/>
            </a:p>
          </p:txBody>
        </p:sp>
        <p:sp>
          <p:nvSpPr>
            <p:cNvPr id="11" name="Freeform: Shape 10">
              <a:extLst>
                <a:ext uri="{FF2B5EF4-FFF2-40B4-BE49-F238E27FC236}">
                  <a16:creationId xmlns:a16="http://schemas.microsoft.com/office/drawing/2014/main" id="{3EA2B5B9-1552-AD8F-5F64-A4971C5204AC}"/>
                </a:ext>
              </a:extLst>
            </p:cNvPr>
            <p:cNvSpPr/>
            <p:nvPr/>
          </p:nvSpPr>
          <p:spPr>
            <a:xfrm>
              <a:off x="8448051" y="2091297"/>
              <a:ext cx="1305401" cy="1305401"/>
            </a:xfrm>
            <a:custGeom>
              <a:avLst/>
              <a:gdLst>
                <a:gd name="connsiteX0" fmla="*/ 0 w 1305401"/>
                <a:gd name="connsiteY0" fmla="*/ 652701 h 1305401"/>
                <a:gd name="connsiteX1" fmla="*/ 652701 w 1305401"/>
                <a:gd name="connsiteY1" fmla="*/ 0 h 1305401"/>
                <a:gd name="connsiteX2" fmla="*/ 1305402 w 1305401"/>
                <a:gd name="connsiteY2" fmla="*/ 652701 h 1305401"/>
                <a:gd name="connsiteX3" fmla="*/ 652701 w 1305401"/>
                <a:gd name="connsiteY3" fmla="*/ 1305402 h 1305401"/>
                <a:gd name="connsiteX4" fmla="*/ 0 w 1305401"/>
                <a:gd name="connsiteY4" fmla="*/ 652701 h 1305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5401" h="1305401">
                  <a:moveTo>
                    <a:pt x="0" y="652701"/>
                  </a:moveTo>
                  <a:cubicBezTo>
                    <a:pt x="0" y="292224"/>
                    <a:pt x="292224" y="0"/>
                    <a:pt x="652701" y="0"/>
                  </a:cubicBezTo>
                  <a:cubicBezTo>
                    <a:pt x="1013178" y="0"/>
                    <a:pt x="1305402" y="292224"/>
                    <a:pt x="1305402" y="652701"/>
                  </a:cubicBezTo>
                  <a:cubicBezTo>
                    <a:pt x="1305402" y="1013178"/>
                    <a:pt x="1013178" y="1305402"/>
                    <a:pt x="652701" y="1305402"/>
                  </a:cubicBezTo>
                  <a:cubicBezTo>
                    <a:pt x="292224" y="1305402"/>
                    <a:pt x="0" y="1013178"/>
                    <a:pt x="0" y="652701"/>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92946" tIns="203872" rIns="292946" bIns="203872" numCol="1" spcCol="1270" anchor="ctr" anchorCtr="0">
              <a:noAutofit/>
            </a:bodyPr>
            <a:lstStyle/>
            <a:p>
              <a:pPr marL="0" lvl="0" indent="0" algn="ctr" defTabSz="2133600">
                <a:lnSpc>
                  <a:spcPct val="90000"/>
                </a:lnSpc>
                <a:spcBef>
                  <a:spcPct val="0"/>
                </a:spcBef>
                <a:spcAft>
                  <a:spcPct val="35000"/>
                </a:spcAft>
                <a:buNone/>
              </a:pPr>
              <a:r>
                <a:rPr lang="en-US" sz="4800" kern="1200" dirty="0"/>
                <a:t>2</a:t>
              </a:r>
            </a:p>
          </p:txBody>
        </p:sp>
      </p:grpSp>
      <p:sp>
        <p:nvSpPr>
          <p:cNvPr id="5" name="Slide Number Placeholder 4">
            <a:extLst>
              <a:ext uri="{FF2B5EF4-FFF2-40B4-BE49-F238E27FC236}">
                <a16:creationId xmlns:a16="http://schemas.microsoft.com/office/drawing/2014/main" id="{B7BF28B8-214B-5AC9-A9D8-37AA2A58B919}"/>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dirty="0" smtClean="0"/>
              <a:pPr>
                <a:lnSpc>
                  <a:spcPct val="90000"/>
                </a:lnSpc>
                <a:spcAft>
                  <a:spcPts val="600"/>
                </a:spcAft>
              </a:pPr>
              <a:t>10</a:t>
            </a:fld>
            <a:endParaRPr lang="en-AU"/>
          </a:p>
        </p:txBody>
      </p:sp>
    </p:spTree>
    <p:extLst>
      <p:ext uri="{BB962C8B-B14F-4D97-AF65-F5344CB8AC3E}">
        <p14:creationId xmlns:p14="http://schemas.microsoft.com/office/powerpoint/2010/main" val="1149733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01DBA-7DCA-8930-122E-30774C07B98E}"/>
              </a:ext>
              <a:ext uri="{C183D7F6-B498-43B3-948B-1728B52AA6E4}">
                <adec:decorative xmlns:adec="http://schemas.microsoft.com/office/drawing/2017/decorative" val="0"/>
              </a:ext>
            </a:extLst>
          </p:cNvPr>
          <p:cNvSpPr>
            <a:spLocks noGrp="1"/>
          </p:cNvSpPr>
          <p:nvPr>
            <p:ph type="title"/>
          </p:nvPr>
        </p:nvSpPr>
        <p:spPr/>
        <p:txBody>
          <a:bodyPr anchor="t">
            <a:normAutofit/>
          </a:bodyPr>
          <a:lstStyle/>
          <a:p>
            <a:r>
              <a:rPr lang="en-AU" dirty="0"/>
              <a:t>Activity 8 – three excerpts</a:t>
            </a:r>
          </a:p>
        </p:txBody>
      </p:sp>
      <p:pic>
        <p:nvPicPr>
          <p:cNvPr id="7" name="Picture 6" descr="This image consists of a vinyl record being held by 2 hands.">
            <a:extLst>
              <a:ext uri="{FF2B5EF4-FFF2-40B4-BE49-F238E27FC236}">
                <a16:creationId xmlns:a16="http://schemas.microsoft.com/office/drawing/2014/main" id="{BEECCDD8-BA6F-100C-71CE-3AF9F5024312}"/>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60000" y="1502862"/>
            <a:ext cx="5616000" cy="3852276"/>
          </a:xfrm>
          <a:prstGeom prst="rect">
            <a:avLst/>
          </a:prstGeom>
          <a:noFill/>
        </p:spPr>
      </p:pic>
      <p:sp>
        <p:nvSpPr>
          <p:cNvPr id="3" name="Content Placeholder 2">
            <a:extLst>
              <a:ext uri="{FF2B5EF4-FFF2-40B4-BE49-F238E27FC236}">
                <a16:creationId xmlns:a16="http://schemas.microsoft.com/office/drawing/2014/main" id="{EC04F275-AABF-6C36-F83E-5918D1D5F4DE}"/>
              </a:ext>
              <a:ext uri="{C183D7F6-B498-43B3-948B-1728B52AA6E4}">
                <adec:decorative xmlns:adec="http://schemas.microsoft.com/office/drawing/2017/decorative" val="0"/>
              </a:ext>
            </a:extLst>
          </p:cNvPr>
          <p:cNvSpPr>
            <a:spLocks noGrp="1"/>
          </p:cNvSpPr>
          <p:nvPr>
            <p:ph idx="1"/>
          </p:nvPr>
        </p:nvSpPr>
        <p:spPr>
          <a:xfrm>
            <a:off x="6227998" y="1620000"/>
            <a:ext cx="5616001" cy="3852276"/>
          </a:xfrm>
        </p:spPr>
        <p:txBody>
          <a:bodyPr vert="horz" lIns="0" tIns="0" rIns="0" bIns="0" rtlCol="0" anchor="t">
            <a:normAutofit/>
          </a:bodyPr>
          <a:lstStyle/>
          <a:p>
            <a:pPr marL="457200" indent="-457200">
              <a:lnSpc>
                <a:spcPct val="90000"/>
              </a:lnSpc>
              <a:buAutoNum type="arabicPeriod"/>
            </a:pPr>
            <a:r>
              <a:rPr lang="en-AU" sz="1700" dirty="0"/>
              <a:t>Individually prepare 3 blank pages without a heading or number.</a:t>
            </a:r>
          </a:p>
          <a:p>
            <a:pPr marL="457200" indent="-457200">
              <a:lnSpc>
                <a:spcPct val="90000"/>
              </a:lnSpc>
              <a:buAutoNum type="arabicPeriod"/>
            </a:pPr>
            <a:r>
              <a:rPr lang="en-AU" sz="1700" dirty="0"/>
              <a:t>Listen to 3 excerpts that are similar in quality for example, tone colour. This could include 3 excerpts that are </a:t>
            </a:r>
            <a:r>
              <a:rPr lang="en-AU" sz="1700" i="1" dirty="0"/>
              <a:t>acapella</a:t>
            </a:r>
            <a:r>
              <a:rPr lang="en-AU" sz="1700" dirty="0"/>
              <a:t>. </a:t>
            </a:r>
          </a:p>
          <a:p>
            <a:pPr marL="457200" indent="-457200">
              <a:lnSpc>
                <a:spcPct val="90000"/>
              </a:lnSpc>
              <a:buAutoNum type="arabicPeriod"/>
            </a:pPr>
            <a:r>
              <a:rPr lang="en-AU" sz="1700" dirty="0"/>
              <a:t>Analyse each excerpt according to the concepts of music, in as much detail as possible on the 3 blank pages you have prepared. </a:t>
            </a:r>
          </a:p>
          <a:p>
            <a:pPr marL="457200" indent="-457200">
              <a:lnSpc>
                <a:spcPct val="90000"/>
              </a:lnSpc>
              <a:buAutoNum type="arabicPeriod"/>
            </a:pPr>
            <a:r>
              <a:rPr lang="en-AU" sz="1700" dirty="0"/>
              <a:t>Exchange your responses with another student in the class, where the aim is to identify which analysis corresponds to which excerpt.</a:t>
            </a:r>
          </a:p>
          <a:p>
            <a:pPr>
              <a:lnSpc>
                <a:spcPct val="90000"/>
              </a:lnSpc>
            </a:pPr>
            <a:r>
              <a:rPr lang="en-AU" sz="1700" dirty="0"/>
              <a:t>The aim is to make your analysis detailed, to be identified by its specific musical features. </a:t>
            </a:r>
          </a:p>
        </p:txBody>
      </p:sp>
      <p:sp>
        <p:nvSpPr>
          <p:cNvPr id="5" name="TextBox 4">
            <a:extLst>
              <a:ext uri="{FF2B5EF4-FFF2-40B4-BE49-F238E27FC236}">
                <a16:creationId xmlns:a16="http://schemas.microsoft.com/office/drawing/2014/main" id="{9A222017-6244-A68A-8946-C94F7AF6DAC7}"/>
              </a:ext>
              <a:ext uri="{C183D7F6-B498-43B3-948B-1728B52AA6E4}">
                <adec:decorative xmlns:adec="http://schemas.microsoft.com/office/drawing/2017/decorative" val="0"/>
              </a:ext>
            </a:extLst>
          </p:cNvPr>
          <p:cNvSpPr txBox="1"/>
          <p:nvPr/>
        </p:nvSpPr>
        <p:spPr>
          <a:xfrm>
            <a:off x="404580" y="5544069"/>
            <a:ext cx="11439419" cy="665862"/>
          </a:xfrm>
          <a:prstGeom prst="rect">
            <a:avLst/>
          </a:prstGeom>
          <a:noFill/>
        </p:spPr>
        <p:txBody>
          <a:bodyPr wrap="square" lIns="0" tIns="0" rIns="0" bIns="0" rtlCol="0" anchor="t">
            <a:noAutofit/>
          </a:bodyPr>
          <a:lstStyle/>
          <a:p>
            <a:pPr algn="l"/>
            <a:r>
              <a:rPr lang="en-AU" sz="1700" dirty="0"/>
              <a:t>This activity can be adjusted to any concept of music, using excerpts that share the same musical qualities. For example, 3 excerpts or full pieces with a polyphonic texture (texture); or complex rhythms (duration).</a:t>
            </a:r>
          </a:p>
        </p:txBody>
      </p:sp>
      <p:sp>
        <p:nvSpPr>
          <p:cNvPr id="4" name="Slide Number Placeholder 3">
            <a:extLst>
              <a:ext uri="{FF2B5EF4-FFF2-40B4-BE49-F238E27FC236}">
                <a16:creationId xmlns:a16="http://schemas.microsoft.com/office/drawing/2014/main" id="{5BCC8B5C-7093-A810-A91F-5E2B6FFF6428}"/>
              </a:ext>
              <a:ext uri="{C183D7F6-B498-43B3-948B-1728B52AA6E4}">
                <adec:decorative xmlns:adec="http://schemas.microsoft.com/office/drawing/2017/decorative" val="0"/>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11</a:t>
            </a:fld>
            <a:endParaRPr lang="en-AU"/>
          </a:p>
        </p:txBody>
      </p:sp>
    </p:spTree>
    <p:extLst>
      <p:ext uri="{BB962C8B-B14F-4D97-AF65-F5344CB8AC3E}">
        <p14:creationId xmlns:p14="http://schemas.microsoft.com/office/powerpoint/2010/main" val="2620949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6ABC-9E22-7A0B-62D2-893494BE5B14}"/>
              </a:ext>
            </a:extLst>
          </p:cNvPr>
          <p:cNvSpPr>
            <a:spLocks noGrp="1"/>
          </p:cNvSpPr>
          <p:nvPr>
            <p:ph type="title" idx="4294967295"/>
          </p:nvPr>
        </p:nvSpPr>
        <p:spPr>
          <a:xfrm>
            <a:off x="478360" y="369888"/>
            <a:ext cx="9600678" cy="612775"/>
          </a:xfrm>
        </p:spPr>
        <p:txBody>
          <a:bodyPr/>
          <a:lstStyle/>
          <a:p>
            <a:r>
              <a:rPr lang="en-AU" dirty="0">
                <a:solidFill>
                  <a:schemeClr val="accent1"/>
                </a:solidFill>
                <a:latin typeface="Public Sans" pitchFamily="2" charset="0"/>
              </a:rPr>
              <a:t>Activity 9 – concept style cards</a:t>
            </a:r>
          </a:p>
        </p:txBody>
      </p:sp>
      <p:sp>
        <p:nvSpPr>
          <p:cNvPr id="11" name="Rectangle: Diagonal Corners Rounded 10">
            <a:extLst>
              <a:ext uri="{FF2B5EF4-FFF2-40B4-BE49-F238E27FC236}">
                <a16:creationId xmlns:a16="http://schemas.microsoft.com/office/drawing/2014/main" id="{D3056334-1468-E8C6-F370-5062A3AEE1A3}"/>
              </a:ext>
            </a:extLst>
          </p:cNvPr>
          <p:cNvSpPr/>
          <p:nvPr/>
        </p:nvSpPr>
        <p:spPr>
          <a:xfrm>
            <a:off x="478360" y="982664"/>
            <a:ext cx="1431478" cy="938604"/>
          </a:xfrm>
          <a:prstGeom prst="round2Diag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00"/>
              </a:spcAft>
            </a:pPr>
            <a:r>
              <a:rPr lang="en-AU" sz="1600" dirty="0">
                <a:solidFill>
                  <a:schemeClr val="accent1"/>
                </a:solidFill>
              </a:rPr>
              <a:t>1. </a:t>
            </a:r>
          </a:p>
          <a:p>
            <a:pPr>
              <a:spcAft>
                <a:spcPts val="400"/>
              </a:spcAft>
            </a:pPr>
            <a:r>
              <a:rPr lang="en-AU" sz="1600" dirty="0">
                <a:solidFill>
                  <a:schemeClr val="accent1"/>
                </a:solidFill>
              </a:rPr>
              <a:t>Stylistic features </a:t>
            </a:r>
          </a:p>
        </p:txBody>
      </p:sp>
      <p:sp>
        <p:nvSpPr>
          <p:cNvPr id="55" name="Rectangle: Diagonal Corners Rounded 54">
            <a:extLst>
              <a:ext uri="{FF2B5EF4-FFF2-40B4-BE49-F238E27FC236}">
                <a16:creationId xmlns:a16="http://schemas.microsoft.com/office/drawing/2014/main" id="{A5FFD09F-97CE-8EC5-9ECC-3EB02E62F9ED}"/>
              </a:ext>
            </a:extLst>
          </p:cNvPr>
          <p:cNvSpPr/>
          <p:nvPr/>
        </p:nvSpPr>
        <p:spPr>
          <a:xfrm>
            <a:off x="483975" y="2065106"/>
            <a:ext cx="1431478" cy="4423007"/>
          </a:xfrm>
          <a:prstGeom prst="round2Diag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00"/>
              </a:spcAft>
            </a:pPr>
            <a:r>
              <a:rPr lang="en-AU" sz="1400" dirty="0">
                <a:solidFill>
                  <a:schemeClr val="accent1"/>
                </a:solidFill>
              </a:rPr>
              <a:t>In pairs, students listen to 3 pieces in various styles of a genre. For example, the styles of blues, swing and bebop, within the genre of jazz. Students list the stylistic features of each excerpt on separate flashcards.  </a:t>
            </a:r>
          </a:p>
        </p:txBody>
      </p:sp>
      <p:sp>
        <p:nvSpPr>
          <p:cNvPr id="12" name="Rectangle: Diagonal Corners Rounded 11">
            <a:extLst>
              <a:ext uri="{FF2B5EF4-FFF2-40B4-BE49-F238E27FC236}">
                <a16:creationId xmlns:a16="http://schemas.microsoft.com/office/drawing/2014/main" id="{81BB320A-4266-3C0A-D5BD-039603D071B3}"/>
              </a:ext>
            </a:extLst>
          </p:cNvPr>
          <p:cNvSpPr/>
          <p:nvPr/>
        </p:nvSpPr>
        <p:spPr>
          <a:xfrm>
            <a:off x="2018967" y="982664"/>
            <a:ext cx="1431478" cy="938604"/>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00"/>
              </a:spcAft>
            </a:pPr>
            <a:r>
              <a:rPr lang="en-AU" sz="1600" dirty="0">
                <a:solidFill>
                  <a:schemeClr val="accent1"/>
                </a:solidFill>
              </a:rPr>
              <a:t>2. </a:t>
            </a:r>
          </a:p>
          <a:p>
            <a:pPr>
              <a:spcAft>
                <a:spcPts val="400"/>
              </a:spcAft>
            </a:pPr>
            <a:r>
              <a:rPr lang="en-AU" sz="1600" dirty="0">
                <a:solidFill>
                  <a:schemeClr val="accent1"/>
                </a:solidFill>
              </a:rPr>
              <a:t>Concept categories </a:t>
            </a:r>
          </a:p>
        </p:txBody>
      </p:sp>
      <p:sp>
        <p:nvSpPr>
          <p:cNvPr id="62" name="Rectangle: Diagonal Corners Rounded 61">
            <a:extLst>
              <a:ext uri="{FF2B5EF4-FFF2-40B4-BE49-F238E27FC236}">
                <a16:creationId xmlns:a16="http://schemas.microsoft.com/office/drawing/2014/main" id="{2AE0E09E-7A86-1C79-C2F0-054BC62945C3}"/>
              </a:ext>
            </a:extLst>
          </p:cNvPr>
          <p:cNvSpPr/>
          <p:nvPr/>
        </p:nvSpPr>
        <p:spPr>
          <a:xfrm>
            <a:off x="2024582" y="2065106"/>
            <a:ext cx="1431478" cy="4423006"/>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00"/>
              </a:spcAft>
            </a:pPr>
            <a:r>
              <a:rPr lang="en-AU" sz="1400" dirty="0">
                <a:solidFill>
                  <a:schemeClr val="accent1"/>
                </a:solidFill>
              </a:rPr>
              <a:t>The flashcards are scattered across the floor and students classify the stylistic features under the concepts of music headings on the board.  </a:t>
            </a:r>
          </a:p>
        </p:txBody>
      </p:sp>
      <p:sp>
        <p:nvSpPr>
          <p:cNvPr id="13" name="Rectangle: Diagonal Corners Rounded 12">
            <a:extLst>
              <a:ext uri="{FF2B5EF4-FFF2-40B4-BE49-F238E27FC236}">
                <a16:creationId xmlns:a16="http://schemas.microsoft.com/office/drawing/2014/main" id="{B2808301-D7CA-EDC3-68D3-C8E5B9FE47B8}"/>
              </a:ext>
            </a:extLst>
          </p:cNvPr>
          <p:cNvSpPr/>
          <p:nvPr/>
        </p:nvSpPr>
        <p:spPr>
          <a:xfrm>
            <a:off x="3559574" y="982664"/>
            <a:ext cx="1431478" cy="938604"/>
          </a:xfrm>
          <a:prstGeom prst="round2Diag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00"/>
              </a:spcAft>
            </a:pPr>
            <a:r>
              <a:rPr lang="en-AU" sz="1600" dirty="0">
                <a:solidFill>
                  <a:schemeClr val="accent1"/>
                </a:solidFill>
              </a:rPr>
              <a:t>3.</a:t>
            </a:r>
          </a:p>
          <a:p>
            <a:pPr>
              <a:spcAft>
                <a:spcPts val="400"/>
              </a:spcAft>
            </a:pPr>
            <a:r>
              <a:rPr lang="en-AU" sz="1600" dirty="0">
                <a:solidFill>
                  <a:schemeClr val="accent1"/>
                </a:solidFill>
              </a:rPr>
              <a:t>Whole class discussion </a:t>
            </a:r>
          </a:p>
        </p:txBody>
      </p:sp>
      <p:sp>
        <p:nvSpPr>
          <p:cNvPr id="63" name="Rectangle: Diagonal Corners Rounded 62">
            <a:extLst>
              <a:ext uri="{FF2B5EF4-FFF2-40B4-BE49-F238E27FC236}">
                <a16:creationId xmlns:a16="http://schemas.microsoft.com/office/drawing/2014/main" id="{83F115AF-708E-CE00-FFB8-4B104CC453FB}"/>
              </a:ext>
            </a:extLst>
          </p:cNvPr>
          <p:cNvSpPr/>
          <p:nvPr/>
        </p:nvSpPr>
        <p:spPr>
          <a:xfrm>
            <a:off x="3565189" y="2065106"/>
            <a:ext cx="1431478" cy="4423006"/>
          </a:xfrm>
          <a:prstGeom prst="round2Diag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00"/>
              </a:spcAft>
            </a:pPr>
            <a:r>
              <a:rPr lang="en-AU" sz="1400" dirty="0">
                <a:solidFill>
                  <a:schemeClr val="accent1"/>
                </a:solidFill>
              </a:rPr>
              <a:t>As a class, students discuss and justify which flashcards should remain as  general stylistic features of the genre under each concept. Statements that are specific to the style are collated and discussed. </a:t>
            </a:r>
          </a:p>
        </p:txBody>
      </p:sp>
      <p:sp>
        <p:nvSpPr>
          <p:cNvPr id="14" name="Rectangle: Diagonal Corners Rounded 13">
            <a:extLst>
              <a:ext uri="{FF2B5EF4-FFF2-40B4-BE49-F238E27FC236}">
                <a16:creationId xmlns:a16="http://schemas.microsoft.com/office/drawing/2014/main" id="{4A4DE57E-81A0-6EDE-CF1E-884C1C19FBD5}"/>
              </a:ext>
            </a:extLst>
          </p:cNvPr>
          <p:cNvSpPr/>
          <p:nvPr/>
        </p:nvSpPr>
        <p:spPr>
          <a:xfrm>
            <a:off x="5100181" y="992938"/>
            <a:ext cx="1431478" cy="938604"/>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00"/>
              </a:spcAft>
            </a:pPr>
            <a:r>
              <a:rPr lang="en-AU" sz="1600">
                <a:solidFill>
                  <a:schemeClr val="accent1"/>
                </a:solidFill>
              </a:rPr>
              <a:t>4.</a:t>
            </a:r>
          </a:p>
          <a:p>
            <a:pPr>
              <a:spcAft>
                <a:spcPts val="400"/>
              </a:spcAft>
            </a:pPr>
            <a:r>
              <a:rPr lang="en-AU" sz="1600">
                <a:solidFill>
                  <a:schemeClr val="accent1"/>
                </a:solidFill>
              </a:rPr>
              <a:t>Small group activity</a:t>
            </a:r>
            <a:endParaRPr lang="en-AU" sz="1600" dirty="0">
              <a:solidFill>
                <a:schemeClr val="accent1"/>
              </a:solidFill>
            </a:endParaRPr>
          </a:p>
        </p:txBody>
      </p:sp>
      <p:sp>
        <p:nvSpPr>
          <p:cNvPr id="64" name="Rectangle: Diagonal Corners Rounded 63">
            <a:extLst>
              <a:ext uri="{FF2B5EF4-FFF2-40B4-BE49-F238E27FC236}">
                <a16:creationId xmlns:a16="http://schemas.microsoft.com/office/drawing/2014/main" id="{726D618A-5E0B-8AFA-6CB7-99C66B1D78AD}"/>
              </a:ext>
            </a:extLst>
          </p:cNvPr>
          <p:cNvSpPr/>
          <p:nvPr/>
        </p:nvSpPr>
        <p:spPr>
          <a:xfrm>
            <a:off x="5105796" y="2065106"/>
            <a:ext cx="1431478" cy="4423006"/>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00"/>
              </a:spcAft>
            </a:pPr>
            <a:r>
              <a:rPr lang="en-AU" sz="1400" dirty="0">
                <a:solidFill>
                  <a:schemeClr val="accent1"/>
                </a:solidFill>
              </a:rPr>
              <a:t>Students listen to a new excerpt of the genre and identify if the general stylistic features are consistent with the new excerpt. </a:t>
            </a:r>
          </a:p>
        </p:txBody>
      </p:sp>
      <p:sp>
        <p:nvSpPr>
          <p:cNvPr id="15" name="Rectangle: Diagonal Corners Rounded 14">
            <a:extLst>
              <a:ext uri="{FF2B5EF4-FFF2-40B4-BE49-F238E27FC236}">
                <a16:creationId xmlns:a16="http://schemas.microsoft.com/office/drawing/2014/main" id="{FB6AAAE6-E079-8A67-512A-8A11DB721603}"/>
              </a:ext>
            </a:extLst>
          </p:cNvPr>
          <p:cNvSpPr/>
          <p:nvPr/>
        </p:nvSpPr>
        <p:spPr>
          <a:xfrm>
            <a:off x="6640114" y="982664"/>
            <a:ext cx="1431478" cy="938604"/>
          </a:xfrm>
          <a:prstGeom prst="round2Diag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00"/>
              </a:spcAft>
            </a:pPr>
            <a:r>
              <a:rPr lang="en-AU" sz="1600" dirty="0">
                <a:solidFill>
                  <a:schemeClr val="accent1"/>
                </a:solidFill>
              </a:rPr>
              <a:t>5.</a:t>
            </a:r>
          </a:p>
          <a:p>
            <a:pPr>
              <a:spcAft>
                <a:spcPts val="400"/>
              </a:spcAft>
            </a:pPr>
            <a:r>
              <a:rPr lang="en-AU" sz="1600" dirty="0">
                <a:solidFill>
                  <a:schemeClr val="accent1"/>
                </a:solidFill>
              </a:rPr>
              <a:t>Document</a:t>
            </a:r>
          </a:p>
        </p:txBody>
      </p:sp>
      <p:sp>
        <p:nvSpPr>
          <p:cNvPr id="67" name="Rectangle: Diagonal Corners Rounded 66">
            <a:extLst>
              <a:ext uri="{FF2B5EF4-FFF2-40B4-BE49-F238E27FC236}">
                <a16:creationId xmlns:a16="http://schemas.microsoft.com/office/drawing/2014/main" id="{415F601A-2A61-4DCF-37DE-EC0C41099059}"/>
              </a:ext>
            </a:extLst>
          </p:cNvPr>
          <p:cNvSpPr/>
          <p:nvPr/>
        </p:nvSpPr>
        <p:spPr>
          <a:xfrm>
            <a:off x="6645729" y="2065106"/>
            <a:ext cx="1431478" cy="4423006"/>
          </a:xfrm>
          <a:prstGeom prst="round2Diag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00"/>
              </a:spcAft>
            </a:pPr>
            <a:r>
              <a:rPr lang="en-AU" sz="1400" dirty="0">
                <a:solidFill>
                  <a:schemeClr val="accent1"/>
                </a:solidFill>
              </a:rPr>
              <a:t>Students note the general stylistic features of the genre in their workbook. </a:t>
            </a:r>
          </a:p>
        </p:txBody>
      </p:sp>
      <p:sp>
        <p:nvSpPr>
          <p:cNvPr id="16" name="Rectangle: Diagonal Corners Rounded 15">
            <a:extLst>
              <a:ext uri="{FF2B5EF4-FFF2-40B4-BE49-F238E27FC236}">
                <a16:creationId xmlns:a16="http://schemas.microsoft.com/office/drawing/2014/main" id="{6C2AE975-A993-C8ED-42CC-C00FE7230858}"/>
              </a:ext>
            </a:extLst>
          </p:cNvPr>
          <p:cNvSpPr/>
          <p:nvPr/>
        </p:nvSpPr>
        <p:spPr>
          <a:xfrm>
            <a:off x="8180047" y="982664"/>
            <a:ext cx="1431478" cy="938604"/>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00"/>
              </a:spcAft>
            </a:pPr>
            <a:r>
              <a:rPr lang="en-AU" sz="1600" dirty="0">
                <a:solidFill>
                  <a:schemeClr val="accent1"/>
                </a:solidFill>
              </a:rPr>
              <a:t>6.</a:t>
            </a:r>
          </a:p>
          <a:p>
            <a:pPr>
              <a:spcAft>
                <a:spcPts val="400"/>
              </a:spcAft>
            </a:pPr>
            <a:r>
              <a:rPr lang="en-AU" sz="1600" dirty="0">
                <a:solidFill>
                  <a:schemeClr val="accent1"/>
                </a:solidFill>
              </a:rPr>
              <a:t>Independent work</a:t>
            </a:r>
            <a:endParaRPr lang="en-AU" sz="1600" spc="-50" dirty="0">
              <a:solidFill>
                <a:schemeClr val="accent1"/>
              </a:solidFill>
            </a:endParaRPr>
          </a:p>
        </p:txBody>
      </p:sp>
      <p:sp>
        <p:nvSpPr>
          <p:cNvPr id="66" name="Rectangle: Diagonal Corners Rounded 65">
            <a:extLst>
              <a:ext uri="{FF2B5EF4-FFF2-40B4-BE49-F238E27FC236}">
                <a16:creationId xmlns:a16="http://schemas.microsoft.com/office/drawing/2014/main" id="{1FBD56A3-DC6D-09CF-2230-38B06A7D48EB}"/>
              </a:ext>
            </a:extLst>
          </p:cNvPr>
          <p:cNvSpPr/>
          <p:nvPr/>
        </p:nvSpPr>
        <p:spPr>
          <a:xfrm>
            <a:off x="8185662" y="2065106"/>
            <a:ext cx="1431478" cy="4423006"/>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00"/>
              </a:spcAft>
            </a:pPr>
            <a:r>
              <a:rPr lang="en-AU" sz="1400" dirty="0">
                <a:solidFill>
                  <a:schemeClr val="accent1"/>
                </a:solidFill>
              </a:rPr>
              <a:t> Students apply their knowledge of the general stylistic features to a new listening excerpt and provide examples to support the response.</a:t>
            </a:r>
          </a:p>
        </p:txBody>
      </p:sp>
      <p:sp>
        <p:nvSpPr>
          <p:cNvPr id="19" name="Rectangle: Diagonal Corners Rounded 18">
            <a:extLst>
              <a:ext uri="{FF2B5EF4-FFF2-40B4-BE49-F238E27FC236}">
                <a16:creationId xmlns:a16="http://schemas.microsoft.com/office/drawing/2014/main" id="{1972617B-8F5B-DD9C-E7B5-C043430E8C56}"/>
              </a:ext>
            </a:extLst>
          </p:cNvPr>
          <p:cNvSpPr/>
          <p:nvPr/>
        </p:nvSpPr>
        <p:spPr>
          <a:xfrm>
            <a:off x="9719980" y="982664"/>
            <a:ext cx="1431478" cy="938604"/>
          </a:xfrm>
          <a:prstGeom prst="round2Diag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00"/>
              </a:spcAft>
            </a:pPr>
            <a:r>
              <a:rPr lang="en-AU" sz="1600" dirty="0">
                <a:solidFill>
                  <a:schemeClr val="accent1"/>
                </a:solidFill>
              </a:rPr>
              <a:t>7.</a:t>
            </a:r>
          </a:p>
          <a:p>
            <a:pPr>
              <a:spcAft>
                <a:spcPts val="400"/>
              </a:spcAft>
            </a:pPr>
            <a:r>
              <a:rPr lang="en-AU" sz="1600" dirty="0">
                <a:solidFill>
                  <a:schemeClr val="accent1"/>
                </a:solidFill>
              </a:rPr>
              <a:t>Peer marking</a:t>
            </a:r>
          </a:p>
        </p:txBody>
      </p:sp>
      <p:sp>
        <p:nvSpPr>
          <p:cNvPr id="18" name="Rectangle: Diagonal Corners Rounded 17">
            <a:extLst>
              <a:ext uri="{FF2B5EF4-FFF2-40B4-BE49-F238E27FC236}">
                <a16:creationId xmlns:a16="http://schemas.microsoft.com/office/drawing/2014/main" id="{970BFFF6-40E1-F159-E607-91250D425DD8}"/>
              </a:ext>
            </a:extLst>
          </p:cNvPr>
          <p:cNvSpPr/>
          <p:nvPr/>
        </p:nvSpPr>
        <p:spPr>
          <a:xfrm>
            <a:off x="9725595" y="2065106"/>
            <a:ext cx="1431478" cy="4423006"/>
          </a:xfrm>
          <a:prstGeom prst="round2Diag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400"/>
              </a:spcAft>
            </a:pPr>
            <a:r>
              <a:rPr lang="en-AU" sz="1400" dirty="0">
                <a:solidFill>
                  <a:schemeClr val="accent1"/>
                </a:solidFill>
              </a:rPr>
              <a:t>Students review and refine their responses through teacher facilitated small group discussions</a:t>
            </a:r>
          </a:p>
        </p:txBody>
      </p:sp>
      <p:sp>
        <p:nvSpPr>
          <p:cNvPr id="4" name="Slide Number Placeholder 3">
            <a:extLst>
              <a:ext uri="{FF2B5EF4-FFF2-40B4-BE49-F238E27FC236}">
                <a16:creationId xmlns:a16="http://schemas.microsoft.com/office/drawing/2014/main" id="{0F0E9545-BBF8-4236-D3E7-427E21750EF5}"/>
              </a:ext>
              <a:ext uri="{C183D7F6-B498-43B3-948B-1728B52AA6E4}">
                <adec:decorative xmlns:adec="http://schemas.microsoft.com/office/drawing/2017/decorative" val="0"/>
              </a:ext>
            </a:extLst>
          </p:cNvPr>
          <p:cNvSpPr>
            <a:spLocks noGrp="1"/>
          </p:cNvSpPr>
          <p:nvPr>
            <p:ph type="sldNum" sz="quarter" idx="12"/>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Public Sans Light"/>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srgbClr val="22272B"/>
              </a:solidFill>
              <a:effectLst/>
              <a:uLnTx/>
              <a:uFillTx/>
              <a:latin typeface="Public Sans Light"/>
              <a:ea typeface="+mn-ea"/>
              <a:cs typeface="+mn-cs"/>
            </a:endParaRPr>
          </a:p>
        </p:txBody>
      </p:sp>
    </p:spTree>
    <p:extLst>
      <p:ext uri="{BB962C8B-B14F-4D97-AF65-F5344CB8AC3E}">
        <p14:creationId xmlns:p14="http://schemas.microsoft.com/office/powerpoint/2010/main" val="285508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8E8EA-B98A-B781-D5FE-A005E409B33B}"/>
              </a:ext>
            </a:extLst>
          </p:cNvPr>
          <p:cNvSpPr>
            <a:spLocks noGrp="1"/>
          </p:cNvSpPr>
          <p:nvPr>
            <p:ph type="title"/>
          </p:nvPr>
        </p:nvSpPr>
        <p:spPr/>
        <p:txBody>
          <a:bodyPr anchor="t">
            <a:normAutofit/>
          </a:bodyPr>
          <a:lstStyle/>
          <a:p>
            <a:r>
              <a:rPr lang="en-GB" dirty="0"/>
              <a:t>Activity 10 – concept contest</a:t>
            </a:r>
          </a:p>
        </p:txBody>
      </p:sp>
      <p:sp>
        <p:nvSpPr>
          <p:cNvPr id="3" name="Content Placeholder 2">
            <a:extLst>
              <a:ext uri="{FF2B5EF4-FFF2-40B4-BE49-F238E27FC236}">
                <a16:creationId xmlns:a16="http://schemas.microsoft.com/office/drawing/2014/main" id="{A7923607-CEC4-8C22-AE8D-41AA6A81B205}"/>
              </a:ext>
            </a:extLst>
          </p:cNvPr>
          <p:cNvSpPr>
            <a:spLocks noGrp="1"/>
          </p:cNvSpPr>
          <p:nvPr>
            <p:ph sz="half" idx="1"/>
          </p:nvPr>
        </p:nvSpPr>
        <p:spPr/>
        <p:txBody>
          <a:bodyPr vert="horz" lIns="0" tIns="0" rIns="0" bIns="0" rtlCol="0" anchor="t">
            <a:normAutofit/>
          </a:bodyPr>
          <a:lstStyle/>
          <a:p>
            <a:r>
              <a:rPr lang="en-GB" sz="1600" dirty="0"/>
              <a:t>1. Students are given sticky notes. The teacher writes an aural skills question on the board. </a:t>
            </a:r>
            <a:endParaRPr lang="en-US" sz="1600" dirty="0"/>
          </a:p>
          <a:p>
            <a:r>
              <a:rPr lang="en-GB" sz="1600" dirty="0"/>
              <a:t>2. Play the excerpt. Once the excerpt begins, students write one musical observation on their sticky note and move quickly to place their sticky note on the board. </a:t>
            </a:r>
            <a:endParaRPr lang="en-US" sz="1600" dirty="0"/>
          </a:p>
          <a:p>
            <a:r>
              <a:rPr lang="en-GB" sz="1600" dirty="0"/>
              <a:t>The first to the board with a correct observation wins a point. If another person makes the same observation, they must return to their seat and write a new observation. </a:t>
            </a:r>
          </a:p>
          <a:p>
            <a:r>
              <a:rPr lang="en-GB" sz="1600" dirty="0"/>
              <a:t>3. Repeat for as many </a:t>
            </a:r>
            <a:r>
              <a:rPr lang="en-GB" sz="1600" dirty="0" err="1"/>
              <a:t>playings</a:t>
            </a:r>
            <a:r>
              <a:rPr lang="en-GB" sz="1600" dirty="0"/>
              <a:t> as necessary. The winner is the student with the most points at the end of the </a:t>
            </a:r>
            <a:r>
              <a:rPr lang="en-GB" sz="1600" dirty="0" err="1"/>
              <a:t>playings</a:t>
            </a:r>
            <a:r>
              <a:rPr lang="en-GB" sz="1600" dirty="0"/>
              <a:t>.</a:t>
            </a:r>
          </a:p>
        </p:txBody>
      </p:sp>
      <p:pic>
        <p:nvPicPr>
          <p:cNvPr id="7" name="Picture 6" descr="Sticky notes on a wall">
            <a:extLst>
              <a:ext uri="{FF2B5EF4-FFF2-40B4-BE49-F238E27FC236}">
                <a16:creationId xmlns:a16="http://schemas.microsoft.com/office/drawing/2014/main" id="{8A886887-A2DB-31F3-F9F1-FCE9EC4B8075}"/>
              </a:ext>
            </a:extLst>
          </p:cNvPr>
          <p:cNvPicPr>
            <a:picLocks noChangeAspect="1"/>
          </p:cNvPicPr>
          <p:nvPr/>
        </p:nvPicPr>
        <p:blipFill rotWithShape="1">
          <a:blip r:embed="rId3"/>
          <a:srcRect l="5372" r="3953" b="1"/>
          <a:stretch/>
        </p:blipFill>
        <p:spPr>
          <a:xfrm>
            <a:off x="6627370" y="1902741"/>
            <a:ext cx="4982427" cy="3832636"/>
          </a:xfrm>
          <a:prstGeom prst="rect">
            <a:avLst/>
          </a:prstGeom>
          <a:noFill/>
        </p:spPr>
      </p:pic>
      <p:sp>
        <p:nvSpPr>
          <p:cNvPr id="5" name="Slide Number Placeholder 4">
            <a:extLst>
              <a:ext uri="{FF2B5EF4-FFF2-40B4-BE49-F238E27FC236}">
                <a16:creationId xmlns:a16="http://schemas.microsoft.com/office/drawing/2014/main" id="{A9FB2F01-98DD-A132-B3DB-019B1267C1DF}"/>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13</a:t>
            </a:fld>
            <a:endParaRPr lang="en-AU"/>
          </a:p>
        </p:txBody>
      </p:sp>
    </p:spTree>
    <p:extLst>
      <p:ext uri="{BB962C8B-B14F-4D97-AF65-F5344CB8AC3E}">
        <p14:creationId xmlns:p14="http://schemas.microsoft.com/office/powerpoint/2010/main" val="124089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7AB3A-C3D2-ABEC-C5C8-4EC6168F7651}"/>
              </a:ext>
              <a:ext uri="{C183D7F6-B498-43B3-948B-1728B52AA6E4}">
                <adec:decorative xmlns:adec="http://schemas.microsoft.com/office/drawing/2017/decorative" val="0"/>
              </a:ext>
            </a:extLst>
          </p:cNvPr>
          <p:cNvSpPr>
            <a:spLocks noGrp="1"/>
          </p:cNvSpPr>
          <p:nvPr>
            <p:ph type="title"/>
          </p:nvPr>
        </p:nvSpPr>
        <p:spPr/>
        <p:txBody>
          <a:bodyPr/>
          <a:lstStyle/>
          <a:p>
            <a:r>
              <a:rPr lang="en-GB" dirty="0"/>
              <a:t>Further ideas to revise the concepts</a:t>
            </a:r>
          </a:p>
        </p:txBody>
      </p:sp>
      <p:sp>
        <p:nvSpPr>
          <p:cNvPr id="5" name="Content Placeholder 6">
            <a:extLst>
              <a:ext uri="{FF2B5EF4-FFF2-40B4-BE49-F238E27FC236}">
                <a16:creationId xmlns:a16="http://schemas.microsoft.com/office/drawing/2014/main" id="{C36D1AB5-03B8-3702-2559-37E796B9D772}"/>
              </a:ext>
              <a:ext uri="{C183D7F6-B498-43B3-948B-1728B52AA6E4}">
                <adec:decorative xmlns:adec="http://schemas.microsoft.com/office/drawing/2017/decorative" val="0"/>
              </a:ext>
            </a:extLst>
          </p:cNvPr>
          <p:cNvSpPr txBox="1">
            <a:spLocks/>
          </p:cNvSpPr>
          <p:nvPr/>
        </p:nvSpPr>
        <p:spPr>
          <a:xfrm>
            <a:off x="360000" y="1040853"/>
            <a:ext cx="6000001" cy="5528212"/>
          </a:xfrm>
          <a:prstGeom prst="rect">
            <a:avLst/>
          </a:prstGeom>
        </p:spPr>
        <p:txBody>
          <a:bodyPr vert="horz" lIns="0" tIns="0" rIns="0" bIns="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latin typeface="+mj-lt"/>
              </a:rPr>
              <a:t>Individually</a:t>
            </a:r>
            <a:endParaRPr lang="en-US" dirty="0">
              <a:latin typeface="+mj-lt"/>
            </a:endParaRPr>
          </a:p>
          <a:p>
            <a:pPr marL="285750" indent="-285750">
              <a:buFont typeface="Public Sans Light" panose="020B0604020202020204" pitchFamily="34" charset="0"/>
              <a:buChar char="•"/>
            </a:pPr>
            <a:r>
              <a:rPr lang="en-GB" sz="1600" dirty="0">
                <a:solidFill>
                  <a:srgbClr val="041E42"/>
                </a:solidFill>
                <a:latin typeface="Public Sans Light"/>
              </a:rPr>
              <a:t>Starter sentences: ‘In section (section name) the (performing media) is playing (description of the concepts of music).’</a:t>
            </a:r>
          </a:p>
          <a:p>
            <a:pPr marL="285750" indent="-285750">
              <a:buFont typeface="Arial,Sans-Serif" panose="020B0604020202020204" pitchFamily="34" charset="0"/>
              <a:buChar char="•"/>
            </a:pPr>
            <a:r>
              <a:rPr lang="en-GB" sz="1600" dirty="0">
                <a:solidFill>
                  <a:srgbClr val="041E42"/>
                </a:solidFill>
                <a:latin typeface="Public Sans Light"/>
              </a:rPr>
              <a:t>Cloze passages – fill in the blanks of a pre-prepared aural response.</a:t>
            </a:r>
          </a:p>
          <a:p>
            <a:pPr marL="285750" indent="-285750">
              <a:buFont typeface="Arial,Sans-Serif" panose="020B0604020202020204" pitchFamily="34" charset="0"/>
              <a:buChar char="•"/>
            </a:pPr>
            <a:r>
              <a:rPr lang="en-GB" sz="1600" dirty="0">
                <a:solidFill>
                  <a:srgbClr val="041E42"/>
                </a:solidFill>
                <a:latin typeface="Public Sans Light"/>
              </a:rPr>
              <a:t>While practising your instrument, stop yourself and ask –   What is the structure? What are the duration elements within this piece? What are the dynamics like? How does this piece create contrast?</a:t>
            </a:r>
          </a:p>
          <a:p>
            <a:pPr marL="285750" indent="-285750">
              <a:buFont typeface="Arial,Sans-Serif" panose="020B0604020202020204" pitchFamily="34" charset="0"/>
              <a:buChar char="•"/>
            </a:pPr>
            <a:r>
              <a:rPr lang="en-GB" sz="1600" dirty="0">
                <a:solidFill>
                  <a:srgbClr val="041E42"/>
                </a:solidFill>
              </a:rPr>
              <a:t>‘Rainbow editing’ – what, where, who, why? (refer to module 2, slide 33)</a:t>
            </a:r>
          </a:p>
          <a:p>
            <a:pPr marL="285750" indent="-285750">
              <a:buFont typeface="Arial,Sans-Serif" panose="020B0604020202020204" pitchFamily="34" charset="0"/>
              <a:buChar char="•"/>
            </a:pPr>
            <a:r>
              <a:rPr lang="en-GB" sz="1600" dirty="0">
                <a:solidFill>
                  <a:srgbClr val="041E42"/>
                </a:solidFill>
              </a:rPr>
              <a:t>Create a list of musical features under each of the concepts and highlight the terms that need further clarification. For these terms, locate a musical example, as well as a definition. </a:t>
            </a:r>
          </a:p>
          <a:p>
            <a:pPr marL="285750" indent="-285750">
              <a:buFont typeface="Arial,Sans-Serif" panose="020B0604020202020204" pitchFamily="34" charset="0"/>
              <a:buChar char="•"/>
            </a:pPr>
            <a:r>
              <a:rPr lang="en-GB" sz="1600" dirty="0">
                <a:solidFill>
                  <a:srgbClr val="041E42"/>
                </a:solidFill>
              </a:rPr>
              <a:t>Create a digital glossary of musical features under concepts headings. For each, define and locate a musical example to attach to the document. </a:t>
            </a:r>
          </a:p>
          <a:p>
            <a:pPr marL="171450" indent="-171450">
              <a:buChar char="•"/>
            </a:pPr>
            <a:endParaRPr lang="en-GB" sz="1600" dirty="0">
              <a:solidFill>
                <a:srgbClr val="041E42"/>
              </a:solidFill>
            </a:endParaRPr>
          </a:p>
          <a:p>
            <a:endParaRPr lang="en-GB" b="1" dirty="0">
              <a:solidFill>
                <a:srgbClr val="D7153A"/>
              </a:solidFill>
            </a:endParaRPr>
          </a:p>
        </p:txBody>
      </p:sp>
      <p:sp>
        <p:nvSpPr>
          <p:cNvPr id="7" name="Content Placeholder 6">
            <a:extLst>
              <a:ext uri="{FF2B5EF4-FFF2-40B4-BE49-F238E27FC236}">
                <a16:creationId xmlns:a16="http://schemas.microsoft.com/office/drawing/2014/main" id="{5B7FF37B-837F-1469-B841-2D9E833A99A1}"/>
              </a:ext>
              <a:ext uri="{C183D7F6-B498-43B3-948B-1728B52AA6E4}">
                <adec:decorative xmlns:adec="http://schemas.microsoft.com/office/drawing/2017/decorative" val="0"/>
              </a:ext>
            </a:extLst>
          </p:cNvPr>
          <p:cNvSpPr>
            <a:spLocks noGrp="1"/>
          </p:cNvSpPr>
          <p:nvPr>
            <p:ph idx="1"/>
          </p:nvPr>
        </p:nvSpPr>
        <p:spPr>
          <a:xfrm>
            <a:off x="6631164" y="924352"/>
            <a:ext cx="5038998" cy="5436864"/>
          </a:xfrm>
        </p:spPr>
        <p:txBody>
          <a:bodyPr vert="horz" lIns="0" tIns="0" rIns="0" bIns="0" rtlCol="0" anchor="t">
            <a:noAutofit/>
          </a:bodyPr>
          <a:lstStyle/>
          <a:p>
            <a:r>
              <a:rPr lang="en-GB" b="1" dirty="0">
                <a:latin typeface="+mj-lt"/>
              </a:rPr>
              <a:t>Collaboratively</a:t>
            </a:r>
          </a:p>
          <a:p>
            <a:pPr marL="171450" indent="-171450">
              <a:buChar char="•"/>
            </a:pPr>
            <a:r>
              <a:rPr lang="en-GB" sz="1600" dirty="0">
                <a:solidFill>
                  <a:srgbClr val="041E42"/>
                </a:solidFill>
                <a:latin typeface="Public Sans Light"/>
              </a:rPr>
              <a:t>During a practical lesson, stop to consider, ‘What is the duration/texture/pitch material used in this section?’ Annotate the responses on the board or in a shared document.</a:t>
            </a:r>
            <a:endParaRPr lang="en-GB" sz="1600" dirty="0">
              <a:latin typeface="Public Sans Light"/>
            </a:endParaRPr>
          </a:p>
          <a:p>
            <a:pPr marL="171450" indent="-171450">
              <a:buChar char="•"/>
            </a:pPr>
            <a:r>
              <a:rPr lang="en-GB" sz="1600" dirty="0">
                <a:solidFill>
                  <a:srgbClr val="041E42"/>
                </a:solidFill>
                <a:latin typeface="Public Sans Light"/>
              </a:rPr>
              <a:t>Peer marking – mark others’ work and provide feedback using the aural skills marking criteria.</a:t>
            </a:r>
            <a:endParaRPr lang="en-GB" sz="1600" dirty="0">
              <a:solidFill>
                <a:srgbClr val="22272B"/>
              </a:solidFill>
              <a:latin typeface="Public Sans Light"/>
            </a:endParaRPr>
          </a:p>
          <a:p>
            <a:pPr marL="171450" indent="-171450">
              <a:buChar char="•"/>
            </a:pPr>
            <a:r>
              <a:rPr lang="en-GB" sz="1600" dirty="0">
                <a:solidFill>
                  <a:srgbClr val="041E42"/>
                </a:solidFill>
                <a:latin typeface="Public Sans Light"/>
              </a:rPr>
              <a:t>Work in small groups to identify musical observations – this could be noted on </a:t>
            </a:r>
            <a:r>
              <a:rPr lang="en-GB" sz="1600" dirty="0">
                <a:latin typeface="Public Sans Light"/>
              </a:rPr>
              <a:t>individual</a:t>
            </a:r>
            <a:r>
              <a:rPr lang="en-GB" sz="1600" dirty="0">
                <a:solidFill>
                  <a:srgbClr val="FF0000"/>
                </a:solidFill>
                <a:latin typeface="Public Sans Light"/>
              </a:rPr>
              <a:t> </a:t>
            </a:r>
            <a:r>
              <a:rPr lang="en-GB" sz="1600" dirty="0">
                <a:solidFill>
                  <a:srgbClr val="041E42"/>
                </a:solidFill>
                <a:latin typeface="Public Sans Light"/>
              </a:rPr>
              <a:t>whiteboards.</a:t>
            </a:r>
          </a:p>
          <a:p>
            <a:pPr marL="171450" indent="-171450">
              <a:buChar char="•"/>
            </a:pPr>
            <a:r>
              <a:rPr lang="en-GB" sz="1600" dirty="0">
                <a:solidFill>
                  <a:srgbClr val="041E42"/>
                </a:solidFill>
                <a:latin typeface="Public Sans Light"/>
              </a:rPr>
              <a:t>Identify and mark any compositional devices you can find on a score and then categorise each observation according to the concepts of music.</a:t>
            </a:r>
            <a:endParaRPr lang="en-GB" sz="1600" dirty="0">
              <a:latin typeface="Public Sans Light"/>
            </a:endParaRPr>
          </a:p>
          <a:p>
            <a:endParaRPr lang="en-GB" sz="1600" b="1" dirty="0">
              <a:solidFill>
                <a:srgbClr val="041E42"/>
              </a:solidFill>
              <a:latin typeface="Public Sans Light"/>
            </a:endParaRPr>
          </a:p>
          <a:p>
            <a:pPr marL="285750" indent="-285750">
              <a:buFont typeface="Arial,Sans-Serif" panose="020B0604020202020204" pitchFamily="34" charset="0"/>
              <a:buChar char="•"/>
            </a:pPr>
            <a:endParaRPr lang="en-GB" sz="1600" dirty="0">
              <a:solidFill>
                <a:srgbClr val="041E42"/>
              </a:solidFill>
            </a:endParaRPr>
          </a:p>
          <a:p>
            <a:pPr marL="171450" indent="-171450">
              <a:buChar char="•"/>
            </a:pPr>
            <a:endParaRPr lang="en-GB" sz="1600" dirty="0">
              <a:solidFill>
                <a:srgbClr val="041E42"/>
              </a:solidFill>
            </a:endParaRPr>
          </a:p>
          <a:p>
            <a:endParaRPr lang="en-GB" b="1" dirty="0">
              <a:solidFill>
                <a:schemeClr val="tx2"/>
              </a:solidFill>
            </a:endParaRPr>
          </a:p>
        </p:txBody>
      </p:sp>
      <p:sp>
        <p:nvSpPr>
          <p:cNvPr id="4" name="Slide Number Placeholder 3">
            <a:extLst>
              <a:ext uri="{FF2B5EF4-FFF2-40B4-BE49-F238E27FC236}">
                <a16:creationId xmlns:a16="http://schemas.microsoft.com/office/drawing/2014/main" id="{6ED79D68-102F-196F-ED81-BB8FD05000A2}"/>
              </a:ext>
              <a:ext uri="{C183D7F6-B498-43B3-948B-1728B52AA6E4}">
                <adec:decorative xmlns:adec="http://schemas.microsoft.com/office/drawing/2017/decorative" val="0"/>
              </a:ext>
            </a:extLst>
          </p:cNvPr>
          <p:cNvSpPr>
            <a:spLocks noGrp="1"/>
          </p:cNvSpPr>
          <p:nvPr>
            <p:ph type="sldNum" sz="quarter" idx="10"/>
          </p:nvPr>
        </p:nvSpPr>
        <p:spPr/>
        <p:txBody>
          <a:bodyPr/>
          <a:lstStyle/>
          <a:p>
            <a:fld id="{10A01DC5-1685-4615-8240-15192985C6A2}" type="slidenum">
              <a:rPr lang="en-AU" dirty="0" smtClean="0"/>
              <a:pPr/>
              <a:t>14</a:t>
            </a:fld>
            <a:endParaRPr lang="en-AU"/>
          </a:p>
        </p:txBody>
      </p:sp>
    </p:spTree>
    <p:extLst>
      <p:ext uri="{BB962C8B-B14F-4D97-AF65-F5344CB8AC3E}">
        <p14:creationId xmlns:p14="http://schemas.microsoft.com/office/powerpoint/2010/main" val="27362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latin typeface="Public Sans Light"/>
                <a:ea typeface="+mn-ea"/>
                <a:cs typeface="+mn-cs"/>
              </a:rPr>
              <a:t> </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latin typeface="Public Sans Light"/>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Public Sans Light"/>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r>
              <a:rPr lang="en-AU"/>
              <a:t>Creative arts </a:t>
            </a:r>
            <a:r>
              <a:rPr lang="en-AU" dirty="0"/>
              <a:t>11–12 </a:t>
            </a:r>
            <a:r>
              <a:rPr lang="en-AU" dirty="0">
                <a:latin typeface="Public Sans Light" pitchFamily="2" charset="0"/>
              </a:rPr>
              <a:t>© </a:t>
            </a:r>
            <a:r>
              <a:rPr lang="en-AU" dirty="0"/>
              <a:t>Syllabus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Lst>
          </p:cNvPr>
          <p:cNvSpPr>
            <a:spLocks noGrp="1"/>
          </p:cNvSpPr>
          <p:nvPr>
            <p:ph type="sldNum" sz="quarter" idx="10"/>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381787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3">
                  <a:extLst>
                    <a:ext uri="{A12FA001-AC4F-418D-AE19-62706E023703}">
                      <ahyp:hlinkClr xmlns:ahyp="http://schemas.microsoft.com/office/drawing/2018/hyperlinkcolor" val="tx"/>
                    </a:ext>
                  </a:extLst>
                </a:hlinkClick>
              </a:rPr>
              <a:t>© </a:t>
            </a:r>
            <a:r>
              <a:rPr lang="en-AU" dirty="0">
                <a:hlinkClick r:id="rId3">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4">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16</a:t>
            </a:fld>
            <a:endParaRPr lang="en-AU"/>
          </a:p>
        </p:txBody>
      </p:sp>
    </p:spTree>
    <p:extLst>
      <p:ext uri="{BB962C8B-B14F-4D97-AF65-F5344CB8AC3E}">
        <p14:creationId xmlns:p14="http://schemas.microsoft.com/office/powerpoint/2010/main" val="372624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9477341-DD95-B496-6A8D-ACFB47D5D9D3}"/>
              </a:ext>
            </a:extLst>
          </p:cNvPr>
          <p:cNvSpPr>
            <a:spLocks noGrp="1"/>
          </p:cNvSpPr>
          <p:nvPr>
            <p:ph type="ctrTitle"/>
          </p:nvPr>
        </p:nvSpPr>
        <p:spPr/>
        <p:txBody>
          <a:bodyPr/>
          <a:lstStyle/>
          <a:p>
            <a:r>
              <a:rPr lang="en-AU" dirty="0"/>
              <a:t>10 aural skills activities</a:t>
            </a:r>
          </a:p>
        </p:txBody>
      </p:sp>
      <p:sp>
        <p:nvSpPr>
          <p:cNvPr id="10" name="Text Placeholder 9">
            <a:extLst>
              <a:ext uri="{FF2B5EF4-FFF2-40B4-BE49-F238E27FC236}">
                <a16:creationId xmlns:a16="http://schemas.microsoft.com/office/drawing/2014/main" id="{59D8511E-B687-2900-7BC1-21E2828B132E}"/>
              </a:ext>
            </a:extLst>
          </p:cNvPr>
          <p:cNvSpPr>
            <a:spLocks noGrp="1"/>
          </p:cNvSpPr>
          <p:nvPr>
            <p:ph type="body" sz="quarter" idx="10"/>
          </p:nvPr>
        </p:nvSpPr>
        <p:spPr/>
        <p:txBody>
          <a:bodyPr/>
          <a:lstStyle/>
          <a:p>
            <a:r>
              <a:rPr lang="en-AU" dirty="0"/>
              <a:t>The following activities are designed to be used as single classroom revision activities and are not sequential.</a:t>
            </a:r>
          </a:p>
          <a:p>
            <a:endParaRPr lang="en-AU" dirty="0"/>
          </a:p>
        </p:txBody>
      </p:sp>
      <p:sp>
        <p:nvSpPr>
          <p:cNvPr id="3" name="Text Placeholder 3">
            <a:extLst>
              <a:ext uri="{FF2B5EF4-FFF2-40B4-BE49-F238E27FC236}">
                <a16:creationId xmlns:a16="http://schemas.microsoft.com/office/drawing/2014/main" id="{69157A24-ED52-DE3E-C841-68ADB8208EFD}"/>
              </a:ext>
              <a:ext uri="{C183D7F6-B498-43B3-948B-1728B52AA6E4}">
                <adec:decorative xmlns:adec="http://schemas.microsoft.com/office/drawing/2017/decorative" val="0"/>
              </a:ext>
            </a:extLst>
          </p:cNvPr>
          <p:cNvSpPr txBox="1">
            <a:spLocks/>
          </p:cNvSpPr>
          <p:nvPr/>
        </p:nvSpPr>
        <p:spPr>
          <a:xfrm>
            <a:off x="359999" y="279379"/>
            <a:ext cx="6191996" cy="1188000"/>
          </a:xfrm>
          <a:prstGeom prst="rect">
            <a:avLst/>
          </a:prstGeom>
        </p:spPr>
        <p:txBody>
          <a:bodyPr vert="horz" lIns="0" tIns="0" rIns="0" bIns="0" rtlCol="0" anchor="t">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accent2"/>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solidFill>
                  <a:schemeClr val="accent1"/>
                </a:solidFill>
                <a:latin typeface="+mn-lt"/>
              </a:rPr>
              <a:t>NSW Department of Education</a:t>
            </a:r>
            <a:endParaRPr lang="en-AU" sz="1400" dirty="0">
              <a:solidFill>
                <a:schemeClr val="accent1"/>
              </a:solidFill>
              <a:latin typeface="+mn-lt"/>
            </a:endParaRPr>
          </a:p>
        </p:txBody>
      </p:sp>
    </p:spTree>
    <p:extLst>
      <p:ext uri="{BB962C8B-B14F-4D97-AF65-F5344CB8AC3E}">
        <p14:creationId xmlns:p14="http://schemas.microsoft.com/office/powerpoint/2010/main" val="575101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AAF7D-5970-5DD0-659D-A0897B535B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1B34D78-16A9-066E-9894-25823E3CF307}"/>
              </a:ext>
            </a:extLst>
          </p:cNvPr>
          <p:cNvSpPr>
            <a:spLocks noGrp="1"/>
          </p:cNvSpPr>
          <p:nvPr>
            <p:ph type="title"/>
          </p:nvPr>
        </p:nvSpPr>
        <p:spPr/>
        <p:txBody>
          <a:bodyPr/>
          <a:lstStyle/>
          <a:p>
            <a:r>
              <a:rPr lang="en-GB" dirty="0"/>
              <a:t>Contents</a:t>
            </a:r>
          </a:p>
        </p:txBody>
      </p:sp>
      <p:sp>
        <p:nvSpPr>
          <p:cNvPr id="13" name="Text Placeholder 12">
            <a:extLst>
              <a:ext uri="{FF2B5EF4-FFF2-40B4-BE49-F238E27FC236}">
                <a16:creationId xmlns:a16="http://schemas.microsoft.com/office/drawing/2014/main" id="{250DBE80-E98C-97B4-B64D-B2E79CCEC5A2}"/>
              </a:ext>
            </a:extLst>
          </p:cNvPr>
          <p:cNvSpPr>
            <a:spLocks noGrp="1"/>
          </p:cNvSpPr>
          <p:nvPr>
            <p:ph type="body" sz="quarter" idx="14"/>
          </p:nvPr>
        </p:nvSpPr>
        <p:spPr>
          <a:xfrm>
            <a:off x="357481" y="929331"/>
            <a:ext cx="8532000" cy="438669"/>
          </a:xfrm>
        </p:spPr>
        <p:txBody>
          <a:bodyPr vert="horz" lIns="0" tIns="0" rIns="0" bIns="0" rtlCol="0" anchor="t">
            <a:noAutofit/>
          </a:bodyPr>
          <a:lstStyle/>
          <a:p>
            <a:r>
              <a:rPr lang="en-GB" b="0" dirty="0">
                <a:latin typeface="+mj-lt"/>
              </a:rPr>
              <a:t>Module 4 – Music 1 aural skills activities</a:t>
            </a:r>
          </a:p>
        </p:txBody>
      </p:sp>
      <p:graphicFrame>
        <p:nvGraphicFramePr>
          <p:cNvPr id="14" name="Table 14" descr="This table outlines the content of this module">
            <a:extLst>
              <a:ext uri="{FF2B5EF4-FFF2-40B4-BE49-F238E27FC236}">
                <a16:creationId xmlns:a16="http://schemas.microsoft.com/office/drawing/2014/main" id="{F5F28A5E-F531-08AF-946C-4B3E380F8C7C}"/>
              </a:ext>
            </a:extLst>
          </p:cNvPr>
          <p:cNvGraphicFramePr>
            <a:graphicFrameLocks noGrp="1"/>
          </p:cNvGraphicFramePr>
          <p:nvPr>
            <p:extLst>
              <p:ext uri="{D42A27DB-BD31-4B8C-83A1-F6EECF244321}">
                <p14:modId xmlns:p14="http://schemas.microsoft.com/office/powerpoint/2010/main" val="1797424631"/>
              </p:ext>
            </p:extLst>
          </p:nvPr>
        </p:nvGraphicFramePr>
        <p:xfrm>
          <a:off x="357481" y="2267185"/>
          <a:ext cx="8168637" cy="4389120"/>
        </p:xfrm>
        <a:graphic>
          <a:graphicData uri="http://schemas.openxmlformats.org/drawingml/2006/table">
            <a:tbl>
              <a:tblPr firstRow="1" bandRow="1">
                <a:tableStyleId>{69012ECD-51FC-41F1-AA8D-1B2483CD663E}</a:tableStyleId>
              </a:tblPr>
              <a:tblGrid>
                <a:gridCol w="5738519">
                  <a:extLst>
                    <a:ext uri="{9D8B030D-6E8A-4147-A177-3AD203B41FA5}">
                      <a16:colId xmlns:a16="http://schemas.microsoft.com/office/drawing/2014/main" val="282097939"/>
                    </a:ext>
                  </a:extLst>
                </a:gridCol>
                <a:gridCol w="2430118">
                  <a:extLst>
                    <a:ext uri="{9D8B030D-6E8A-4147-A177-3AD203B41FA5}">
                      <a16:colId xmlns:a16="http://schemas.microsoft.com/office/drawing/2014/main" val="185236771"/>
                    </a:ext>
                  </a:extLst>
                </a:gridCol>
              </a:tblGrid>
              <a:tr h="316816">
                <a:tc>
                  <a:txBody>
                    <a:bodyPr/>
                    <a:lstStyle/>
                    <a:p>
                      <a:r>
                        <a:rPr lang="en-GB" dirty="0">
                          <a:latin typeface="+mj-lt"/>
                        </a:rPr>
                        <a:t>Items</a:t>
                      </a:r>
                    </a:p>
                  </a:txBody>
                  <a:tcPr/>
                </a:tc>
                <a:tc>
                  <a:txBody>
                    <a:bodyPr/>
                    <a:lstStyle/>
                    <a:p>
                      <a:r>
                        <a:rPr lang="en-GB" dirty="0">
                          <a:latin typeface="+mj-lt"/>
                        </a:rPr>
                        <a:t>Slide number</a:t>
                      </a:r>
                    </a:p>
                  </a:txBody>
                  <a:tcPr/>
                </a:tc>
                <a:extLst>
                  <a:ext uri="{0D108BD9-81ED-4DB2-BD59-A6C34878D82A}">
                    <a16:rowId xmlns:a16="http://schemas.microsoft.com/office/drawing/2014/main" val="404387144"/>
                  </a:ext>
                </a:extLst>
              </a:tr>
              <a:tr h="316816">
                <a:tc>
                  <a:txBody>
                    <a:bodyPr/>
                    <a:lstStyle/>
                    <a:p>
                      <a:r>
                        <a:rPr lang="en-GB" dirty="0"/>
                        <a:t>Activity 1 – do you know your concepts?</a:t>
                      </a:r>
                    </a:p>
                  </a:txBody>
                  <a:tcPr>
                    <a:solidFill>
                      <a:schemeClr val="bg1"/>
                    </a:solidFill>
                  </a:tcPr>
                </a:tc>
                <a:tc>
                  <a:txBody>
                    <a:bodyPr/>
                    <a:lstStyle/>
                    <a:p>
                      <a:r>
                        <a:rPr lang="en-GB" dirty="0"/>
                        <a:t>4</a:t>
                      </a:r>
                    </a:p>
                  </a:txBody>
                  <a:tcPr anchor="ctr">
                    <a:solidFill>
                      <a:schemeClr val="bg1"/>
                    </a:solidFill>
                  </a:tcPr>
                </a:tc>
                <a:extLst>
                  <a:ext uri="{0D108BD9-81ED-4DB2-BD59-A6C34878D82A}">
                    <a16:rowId xmlns:a16="http://schemas.microsoft.com/office/drawing/2014/main" val="675208349"/>
                  </a:ext>
                </a:extLst>
              </a:tr>
              <a:tr h="316816">
                <a:tc>
                  <a:txBody>
                    <a:bodyPr/>
                    <a:lstStyle/>
                    <a:p>
                      <a:r>
                        <a:rPr lang="en-GB" dirty="0"/>
                        <a:t>Activity 2 – concept collaboration</a:t>
                      </a:r>
                    </a:p>
                  </a:txBody>
                  <a:tcPr>
                    <a:solidFill>
                      <a:schemeClr val="bg1"/>
                    </a:solidFill>
                  </a:tcPr>
                </a:tc>
                <a:tc>
                  <a:txBody>
                    <a:bodyPr/>
                    <a:lstStyle/>
                    <a:p>
                      <a:r>
                        <a:rPr lang="en-GB" dirty="0"/>
                        <a:t>5</a:t>
                      </a:r>
                    </a:p>
                  </a:txBody>
                  <a:tcPr anchor="ctr">
                    <a:solidFill>
                      <a:schemeClr val="bg1"/>
                    </a:solidFill>
                  </a:tcPr>
                </a:tc>
                <a:extLst>
                  <a:ext uri="{0D108BD9-81ED-4DB2-BD59-A6C34878D82A}">
                    <a16:rowId xmlns:a16="http://schemas.microsoft.com/office/drawing/2014/main" val="1478325070"/>
                  </a:ext>
                </a:extLst>
              </a:tr>
              <a:tr h="316816">
                <a:tc>
                  <a:txBody>
                    <a:bodyPr/>
                    <a:lstStyle/>
                    <a:p>
                      <a:r>
                        <a:rPr lang="en-GB" dirty="0"/>
                        <a:t>Activity 3 – celebrity heads</a:t>
                      </a:r>
                    </a:p>
                  </a:txBody>
                  <a:tcPr>
                    <a:solidFill>
                      <a:schemeClr val="bg1"/>
                    </a:solidFill>
                  </a:tcPr>
                </a:tc>
                <a:tc>
                  <a:txBody>
                    <a:bodyPr/>
                    <a:lstStyle/>
                    <a:p>
                      <a:r>
                        <a:rPr lang="en-GB" dirty="0"/>
                        <a:t>6</a:t>
                      </a:r>
                    </a:p>
                  </a:txBody>
                  <a:tcPr anchor="ctr">
                    <a:solidFill>
                      <a:schemeClr val="bg1"/>
                    </a:solidFill>
                  </a:tcPr>
                </a:tc>
                <a:extLst>
                  <a:ext uri="{0D108BD9-81ED-4DB2-BD59-A6C34878D82A}">
                    <a16:rowId xmlns:a16="http://schemas.microsoft.com/office/drawing/2014/main" val="1054522396"/>
                  </a:ext>
                </a:extLst>
              </a:tr>
              <a:tr h="316816">
                <a:tc>
                  <a:txBody>
                    <a:bodyPr/>
                    <a:lstStyle/>
                    <a:p>
                      <a:r>
                        <a:rPr lang="en-GB" dirty="0"/>
                        <a:t>Activity 4 – which song is that?</a:t>
                      </a:r>
                      <a:endParaRPr lang="en-US" dirty="0"/>
                    </a:p>
                  </a:txBody>
                  <a:tcPr>
                    <a:solidFill>
                      <a:schemeClr val="bg1"/>
                    </a:solidFill>
                  </a:tcPr>
                </a:tc>
                <a:tc>
                  <a:txBody>
                    <a:bodyPr/>
                    <a:lstStyle/>
                    <a:p>
                      <a:r>
                        <a:rPr lang="en-GB" dirty="0"/>
                        <a:t>7</a:t>
                      </a:r>
                    </a:p>
                  </a:txBody>
                  <a:tcPr anchor="ctr">
                    <a:solidFill>
                      <a:schemeClr val="bg1"/>
                    </a:solidFill>
                  </a:tcPr>
                </a:tc>
                <a:extLst>
                  <a:ext uri="{0D108BD9-81ED-4DB2-BD59-A6C34878D82A}">
                    <a16:rowId xmlns:a16="http://schemas.microsoft.com/office/drawing/2014/main" val="558789561"/>
                  </a:ext>
                </a:extLst>
              </a:tr>
              <a:tr h="316816">
                <a:tc>
                  <a:txBody>
                    <a:bodyPr/>
                    <a:lstStyle/>
                    <a:p>
                      <a:r>
                        <a:rPr lang="en-US" dirty="0"/>
                        <a:t>Activity 5 – general analysis</a:t>
                      </a:r>
                    </a:p>
                  </a:txBody>
                  <a:tcPr>
                    <a:solidFill>
                      <a:schemeClr val="bg1"/>
                    </a:solidFill>
                  </a:tcPr>
                </a:tc>
                <a:tc>
                  <a:txBody>
                    <a:bodyPr/>
                    <a:lstStyle/>
                    <a:p>
                      <a:r>
                        <a:rPr lang="en-GB" dirty="0"/>
                        <a:t>8</a:t>
                      </a:r>
                    </a:p>
                  </a:txBody>
                  <a:tcPr anchor="ctr">
                    <a:solidFill>
                      <a:schemeClr val="bg1"/>
                    </a:solidFill>
                  </a:tcPr>
                </a:tc>
                <a:extLst>
                  <a:ext uri="{0D108BD9-81ED-4DB2-BD59-A6C34878D82A}">
                    <a16:rowId xmlns:a16="http://schemas.microsoft.com/office/drawing/2014/main" val="2157206050"/>
                  </a:ext>
                </a:extLst>
              </a:tr>
              <a:tr h="316816">
                <a:tc>
                  <a:txBody>
                    <a:bodyPr/>
                    <a:lstStyle/>
                    <a:p>
                      <a:r>
                        <a:rPr lang="en-GB" dirty="0"/>
                        <a:t>Activity 6 – concept stations</a:t>
                      </a:r>
                      <a:endParaRPr lang="en-US" dirty="0"/>
                    </a:p>
                  </a:txBody>
                  <a:tcPr>
                    <a:solidFill>
                      <a:schemeClr val="bg1"/>
                    </a:solidFill>
                  </a:tcPr>
                </a:tc>
                <a:tc>
                  <a:txBody>
                    <a:bodyPr/>
                    <a:lstStyle/>
                    <a:p>
                      <a:r>
                        <a:rPr lang="en-GB" dirty="0"/>
                        <a:t>9</a:t>
                      </a:r>
                    </a:p>
                  </a:txBody>
                  <a:tcPr anchor="ctr">
                    <a:solidFill>
                      <a:schemeClr val="bg1"/>
                    </a:solidFill>
                  </a:tcPr>
                </a:tc>
                <a:extLst>
                  <a:ext uri="{0D108BD9-81ED-4DB2-BD59-A6C34878D82A}">
                    <a16:rowId xmlns:a16="http://schemas.microsoft.com/office/drawing/2014/main" val="2349761669"/>
                  </a:ext>
                </a:extLst>
              </a:tr>
              <a:tr h="316816">
                <a:tc>
                  <a:txBody>
                    <a:bodyPr/>
                    <a:lstStyle/>
                    <a:p>
                      <a:r>
                        <a:rPr lang="en-GB" dirty="0"/>
                        <a:t>Activity 7 – reorder it!</a:t>
                      </a:r>
                      <a:endParaRPr lang="en-US" dirty="0"/>
                    </a:p>
                  </a:txBody>
                  <a:tcPr>
                    <a:solidFill>
                      <a:schemeClr val="bg1"/>
                    </a:solidFill>
                  </a:tcPr>
                </a:tc>
                <a:tc>
                  <a:txBody>
                    <a:bodyPr/>
                    <a:lstStyle/>
                    <a:p>
                      <a:r>
                        <a:rPr lang="en-GB" dirty="0"/>
                        <a:t>10</a:t>
                      </a:r>
                    </a:p>
                  </a:txBody>
                  <a:tcPr anchor="ctr">
                    <a:solidFill>
                      <a:schemeClr val="bg1"/>
                    </a:solidFill>
                  </a:tcPr>
                </a:tc>
                <a:extLst>
                  <a:ext uri="{0D108BD9-81ED-4DB2-BD59-A6C34878D82A}">
                    <a16:rowId xmlns:a16="http://schemas.microsoft.com/office/drawing/2014/main" val="643793646"/>
                  </a:ext>
                </a:extLst>
              </a:tr>
              <a:tr h="316816">
                <a:tc>
                  <a:txBody>
                    <a:bodyPr/>
                    <a:lstStyle/>
                    <a:p>
                      <a:pPr lvl="0">
                        <a:buNone/>
                      </a:pPr>
                      <a:r>
                        <a:rPr lang="en-GB" dirty="0"/>
                        <a:t>Activity 8 – three excerpts</a:t>
                      </a:r>
                    </a:p>
                  </a:txBody>
                  <a:tcPr>
                    <a:solidFill>
                      <a:schemeClr val="bg1"/>
                    </a:solidFill>
                  </a:tcPr>
                </a:tc>
                <a:tc>
                  <a:txBody>
                    <a:bodyPr/>
                    <a:lstStyle/>
                    <a:p>
                      <a:pPr lvl="0">
                        <a:buNone/>
                      </a:pPr>
                      <a:r>
                        <a:rPr lang="en-GB" dirty="0"/>
                        <a:t>11</a:t>
                      </a:r>
                    </a:p>
                  </a:txBody>
                  <a:tcPr anchor="ctr">
                    <a:solidFill>
                      <a:schemeClr val="bg1"/>
                    </a:solidFill>
                  </a:tcPr>
                </a:tc>
                <a:extLst>
                  <a:ext uri="{0D108BD9-81ED-4DB2-BD59-A6C34878D82A}">
                    <a16:rowId xmlns:a16="http://schemas.microsoft.com/office/drawing/2014/main" val="2325181852"/>
                  </a:ext>
                </a:extLst>
              </a:tr>
              <a:tr h="316816">
                <a:tc>
                  <a:txBody>
                    <a:bodyPr/>
                    <a:lstStyle/>
                    <a:p>
                      <a:pPr lvl="0">
                        <a:buNone/>
                      </a:pPr>
                      <a:r>
                        <a:rPr lang="en-GB" dirty="0"/>
                        <a:t>Activity 9 – concept style cards</a:t>
                      </a:r>
                    </a:p>
                  </a:txBody>
                  <a:tcPr>
                    <a:solidFill>
                      <a:schemeClr val="bg1"/>
                    </a:solidFill>
                  </a:tcPr>
                </a:tc>
                <a:tc>
                  <a:txBody>
                    <a:bodyPr/>
                    <a:lstStyle/>
                    <a:p>
                      <a:pPr lvl="0">
                        <a:buNone/>
                      </a:pPr>
                      <a:r>
                        <a:rPr lang="en-GB" dirty="0"/>
                        <a:t>12</a:t>
                      </a:r>
                    </a:p>
                  </a:txBody>
                  <a:tcPr anchor="ctr">
                    <a:solidFill>
                      <a:schemeClr val="bg1"/>
                    </a:solidFill>
                  </a:tcPr>
                </a:tc>
                <a:extLst>
                  <a:ext uri="{0D108BD9-81ED-4DB2-BD59-A6C34878D82A}">
                    <a16:rowId xmlns:a16="http://schemas.microsoft.com/office/drawing/2014/main" val="993280970"/>
                  </a:ext>
                </a:extLst>
              </a:tr>
              <a:tr h="316816">
                <a:tc>
                  <a:txBody>
                    <a:bodyPr/>
                    <a:lstStyle/>
                    <a:p>
                      <a:pPr lvl="0">
                        <a:buNone/>
                      </a:pPr>
                      <a:r>
                        <a:rPr lang="en-GB" dirty="0"/>
                        <a:t>Activity 10 – concept contest</a:t>
                      </a:r>
                    </a:p>
                  </a:txBody>
                  <a:tcPr>
                    <a:solidFill>
                      <a:schemeClr val="bg1"/>
                    </a:solidFill>
                  </a:tcPr>
                </a:tc>
                <a:tc>
                  <a:txBody>
                    <a:bodyPr/>
                    <a:lstStyle/>
                    <a:p>
                      <a:pPr lvl="0">
                        <a:buNone/>
                      </a:pPr>
                      <a:r>
                        <a:rPr lang="en-GB" dirty="0"/>
                        <a:t>13</a:t>
                      </a:r>
                    </a:p>
                  </a:txBody>
                  <a:tcPr anchor="ctr">
                    <a:solidFill>
                      <a:schemeClr val="bg1"/>
                    </a:solidFill>
                  </a:tcPr>
                </a:tc>
                <a:extLst>
                  <a:ext uri="{0D108BD9-81ED-4DB2-BD59-A6C34878D82A}">
                    <a16:rowId xmlns:a16="http://schemas.microsoft.com/office/drawing/2014/main" val="2511020124"/>
                  </a:ext>
                </a:extLst>
              </a:tr>
              <a:tr h="316816">
                <a:tc>
                  <a:txBody>
                    <a:bodyPr/>
                    <a:lstStyle/>
                    <a:p>
                      <a:pPr lvl="0">
                        <a:buNone/>
                      </a:pPr>
                      <a:r>
                        <a:rPr lang="en-GB" dirty="0"/>
                        <a:t>Further ideas to revise the concepts</a:t>
                      </a:r>
                    </a:p>
                  </a:txBody>
                  <a:tcPr>
                    <a:solidFill>
                      <a:schemeClr val="bg1"/>
                    </a:solidFill>
                  </a:tcPr>
                </a:tc>
                <a:tc>
                  <a:txBody>
                    <a:bodyPr/>
                    <a:lstStyle/>
                    <a:p>
                      <a:pPr lvl="0">
                        <a:buNone/>
                      </a:pPr>
                      <a:r>
                        <a:rPr lang="en-GB" dirty="0"/>
                        <a:t>14</a:t>
                      </a:r>
                    </a:p>
                  </a:txBody>
                  <a:tcPr anchor="ctr">
                    <a:solidFill>
                      <a:schemeClr val="bg1"/>
                    </a:solidFill>
                  </a:tcPr>
                </a:tc>
                <a:extLst>
                  <a:ext uri="{0D108BD9-81ED-4DB2-BD59-A6C34878D82A}">
                    <a16:rowId xmlns:a16="http://schemas.microsoft.com/office/drawing/2014/main" val="507449719"/>
                  </a:ext>
                </a:extLst>
              </a:tr>
            </a:tbl>
          </a:graphicData>
        </a:graphic>
      </p:graphicFrame>
      <p:pic>
        <p:nvPicPr>
          <p:cNvPr id="5" name="Picture Placeholder 4" descr="A person playing a green ukulele">
            <a:extLst>
              <a:ext uri="{FF2B5EF4-FFF2-40B4-BE49-F238E27FC236}">
                <a16:creationId xmlns:a16="http://schemas.microsoft.com/office/drawing/2014/main" id="{8B60A414-832C-FB8C-5815-E66148B739E0}"/>
              </a:ext>
            </a:extLst>
          </p:cNvPr>
          <p:cNvPicPr>
            <a:picLocks noGrp="1" noChangeAspect="1"/>
          </p:cNvPicPr>
          <p:nvPr>
            <p:ph type="pic" sz="quarter" idx="15"/>
          </p:nvPr>
        </p:nvPicPr>
        <p:blipFill>
          <a:blip r:embed="rId3"/>
          <a:srcRect l="26937" r="26937"/>
          <a:stretch/>
        </p:blipFill>
        <p:spPr>
          <a:xfrm>
            <a:off x="8804034" y="2267185"/>
            <a:ext cx="3030485" cy="4386229"/>
          </a:xfrm>
        </p:spPr>
      </p:pic>
    </p:spTree>
    <p:extLst>
      <p:ext uri="{BB962C8B-B14F-4D97-AF65-F5344CB8AC3E}">
        <p14:creationId xmlns:p14="http://schemas.microsoft.com/office/powerpoint/2010/main" val="835140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6AA6-5E34-562E-FB74-0AEC5F64987C}"/>
              </a:ext>
              <a:ext uri="{C183D7F6-B498-43B3-948B-1728B52AA6E4}">
                <adec:decorative xmlns:adec="http://schemas.microsoft.com/office/drawing/2017/decorative" val="0"/>
              </a:ext>
            </a:extLst>
          </p:cNvPr>
          <p:cNvSpPr>
            <a:spLocks noGrp="1"/>
          </p:cNvSpPr>
          <p:nvPr>
            <p:ph type="title"/>
          </p:nvPr>
        </p:nvSpPr>
        <p:spPr>
          <a:xfrm>
            <a:off x="360000" y="360000"/>
            <a:ext cx="5824591" cy="1008000"/>
          </a:xfrm>
        </p:spPr>
        <p:txBody>
          <a:bodyPr anchor="t">
            <a:normAutofit/>
          </a:bodyPr>
          <a:lstStyle/>
          <a:p>
            <a:r>
              <a:rPr lang="en-GB" dirty="0"/>
              <a:t>Activity 1 – do you know your concepts?</a:t>
            </a:r>
          </a:p>
        </p:txBody>
      </p:sp>
      <p:sp>
        <p:nvSpPr>
          <p:cNvPr id="15" name="Oval 14" descr="These images are samples of the concepts of music card game. They are presented as the title card, instructions and musical features polyrhythm and verse/chorus form.">
            <a:extLst>
              <a:ext uri="{FF2B5EF4-FFF2-40B4-BE49-F238E27FC236}">
                <a16:creationId xmlns:a16="http://schemas.microsoft.com/office/drawing/2014/main" id="{54109F60-636E-720C-AE56-E747B625C18D}"/>
              </a:ext>
              <a:ext uri="{C183D7F6-B498-43B3-948B-1728B52AA6E4}">
                <adec:decorative xmlns:adec="http://schemas.microsoft.com/office/drawing/2017/decorative" val="0"/>
              </a:ext>
            </a:extLst>
          </p:cNvPr>
          <p:cNvSpPr/>
          <p:nvPr/>
        </p:nvSpPr>
        <p:spPr>
          <a:xfrm>
            <a:off x="356861" y="1952255"/>
            <a:ext cx="6529436" cy="393700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Content Placeholder 3">
            <a:extLst>
              <a:ext uri="{FF2B5EF4-FFF2-40B4-BE49-F238E27FC236}">
                <a16:creationId xmlns:a16="http://schemas.microsoft.com/office/drawing/2014/main" id="{2B294B5F-70BB-B1FB-6EE0-AAA032BAAE53}"/>
              </a:ext>
              <a:ext uri="{C183D7F6-B498-43B3-948B-1728B52AA6E4}">
                <adec:decorative xmlns:adec="http://schemas.microsoft.com/office/drawing/2017/decorative" val="0"/>
              </a:ext>
            </a:extLst>
          </p:cNvPr>
          <p:cNvSpPr>
            <a:spLocks noGrp="1"/>
          </p:cNvSpPr>
          <p:nvPr>
            <p:ph sz="half" idx="2"/>
          </p:nvPr>
        </p:nvSpPr>
        <p:spPr>
          <a:xfrm>
            <a:off x="7479586" y="1160448"/>
            <a:ext cx="4393510" cy="5355552"/>
          </a:xfrm>
        </p:spPr>
        <p:txBody>
          <a:bodyPr vert="horz" lIns="0" tIns="0" rIns="0" bIns="0" rtlCol="0" anchor="t">
            <a:noAutofit/>
          </a:bodyPr>
          <a:lstStyle/>
          <a:p>
            <a:pPr>
              <a:lnSpc>
                <a:spcPct val="170000"/>
              </a:lnSpc>
              <a:spcAft>
                <a:spcPts val="1500"/>
              </a:spcAft>
            </a:pPr>
            <a:r>
              <a:rPr lang="en-US" sz="1600" dirty="0"/>
              <a:t>Teachers are to download a copy of the NSW DoE ‘Concepts of Music' card game from the </a:t>
            </a:r>
            <a:r>
              <a:rPr lang="en-AU" sz="1600" dirty="0">
                <a:hlinkClick r:id="rId3"/>
              </a:rPr>
              <a:t>Writing about music in Stage 6 – Music 1 aural skills webpage</a:t>
            </a:r>
            <a:r>
              <a:rPr lang="en-AU" sz="1600" dirty="0"/>
              <a:t> </a:t>
            </a:r>
            <a:r>
              <a:rPr lang="en-US" sz="1600" dirty="0"/>
              <a:t>for students to complete the following activities.</a:t>
            </a:r>
          </a:p>
          <a:p>
            <a:pPr>
              <a:lnSpc>
                <a:spcPct val="170000"/>
              </a:lnSpc>
              <a:spcAft>
                <a:spcPts val="1500"/>
              </a:spcAft>
            </a:pPr>
            <a:r>
              <a:rPr lang="en-US" sz="1600" b="1" dirty="0"/>
              <a:t>Activity A</a:t>
            </a:r>
            <a:br>
              <a:rPr lang="en-US" sz="1600" b="1" dirty="0"/>
            </a:br>
            <a:r>
              <a:rPr lang="en-US" sz="1600" dirty="0"/>
              <a:t>Play the ‘concepts of music’ card game in small groups.</a:t>
            </a:r>
          </a:p>
          <a:p>
            <a:pPr>
              <a:lnSpc>
                <a:spcPct val="170000"/>
              </a:lnSpc>
              <a:spcAft>
                <a:spcPts val="1500"/>
              </a:spcAft>
            </a:pPr>
            <a:r>
              <a:rPr lang="en-US" sz="1600" b="1" dirty="0"/>
              <a:t>Activity B</a:t>
            </a:r>
            <a:br>
              <a:rPr lang="en-US" sz="1600" b="1" dirty="0"/>
            </a:br>
            <a:r>
              <a:rPr lang="en-US" sz="1600" dirty="0"/>
              <a:t>As a class, students take turns selecting a card and grouping the cards in piles according to which concept of music the card belongs to.</a:t>
            </a:r>
          </a:p>
        </p:txBody>
      </p:sp>
      <p:pic>
        <p:nvPicPr>
          <p:cNvPr id="6" name="Picture 5">
            <a:extLst>
              <a:ext uri="{FF2B5EF4-FFF2-40B4-BE49-F238E27FC236}">
                <a16:creationId xmlns:a16="http://schemas.microsoft.com/office/drawing/2014/main" id="{1E374C7D-C4A0-763A-EF24-155C17758FB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57465" y="2269991"/>
            <a:ext cx="1627126" cy="2316917"/>
          </a:xfrm>
          <a:prstGeom prst="rect">
            <a:avLst/>
          </a:prstGeom>
        </p:spPr>
      </p:pic>
      <p:pic>
        <p:nvPicPr>
          <p:cNvPr id="7" name="Picture 7">
            <a:extLst>
              <a:ext uri="{FF2B5EF4-FFF2-40B4-BE49-F238E27FC236}">
                <a16:creationId xmlns:a16="http://schemas.microsoft.com/office/drawing/2014/main" id="{08F385E0-241F-F385-4D3F-1D606EEA2178}"/>
              </a:ext>
              <a:ext uri="{C183D7F6-B498-43B3-948B-1728B52AA6E4}">
                <adec:decorative xmlns:adec="http://schemas.microsoft.com/office/drawing/2017/decorative" val="1"/>
              </a:ext>
            </a:extLst>
          </p:cNvPr>
          <p:cNvPicPr>
            <a:picLocks noGrp="1" noChangeAspect="1"/>
          </p:cNvPicPr>
          <p:nvPr>
            <p:ph idx="1"/>
          </p:nvPr>
        </p:nvPicPr>
        <p:blipFill>
          <a:blip r:embed="rId5"/>
          <a:stretch>
            <a:fillRect/>
          </a:stretch>
        </p:blipFill>
        <p:spPr>
          <a:xfrm>
            <a:off x="1040046" y="2269990"/>
            <a:ext cx="1616820" cy="2316917"/>
          </a:xfrm>
        </p:spPr>
      </p:pic>
      <p:pic>
        <p:nvPicPr>
          <p:cNvPr id="9" name="Picture 8">
            <a:extLst>
              <a:ext uri="{FF2B5EF4-FFF2-40B4-BE49-F238E27FC236}">
                <a16:creationId xmlns:a16="http://schemas.microsoft.com/office/drawing/2014/main" id="{1B5F00A7-FF40-84F8-B6B8-9D95489C43A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802811" y="2269990"/>
            <a:ext cx="1632689" cy="2316917"/>
          </a:xfrm>
          <a:prstGeom prst="rect">
            <a:avLst/>
          </a:prstGeom>
        </p:spPr>
      </p:pic>
      <p:pic>
        <p:nvPicPr>
          <p:cNvPr id="11" name="Picture 10">
            <a:extLst>
              <a:ext uri="{FF2B5EF4-FFF2-40B4-BE49-F238E27FC236}">
                <a16:creationId xmlns:a16="http://schemas.microsoft.com/office/drawing/2014/main" id="{7259FC12-BD11-CD67-3DF7-CDAD69E23F47}"/>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763780" y="3923153"/>
            <a:ext cx="1584167" cy="2241543"/>
          </a:xfrm>
          <a:prstGeom prst="rect">
            <a:avLst/>
          </a:prstGeom>
        </p:spPr>
      </p:pic>
      <p:pic>
        <p:nvPicPr>
          <p:cNvPr id="13" name="Picture 12">
            <a:extLst>
              <a:ext uri="{FF2B5EF4-FFF2-40B4-BE49-F238E27FC236}">
                <a16:creationId xmlns:a16="http://schemas.microsoft.com/office/drawing/2014/main" id="{581D314E-E643-F76B-8223-07805D703FA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848296" y="3923153"/>
            <a:ext cx="1607450" cy="2283838"/>
          </a:xfrm>
          <a:prstGeom prst="rect">
            <a:avLst/>
          </a:prstGeom>
        </p:spPr>
      </p:pic>
      <p:sp>
        <p:nvSpPr>
          <p:cNvPr id="4" name="Slide Number Placeholder 3">
            <a:extLst>
              <a:ext uri="{FF2B5EF4-FFF2-40B4-BE49-F238E27FC236}">
                <a16:creationId xmlns:a16="http://schemas.microsoft.com/office/drawing/2014/main" id="{5E46774F-4B68-7DEA-903C-E9EC72577653}"/>
              </a:ext>
              <a:ext uri="{C183D7F6-B498-43B3-948B-1728B52AA6E4}">
                <adec:decorative xmlns:adec="http://schemas.microsoft.com/office/drawing/2017/decorative" val="0"/>
              </a:ext>
            </a:extLst>
          </p:cNvPr>
          <p:cNvSpPr>
            <a:spLocks noGrp="1"/>
          </p:cNvSpPr>
          <p:nvPr>
            <p:ph type="sldNum" sz="quarter" idx="16"/>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4</a:t>
            </a:fld>
            <a:endParaRPr lang="en-AU"/>
          </a:p>
        </p:txBody>
      </p:sp>
    </p:spTree>
    <p:extLst>
      <p:ext uri="{BB962C8B-B14F-4D97-AF65-F5344CB8AC3E}">
        <p14:creationId xmlns:p14="http://schemas.microsoft.com/office/powerpoint/2010/main" val="124908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DF62E3-07F1-2619-7024-2F80A08B665B}"/>
              </a:ext>
              <a:ext uri="{C183D7F6-B498-43B3-948B-1728B52AA6E4}">
                <adec:decorative xmlns:adec="http://schemas.microsoft.com/office/drawing/2017/decorative" val="0"/>
              </a:ext>
            </a:extLst>
          </p:cNvPr>
          <p:cNvSpPr>
            <a:spLocks noGrp="1"/>
          </p:cNvSpPr>
          <p:nvPr>
            <p:ph type="title"/>
          </p:nvPr>
        </p:nvSpPr>
        <p:spPr>
          <a:xfrm>
            <a:off x="360000" y="360000"/>
            <a:ext cx="10080000" cy="1008000"/>
          </a:xfrm>
        </p:spPr>
        <p:txBody>
          <a:bodyPr anchor="t">
            <a:normAutofit/>
          </a:bodyPr>
          <a:lstStyle/>
          <a:p>
            <a:r>
              <a:rPr lang="en-GB" dirty="0"/>
              <a:t>Activity 2 – concept collaboration</a:t>
            </a:r>
          </a:p>
        </p:txBody>
      </p:sp>
      <p:graphicFrame>
        <p:nvGraphicFramePr>
          <p:cNvPr id="14" name="Text Placeholder 3" descr="Steps in activity 2 – concept collaboration">
            <a:extLst>
              <a:ext uri="{FF2B5EF4-FFF2-40B4-BE49-F238E27FC236}">
                <a16:creationId xmlns:a16="http://schemas.microsoft.com/office/drawing/2014/main" id="{13D887BC-F3CB-97B7-5DC5-5FE58032712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0021116"/>
              </p:ext>
            </p:extLst>
          </p:nvPr>
        </p:nvGraphicFramePr>
        <p:xfrm>
          <a:off x="360000" y="1620000"/>
          <a:ext cx="11484000" cy="453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73299D08-50BF-7947-F3F0-19CB4702AF51}"/>
              </a:ext>
              <a:ext uri="{C183D7F6-B498-43B3-948B-1728B52AA6E4}">
                <adec:decorative xmlns:adec="http://schemas.microsoft.com/office/drawing/2017/decorative" val="0"/>
              </a:ext>
            </a:extLst>
          </p:cNvPr>
          <p:cNvSpPr txBox="1"/>
          <p:nvPr/>
        </p:nvSpPr>
        <p:spPr>
          <a:xfrm>
            <a:off x="7981950" y="6435000"/>
            <a:ext cx="3667126" cy="342000"/>
          </a:xfrm>
          <a:prstGeom prst="rect">
            <a:avLst/>
          </a:prstGeom>
          <a:noFill/>
        </p:spPr>
        <p:txBody>
          <a:bodyPr wrap="none" lIns="0" tIns="0" rIns="0" bIns="0" rtlCol="0">
            <a:noAutofit/>
          </a:bodyPr>
          <a:lstStyle/>
          <a:p>
            <a:pPr algn="l"/>
            <a:r>
              <a:rPr lang="en-AU" sz="1200" b="1" dirty="0"/>
              <a:t>Note</a:t>
            </a:r>
            <a:r>
              <a:rPr lang="en-AU" sz="1200" dirty="0"/>
              <a:t> – this activity can also be done on the board</a:t>
            </a:r>
            <a:r>
              <a:rPr lang="en-AU" sz="1800" dirty="0"/>
              <a:t>.</a:t>
            </a:r>
          </a:p>
        </p:txBody>
      </p:sp>
      <p:sp>
        <p:nvSpPr>
          <p:cNvPr id="6" name="Slide Number Placeholder 5">
            <a:extLst>
              <a:ext uri="{FF2B5EF4-FFF2-40B4-BE49-F238E27FC236}">
                <a16:creationId xmlns:a16="http://schemas.microsoft.com/office/drawing/2014/main" id="{83201DED-A11C-10C8-C53A-2B05D12477EF}"/>
              </a:ext>
              <a:ext uri="{C183D7F6-B498-43B3-948B-1728B52AA6E4}">
                <adec:decorative xmlns:adec="http://schemas.microsoft.com/office/drawing/2017/decorative" val="0"/>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5</a:t>
            </a:fld>
            <a:endParaRPr lang="en-AU"/>
          </a:p>
        </p:txBody>
      </p:sp>
    </p:spTree>
    <p:extLst>
      <p:ext uri="{BB962C8B-B14F-4D97-AF65-F5344CB8AC3E}">
        <p14:creationId xmlns:p14="http://schemas.microsoft.com/office/powerpoint/2010/main" val="525751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4696-F50E-19B9-E808-8F79DB02AF2F}"/>
              </a:ext>
            </a:extLst>
          </p:cNvPr>
          <p:cNvSpPr>
            <a:spLocks noGrp="1"/>
          </p:cNvSpPr>
          <p:nvPr>
            <p:ph type="title"/>
          </p:nvPr>
        </p:nvSpPr>
        <p:spPr>
          <a:xfrm>
            <a:off x="360000" y="360000"/>
            <a:ext cx="10080000" cy="1008000"/>
          </a:xfrm>
        </p:spPr>
        <p:txBody>
          <a:bodyPr anchor="t">
            <a:normAutofit/>
          </a:bodyPr>
          <a:lstStyle/>
          <a:p>
            <a:r>
              <a:rPr lang="en-GB" dirty="0"/>
              <a:t>Activity 3 – celebrity heads</a:t>
            </a:r>
          </a:p>
        </p:txBody>
      </p:sp>
      <p:sp>
        <p:nvSpPr>
          <p:cNvPr id="3" name="Content Placeholder 2">
            <a:extLst>
              <a:ext uri="{FF2B5EF4-FFF2-40B4-BE49-F238E27FC236}">
                <a16:creationId xmlns:a16="http://schemas.microsoft.com/office/drawing/2014/main" id="{C2317BBC-2E21-3571-7BB1-3BBA8843707C}"/>
              </a:ext>
            </a:extLst>
          </p:cNvPr>
          <p:cNvSpPr>
            <a:spLocks noGrp="1"/>
          </p:cNvSpPr>
          <p:nvPr>
            <p:ph sz="half" idx="1"/>
          </p:nvPr>
        </p:nvSpPr>
        <p:spPr>
          <a:xfrm>
            <a:off x="360000" y="2114324"/>
            <a:ext cx="6353622" cy="3760211"/>
          </a:xfrm>
        </p:spPr>
        <p:txBody>
          <a:bodyPr vert="horz" lIns="0" tIns="0" rIns="0" bIns="0" rtlCol="0" anchor="t">
            <a:noAutofit/>
          </a:bodyPr>
          <a:lstStyle/>
          <a:p>
            <a:pPr marL="457200" indent="-457200">
              <a:lnSpc>
                <a:spcPts val="2500"/>
              </a:lnSpc>
              <a:buAutoNum type="arabicPeriod"/>
            </a:pPr>
            <a:r>
              <a:rPr lang="en-GB" sz="1800" spc="-50" dirty="0"/>
              <a:t>Three students are seated in a row in front of the whiteboard.</a:t>
            </a:r>
          </a:p>
          <a:p>
            <a:pPr marL="457200" indent="-457200">
              <a:lnSpc>
                <a:spcPts val="2500"/>
              </a:lnSpc>
              <a:buAutoNum type="arabicPeriod"/>
            </a:pPr>
            <a:r>
              <a:rPr lang="en-GB" sz="1800" spc="-50" dirty="0"/>
              <a:t>The teacher writes a musical feature found within a concept of music above their head, for example: ‘syncopation’. Each student is allocated a different musical feature.</a:t>
            </a:r>
          </a:p>
          <a:p>
            <a:pPr marL="457200" indent="-457200">
              <a:lnSpc>
                <a:spcPts val="2500"/>
              </a:lnSpc>
              <a:buAutoNum type="arabicPeriod"/>
            </a:pPr>
            <a:r>
              <a:rPr lang="en-GB" sz="1800" spc="-50" dirty="0"/>
              <a:t>The 3 participating students take turns in asking the class ‘yes’ or ‘no’ questions to identify the musical feature.</a:t>
            </a:r>
          </a:p>
          <a:p>
            <a:pPr marL="457200" indent="-457200">
              <a:lnSpc>
                <a:spcPts val="2500"/>
              </a:lnSpc>
              <a:buAutoNum type="arabicPeriod"/>
            </a:pPr>
            <a:r>
              <a:rPr lang="en-GB" sz="1800" spc="-50" dirty="0"/>
              <a:t>The first student to correctly guess their musical feature wins the game.</a:t>
            </a:r>
          </a:p>
        </p:txBody>
      </p:sp>
      <p:pic>
        <p:nvPicPr>
          <p:cNvPr id="6" name="Picture 5" descr="A person smiling next to another person in front of a microphone">
            <a:extLst>
              <a:ext uri="{FF2B5EF4-FFF2-40B4-BE49-F238E27FC236}">
                <a16:creationId xmlns:a16="http://schemas.microsoft.com/office/drawing/2014/main" id="{FDCCD73D-4E38-BCA5-7824-25770D8D1116}"/>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943725" y="2114326"/>
            <a:ext cx="4888276" cy="3760212"/>
          </a:xfrm>
          <a:prstGeom prst="rect">
            <a:avLst/>
          </a:prstGeom>
          <a:noFill/>
        </p:spPr>
      </p:pic>
      <p:sp>
        <p:nvSpPr>
          <p:cNvPr id="4" name="Slide Number Placeholder 3">
            <a:extLst>
              <a:ext uri="{FF2B5EF4-FFF2-40B4-BE49-F238E27FC236}">
                <a16:creationId xmlns:a16="http://schemas.microsoft.com/office/drawing/2014/main" id="{1104DB97-7B39-115F-72A0-162349B9BCB3}"/>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6</a:t>
            </a:fld>
            <a:endParaRPr lang="en-AU"/>
          </a:p>
        </p:txBody>
      </p:sp>
    </p:spTree>
    <p:extLst>
      <p:ext uri="{BB962C8B-B14F-4D97-AF65-F5344CB8AC3E}">
        <p14:creationId xmlns:p14="http://schemas.microsoft.com/office/powerpoint/2010/main" val="2343424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1D226-B630-EDD4-0D33-D72411A3FCB0}"/>
              </a:ext>
            </a:extLst>
          </p:cNvPr>
          <p:cNvSpPr>
            <a:spLocks noGrp="1"/>
          </p:cNvSpPr>
          <p:nvPr>
            <p:ph type="title"/>
          </p:nvPr>
        </p:nvSpPr>
        <p:spPr>
          <a:xfrm>
            <a:off x="360000" y="360000"/>
            <a:ext cx="10080000" cy="1008000"/>
          </a:xfrm>
        </p:spPr>
        <p:txBody>
          <a:bodyPr anchor="t">
            <a:normAutofit/>
          </a:bodyPr>
          <a:lstStyle/>
          <a:p>
            <a:r>
              <a:rPr lang="en-GB" dirty="0"/>
              <a:t>Activity 4 – which song is that?</a:t>
            </a:r>
          </a:p>
        </p:txBody>
      </p:sp>
      <p:sp>
        <p:nvSpPr>
          <p:cNvPr id="4" name="Rectangle: Rounded Corners 3">
            <a:extLst>
              <a:ext uri="{FF2B5EF4-FFF2-40B4-BE49-F238E27FC236}">
                <a16:creationId xmlns:a16="http://schemas.microsoft.com/office/drawing/2014/main" id="{C6741003-0907-02B7-382E-0A19F31F044D}"/>
              </a:ext>
              <a:ext uri="{C183D7F6-B498-43B3-948B-1728B52AA6E4}">
                <adec:decorative xmlns:adec="http://schemas.microsoft.com/office/drawing/2017/decorative" val="1"/>
              </a:ext>
            </a:extLst>
          </p:cNvPr>
          <p:cNvSpPr/>
          <p:nvPr/>
        </p:nvSpPr>
        <p:spPr>
          <a:xfrm>
            <a:off x="360000" y="2357099"/>
            <a:ext cx="11484000" cy="1360800"/>
          </a:xfrm>
          <a:prstGeom prst="roundRect">
            <a:avLst>
              <a:gd name="adj" fmla="val 10000"/>
            </a:avLst>
          </a:prstGeom>
          <a:solidFill>
            <a:schemeClr val="accent6"/>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dirty="0">
              <a:solidFill>
                <a:schemeClr val="accent6"/>
              </a:solidFill>
            </a:endParaRPr>
          </a:p>
        </p:txBody>
      </p:sp>
      <p:sp>
        <p:nvSpPr>
          <p:cNvPr id="6" name="Rectangle 5" descr="Music Notes">
            <a:extLst>
              <a:ext uri="{FF2B5EF4-FFF2-40B4-BE49-F238E27FC236}">
                <a16:creationId xmlns:a16="http://schemas.microsoft.com/office/drawing/2014/main" id="{3D78F0DF-E692-A4C2-9687-F5D766734879}"/>
              </a:ext>
            </a:extLst>
          </p:cNvPr>
          <p:cNvSpPr/>
          <p:nvPr/>
        </p:nvSpPr>
        <p:spPr>
          <a:xfrm>
            <a:off x="771642" y="2663279"/>
            <a:ext cx="748440" cy="74844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8" name="Freeform: Shape 7">
            <a:extLst>
              <a:ext uri="{FF2B5EF4-FFF2-40B4-BE49-F238E27FC236}">
                <a16:creationId xmlns:a16="http://schemas.microsoft.com/office/drawing/2014/main" id="{7935B585-C786-5BEA-9C23-1736235A802E}"/>
              </a:ext>
              <a:ext uri="{C183D7F6-B498-43B3-948B-1728B52AA6E4}">
                <adec:decorative xmlns:adec="http://schemas.microsoft.com/office/drawing/2017/decorative" val="0"/>
              </a:ext>
            </a:extLst>
          </p:cNvPr>
          <p:cNvSpPr/>
          <p:nvPr/>
        </p:nvSpPr>
        <p:spPr>
          <a:xfrm>
            <a:off x="1931724" y="2357099"/>
            <a:ext cx="9912276" cy="1360800"/>
          </a:xfrm>
          <a:custGeom>
            <a:avLst/>
            <a:gdLst>
              <a:gd name="connsiteX0" fmla="*/ 0 w 9912276"/>
              <a:gd name="connsiteY0" fmla="*/ 0 h 1360800"/>
              <a:gd name="connsiteX1" fmla="*/ 9912276 w 9912276"/>
              <a:gd name="connsiteY1" fmla="*/ 0 h 1360800"/>
              <a:gd name="connsiteX2" fmla="*/ 9912276 w 9912276"/>
              <a:gd name="connsiteY2" fmla="*/ 1360800 h 1360800"/>
              <a:gd name="connsiteX3" fmla="*/ 0 w 9912276"/>
              <a:gd name="connsiteY3" fmla="*/ 1360800 h 1360800"/>
              <a:gd name="connsiteX4" fmla="*/ 0 w 9912276"/>
              <a:gd name="connsiteY4" fmla="*/ 0 h 13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2276" h="1360800">
                <a:moveTo>
                  <a:pt x="0" y="0"/>
                </a:moveTo>
                <a:lnTo>
                  <a:pt x="9912276" y="0"/>
                </a:lnTo>
                <a:lnTo>
                  <a:pt x="9912276" y="1360800"/>
                </a:lnTo>
                <a:lnTo>
                  <a:pt x="0" y="1360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4018" tIns="144018" rIns="144018" bIns="144018" numCol="1" spcCol="1270" anchor="ctr" anchorCtr="0">
            <a:noAutofit/>
          </a:bodyPr>
          <a:lstStyle/>
          <a:p>
            <a:pPr marL="0" lvl="0" indent="0" algn="l" defTabSz="1111250">
              <a:lnSpc>
                <a:spcPct val="100000"/>
              </a:lnSpc>
              <a:spcBef>
                <a:spcPct val="0"/>
              </a:spcBef>
              <a:spcAft>
                <a:spcPct val="35000"/>
              </a:spcAft>
              <a:buNone/>
            </a:pPr>
            <a:r>
              <a:rPr lang="en-GB" b="0" kern="1200" dirty="0"/>
              <a:t>Students are given an envelope of musical observations belonging to 2 different excerpts.</a:t>
            </a:r>
            <a:endParaRPr lang="en-US" kern="1200" dirty="0"/>
          </a:p>
        </p:txBody>
      </p:sp>
      <p:sp>
        <p:nvSpPr>
          <p:cNvPr id="9" name="Rectangle: Rounded Corners 8">
            <a:extLst>
              <a:ext uri="{FF2B5EF4-FFF2-40B4-BE49-F238E27FC236}">
                <a16:creationId xmlns:a16="http://schemas.microsoft.com/office/drawing/2014/main" id="{4E4732AD-0C32-169F-6539-B7CFB09E612D}"/>
              </a:ext>
              <a:ext uri="{C183D7F6-B498-43B3-948B-1728B52AA6E4}">
                <adec:decorative xmlns:adec="http://schemas.microsoft.com/office/drawing/2017/decorative" val="1"/>
              </a:ext>
            </a:extLst>
          </p:cNvPr>
          <p:cNvSpPr/>
          <p:nvPr/>
        </p:nvSpPr>
        <p:spPr>
          <a:xfrm>
            <a:off x="360000" y="4058099"/>
            <a:ext cx="11484000" cy="1360800"/>
          </a:xfrm>
          <a:prstGeom prst="roundRect">
            <a:avLst>
              <a:gd name="adj" fmla="val 10000"/>
            </a:avLst>
          </a:prstGeom>
          <a:solidFill>
            <a:schemeClr val="accent4"/>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AU" dirty="0">
              <a:solidFill>
                <a:schemeClr val="accent6"/>
              </a:solidFill>
            </a:endParaRPr>
          </a:p>
        </p:txBody>
      </p:sp>
      <p:sp>
        <p:nvSpPr>
          <p:cNvPr id="10" name="Rectangle 9" descr="Treble clef with solid fill">
            <a:extLst>
              <a:ext uri="{FF2B5EF4-FFF2-40B4-BE49-F238E27FC236}">
                <a16:creationId xmlns:a16="http://schemas.microsoft.com/office/drawing/2014/main" id="{1D9AD54A-FEBC-82B0-BB80-0251D1F130F1}"/>
              </a:ext>
            </a:extLst>
          </p:cNvPr>
          <p:cNvSpPr/>
          <p:nvPr/>
        </p:nvSpPr>
        <p:spPr>
          <a:xfrm>
            <a:off x="771642" y="4364279"/>
            <a:ext cx="748440" cy="74844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AU" dirty="0"/>
          </a:p>
        </p:txBody>
      </p:sp>
      <p:sp>
        <p:nvSpPr>
          <p:cNvPr id="11" name="Freeform: Shape 10">
            <a:extLst>
              <a:ext uri="{FF2B5EF4-FFF2-40B4-BE49-F238E27FC236}">
                <a16:creationId xmlns:a16="http://schemas.microsoft.com/office/drawing/2014/main" id="{36F8FF8D-C70C-053B-0246-5EF23A81995A}"/>
              </a:ext>
            </a:extLst>
          </p:cNvPr>
          <p:cNvSpPr/>
          <p:nvPr/>
        </p:nvSpPr>
        <p:spPr>
          <a:xfrm>
            <a:off x="1931724" y="4058099"/>
            <a:ext cx="9912276" cy="1360800"/>
          </a:xfrm>
          <a:custGeom>
            <a:avLst/>
            <a:gdLst>
              <a:gd name="connsiteX0" fmla="*/ 0 w 9912276"/>
              <a:gd name="connsiteY0" fmla="*/ 0 h 1360800"/>
              <a:gd name="connsiteX1" fmla="*/ 9912276 w 9912276"/>
              <a:gd name="connsiteY1" fmla="*/ 0 h 1360800"/>
              <a:gd name="connsiteX2" fmla="*/ 9912276 w 9912276"/>
              <a:gd name="connsiteY2" fmla="*/ 1360800 h 1360800"/>
              <a:gd name="connsiteX3" fmla="*/ 0 w 9912276"/>
              <a:gd name="connsiteY3" fmla="*/ 1360800 h 1360800"/>
              <a:gd name="connsiteX4" fmla="*/ 0 w 9912276"/>
              <a:gd name="connsiteY4" fmla="*/ 0 h 136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2276" h="1360800">
                <a:moveTo>
                  <a:pt x="0" y="0"/>
                </a:moveTo>
                <a:lnTo>
                  <a:pt x="9912276" y="0"/>
                </a:lnTo>
                <a:lnTo>
                  <a:pt x="9912276" y="1360800"/>
                </a:lnTo>
                <a:lnTo>
                  <a:pt x="0" y="1360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4018" tIns="144018" rIns="144018" bIns="144018" numCol="1" spcCol="1270" anchor="ctr" anchorCtr="0">
            <a:noAutofit/>
          </a:bodyPr>
          <a:lstStyle/>
          <a:p>
            <a:pPr marL="0" lvl="0" indent="0" algn="l" defTabSz="1111250">
              <a:lnSpc>
                <a:spcPct val="100000"/>
              </a:lnSpc>
              <a:spcBef>
                <a:spcPct val="0"/>
              </a:spcBef>
              <a:spcAft>
                <a:spcPct val="35000"/>
              </a:spcAft>
              <a:buNone/>
            </a:pPr>
            <a:r>
              <a:rPr lang="en-GB" b="0" kern="1200" dirty="0"/>
              <a:t>Students listen to each excerpt and </a:t>
            </a:r>
            <a:r>
              <a:rPr lang="en-GB" b="0" kern="1200" dirty="0">
                <a:latin typeface="Public Sans"/>
              </a:rPr>
              <a:t>identify</a:t>
            </a:r>
            <a:r>
              <a:rPr lang="en-GB" b="0" kern="1200" dirty="0"/>
              <a:t> which musical observation belongs to which song.</a:t>
            </a:r>
            <a:endParaRPr lang="en-US" kern="1200" dirty="0"/>
          </a:p>
        </p:txBody>
      </p:sp>
      <p:sp>
        <p:nvSpPr>
          <p:cNvPr id="5" name="Slide Number Placeholder 4">
            <a:extLst>
              <a:ext uri="{FF2B5EF4-FFF2-40B4-BE49-F238E27FC236}">
                <a16:creationId xmlns:a16="http://schemas.microsoft.com/office/drawing/2014/main" id="{0F7ED737-BECC-8EF4-2AE7-2E2096AAB2DF}"/>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7</a:t>
            </a:fld>
            <a:endParaRPr lang="en-AU"/>
          </a:p>
        </p:txBody>
      </p:sp>
    </p:spTree>
    <p:extLst>
      <p:ext uri="{BB962C8B-B14F-4D97-AF65-F5344CB8AC3E}">
        <p14:creationId xmlns:p14="http://schemas.microsoft.com/office/powerpoint/2010/main" val="3334932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1">
            <a:extLst>
              <a:ext uri="{FF2B5EF4-FFF2-40B4-BE49-F238E27FC236}">
                <a16:creationId xmlns:a16="http://schemas.microsoft.com/office/drawing/2014/main" id="{FB388D97-87AA-F63D-289B-FF47D06740B6}"/>
              </a:ext>
            </a:extLst>
          </p:cNvPr>
          <p:cNvSpPr txBox="1">
            <a:spLocks noGrp="1"/>
          </p:cNvSpPr>
          <p:nvPr>
            <p:ph type="title" idx="4294967295"/>
          </p:nvPr>
        </p:nvSpPr>
        <p:spPr>
          <a:xfrm>
            <a:off x="313905" y="318935"/>
            <a:ext cx="10476701" cy="5339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377" rtl="0" eaLnBrk="1" latinLnBrk="0" hangingPunct="1">
              <a:lnSpc>
                <a:spcPct val="90000"/>
              </a:lnSpc>
              <a:spcBef>
                <a:spcPct val="0"/>
              </a:spcBef>
              <a:buNone/>
              <a:defRPr sz="3600" kern="1200">
                <a:solidFill>
                  <a:schemeClr val="accent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chemeClr val="accent1"/>
                </a:solidFill>
                <a:effectLst/>
                <a:uLnTx/>
                <a:uFillTx/>
                <a:latin typeface="+mj-lt"/>
                <a:ea typeface="+mj-ea"/>
                <a:cs typeface="+mj-cs"/>
              </a:rPr>
              <a:t>Activity 5 – general analysis</a:t>
            </a:r>
          </a:p>
        </p:txBody>
      </p:sp>
      <p:sp>
        <p:nvSpPr>
          <p:cNvPr id="5" name="Text Placeholder 4">
            <a:extLst>
              <a:ext uri="{FF2B5EF4-FFF2-40B4-BE49-F238E27FC236}">
                <a16:creationId xmlns:a16="http://schemas.microsoft.com/office/drawing/2014/main" id="{32AAAF52-9544-815C-E26B-317AE069AAA7}"/>
              </a:ext>
            </a:extLst>
          </p:cNvPr>
          <p:cNvSpPr>
            <a:spLocks noGrp="1"/>
          </p:cNvSpPr>
          <p:nvPr>
            <p:ph type="body" sz="quarter" idx="18"/>
          </p:nvPr>
        </p:nvSpPr>
        <p:spPr>
          <a:xfrm>
            <a:off x="313905" y="1410833"/>
            <a:ext cx="10235347" cy="828889"/>
          </a:xfrm>
        </p:spPr>
        <p:txBody>
          <a:bodyPr/>
          <a:lstStyle/>
          <a:p>
            <a:pPr>
              <a:lnSpc>
                <a:spcPct val="100000"/>
              </a:lnSpc>
            </a:pPr>
            <a:r>
              <a:rPr lang="en-AU" dirty="0">
                <a:solidFill>
                  <a:schemeClr val="tx1"/>
                </a:solidFill>
                <a:latin typeface="+mj-lt"/>
              </a:rPr>
              <a:t>The aim of this activity is to analyse an excerpt to find out what musical features you can already describe, and which concept(s) need more revision in a general listening.</a:t>
            </a:r>
          </a:p>
        </p:txBody>
      </p:sp>
      <p:sp>
        <p:nvSpPr>
          <p:cNvPr id="7" name="Freeform: Shape 6">
            <a:extLst>
              <a:ext uri="{FF2B5EF4-FFF2-40B4-BE49-F238E27FC236}">
                <a16:creationId xmlns:a16="http://schemas.microsoft.com/office/drawing/2014/main" id="{4AB6E6F9-1A22-05C0-23E4-066353858C65}"/>
              </a:ext>
            </a:extLst>
          </p:cNvPr>
          <p:cNvSpPr/>
          <p:nvPr/>
        </p:nvSpPr>
        <p:spPr>
          <a:xfrm>
            <a:off x="1480365" y="2740341"/>
            <a:ext cx="4348678" cy="622927"/>
          </a:xfrm>
          <a:custGeom>
            <a:avLst/>
            <a:gdLst>
              <a:gd name="connsiteX0" fmla="*/ 0 w 1668164"/>
              <a:gd name="connsiteY0" fmla="*/ 0 h 2022241"/>
              <a:gd name="connsiteX1" fmla="*/ 1668164 w 1668164"/>
              <a:gd name="connsiteY1" fmla="*/ 0 h 2022241"/>
              <a:gd name="connsiteX2" fmla="*/ 1668164 w 1668164"/>
              <a:gd name="connsiteY2" fmla="*/ 2022241 h 2022241"/>
              <a:gd name="connsiteX3" fmla="*/ 0 w 1668164"/>
              <a:gd name="connsiteY3" fmla="*/ 2022241 h 2022241"/>
              <a:gd name="connsiteX4" fmla="*/ 0 w 1668164"/>
              <a:gd name="connsiteY4" fmla="*/ 0 h 2022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164" h="2022241">
                <a:moveTo>
                  <a:pt x="0" y="0"/>
                </a:moveTo>
                <a:lnTo>
                  <a:pt x="1668164" y="0"/>
                </a:lnTo>
                <a:lnTo>
                  <a:pt x="1668164" y="2022241"/>
                </a:lnTo>
                <a:lnTo>
                  <a:pt x="0" y="20222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800100">
              <a:lnSpc>
                <a:spcPct val="100000"/>
              </a:lnSpc>
              <a:spcBef>
                <a:spcPct val="0"/>
              </a:spcBef>
              <a:spcAft>
                <a:spcPct val="35000"/>
              </a:spcAft>
              <a:buNone/>
              <a:defRPr cap="all"/>
            </a:pPr>
            <a:r>
              <a:rPr lang="en-GB" sz="1800" kern="1200" cap="none" dirty="0"/>
              <a:t>Listen to an excerpt and write down any musical observations that you can hear.</a:t>
            </a:r>
            <a:endParaRPr lang="en-US" sz="1800" kern="1200" cap="none" dirty="0"/>
          </a:p>
        </p:txBody>
      </p:sp>
      <p:sp>
        <p:nvSpPr>
          <p:cNvPr id="10" name="Freeform: Shape 9">
            <a:extLst>
              <a:ext uri="{FF2B5EF4-FFF2-40B4-BE49-F238E27FC236}">
                <a16:creationId xmlns:a16="http://schemas.microsoft.com/office/drawing/2014/main" id="{99AC21B4-3D32-3C58-192B-D19C432E6DBF}"/>
              </a:ext>
            </a:extLst>
          </p:cNvPr>
          <p:cNvSpPr/>
          <p:nvPr/>
        </p:nvSpPr>
        <p:spPr>
          <a:xfrm>
            <a:off x="1480365" y="4053039"/>
            <a:ext cx="3801695" cy="622928"/>
          </a:xfrm>
          <a:custGeom>
            <a:avLst/>
            <a:gdLst>
              <a:gd name="connsiteX0" fmla="*/ 0 w 1668164"/>
              <a:gd name="connsiteY0" fmla="*/ 0 h 2022241"/>
              <a:gd name="connsiteX1" fmla="*/ 1668164 w 1668164"/>
              <a:gd name="connsiteY1" fmla="*/ 0 h 2022241"/>
              <a:gd name="connsiteX2" fmla="*/ 1668164 w 1668164"/>
              <a:gd name="connsiteY2" fmla="*/ 2022241 h 2022241"/>
              <a:gd name="connsiteX3" fmla="*/ 0 w 1668164"/>
              <a:gd name="connsiteY3" fmla="*/ 2022241 h 2022241"/>
              <a:gd name="connsiteX4" fmla="*/ 0 w 1668164"/>
              <a:gd name="connsiteY4" fmla="*/ 0 h 2022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164" h="2022241">
                <a:moveTo>
                  <a:pt x="0" y="0"/>
                </a:moveTo>
                <a:lnTo>
                  <a:pt x="1668164" y="0"/>
                </a:lnTo>
                <a:lnTo>
                  <a:pt x="1668164" y="2022241"/>
                </a:lnTo>
                <a:lnTo>
                  <a:pt x="0" y="20222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800100">
              <a:lnSpc>
                <a:spcPct val="100000"/>
              </a:lnSpc>
              <a:spcBef>
                <a:spcPct val="0"/>
              </a:spcBef>
              <a:spcAft>
                <a:spcPct val="35000"/>
              </a:spcAft>
              <a:buNone/>
              <a:defRPr cap="all"/>
            </a:pPr>
            <a:r>
              <a:rPr lang="en-GB" sz="1800" kern="1200" cap="none" dirty="0"/>
              <a:t>List the concepts of music and provide a brief explanation of each.</a:t>
            </a:r>
            <a:endParaRPr lang="en-US" sz="1800" kern="1200" cap="none" dirty="0"/>
          </a:p>
        </p:txBody>
      </p:sp>
      <p:sp>
        <p:nvSpPr>
          <p:cNvPr id="13" name="Freeform: Shape 12">
            <a:extLst>
              <a:ext uri="{FF2B5EF4-FFF2-40B4-BE49-F238E27FC236}">
                <a16:creationId xmlns:a16="http://schemas.microsoft.com/office/drawing/2014/main" id="{2E5DA057-2100-17F8-B8B4-DE9572EBD93D}"/>
              </a:ext>
            </a:extLst>
          </p:cNvPr>
          <p:cNvSpPr/>
          <p:nvPr/>
        </p:nvSpPr>
        <p:spPr>
          <a:xfrm>
            <a:off x="1480365" y="5327878"/>
            <a:ext cx="4156472" cy="622927"/>
          </a:xfrm>
          <a:custGeom>
            <a:avLst/>
            <a:gdLst>
              <a:gd name="connsiteX0" fmla="*/ 0 w 1668164"/>
              <a:gd name="connsiteY0" fmla="*/ 0 h 2022241"/>
              <a:gd name="connsiteX1" fmla="*/ 1668164 w 1668164"/>
              <a:gd name="connsiteY1" fmla="*/ 0 h 2022241"/>
              <a:gd name="connsiteX2" fmla="*/ 1668164 w 1668164"/>
              <a:gd name="connsiteY2" fmla="*/ 2022241 h 2022241"/>
              <a:gd name="connsiteX3" fmla="*/ 0 w 1668164"/>
              <a:gd name="connsiteY3" fmla="*/ 2022241 h 2022241"/>
              <a:gd name="connsiteX4" fmla="*/ 0 w 1668164"/>
              <a:gd name="connsiteY4" fmla="*/ 0 h 2022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164" h="2022241">
                <a:moveTo>
                  <a:pt x="0" y="0"/>
                </a:moveTo>
                <a:lnTo>
                  <a:pt x="1668164" y="0"/>
                </a:lnTo>
                <a:lnTo>
                  <a:pt x="1668164" y="2022241"/>
                </a:lnTo>
                <a:lnTo>
                  <a:pt x="0" y="20222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800100">
              <a:lnSpc>
                <a:spcPct val="100000"/>
              </a:lnSpc>
              <a:spcBef>
                <a:spcPct val="0"/>
              </a:spcBef>
              <a:spcAft>
                <a:spcPct val="35000"/>
              </a:spcAft>
              <a:buNone/>
              <a:defRPr cap="all"/>
            </a:pPr>
            <a:r>
              <a:rPr lang="en-GB" sz="1800" kern="1200" cap="none" dirty="0"/>
              <a:t>Next to each musical observation, note which concept(s) you refer to.</a:t>
            </a:r>
            <a:endParaRPr lang="en-US" sz="1800" kern="1200" cap="none" dirty="0"/>
          </a:p>
        </p:txBody>
      </p:sp>
      <p:sp>
        <p:nvSpPr>
          <p:cNvPr id="16" name="Freeform: Shape 15">
            <a:extLst>
              <a:ext uri="{FF2B5EF4-FFF2-40B4-BE49-F238E27FC236}">
                <a16:creationId xmlns:a16="http://schemas.microsoft.com/office/drawing/2014/main" id="{F5CEF277-1544-208E-23FE-58D1E076645D}"/>
              </a:ext>
            </a:extLst>
          </p:cNvPr>
          <p:cNvSpPr/>
          <p:nvPr/>
        </p:nvSpPr>
        <p:spPr>
          <a:xfrm>
            <a:off x="7232635" y="2593559"/>
            <a:ext cx="4024597" cy="940782"/>
          </a:xfrm>
          <a:custGeom>
            <a:avLst/>
            <a:gdLst>
              <a:gd name="connsiteX0" fmla="*/ 0 w 1668164"/>
              <a:gd name="connsiteY0" fmla="*/ 0 h 2022241"/>
              <a:gd name="connsiteX1" fmla="*/ 1668164 w 1668164"/>
              <a:gd name="connsiteY1" fmla="*/ 0 h 2022241"/>
              <a:gd name="connsiteX2" fmla="*/ 1668164 w 1668164"/>
              <a:gd name="connsiteY2" fmla="*/ 2022241 h 2022241"/>
              <a:gd name="connsiteX3" fmla="*/ 0 w 1668164"/>
              <a:gd name="connsiteY3" fmla="*/ 2022241 h 2022241"/>
              <a:gd name="connsiteX4" fmla="*/ 0 w 1668164"/>
              <a:gd name="connsiteY4" fmla="*/ 0 h 2022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164" h="2022241">
                <a:moveTo>
                  <a:pt x="0" y="0"/>
                </a:moveTo>
                <a:lnTo>
                  <a:pt x="1668164" y="0"/>
                </a:lnTo>
                <a:lnTo>
                  <a:pt x="1668164" y="2022241"/>
                </a:lnTo>
                <a:lnTo>
                  <a:pt x="0" y="20222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800100">
              <a:lnSpc>
                <a:spcPct val="100000"/>
              </a:lnSpc>
              <a:spcBef>
                <a:spcPct val="0"/>
              </a:spcBef>
              <a:spcAft>
                <a:spcPct val="35000"/>
              </a:spcAft>
              <a:buNone/>
              <a:defRPr cap="all"/>
            </a:pPr>
            <a:r>
              <a:rPr lang="en-GB" sz="1800" kern="1200" cap="none" dirty="0"/>
              <a:t>Draw a table with the concepts of music as headings and copy in your musical observations.</a:t>
            </a:r>
            <a:endParaRPr lang="en-US" sz="1800" kern="1200" cap="none" dirty="0"/>
          </a:p>
        </p:txBody>
      </p:sp>
      <p:sp>
        <p:nvSpPr>
          <p:cNvPr id="20" name="Freeform: Shape 19">
            <a:extLst>
              <a:ext uri="{FF2B5EF4-FFF2-40B4-BE49-F238E27FC236}">
                <a16:creationId xmlns:a16="http://schemas.microsoft.com/office/drawing/2014/main" id="{B762B55C-C352-F17C-9C65-10C2D5B22382}"/>
              </a:ext>
            </a:extLst>
          </p:cNvPr>
          <p:cNvSpPr/>
          <p:nvPr/>
        </p:nvSpPr>
        <p:spPr>
          <a:xfrm>
            <a:off x="7232635" y="3779057"/>
            <a:ext cx="4767541" cy="1102980"/>
          </a:xfrm>
          <a:custGeom>
            <a:avLst/>
            <a:gdLst>
              <a:gd name="connsiteX0" fmla="*/ 0 w 1668164"/>
              <a:gd name="connsiteY0" fmla="*/ 0 h 2022241"/>
              <a:gd name="connsiteX1" fmla="*/ 1668164 w 1668164"/>
              <a:gd name="connsiteY1" fmla="*/ 0 h 2022241"/>
              <a:gd name="connsiteX2" fmla="*/ 1668164 w 1668164"/>
              <a:gd name="connsiteY2" fmla="*/ 2022241 h 2022241"/>
              <a:gd name="connsiteX3" fmla="*/ 0 w 1668164"/>
              <a:gd name="connsiteY3" fmla="*/ 2022241 h 2022241"/>
              <a:gd name="connsiteX4" fmla="*/ 0 w 1668164"/>
              <a:gd name="connsiteY4" fmla="*/ 0 h 2022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164" h="2022241">
                <a:moveTo>
                  <a:pt x="0" y="0"/>
                </a:moveTo>
                <a:lnTo>
                  <a:pt x="1668164" y="0"/>
                </a:lnTo>
                <a:lnTo>
                  <a:pt x="1668164" y="2022241"/>
                </a:lnTo>
                <a:lnTo>
                  <a:pt x="0" y="20222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324000" defTabSz="622300">
              <a:lnSpc>
                <a:spcPts val="1800"/>
              </a:lnSpc>
              <a:spcBef>
                <a:spcPct val="0"/>
              </a:spcBef>
              <a:spcAft>
                <a:spcPts val="500"/>
              </a:spcAft>
              <a:buNone/>
              <a:defRPr cap="all"/>
            </a:pPr>
            <a:r>
              <a:rPr lang="en-GB" sz="1800" kern="1200" cap="none" spc="-50" dirty="0"/>
              <a:t>Answer the following questions: </a:t>
            </a:r>
          </a:p>
          <a:p>
            <a:pPr marL="342900" lvl="0" indent="-324000" defTabSz="622300">
              <a:lnSpc>
                <a:spcPts val="1800"/>
              </a:lnSpc>
              <a:spcBef>
                <a:spcPct val="0"/>
              </a:spcBef>
              <a:spcAft>
                <a:spcPts val="500"/>
              </a:spcAft>
              <a:buAutoNum type="arabicPeriod"/>
              <a:defRPr cap="all"/>
            </a:pPr>
            <a:r>
              <a:rPr lang="en-AU" sz="1800" kern="1200" cap="none" spc="-50" dirty="0"/>
              <a:t>Which concept(s) had the most points?</a:t>
            </a:r>
          </a:p>
          <a:p>
            <a:pPr marL="342900" lvl="0" indent="-324000" defTabSz="622300">
              <a:lnSpc>
                <a:spcPts val="1800"/>
              </a:lnSpc>
              <a:spcBef>
                <a:spcPct val="0"/>
              </a:spcBef>
              <a:spcAft>
                <a:spcPts val="500"/>
              </a:spcAft>
              <a:buAutoNum type="arabicPeriod"/>
              <a:defRPr cap="all"/>
            </a:pPr>
            <a:r>
              <a:rPr lang="en-AU" sz="1800" kern="1200" cap="none" spc="-50" dirty="0"/>
              <a:t>Which concept(s) had the least points?</a:t>
            </a:r>
            <a:endParaRPr lang="en-AU" sz="1800" spc="-50" dirty="0"/>
          </a:p>
          <a:p>
            <a:pPr marL="342900" lvl="0" indent="-324000" defTabSz="622300">
              <a:lnSpc>
                <a:spcPts val="1800"/>
              </a:lnSpc>
              <a:spcBef>
                <a:spcPct val="0"/>
              </a:spcBef>
              <a:spcAft>
                <a:spcPts val="500"/>
              </a:spcAft>
              <a:buAutoNum type="arabicPeriod"/>
              <a:defRPr cap="all"/>
            </a:pPr>
            <a:r>
              <a:rPr lang="en-AU" sz="1800" kern="1200" cap="none" spc="-50" dirty="0"/>
              <a:t>Which concept do you need to revise more?</a:t>
            </a:r>
            <a:endParaRPr lang="en-US" sz="1800" kern="1200" cap="none" spc="-50" dirty="0"/>
          </a:p>
        </p:txBody>
      </p:sp>
      <p:sp>
        <p:nvSpPr>
          <p:cNvPr id="23" name="Freeform: Shape 22">
            <a:extLst>
              <a:ext uri="{FF2B5EF4-FFF2-40B4-BE49-F238E27FC236}">
                <a16:creationId xmlns:a16="http://schemas.microsoft.com/office/drawing/2014/main" id="{57DEDBDF-2D43-ECAB-1227-18E79959380A}"/>
              </a:ext>
            </a:extLst>
          </p:cNvPr>
          <p:cNvSpPr/>
          <p:nvPr/>
        </p:nvSpPr>
        <p:spPr>
          <a:xfrm>
            <a:off x="7232635" y="5198506"/>
            <a:ext cx="4414583" cy="937437"/>
          </a:xfrm>
          <a:custGeom>
            <a:avLst/>
            <a:gdLst>
              <a:gd name="connsiteX0" fmla="*/ 0 w 1668164"/>
              <a:gd name="connsiteY0" fmla="*/ 0 h 2022241"/>
              <a:gd name="connsiteX1" fmla="*/ 1668164 w 1668164"/>
              <a:gd name="connsiteY1" fmla="*/ 0 h 2022241"/>
              <a:gd name="connsiteX2" fmla="*/ 1668164 w 1668164"/>
              <a:gd name="connsiteY2" fmla="*/ 2022241 h 2022241"/>
              <a:gd name="connsiteX3" fmla="*/ 0 w 1668164"/>
              <a:gd name="connsiteY3" fmla="*/ 2022241 h 2022241"/>
              <a:gd name="connsiteX4" fmla="*/ 0 w 1668164"/>
              <a:gd name="connsiteY4" fmla="*/ 0 h 2022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164" h="2022241">
                <a:moveTo>
                  <a:pt x="0" y="0"/>
                </a:moveTo>
                <a:lnTo>
                  <a:pt x="1668164" y="0"/>
                </a:lnTo>
                <a:lnTo>
                  <a:pt x="1668164" y="2022241"/>
                </a:lnTo>
                <a:lnTo>
                  <a:pt x="0" y="20222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defTabSz="800100">
              <a:lnSpc>
                <a:spcPct val="100000"/>
              </a:lnSpc>
              <a:spcBef>
                <a:spcPct val="0"/>
              </a:spcBef>
              <a:spcAft>
                <a:spcPct val="35000"/>
              </a:spcAft>
              <a:buNone/>
              <a:defRPr cap="all"/>
            </a:pPr>
            <a:r>
              <a:rPr lang="en-GB" sz="1800" kern="1200" cap="none" dirty="0"/>
              <a:t>Share with the class and discover if there are any similarities or differences between your peers.</a:t>
            </a:r>
            <a:endParaRPr lang="en-US" sz="1800" kern="1200" cap="none" dirty="0"/>
          </a:p>
        </p:txBody>
      </p:sp>
      <p:grpSp>
        <p:nvGrpSpPr>
          <p:cNvPr id="17" name="Group 16">
            <a:extLst>
              <a:ext uri="{FF2B5EF4-FFF2-40B4-BE49-F238E27FC236}">
                <a16:creationId xmlns:a16="http://schemas.microsoft.com/office/drawing/2014/main" id="{5C8F331D-877F-7CA4-0544-D1C84D75B24F}"/>
              </a:ext>
              <a:ext uri="{C183D7F6-B498-43B3-948B-1728B52AA6E4}">
                <adec:decorative xmlns:adec="http://schemas.microsoft.com/office/drawing/2017/decorative" val="1"/>
              </a:ext>
            </a:extLst>
          </p:cNvPr>
          <p:cNvGrpSpPr/>
          <p:nvPr/>
        </p:nvGrpSpPr>
        <p:grpSpPr>
          <a:xfrm>
            <a:off x="6033735" y="3823484"/>
            <a:ext cx="1014110" cy="981937"/>
            <a:chOff x="313905" y="5038064"/>
            <a:chExt cx="1014110" cy="981937"/>
          </a:xfrm>
        </p:grpSpPr>
        <p:sp>
          <p:nvSpPr>
            <p:cNvPr id="6" name="Rectangle: Rounded Corners 5">
              <a:extLst>
                <a:ext uri="{FF2B5EF4-FFF2-40B4-BE49-F238E27FC236}">
                  <a16:creationId xmlns:a16="http://schemas.microsoft.com/office/drawing/2014/main" id="{4CD578DA-5459-4DA0-0648-F6F8A3F81DD0}"/>
                </a:ext>
              </a:extLst>
            </p:cNvPr>
            <p:cNvSpPr/>
            <p:nvPr/>
          </p:nvSpPr>
          <p:spPr>
            <a:xfrm>
              <a:off x="313905" y="5038064"/>
              <a:ext cx="1014110" cy="981937"/>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3" name="Graphic 32" descr="Badge Question Mark with solid fill">
              <a:extLst>
                <a:ext uri="{FF2B5EF4-FFF2-40B4-BE49-F238E27FC236}">
                  <a16:creationId xmlns:a16="http://schemas.microsoft.com/office/drawing/2014/main" id="{75A7C66E-4DF2-C05A-5B3F-416D7D2A5C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9385" y="5071833"/>
              <a:ext cx="914400" cy="914400"/>
            </a:xfrm>
            <a:prstGeom prst="rect">
              <a:avLst/>
            </a:prstGeom>
          </p:spPr>
        </p:pic>
      </p:grpSp>
      <p:grpSp>
        <p:nvGrpSpPr>
          <p:cNvPr id="19" name="Group 18">
            <a:extLst>
              <a:ext uri="{FF2B5EF4-FFF2-40B4-BE49-F238E27FC236}">
                <a16:creationId xmlns:a16="http://schemas.microsoft.com/office/drawing/2014/main" id="{70AF2CCE-09F5-2362-1A96-4973BA390CD9}"/>
              </a:ext>
              <a:ext uri="{C183D7F6-B498-43B3-948B-1728B52AA6E4}">
                <adec:decorative xmlns:adec="http://schemas.microsoft.com/office/drawing/2017/decorative" val="1"/>
              </a:ext>
            </a:extLst>
          </p:cNvPr>
          <p:cNvGrpSpPr/>
          <p:nvPr/>
        </p:nvGrpSpPr>
        <p:grpSpPr>
          <a:xfrm>
            <a:off x="332759" y="2522065"/>
            <a:ext cx="1014110" cy="981937"/>
            <a:chOff x="349915" y="2522065"/>
            <a:chExt cx="1014110" cy="981937"/>
          </a:xfrm>
        </p:grpSpPr>
        <p:sp>
          <p:nvSpPr>
            <p:cNvPr id="2" name="Rectangle: Rounded Corners 1">
              <a:extLst>
                <a:ext uri="{FF2B5EF4-FFF2-40B4-BE49-F238E27FC236}">
                  <a16:creationId xmlns:a16="http://schemas.microsoft.com/office/drawing/2014/main" id="{E9F4182D-AF19-5AEE-BFF7-9752BCD643C9}"/>
                </a:ext>
              </a:extLst>
            </p:cNvPr>
            <p:cNvSpPr/>
            <p:nvPr/>
          </p:nvSpPr>
          <p:spPr>
            <a:xfrm>
              <a:off x="349915" y="2522065"/>
              <a:ext cx="1014110" cy="981937"/>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5" name="Graphic 34" descr="Music with solid fill">
              <a:extLst>
                <a:ext uri="{FF2B5EF4-FFF2-40B4-BE49-F238E27FC236}">
                  <a16:creationId xmlns:a16="http://schemas.microsoft.com/office/drawing/2014/main" id="{7DB6FFBA-CAED-E876-7A61-CC43C43287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7775" y="2606376"/>
              <a:ext cx="821298" cy="834019"/>
            </a:xfrm>
            <a:prstGeom prst="rect">
              <a:avLst/>
            </a:prstGeom>
          </p:spPr>
        </p:pic>
      </p:grpSp>
      <p:grpSp>
        <p:nvGrpSpPr>
          <p:cNvPr id="21" name="Group 20">
            <a:extLst>
              <a:ext uri="{FF2B5EF4-FFF2-40B4-BE49-F238E27FC236}">
                <a16:creationId xmlns:a16="http://schemas.microsoft.com/office/drawing/2014/main" id="{390A09EE-209F-1939-A78B-1E8A26024864}"/>
              </a:ext>
              <a:ext uri="{C183D7F6-B498-43B3-948B-1728B52AA6E4}">
                <adec:decorative xmlns:adec="http://schemas.microsoft.com/office/drawing/2017/decorative" val="1"/>
              </a:ext>
            </a:extLst>
          </p:cNvPr>
          <p:cNvGrpSpPr/>
          <p:nvPr/>
        </p:nvGrpSpPr>
        <p:grpSpPr>
          <a:xfrm>
            <a:off x="332759" y="5124903"/>
            <a:ext cx="1014110" cy="981937"/>
            <a:chOff x="318957" y="3701433"/>
            <a:chExt cx="1014110" cy="981937"/>
          </a:xfrm>
        </p:grpSpPr>
        <p:sp>
          <p:nvSpPr>
            <p:cNvPr id="3" name="Rectangle: Rounded Corners 2">
              <a:extLst>
                <a:ext uri="{FF2B5EF4-FFF2-40B4-BE49-F238E27FC236}">
                  <a16:creationId xmlns:a16="http://schemas.microsoft.com/office/drawing/2014/main" id="{115145A3-2522-C1FF-6AE0-C2F4F8369948}"/>
                </a:ext>
              </a:extLst>
            </p:cNvPr>
            <p:cNvSpPr/>
            <p:nvPr/>
          </p:nvSpPr>
          <p:spPr>
            <a:xfrm>
              <a:off x="318957" y="3701433"/>
              <a:ext cx="1014110" cy="981937"/>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1" name="Graphic 40" descr="Quotes with solid fill">
              <a:extLst>
                <a:ext uri="{FF2B5EF4-FFF2-40B4-BE49-F238E27FC236}">
                  <a16:creationId xmlns:a16="http://schemas.microsoft.com/office/drawing/2014/main" id="{75A34A43-F068-3740-2D80-D0109C03A35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385" y="3758672"/>
              <a:ext cx="914400" cy="914400"/>
            </a:xfrm>
            <a:prstGeom prst="rect">
              <a:avLst/>
            </a:prstGeom>
          </p:spPr>
        </p:pic>
      </p:grpSp>
      <p:grpSp>
        <p:nvGrpSpPr>
          <p:cNvPr id="15" name="Group 14">
            <a:extLst>
              <a:ext uri="{FF2B5EF4-FFF2-40B4-BE49-F238E27FC236}">
                <a16:creationId xmlns:a16="http://schemas.microsoft.com/office/drawing/2014/main" id="{A9862031-C401-D384-AF4C-49653BE6C7D1}"/>
              </a:ext>
              <a:ext uri="{C183D7F6-B498-43B3-948B-1728B52AA6E4}">
                <adec:decorative xmlns:adec="http://schemas.microsoft.com/office/drawing/2017/decorative" val="1"/>
              </a:ext>
            </a:extLst>
          </p:cNvPr>
          <p:cNvGrpSpPr/>
          <p:nvPr/>
        </p:nvGrpSpPr>
        <p:grpSpPr>
          <a:xfrm>
            <a:off x="6033735" y="2522065"/>
            <a:ext cx="1014110" cy="981937"/>
            <a:chOff x="6229306" y="3705632"/>
            <a:chExt cx="1014110" cy="981937"/>
          </a:xfrm>
        </p:grpSpPr>
        <p:sp>
          <p:nvSpPr>
            <p:cNvPr id="9" name="Rectangle: Rounded Corners 8">
              <a:extLst>
                <a:ext uri="{FF2B5EF4-FFF2-40B4-BE49-F238E27FC236}">
                  <a16:creationId xmlns:a16="http://schemas.microsoft.com/office/drawing/2014/main" id="{98AD03B0-9F7A-3FAD-B6C0-7B82A1753378}"/>
                </a:ext>
              </a:extLst>
            </p:cNvPr>
            <p:cNvSpPr/>
            <p:nvPr/>
          </p:nvSpPr>
          <p:spPr>
            <a:xfrm>
              <a:off x="6229306" y="3705632"/>
              <a:ext cx="1014110" cy="981937"/>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1" name="Graphic 30" descr="Blueprint with solid fill">
              <a:extLst>
                <a:ext uri="{FF2B5EF4-FFF2-40B4-BE49-F238E27FC236}">
                  <a16:creationId xmlns:a16="http://schemas.microsoft.com/office/drawing/2014/main" id="{06168294-EBF6-A973-5EC3-85B43A46FB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68993" y="3749245"/>
              <a:ext cx="914400" cy="914400"/>
            </a:xfrm>
            <a:prstGeom prst="rect">
              <a:avLst/>
            </a:prstGeom>
          </p:spPr>
        </p:pic>
      </p:grpSp>
      <p:grpSp>
        <p:nvGrpSpPr>
          <p:cNvPr id="14" name="Group 13">
            <a:extLst>
              <a:ext uri="{FF2B5EF4-FFF2-40B4-BE49-F238E27FC236}">
                <a16:creationId xmlns:a16="http://schemas.microsoft.com/office/drawing/2014/main" id="{6025A800-5672-9A9F-BA23-CB16784E21B2}"/>
              </a:ext>
              <a:ext uri="{C183D7F6-B498-43B3-948B-1728B52AA6E4}">
                <adec:decorative xmlns:adec="http://schemas.microsoft.com/office/drawing/2017/decorative" val="1"/>
              </a:ext>
            </a:extLst>
          </p:cNvPr>
          <p:cNvGrpSpPr/>
          <p:nvPr/>
        </p:nvGrpSpPr>
        <p:grpSpPr>
          <a:xfrm>
            <a:off x="332759" y="3823484"/>
            <a:ext cx="1014110" cy="981937"/>
            <a:chOff x="6269691" y="2535691"/>
            <a:chExt cx="1014110" cy="981937"/>
          </a:xfrm>
        </p:grpSpPr>
        <p:sp>
          <p:nvSpPr>
            <p:cNvPr id="11" name="Rectangle: Rounded Corners 10">
              <a:extLst>
                <a:ext uri="{FF2B5EF4-FFF2-40B4-BE49-F238E27FC236}">
                  <a16:creationId xmlns:a16="http://schemas.microsoft.com/office/drawing/2014/main" id="{8FE8968C-7AC9-3FC6-61C5-09CD6FCAEB51}"/>
                </a:ext>
              </a:extLst>
            </p:cNvPr>
            <p:cNvSpPr/>
            <p:nvPr/>
          </p:nvSpPr>
          <p:spPr>
            <a:xfrm>
              <a:off x="6269691" y="2535691"/>
              <a:ext cx="1014110" cy="981937"/>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7" name="Graphic 36" descr="Pencil with solid fill">
              <a:extLst>
                <a:ext uri="{FF2B5EF4-FFF2-40B4-BE49-F238E27FC236}">
                  <a16:creationId xmlns:a16="http://schemas.microsoft.com/office/drawing/2014/main" id="{6FDDEC05-B119-71F4-81FF-19557273119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34981" y="2585554"/>
              <a:ext cx="914400" cy="914400"/>
            </a:xfrm>
            <a:prstGeom prst="rect">
              <a:avLst/>
            </a:prstGeom>
          </p:spPr>
        </p:pic>
      </p:grpSp>
      <p:grpSp>
        <p:nvGrpSpPr>
          <p:cNvPr id="12" name="Group 11">
            <a:extLst>
              <a:ext uri="{FF2B5EF4-FFF2-40B4-BE49-F238E27FC236}">
                <a16:creationId xmlns:a16="http://schemas.microsoft.com/office/drawing/2014/main" id="{0324A8C2-ABF5-DAED-21DF-EB2CB4319A5B}"/>
              </a:ext>
              <a:ext uri="{C183D7F6-B498-43B3-948B-1728B52AA6E4}">
                <adec:decorative xmlns:adec="http://schemas.microsoft.com/office/drawing/2017/decorative" val="1"/>
              </a:ext>
            </a:extLst>
          </p:cNvPr>
          <p:cNvGrpSpPr/>
          <p:nvPr/>
        </p:nvGrpSpPr>
        <p:grpSpPr>
          <a:xfrm>
            <a:off x="6033735" y="5124903"/>
            <a:ext cx="1014110" cy="981937"/>
            <a:chOff x="6158266" y="5032836"/>
            <a:chExt cx="1014110" cy="981937"/>
          </a:xfrm>
        </p:grpSpPr>
        <p:sp>
          <p:nvSpPr>
            <p:cNvPr id="8" name="Rectangle: Rounded Corners 7">
              <a:extLst>
                <a:ext uri="{FF2B5EF4-FFF2-40B4-BE49-F238E27FC236}">
                  <a16:creationId xmlns:a16="http://schemas.microsoft.com/office/drawing/2014/main" id="{5ED63CC7-FA0C-23F0-B213-23D169A2CD05}"/>
                </a:ext>
              </a:extLst>
            </p:cNvPr>
            <p:cNvSpPr/>
            <p:nvPr/>
          </p:nvSpPr>
          <p:spPr>
            <a:xfrm>
              <a:off x="6158266" y="5032836"/>
              <a:ext cx="1014110" cy="981937"/>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3" name="Graphic 42" descr="Classroom with solid fill">
              <a:extLst>
                <a:ext uri="{FF2B5EF4-FFF2-40B4-BE49-F238E27FC236}">
                  <a16:creationId xmlns:a16="http://schemas.microsoft.com/office/drawing/2014/main" id="{39BEC441-653D-0163-8EE7-4743E5496FA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193577" y="5071833"/>
              <a:ext cx="914400" cy="914400"/>
            </a:xfrm>
            <a:prstGeom prst="rect">
              <a:avLst/>
            </a:prstGeom>
          </p:spPr>
        </p:pic>
      </p:grpSp>
      <p:sp>
        <p:nvSpPr>
          <p:cNvPr id="4" name="Slide Number Placeholder 3">
            <a:extLst>
              <a:ext uri="{FF2B5EF4-FFF2-40B4-BE49-F238E27FC236}">
                <a16:creationId xmlns:a16="http://schemas.microsoft.com/office/drawing/2014/main" id="{6ED79D68-102F-196F-ED81-BB8FD05000A2}"/>
              </a:ext>
            </a:extLst>
          </p:cNvPr>
          <p:cNvSpPr>
            <a:spLocks noGrp="1"/>
          </p:cNvSpPr>
          <p:nvPr>
            <p:ph type="sldNum" sz="quarter" idx="10"/>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8</a:t>
            </a:fld>
            <a:endParaRPr lang="en-AU"/>
          </a:p>
        </p:txBody>
      </p:sp>
    </p:spTree>
    <p:extLst>
      <p:ext uri="{BB962C8B-B14F-4D97-AF65-F5344CB8AC3E}">
        <p14:creationId xmlns:p14="http://schemas.microsoft.com/office/powerpoint/2010/main" val="42693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2806C7-DD4A-61E8-D8D8-14CB6543F7B8}"/>
              </a:ext>
              <a:ext uri="{C183D7F6-B498-43B3-948B-1728B52AA6E4}">
                <adec:decorative xmlns:adec="http://schemas.microsoft.com/office/drawing/2017/decorative" val="1"/>
              </a:ext>
            </a:extLst>
          </p:cNvPr>
          <p:cNvPicPr>
            <a:picLocks noChangeAspect="1"/>
          </p:cNvPicPr>
          <p:nvPr/>
        </p:nvPicPr>
        <p:blipFill rotWithShape="1">
          <a:blip r:embed="rId3"/>
          <a:srcRect l="14581" r="36436" b="-3"/>
          <a:stretch/>
        </p:blipFill>
        <p:spPr>
          <a:xfrm>
            <a:off x="20" y="10"/>
            <a:ext cx="5039980" cy="6857990"/>
          </a:xfrm>
          <a:prstGeom prst="rect">
            <a:avLst/>
          </a:prstGeom>
          <a:noFill/>
        </p:spPr>
      </p:pic>
      <p:sp>
        <p:nvSpPr>
          <p:cNvPr id="2" name="Title 1">
            <a:extLst>
              <a:ext uri="{FF2B5EF4-FFF2-40B4-BE49-F238E27FC236}">
                <a16:creationId xmlns:a16="http://schemas.microsoft.com/office/drawing/2014/main" id="{68A10A11-FDEA-D4FE-929A-5A57FEAE1977}"/>
              </a:ext>
              <a:ext uri="{C183D7F6-B498-43B3-948B-1728B52AA6E4}">
                <adec:decorative xmlns:adec="http://schemas.microsoft.com/office/drawing/2017/decorative" val="0"/>
              </a:ext>
            </a:extLst>
          </p:cNvPr>
          <p:cNvSpPr>
            <a:spLocks noGrp="1"/>
          </p:cNvSpPr>
          <p:nvPr>
            <p:ph type="title"/>
          </p:nvPr>
        </p:nvSpPr>
        <p:spPr>
          <a:xfrm>
            <a:off x="5400000" y="360000"/>
            <a:ext cx="3621452" cy="1008000"/>
          </a:xfrm>
        </p:spPr>
        <p:txBody>
          <a:bodyPr anchor="t">
            <a:normAutofit/>
          </a:bodyPr>
          <a:lstStyle/>
          <a:p>
            <a:r>
              <a:rPr lang="en-GB" dirty="0"/>
              <a:t>Activity 6 – concept stations</a:t>
            </a:r>
          </a:p>
        </p:txBody>
      </p:sp>
      <p:sp>
        <p:nvSpPr>
          <p:cNvPr id="5" name="Freeform: Shape 4">
            <a:extLst>
              <a:ext uri="{FF2B5EF4-FFF2-40B4-BE49-F238E27FC236}">
                <a16:creationId xmlns:a16="http://schemas.microsoft.com/office/drawing/2014/main" id="{58377372-20A0-6B03-D92F-0E47F28CDA12}"/>
              </a:ext>
            </a:extLst>
          </p:cNvPr>
          <p:cNvSpPr/>
          <p:nvPr/>
        </p:nvSpPr>
        <p:spPr>
          <a:xfrm>
            <a:off x="5467435" y="1812790"/>
            <a:ext cx="6507688" cy="4602520"/>
          </a:xfrm>
          <a:custGeom>
            <a:avLst/>
            <a:gdLst>
              <a:gd name="connsiteX0" fmla="*/ 0 w 1668164"/>
              <a:gd name="connsiteY0" fmla="*/ 0 h 2022241"/>
              <a:gd name="connsiteX1" fmla="*/ 1668164 w 1668164"/>
              <a:gd name="connsiteY1" fmla="*/ 0 h 2022241"/>
              <a:gd name="connsiteX2" fmla="*/ 1668164 w 1668164"/>
              <a:gd name="connsiteY2" fmla="*/ 2022241 h 2022241"/>
              <a:gd name="connsiteX3" fmla="*/ 0 w 1668164"/>
              <a:gd name="connsiteY3" fmla="*/ 2022241 h 2022241"/>
              <a:gd name="connsiteX4" fmla="*/ 0 w 1668164"/>
              <a:gd name="connsiteY4" fmla="*/ 0 h 2022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8164" h="2022241">
                <a:moveTo>
                  <a:pt x="0" y="0"/>
                </a:moveTo>
                <a:lnTo>
                  <a:pt x="1668164" y="0"/>
                </a:lnTo>
                <a:lnTo>
                  <a:pt x="1668164" y="2022241"/>
                </a:lnTo>
                <a:lnTo>
                  <a:pt x="0" y="202224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360000" lvl="0" indent="-360000" defTabSz="622300">
              <a:spcBef>
                <a:spcPct val="0"/>
              </a:spcBef>
              <a:spcAft>
                <a:spcPts val="1500"/>
              </a:spcAft>
              <a:buFont typeface="+mj-lt"/>
              <a:buAutoNum type="arabicPeriod"/>
              <a:defRPr cap="all"/>
            </a:pPr>
            <a:r>
              <a:rPr lang="en-AU" sz="1800" kern="1200" cap="none" dirty="0"/>
              <a:t>The teacher sets up 6 ‘concept of music’ stations around the classroom. Each station contains a piece of paper with the concept heading written on it.</a:t>
            </a:r>
          </a:p>
          <a:p>
            <a:pPr marL="360000" lvl="0" indent="-360000" defTabSz="622300">
              <a:spcBef>
                <a:spcPct val="0"/>
              </a:spcBef>
              <a:spcAft>
                <a:spcPts val="1500"/>
              </a:spcAft>
              <a:buFont typeface="+mj-lt"/>
              <a:buAutoNum type="arabicPeriod"/>
              <a:defRPr cap="all"/>
            </a:pPr>
            <a:r>
              <a:rPr lang="en-AU" sz="1800" kern="1200" cap="none" dirty="0"/>
              <a:t>Students are split evenly between the 6 stations.</a:t>
            </a:r>
          </a:p>
          <a:p>
            <a:pPr marL="360000" lvl="0" indent="-360000" defTabSz="622300">
              <a:spcBef>
                <a:spcPct val="0"/>
              </a:spcBef>
              <a:spcAft>
                <a:spcPts val="1500"/>
              </a:spcAft>
              <a:buFont typeface="+mj-lt"/>
              <a:buAutoNum type="arabicPeriod"/>
              <a:defRPr cap="all"/>
            </a:pPr>
            <a:r>
              <a:rPr lang="en-AU" sz="1800" kern="1200" cap="none" dirty="0"/>
              <a:t>Students are given one playing of a musical excerpt and write down their musical observations according to the given concept.</a:t>
            </a:r>
          </a:p>
          <a:p>
            <a:pPr marL="360000" lvl="0" indent="-360000" defTabSz="622300">
              <a:spcBef>
                <a:spcPct val="0"/>
              </a:spcBef>
              <a:spcAft>
                <a:spcPts val="1500"/>
              </a:spcAft>
              <a:buFont typeface="+mj-lt"/>
              <a:buAutoNum type="arabicPeriod"/>
              <a:defRPr cap="all"/>
            </a:pPr>
            <a:r>
              <a:rPr lang="en-AU" sz="1800" kern="1200" cap="none" dirty="0"/>
              <a:t>Students rotate and repeat the exercise until they have visited all 6 concept stations.</a:t>
            </a:r>
          </a:p>
          <a:p>
            <a:pPr marL="360000" lvl="0" indent="-360000" defTabSz="622300">
              <a:spcBef>
                <a:spcPct val="0"/>
              </a:spcBef>
              <a:spcAft>
                <a:spcPts val="1500"/>
              </a:spcAft>
              <a:buFont typeface="+mj-lt"/>
              <a:buAutoNum type="arabicPeriod"/>
              <a:defRPr cap="all"/>
            </a:pPr>
            <a:r>
              <a:rPr lang="en-AU" sz="1800" kern="1200" cap="none" dirty="0"/>
              <a:t>The teacher collates the answers as a class and uploads them to a shared digital platform.</a:t>
            </a:r>
          </a:p>
          <a:p>
            <a:pPr marL="360000" lvl="0" indent="-360000" defTabSz="622300">
              <a:spcBef>
                <a:spcPct val="0"/>
              </a:spcBef>
              <a:spcAft>
                <a:spcPts val="1500"/>
              </a:spcAft>
              <a:buFont typeface="+mj-lt"/>
              <a:buAutoNum type="arabicPeriod"/>
              <a:defRPr cap="all"/>
            </a:pPr>
            <a:r>
              <a:rPr lang="en-AU" sz="1800" kern="1200" cap="none" dirty="0"/>
              <a:t>Students use this information to create their own final written response to the question.</a:t>
            </a:r>
          </a:p>
        </p:txBody>
      </p:sp>
      <p:sp>
        <p:nvSpPr>
          <p:cNvPr id="4" name="Slide Number Placeholder 3">
            <a:extLst>
              <a:ext uri="{FF2B5EF4-FFF2-40B4-BE49-F238E27FC236}">
                <a16:creationId xmlns:a16="http://schemas.microsoft.com/office/drawing/2014/main" id="{53006282-D746-C8B0-797A-F815B3E80AD9}"/>
              </a:ext>
              <a:ext uri="{C183D7F6-B498-43B3-948B-1728B52AA6E4}">
                <adec:decorative xmlns:adec="http://schemas.microsoft.com/office/drawing/2017/decorative" val="0"/>
              </a:ext>
            </a:extLst>
          </p:cNvPr>
          <p:cNvSpPr>
            <a:spLocks noGrp="1"/>
          </p:cNvSpPr>
          <p:nvPr>
            <p:ph type="sldNum" sz="quarter" idx="16"/>
          </p:nvPr>
        </p:nvSpPr>
        <p:spPr>
          <a:xfrm>
            <a:off x="11124000" y="6516000"/>
            <a:ext cx="720000" cy="180000"/>
          </a:xfrm>
        </p:spPr>
        <p:txBody>
          <a:bodyPr anchor="t">
            <a:normAutofit/>
          </a:bodyPr>
          <a:lstStyle/>
          <a:p>
            <a:pPr>
              <a:lnSpc>
                <a:spcPct val="90000"/>
              </a:lnSpc>
              <a:spcAft>
                <a:spcPts val="600"/>
              </a:spcAft>
            </a:pPr>
            <a:fld id="{10A01DC5-1685-4615-8240-15192985C6A2}" type="slidenum">
              <a:rPr lang="en-AU" dirty="0" smtClean="0"/>
              <a:pPr>
                <a:lnSpc>
                  <a:spcPct val="90000"/>
                </a:lnSpc>
                <a:spcAft>
                  <a:spcPts val="600"/>
                </a:spcAft>
              </a:pPr>
              <a:t>9</a:t>
            </a:fld>
            <a:endParaRPr lang="en-AU"/>
          </a:p>
        </p:txBody>
      </p:sp>
    </p:spTree>
    <p:extLst>
      <p:ext uri="{BB962C8B-B14F-4D97-AF65-F5344CB8AC3E}">
        <p14:creationId xmlns:p14="http://schemas.microsoft.com/office/powerpoint/2010/main" val="1407984527"/>
      </p:ext>
    </p:extLst>
  </p:cSld>
  <p:clrMapOvr>
    <a:masterClrMapping/>
  </p:clrMapOvr>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curriculum-reform-template-2023 2</Template>
  <TotalTime>111</TotalTime>
  <Words>2114</Words>
  <Application>Microsoft Office PowerPoint</Application>
  <PresentationFormat>Widescreen</PresentationFormat>
  <Paragraphs>174</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Public Sans Light</vt:lpstr>
      <vt:lpstr>Public Sans SemiBold</vt:lpstr>
      <vt:lpstr>Public Sans</vt:lpstr>
      <vt:lpstr>Arial,Sans-Serif</vt:lpstr>
      <vt:lpstr>Times New Roman</vt:lpstr>
      <vt:lpstr>Arial</vt:lpstr>
      <vt:lpstr>NSWG Corporate</vt:lpstr>
      <vt:lpstr>Writing about music in Stage 6</vt:lpstr>
      <vt:lpstr>10 aural skills activities</vt:lpstr>
      <vt:lpstr>Contents</vt:lpstr>
      <vt:lpstr>Activity 1 – do you know your concepts?</vt:lpstr>
      <vt:lpstr>Activity 2 – concept collaboration</vt:lpstr>
      <vt:lpstr>Activity 3 – celebrity heads</vt:lpstr>
      <vt:lpstr>Activity 4 – which song is that?</vt:lpstr>
      <vt:lpstr>Activity 5 – general analysis</vt:lpstr>
      <vt:lpstr>Activity 6 – concept stations</vt:lpstr>
      <vt:lpstr>Activity 7 – reorder it!</vt:lpstr>
      <vt:lpstr>Activity 8 – three excerpts</vt:lpstr>
      <vt:lpstr>Activity 9 – concept style cards</vt:lpstr>
      <vt:lpstr>Activity 10 – concept contest</vt:lpstr>
      <vt:lpstr>Further ideas to revise the concepts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 music 1 aural skills activities</dc:title>
  <dc:subject/>
  <dc:creator>NSW Department of Education</dc:creator>
  <dcterms:created xsi:type="dcterms:W3CDTF">2024-02-19T02:26:17Z</dcterms:created>
  <dcterms:modified xsi:type="dcterms:W3CDTF">2024-02-19T04:52:22Z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2024-02-19T04:47:41Z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ba6e866c-1a53-4f21-a126-f7433d955528</vt:lpwstr>
  </property>
  <property fmtid="{D5CDD505-2E9C-101B-9397-08002B2CF9AE}" pid="8" name="MSIP_Label_b603dfd7-d93a-4381-a340-2995d8282205_ContentBits">
    <vt:lpwstr>0</vt:lpwstr>
  </property>
</Properties>
</file>