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7" r:id="rId2"/>
    <p:sldId id="362" r:id="rId3"/>
    <p:sldId id="363" r:id="rId4"/>
    <p:sldId id="364" r:id="rId5"/>
    <p:sldId id="365" r:id="rId6"/>
    <p:sldId id="366" r:id="rId7"/>
    <p:sldId id="367" r:id="rId8"/>
    <p:sldId id="368" r:id="rId9"/>
    <p:sldId id="369" r:id="rId10"/>
    <p:sldId id="361"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
      <p:font typeface="Public Sans SemiBold" pitchFamily="2" charset="0"/>
      <p:bold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4E4A0-223F-4593-9972-591D0BBCD4BD}" v="2" dt="2023-10-17T02:15:48.80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20" autoAdjust="0"/>
  </p:normalViewPr>
  <p:slideViewPr>
    <p:cSldViewPr snapToGrid="0">
      <p:cViewPr varScale="1">
        <p:scale>
          <a:sx n="68" d="100"/>
          <a:sy n="68" d="100"/>
        </p:scale>
        <p:origin x="1190" y="5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GB" dirty="0"/>
              <a:t>It’s getting hot in here</a:t>
            </a:r>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000" dirty="0">
                <a:latin typeface="+mj-lt"/>
              </a:rPr>
              <a:t>Explicit teaching</a:t>
            </a:r>
          </a:p>
        </p:txBody>
      </p:sp>
      <p:sp>
        <p:nvSpPr>
          <p:cNvPr id="2" name="Footer Placeholder 6">
            <a:extLst>
              <a:ext uri="{FF2B5EF4-FFF2-40B4-BE49-F238E27FC236}">
                <a16:creationId xmlns:a16="http://schemas.microsoft.com/office/drawing/2014/main" id="{EA1608DE-885E-5D85-E448-31DDBCCCBA4F}"/>
              </a:ext>
            </a:extLst>
          </p:cNvPr>
          <p:cNvSpPr>
            <a:spLocks noGrp="1"/>
          </p:cNvSpPr>
          <p:nvPr>
            <p:ph type="ftr" sz="quarter" idx="3"/>
          </p:nvPr>
        </p:nvSpPr>
        <p:spPr>
          <a:xfrm>
            <a:off x="360000" y="5867118"/>
            <a:ext cx="4500000" cy="684882"/>
          </a:xfrm>
        </p:spPr>
        <p:txBody>
          <a:bodyPr/>
          <a:lstStyle/>
          <a:p>
            <a:r>
              <a:rPr lang="en-US" dirty="0">
                <a:solidFill>
                  <a:schemeClr val="tx1"/>
                </a:solidFill>
                <a:latin typeface="+mn-lt"/>
              </a:rPr>
              <a:t>NSW Department of Education</a:t>
            </a:r>
            <a:endParaRPr lang="en-AU" dirty="0">
              <a:solidFill>
                <a:schemeClr val="tx1"/>
              </a:solidFill>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B16ED2-E856-6550-69D4-8DC8A2C8D265}"/>
              </a:ext>
            </a:extLst>
          </p:cNvPr>
          <p:cNvSpPr>
            <a:spLocks noGrp="1"/>
          </p:cNvSpPr>
          <p:nvPr>
            <p:ph type="title"/>
          </p:nvPr>
        </p:nvSpPr>
        <p:spPr/>
        <p:txBody>
          <a:bodyPr/>
          <a:lstStyle/>
          <a:p>
            <a:r>
              <a:rPr lang="en-AU" dirty="0"/>
              <a:t>Celsius and Fahrenheit</a:t>
            </a:r>
          </a:p>
        </p:txBody>
      </p:sp>
      <p:sp>
        <p:nvSpPr>
          <p:cNvPr id="8" name="Text Placeholder 7">
            <a:extLst>
              <a:ext uri="{FF2B5EF4-FFF2-40B4-BE49-F238E27FC236}">
                <a16:creationId xmlns:a16="http://schemas.microsoft.com/office/drawing/2014/main" id="{61752711-C6BE-2D9E-A8A9-AB9A942EB8F7}"/>
              </a:ext>
            </a:extLst>
          </p:cNvPr>
          <p:cNvSpPr>
            <a:spLocks noGrp="1"/>
          </p:cNvSpPr>
          <p:nvPr>
            <p:ph type="body" sz="quarter" idx="18"/>
          </p:nvPr>
        </p:nvSpPr>
        <p:spPr/>
        <p:txBody>
          <a:bodyPr/>
          <a:lstStyle/>
          <a:p>
            <a:r>
              <a:rPr lang="en-AU" dirty="0"/>
              <a:t>Equivalent temperatures</a:t>
            </a:r>
          </a:p>
        </p:txBody>
      </p:sp>
      <mc:AlternateContent xmlns:mc="http://schemas.openxmlformats.org/markup-compatibility/2006" xmlns:a14="http://schemas.microsoft.com/office/drawing/2010/main">
        <mc:Choice Requires="a14">
          <p:graphicFrame>
            <p:nvGraphicFramePr>
              <p:cNvPr id="11" name="Content Placeholder 8" descr="A table showing equivalent temperatures in Celsius and Fahrenheit. ">
                <a:extLst>
                  <a:ext uri="{FF2B5EF4-FFF2-40B4-BE49-F238E27FC236}">
                    <a16:creationId xmlns:a16="http://schemas.microsoft.com/office/drawing/2014/main" id="{3BF9A77D-6FD5-7DE6-D2AE-47B946586390}"/>
                  </a:ext>
                </a:extLst>
              </p:cNvPr>
              <p:cNvGraphicFramePr>
                <a:graphicFrameLocks/>
              </p:cNvGraphicFramePr>
              <p:nvPr>
                <p:extLst>
                  <p:ext uri="{D42A27DB-BD31-4B8C-83A1-F6EECF244321}">
                    <p14:modId xmlns:p14="http://schemas.microsoft.com/office/powerpoint/2010/main" val="1485597247"/>
                  </p:ext>
                </p:extLst>
              </p:nvPr>
            </p:nvGraphicFramePr>
            <p:xfrm>
              <a:off x="1625939" y="2256830"/>
              <a:ext cx="5307290" cy="2888491"/>
            </p:xfrm>
            <a:graphic>
              <a:graphicData uri="http://schemas.openxmlformats.org/drawingml/2006/table">
                <a:tbl>
                  <a:tblPr firstRow="1" firstCol="1" bandRow="1">
                    <a:tableStyleId>{B301B821-A1FF-4177-AEE7-76D212191A09}</a:tableStyleId>
                  </a:tblPr>
                  <a:tblGrid>
                    <a:gridCol w="2653645">
                      <a:extLst>
                        <a:ext uri="{9D8B030D-6E8A-4147-A177-3AD203B41FA5}">
                          <a16:colId xmlns:a16="http://schemas.microsoft.com/office/drawing/2014/main" val="2608436749"/>
                        </a:ext>
                      </a:extLst>
                    </a:gridCol>
                    <a:gridCol w="2653645">
                      <a:extLst>
                        <a:ext uri="{9D8B030D-6E8A-4147-A177-3AD203B41FA5}">
                          <a16:colId xmlns:a16="http://schemas.microsoft.com/office/drawing/2014/main" val="3684887540"/>
                        </a:ext>
                      </a:extLst>
                    </a:gridCol>
                  </a:tblGrid>
                  <a:tr h="481394">
                    <a:tc>
                      <a:txBody>
                        <a:bodyPr/>
                        <a:lstStyle/>
                        <a:p>
                          <a:pPr algn="ctr">
                            <a:lnSpc>
                              <a:spcPct val="150000"/>
                            </a:lnSpc>
                            <a:spcBef>
                              <a:spcPts val="0"/>
                            </a:spcBef>
                            <a:spcAft>
                              <a:spcPts val="1200"/>
                            </a:spcAft>
                          </a:pPr>
                          <a:r>
                            <a:rPr lang="en-AU" sz="2400" dirty="0">
                              <a:effectLst/>
                              <a:latin typeface="+mj-lt"/>
                            </a:rPr>
                            <a:t>Celsius </a:t>
                          </a:r>
                          <a14:m>
                            <m:oMath xmlns:m="http://schemas.openxmlformats.org/officeDocument/2006/math">
                              <m:r>
                                <a:rPr lang="en-AU" sz="2400" b="0" i="0" smtClean="0">
                                  <a:effectLst/>
                                  <a:latin typeface="Cambria Math" panose="02040503050406030204" pitchFamily="18" charset="0"/>
                                </a:rPr>
                                <m:t>(</m:t>
                              </m:r>
                              <m:r>
                                <a:rPr lang="en-AU" sz="2400" b="1" smtClean="0">
                                  <a:effectLst/>
                                  <a:latin typeface="Cambria Math" panose="02040503050406030204" pitchFamily="18" charset="0"/>
                                </a:rPr>
                                <m:t>℃)</m:t>
                              </m:r>
                            </m:oMath>
                          </a14:m>
                          <a:endParaRPr lang="en-AU" sz="2400" b="1"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latin typeface="+mj-lt"/>
                            </a:rPr>
                            <a:t>Fahrenheit </a:t>
                          </a:r>
                          <a14:m>
                            <m:oMath xmlns:m="http://schemas.openxmlformats.org/officeDocument/2006/math">
                              <m:r>
                                <a:rPr lang="en-AU" sz="2400" b="1" smtClean="0">
                                  <a:effectLst/>
                                  <a:latin typeface="Cambria Math" panose="02040503050406030204" pitchFamily="18" charset="0"/>
                                </a:rPr>
                                <m:t>(℉)</m:t>
                              </m:r>
                            </m:oMath>
                          </a14:m>
                          <a:endParaRPr lang="en-AU" sz="24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6131396"/>
                      </a:ext>
                    </a:extLst>
                  </a:tr>
                  <a:tr h="481394">
                    <a:tc>
                      <a:txBody>
                        <a:bodyPr/>
                        <a:lstStyle/>
                        <a:p>
                          <a:pPr algn="ctr">
                            <a:lnSpc>
                              <a:spcPct val="150000"/>
                            </a:lnSpc>
                            <a:spcBef>
                              <a:spcPts val="0"/>
                            </a:spcBef>
                            <a:spcAft>
                              <a:spcPts val="1200"/>
                            </a:spcAft>
                          </a:pPr>
                          <a:r>
                            <a:rPr lang="en-AU" sz="2400" b="0" dirty="0">
                              <a:effectLst/>
                            </a:rPr>
                            <a:t>-20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b="0" dirty="0">
                              <a:effectLst/>
                            </a:rPr>
                            <a:t>-4</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9235601"/>
                      </a:ext>
                    </a:extLst>
                  </a:tr>
                  <a:tr h="481394">
                    <a:tc>
                      <a:txBody>
                        <a:bodyPr/>
                        <a:lstStyle/>
                        <a:p>
                          <a:pPr algn="ctr">
                            <a:lnSpc>
                              <a:spcPct val="150000"/>
                            </a:lnSpc>
                            <a:spcBef>
                              <a:spcPts val="0"/>
                            </a:spcBef>
                            <a:spcAft>
                              <a:spcPts val="1200"/>
                            </a:spcAft>
                          </a:pPr>
                          <a:r>
                            <a:rPr lang="en-AU" sz="2400" b="0" dirty="0">
                              <a:effectLst/>
                            </a:rPr>
                            <a:t> 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32</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3259693"/>
                      </a:ext>
                    </a:extLst>
                  </a:tr>
                  <a:tr h="481394">
                    <a:tc>
                      <a:txBody>
                        <a:bodyPr/>
                        <a:lstStyle/>
                        <a:p>
                          <a:pPr algn="ctr">
                            <a:lnSpc>
                              <a:spcPct val="150000"/>
                            </a:lnSpc>
                            <a:spcBef>
                              <a:spcPts val="0"/>
                            </a:spcBef>
                            <a:spcAft>
                              <a:spcPts val="1200"/>
                            </a:spcAft>
                          </a:pPr>
                          <a:r>
                            <a:rPr lang="en-AU" sz="2400" b="0" dirty="0">
                              <a:effectLst/>
                            </a:rPr>
                            <a:t> 20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68</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4029963"/>
                      </a:ext>
                    </a:extLst>
                  </a:tr>
                  <a:tr h="481394">
                    <a:tc>
                      <a:txBody>
                        <a:bodyPr/>
                        <a:lstStyle/>
                        <a:p>
                          <a:pPr algn="ctr">
                            <a:lnSpc>
                              <a:spcPct val="150000"/>
                            </a:lnSpc>
                            <a:spcBef>
                              <a:spcPts val="0"/>
                            </a:spcBef>
                            <a:spcAft>
                              <a:spcPts val="1200"/>
                            </a:spcAft>
                          </a:pPr>
                          <a:r>
                            <a:rPr lang="en-AU" sz="2400" b="0" dirty="0">
                              <a:effectLst/>
                            </a:rPr>
                            <a:t> 60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140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4064209"/>
                      </a:ext>
                    </a:extLst>
                  </a:tr>
                  <a:tr h="481394">
                    <a:tc>
                      <a:txBody>
                        <a:bodyPr/>
                        <a:lstStyle/>
                        <a:p>
                          <a:pPr algn="ctr">
                            <a:lnSpc>
                              <a:spcPct val="150000"/>
                            </a:lnSpc>
                            <a:spcBef>
                              <a:spcPts val="0"/>
                            </a:spcBef>
                            <a:spcAft>
                              <a:spcPts val="1200"/>
                            </a:spcAft>
                          </a:pPr>
                          <a:r>
                            <a:rPr lang="en-AU" sz="2400" b="0" dirty="0">
                              <a:effectLst/>
                            </a:rPr>
                            <a:t> 100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212</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3695010"/>
                      </a:ext>
                    </a:extLst>
                  </a:tr>
                </a:tbl>
              </a:graphicData>
            </a:graphic>
          </p:graphicFrame>
        </mc:Choice>
        <mc:Fallback xmlns="">
          <p:graphicFrame>
            <p:nvGraphicFramePr>
              <p:cNvPr id="11" name="Content Placeholder 8" descr="A table showing equivalent temperatures in Celsius and Fahrenheit. ">
                <a:extLst>
                  <a:ext uri="{FF2B5EF4-FFF2-40B4-BE49-F238E27FC236}">
                    <a16:creationId xmlns:a16="http://schemas.microsoft.com/office/drawing/2014/main" id="{3BF9A77D-6FD5-7DE6-D2AE-47B946586390}"/>
                  </a:ext>
                </a:extLst>
              </p:cNvPr>
              <p:cNvGraphicFramePr>
                <a:graphicFrameLocks/>
              </p:cNvGraphicFramePr>
              <p:nvPr>
                <p:extLst>
                  <p:ext uri="{D42A27DB-BD31-4B8C-83A1-F6EECF244321}">
                    <p14:modId xmlns:p14="http://schemas.microsoft.com/office/powerpoint/2010/main" val="1485597247"/>
                  </p:ext>
                </p:extLst>
              </p:nvPr>
            </p:nvGraphicFramePr>
            <p:xfrm>
              <a:off x="1625939" y="2256830"/>
              <a:ext cx="5307290" cy="2888491"/>
            </p:xfrm>
            <a:graphic>
              <a:graphicData uri="http://schemas.openxmlformats.org/drawingml/2006/table">
                <a:tbl>
                  <a:tblPr firstRow="1" firstCol="1" bandRow="1">
                    <a:tableStyleId>{B301B821-A1FF-4177-AEE7-76D212191A09}</a:tableStyleId>
                  </a:tblPr>
                  <a:tblGrid>
                    <a:gridCol w="2653645">
                      <a:extLst>
                        <a:ext uri="{9D8B030D-6E8A-4147-A177-3AD203B41FA5}">
                          <a16:colId xmlns:a16="http://schemas.microsoft.com/office/drawing/2014/main" val="2608436749"/>
                        </a:ext>
                      </a:extLst>
                    </a:gridCol>
                    <a:gridCol w="2653645">
                      <a:extLst>
                        <a:ext uri="{9D8B030D-6E8A-4147-A177-3AD203B41FA5}">
                          <a16:colId xmlns:a16="http://schemas.microsoft.com/office/drawing/2014/main" val="3684887540"/>
                        </a:ext>
                      </a:extLst>
                    </a:gridCol>
                  </a:tblGrid>
                  <a:tr h="481521">
                    <a:tc>
                      <a:txBody>
                        <a:bodyPr/>
                        <a:lstStyle/>
                        <a:p>
                          <a:endParaRPr lang="en-US"/>
                        </a:p>
                      </a:txBody>
                      <a:tcPr marL="68580" marR="68580" marT="0" marB="0">
                        <a:blipFill>
                          <a:blip r:embed="rId2"/>
                          <a:stretch>
                            <a:fillRect l="-229" t="-1266" r="-100459" b="-539241"/>
                          </a:stretch>
                        </a:blipFill>
                      </a:tcPr>
                    </a:tc>
                    <a:tc>
                      <a:txBody>
                        <a:bodyPr/>
                        <a:lstStyle/>
                        <a:p>
                          <a:endParaRPr lang="en-US"/>
                        </a:p>
                      </a:txBody>
                      <a:tcPr marL="68580" marR="68580" marT="0" marB="0">
                        <a:blipFill>
                          <a:blip r:embed="rId2"/>
                          <a:stretch>
                            <a:fillRect l="-100229" t="-1266" r="-459" b="-539241"/>
                          </a:stretch>
                        </a:blipFill>
                      </a:tcPr>
                    </a:tc>
                    <a:extLst>
                      <a:ext uri="{0D108BD9-81ED-4DB2-BD59-A6C34878D82A}">
                        <a16:rowId xmlns:a16="http://schemas.microsoft.com/office/drawing/2014/main" val="2206131396"/>
                      </a:ext>
                    </a:extLst>
                  </a:tr>
                  <a:tr h="481394">
                    <a:tc>
                      <a:txBody>
                        <a:bodyPr/>
                        <a:lstStyle/>
                        <a:p>
                          <a:pPr algn="ctr">
                            <a:lnSpc>
                              <a:spcPct val="150000"/>
                            </a:lnSpc>
                            <a:spcBef>
                              <a:spcPts val="0"/>
                            </a:spcBef>
                            <a:spcAft>
                              <a:spcPts val="1200"/>
                            </a:spcAft>
                          </a:pPr>
                          <a:r>
                            <a:rPr lang="en-AU" sz="2400" b="0" dirty="0">
                              <a:effectLst/>
                            </a:rPr>
                            <a:t>-20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b="0" dirty="0">
                              <a:effectLst/>
                            </a:rPr>
                            <a:t>-4</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9235601"/>
                      </a:ext>
                    </a:extLst>
                  </a:tr>
                  <a:tr h="481394">
                    <a:tc>
                      <a:txBody>
                        <a:bodyPr/>
                        <a:lstStyle/>
                        <a:p>
                          <a:pPr algn="ctr">
                            <a:lnSpc>
                              <a:spcPct val="150000"/>
                            </a:lnSpc>
                            <a:spcBef>
                              <a:spcPts val="0"/>
                            </a:spcBef>
                            <a:spcAft>
                              <a:spcPts val="1200"/>
                            </a:spcAft>
                          </a:pPr>
                          <a:r>
                            <a:rPr lang="en-AU" sz="2400" b="0" dirty="0">
                              <a:effectLst/>
                            </a:rPr>
                            <a:t> 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32</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3259693"/>
                      </a:ext>
                    </a:extLst>
                  </a:tr>
                  <a:tr h="481394">
                    <a:tc>
                      <a:txBody>
                        <a:bodyPr/>
                        <a:lstStyle/>
                        <a:p>
                          <a:pPr algn="ctr">
                            <a:lnSpc>
                              <a:spcPct val="150000"/>
                            </a:lnSpc>
                            <a:spcBef>
                              <a:spcPts val="0"/>
                            </a:spcBef>
                            <a:spcAft>
                              <a:spcPts val="1200"/>
                            </a:spcAft>
                          </a:pPr>
                          <a:r>
                            <a:rPr lang="en-AU" sz="2400" b="0" dirty="0">
                              <a:effectLst/>
                            </a:rPr>
                            <a:t> 20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68</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4029963"/>
                      </a:ext>
                    </a:extLst>
                  </a:tr>
                  <a:tr h="481394">
                    <a:tc>
                      <a:txBody>
                        <a:bodyPr/>
                        <a:lstStyle/>
                        <a:p>
                          <a:pPr algn="ctr">
                            <a:lnSpc>
                              <a:spcPct val="150000"/>
                            </a:lnSpc>
                            <a:spcBef>
                              <a:spcPts val="0"/>
                            </a:spcBef>
                            <a:spcAft>
                              <a:spcPts val="1200"/>
                            </a:spcAft>
                          </a:pPr>
                          <a:r>
                            <a:rPr lang="en-AU" sz="2400" b="0" dirty="0">
                              <a:effectLst/>
                            </a:rPr>
                            <a:t> 60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140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4064209"/>
                      </a:ext>
                    </a:extLst>
                  </a:tr>
                  <a:tr h="481394">
                    <a:tc>
                      <a:txBody>
                        <a:bodyPr/>
                        <a:lstStyle/>
                        <a:p>
                          <a:pPr algn="ctr">
                            <a:lnSpc>
                              <a:spcPct val="150000"/>
                            </a:lnSpc>
                            <a:spcBef>
                              <a:spcPts val="0"/>
                            </a:spcBef>
                            <a:spcAft>
                              <a:spcPts val="1200"/>
                            </a:spcAft>
                          </a:pPr>
                          <a:r>
                            <a:rPr lang="en-AU" sz="2400" b="0" dirty="0">
                              <a:effectLst/>
                            </a:rPr>
                            <a:t> 100</a:t>
                          </a:r>
                          <a:endParaRPr lang="en-AU"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0"/>
                            </a:spcBef>
                            <a:spcAft>
                              <a:spcPts val="1200"/>
                            </a:spcAft>
                          </a:pPr>
                          <a:r>
                            <a:rPr lang="en-AU" sz="2400" dirty="0">
                              <a:effectLst/>
                            </a:rPr>
                            <a:t> 212</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3695010"/>
                      </a:ext>
                    </a:extLst>
                  </a:tr>
                </a:tbl>
              </a:graphicData>
            </a:graphic>
          </p:graphicFrame>
        </mc:Fallback>
      </mc:AlternateContent>
      <p:sp>
        <p:nvSpPr>
          <p:cNvPr id="12" name="Speech Bubble: Rectangle 11">
            <a:extLst>
              <a:ext uri="{FF2B5EF4-FFF2-40B4-BE49-F238E27FC236}">
                <a16:creationId xmlns:a16="http://schemas.microsoft.com/office/drawing/2014/main" id="{AF2CD890-C9AA-E103-8DA9-FC226E53EF35}"/>
              </a:ext>
            </a:extLst>
          </p:cNvPr>
          <p:cNvSpPr/>
          <p:nvPr/>
        </p:nvSpPr>
        <p:spPr>
          <a:xfrm>
            <a:off x="7313256" y="2068294"/>
            <a:ext cx="3230439" cy="1707213"/>
          </a:xfrm>
          <a:prstGeom prst="wedgeRectCallout">
            <a:avLst>
              <a:gd name="adj1" fmla="val -61103"/>
              <a:gd name="adj2" fmla="val -2198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9388">
              <a:lnSpc>
                <a:spcPct val="150000"/>
              </a:lnSpc>
              <a:spcAft>
                <a:spcPts val="1200"/>
              </a:spcAft>
              <a:tabLst>
                <a:tab pos="84138" algn="l"/>
              </a:tabLst>
            </a:pPr>
            <a:r>
              <a:rPr lang="en-AU" sz="2000" dirty="0"/>
              <a:t>What is the relationship between Celsius and Fahrenheit?</a:t>
            </a:r>
          </a:p>
        </p:txBody>
      </p:sp>
      <p:sp>
        <p:nvSpPr>
          <p:cNvPr id="13" name="Speech Bubble: Rectangle 12">
            <a:extLst>
              <a:ext uri="{FF2B5EF4-FFF2-40B4-BE49-F238E27FC236}">
                <a16:creationId xmlns:a16="http://schemas.microsoft.com/office/drawing/2014/main" id="{E82A2CEA-EEBD-459B-4652-2E1DA7299DAA}"/>
              </a:ext>
            </a:extLst>
          </p:cNvPr>
          <p:cNvSpPr/>
          <p:nvPr/>
        </p:nvSpPr>
        <p:spPr>
          <a:xfrm>
            <a:off x="7313255" y="4068654"/>
            <a:ext cx="3230439" cy="1707213"/>
          </a:xfrm>
          <a:prstGeom prst="wedgeRectCallout">
            <a:avLst>
              <a:gd name="adj1" fmla="val -20541"/>
              <a:gd name="adj2" fmla="val -6394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4138">
              <a:lnSpc>
                <a:spcPct val="150000"/>
              </a:lnSpc>
              <a:spcAft>
                <a:spcPts val="1200"/>
              </a:spcAft>
            </a:pPr>
            <a:r>
              <a:rPr lang="en-AU" sz="2000" dirty="0"/>
              <a:t>How can you prove this?</a:t>
            </a:r>
          </a:p>
        </p:txBody>
      </p:sp>
      <p:sp>
        <p:nvSpPr>
          <p:cNvPr id="14" name="Slide Number Placeholder 13">
            <a:extLst>
              <a:ext uri="{FF2B5EF4-FFF2-40B4-BE49-F238E27FC236}">
                <a16:creationId xmlns:a16="http://schemas.microsoft.com/office/drawing/2014/main" id="{121B3583-D431-0BB3-5C1E-A2B7719F35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783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39E1E-BF2B-7206-0073-07C4CFBDFD8C}"/>
              </a:ext>
            </a:extLst>
          </p:cNvPr>
          <p:cNvSpPr>
            <a:spLocks noGrp="1"/>
          </p:cNvSpPr>
          <p:nvPr>
            <p:ph type="title"/>
          </p:nvPr>
        </p:nvSpPr>
        <p:spPr/>
        <p:txBody>
          <a:bodyPr/>
          <a:lstStyle/>
          <a:p>
            <a:r>
              <a:rPr lang="en-AU" dirty="0"/>
              <a:t>Finding gradients</a:t>
            </a:r>
          </a:p>
        </p:txBody>
      </p:sp>
      <p:sp>
        <p:nvSpPr>
          <p:cNvPr id="4" name="Text Placeholder 3">
            <a:extLst>
              <a:ext uri="{FF2B5EF4-FFF2-40B4-BE49-F238E27FC236}">
                <a16:creationId xmlns:a16="http://schemas.microsoft.com/office/drawing/2014/main" id="{6CC7B650-C2C1-DB7C-AB8E-DAAF7D3A46C1}"/>
              </a:ext>
            </a:extLst>
          </p:cNvPr>
          <p:cNvSpPr>
            <a:spLocks noGrp="1"/>
          </p:cNvSpPr>
          <p:nvPr>
            <p:ph type="body" sz="quarter" idx="18"/>
          </p:nvPr>
        </p:nvSpPr>
        <p:spPr/>
        <p:txBody>
          <a:bodyPr/>
          <a:lstStyle/>
          <a:p>
            <a:r>
              <a:rPr lang="en-GB" dirty="0"/>
              <a:t>How many different ways can you find the gradient of this line?</a:t>
            </a:r>
          </a:p>
        </p:txBody>
      </p:sp>
      <p:pic>
        <p:nvPicPr>
          <p:cNvPr id="5" name="Picture 4" descr="A graph showing equivalent temperatures in Celsius and Fahrenheit. A green line moves diagonally up the graph from the bottom left to the top right. ">
            <a:extLst>
              <a:ext uri="{FF2B5EF4-FFF2-40B4-BE49-F238E27FC236}">
                <a16:creationId xmlns:a16="http://schemas.microsoft.com/office/drawing/2014/main" id="{79EEE70E-B8BF-9FB0-4873-439326817445}"/>
              </a:ext>
            </a:extLst>
          </p:cNvPr>
          <p:cNvPicPr>
            <a:picLocks noChangeAspect="1"/>
          </p:cNvPicPr>
          <p:nvPr/>
        </p:nvPicPr>
        <p:blipFill>
          <a:blip r:embed="rId2"/>
          <a:stretch>
            <a:fillRect/>
          </a:stretch>
        </p:blipFill>
        <p:spPr>
          <a:xfrm>
            <a:off x="359999" y="1369454"/>
            <a:ext cx="5842837" cy="5323753"/>
          </a:xfrm>
          <a:prstGeom prst="rect">
            <a:avLst/>
          </a:prstGeom>
        </p:spPr>
      </p:pic>
      <p:sp>
        <p:nvSpPr>
          <p:cNvPr id="2" name="Slide Number Placeholder 1">
            <a:extLst>
              <a:ext uri="{FF2B5EF4-FFF2-40B4-BE49-F238E27FC236}">
                <a16:creationId xmlns:a16="http://schemas.microsoft.com/office/drawing/2014/main" id="{BE343D1B-DC76-061B-F749-06527BD822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1317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1AB21-FE72-C20A-3F69-DBE053A3C6EB}"/>
              </a:ext>
            </a:extLst>
          </p:cNvPr>
          <p:cNvSpPr>
            <a:spLocks noGrp="1"/>
          </p:cNvSpPr>
          <p:nvPr>
            <p:ph type="title"/>
          </p:nvPr>
        </p:nvSpPr>
        <p:spPr/>
        <p:txBody>
          <a:bodyPr/>
          <a:lstStyle/>
          <a:p>
            <a:r>
              <a:rPr lang="en-AU" dirty="0"/>
              <a:t>Finding equations</a:t>
            </a:r>
          </a:p>
        </p:txBody>
      </p:sp>
      <p:sp>
        <p:nvSpPr>
          <p:cNvPr id="4" name="Text Placeholder 3">
            <a:extLst>
              <a:ext uri="{FF2B5EF4-FFF2-40B4-BE49-F238E27FC236}">
                <a16:creationId xmlns:a16="http://schemas.microsoft.com/office/drawing/2014/main" id="{FA3042DA-A153-AC9A-D247-5009A00C392C}"/>
              </a:ext>
            </a:extLst>
          </p:cNvPr>
          <p:cNvSpPr>
            <a:spLocks noGrp="1"/>
          </p:cNvSpPr>
          <p:nvPr>
            <p:ph type="body" sz="quarter" idx="18"/>
          </p:nvPr>
        </p:nvSpPr>
        <p:spPr/>
        <p:txBody>
          <a:bodyPr/>
          <a:lstStyle/>
          <a:p>
            <a:r>
              <a:rPr lang="en-GB" dirty="0"/>
              <a:t>How could you find the equation of this line?</a:t>
            </a:r>
          </a:p>
        </p:txBody>
      </p:sp>
      <p:pic>
        <p:nvPicPr>
          <p:cNvPr id="5" name="Picture 4" descr="A graph showing equivalent temperatures in Celsius and Fahrenheit. A green line moves diagonally up the graph from the bottom left to the top right. ">
            <a:extLst>
              <a:ext uri="{FF2B5EF4-FFF2-40B4-BE49-F238E27FC236}">
                <a16:creationId xmlns:a16="http://schemas.microsoft.com/office/drawing/2014/main" id="{CC8D9DB3-1B02-72CB-FB0A-D72AC7BDF5FA}"/>
              </a:ext>
            </a:extLst>
          </p:cNvPr>
          <p:cNvPicPr>
            <a:picLocks noChangeAspect="1"/>
          </p:cNvPicPr>
          <p:nvPr/>
        </p:nvPicPr>
        <p:blipFill>
          <a:blip r:embed="rId2"/>
          <a:stretch>
            <a:fillRect/>
          </a:stretch>
        </p:blipFill>
        <p:spPr>
          <a:xfrm>
            <a:off x="359999" y="1369454"/>
            <a:ext cx="5345475" cy="5238760"/>
          </a:xfrm>
          <a:prstGeom prst="rect">
            <a:avLst/>
          </a:prstGeom>
        </p:spPr>
      </p:pic>
      <p:sp>
        <p:nvSpPr>
          <p:cNvPr id="2" name="Slide Number Placeholder 1">
            <a:extLst>
              <a:ext uri="{FF2B5EF4-FFF2-40B4-BE49-F238E27FC236}">
                <a16:creationId xmlns:a16="http://schemas.microsoft.com/office/drawing/2014/main" id="{BB3AE00F-294A-4D56-BAD9-16B3F997C7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0999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EDBA9-1AAA-419A-DB13-85A6BDDE07EB}"/>
              </a:ext>
            </a:extLst>
          </p:cNvPr>
          <p:cNvSpPr>
            <a:spLocks noGrp="1"/>
          </p:cNvSpPr>
          <p:nvPr>
            <p:ph type="title"/>
          </p:nvPr>
        </p:nvSpPr>
        <p:spPr/>
        <p:txBody>
          <a:bodyPr/>
          <a:lstStyle/>
          <a:p>
            <a:r>
              <a:rPr lang="en-AU" dirty="0"/>
              <a:t>Point-gradient formula (1)</a:t>
            </a:r>
          </a:p>
        </p:txBody>
      </p:sp>
      <p:sp>
        <p:nvSpPr>
          <p:cNvPr id="4" name="Text Placeholder 3">
            <a:extLst>
              <a:ext uri="{FF2B5EF4-FFF2-40B4-BE49-F238E27FC236}">
                <a16:creationId xmlns:a16="http://schemas.microsoft.com/office/drawing/2014/main" id="{5E5FD030-C367-1C4B-70A0-E2534370069E}"/>
              </a:ext>
            </a:extLst>
          </p:cNvPr>
          <p:cNvSpPr>
            <a:spLocks noGrp="1"/>
          </p:cNvSpPr>
          <p:nvPr>
            <p:ph type="body" sz="quarter" idx="18"/>
          </p:nvPr>
        </p:nvSpPr>
        <p:spPr/>
        <p:txBody>
          <a:bodyPr/>
          <a:lstStyle/>
          <a:p>
            <a:r>
              <a:rPr lang="en-AU" dirty="0"/>
              <a:t>Formalising my learning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FC63FF-A822-5394-EBE6-96DC04E5DF4E}"/>
                  </a:ext>
                </a:extLst>
              </p:cNvPr>
              <p:cNvSpPr txBox="1"/>
              <p:nvPr/>
            </p:nvSpPr>
            <p:spPr>
              <a:xfrm>
                <a:off x="2228131" y="2363572"/>
                <a:ext cx="7735735" cy="1692998"/>
              </a:xfrm>
              <a:prstGeom prst="rect">
                <a:avLst/>
              </a:prstGeom>
              <a:noFill/>
            </p:spPr>
            <p:txBody>
              <a:bodyPr wrap="square" lIns="0" tIns="0" rIns="0" bIns="0" rtlCol="0">
                <a:noAutofit/>
              </a:bodyPr>
              <a:lstStyle/>
              <a:p>
                <a:pPr>
                  <a:lnSpc>
                    <a:spcPct val="150000"/>
                  </a:lnSpc>
                </a:pPr>
                <a:r>
                  <a:rPr lang="en-AU" sz="2000" dirty="0"/>
                  <a:t>The equation of a line with a gradient (</a:t>
                </a:r>
                <a14:m>
                  <m:oMath xmlns:m="http://schemas.openxmlformats.org/officeDocument/2006/math">
                    <m:r>
                      <a:rPr lang="en-AU" sz="2000" i="1" dirty="0" smtClean="0">
                        <a:latin typeface="Cambria Math" panose="02040503050406030204" pitchFamily="18" charset="0"/>
                      </a:rPr>
                      <m:t>𝑚</m:t>
                    </m:r>
                  </m:oMath>
                </a14:m>
                <a:r>
                  <a:rPr lang="en-AU" sz="2000" dirty="0"/>
                  <a:t>) and passing through the  point </a:t>
                </a:r>
                <a14:m>
                  <m:oMath xmlns:m="http://schemas.openxmlformats.org/officeDocument/2006/math">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𝑥</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𝑦</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oMath>
                </a14:m>
                <a:r>
                  <a:rPr lang="en-AU" sz="2000" dirty="0"/>
                  <a:t> is:</a:t>
                </a:r>
              </a:p>
            </p:txBody>
          </p:sp>
        </mc:Choice>
        <mc:Fallback xmlns="">
          <p:sp>
            <p:nvSpPr>
              <p:cNvPr id="6" name="TextBox 5">
                <a:extLst>
                  <a:ext uri="{FF2B5EF4-FFF2-40B4-BE49-F238E27FC236}">
                    <a16:creationId xmlns:a16="http://schemas.microsoft.com/office/drawing/2014/main" id="{FAFC63FF-A822-5394-EBE6-96DC04E5DF4E}"/>
                  </a:ext>
                </a:extLst>
              </p:cNvPr>
              <p:cNvSpPr txBox="1">
                <a:spLocks noRot="1" noChangeAspect="1" noMove="1" noResize="1" noEditPoints="1" noAdjustHandles="1" noChangeArrowheads="1" noChangeShapeType="1" noTextEdit="1"/>
              </p:cNvSpPr>
              <p:nvPr/>
            </p:nvSpPr>
            <p:spPr>
              <a:xfrm>
                <a:off x="2228131" y="2363572"/>
                <a:ext cx="7735735" cy="1692998"/>
              </a:xfrm>
              <a:prstGeom prst="rect">
                <a:avLst/>
              </a:prstGeom>
              <a:blipFill>
                <a:blip r:embed="rId2"/>
                <a:stretch>
                  <a:fillRect l="-2050" r="-331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AFBF704-65A2-FDDA-2447-C415BC9CD7B1}"/>
                  </a:ext>
                </a:extLst>
              </p:cNvPr>
              <p:cNvSpPr/>
              <p:nvPr/>
            </p:nvSpPr>
            <p:spPr>
              <a:xfrm>
                <a:off x="4343398" y="3644613"/>
                <a:ext cx="3505200" cy="823913"/>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m:t>
                      </m:r>
                      <m:sSub>
                        <m:sSubPr>
                          <m:ctrlPr>
                            <a:rPr lang="en-AU" sz="2000" i="1">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𝑦</m:t>
                          </m:r>
                        </m:e>
                        <m:sub>
                          <m:r>
                            <a:rPr lang="en-AU" sz="2000" i="1">
                              <a:solidFill>
                                <a:schemeClr val="tx1"/>
                              </a:solidFill>
                              <a:latin typeface="Cambria Math" panose="02040503050406030204" pitchFamily="18" charset="0"/>
                            </a:rPr>
                            <m:t>1</m:t>
                          </m:r>
                        </m:sub>
                      </m:sSub>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𝑚</m:t>
                      </m:r>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m:t>
                      </m:r>
                      <m:sSub>
                        <m:sSubPr>
                          <m:ctrlPr>
                            <a:rPr lang="en-AU" sz="2000" i="1">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𝑥</m:t>
                          </m:r>
                        </m:e>
                        <m:sub>
                          <m:r>
                            <a:rPr lang="en-AU" sz="2000" i="1">
                              <a:solidFill>
                                <a:schemeClr val="tx1"/>
                              </a:solidFill>
                              <a:latin typeface="Cambria Math" panose="02040503050406030204" pitchFamily="18" charset="0"/>
                            </a:rPr>
                            <m:t>1</m:t>
                          </m:r>
                        </m:sub>
                      </m:sSub>
                      <m:r>
                        <a:rPr lang="en-AU" sz="2000" b="0" i="0" smtClean="0">
                          <a:solidFill>
                            <a:schemeClr val="tx1"/>
                          </a:solidFill>
                          <a:latin typeface="Cambria Math" panose="02040503050406030204" pitchFamily="18" charset="0"/>
                        </a:rPr>
                        <m:t>)</m:t>
                      </m:r>
                    </m:oMath>
                  </m:oMathPara>
                </a14:m>
                <a:endParaRPr lang="en-AU" sz="2000" dirty="0">
                  <a:ln>
                    <a:solidFill>
                      <a:schemeClr val="tx2"/>
                    </a:solidFill>
                  </a:ln>
                  <a:solidFill>
                    <a:schemeClr val="tx1"/>
                  </a:solidFill>
                </a:endParaRPr>
              </a:p>
            </p:txBody>
          </p:sp>
        </mc:Choice>
        <mc:Fallback xmlns="">
          <p:sp>
            <p:nvSpPr>
              <p:cNvPr id="7" name="Rectangle 6">
                <a:extLst>
                  <a:ext uri="{FF2B5EF4-FFF2-40B4-BE49-F238E27FC236}">
                    <a16:creationId xmlns:a16="http://schemas.microsoft.com/office/drawing/2014/main" id="{8AFBF704-65A2-FDDA-2447-C415BC9CD7B1}"/>
                  </a:ext>
                </a:extLst>
              </p:cNvPr>
              <p:cNvSpPr>
                <a:spLocks noRot="1" noChangeAspect="1" noMove="1" noResize="1" noEditPoints="1" noAdjustHandles="1" noChangeArrowheads="1" noChangeShapeType="1" noTextEdit="1"/>
              </p:cNvSpPr>
              <p:nvPr/>
            </p:nvSpPr>
            <p:spPr>
              <a:xfrm>
                <a:off x="4343398" y="3644613"/>
                <a:ext cx="3505200" cy="823913"/>
              </a:xfrm>
              <a:prstGeom prst="rect">
                <a:avLst/>
              </a:prstGeom>
              <a:blipFill>
                <a:blip r:embed="rId3"/>
                <a:stretch>
                  <a:fillRect/>
                </a:stretch>
              </a:blipFill>
              <a:ln w="57150">
                <a:solidFill>
                  <a:schemeClr val="tx2"/>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FC522F1-93CE-02C7-6375-FF9E202236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74474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98A2-1742-94A9-224B-F086CA04616A}"/>
              </a:ext>
            </a:extLst>
          </p:cNvPr>
          <p:cNvSpPr>
            <a:spLocks noGrp="1"/>
          </p:cNvSpPr>
          <p:nvPr>
            <p:ph type="title"/>
          </p:nvPr>
        </p:nvSpPr>
        <p:spPr/>
        <p:txBody>
          <a:bodyPr/>
          <a:lstStyle/>
          <a:p>
            <a:r>
              <a:rPr lang="en-AU" dirty="0"/>
              <a:t>Point-gradient formula (2)</a:t>
            </a:r>
          </a:p>
        </p:txBody>
      </p:sp>
      <p:sp>
        <p:nvSpPr>
          <p:cNvPr id="5" name="Text Placeholder 4">
            <a:extLst>
              <a:ext uri="{FF2B5EF4-FFF2-40B4-BE49-F238E27FC236}">
                <a16:creationId xmlns:a16="http://schemas.microsoft.com/office/drawing/2014/main" id="{BB4F839E-EACC-506C-1253-49DECF4D399B}"/>
              </a:ext>
            </a:extLst>
          </p:cNvPr>
          <p:cNvSpPr>
            <a:spLocks noGrp="1"/>
          </p:cNvSpPr>
          <p:nvPr>
            <p:ph type="body" sz="quarter" idx="18"/>
          </p:nvPr>
        </p:nvSpPr>
        <p:spPr/>
        <p:txBody>
          <a:bodyPr/>
          <a:lstStyle/>
          <a:p>
            <a:r>
              <a:rPr lang="en-AU" dirty="0"/>
              <a:t>Example 1</a:t>
            </a:r>
          </a:p>
        </p:txBody>
      </p:sp>
      <p:sp>
        <p:nvSpPr>
          <p:cNvPr id="3" name="Content Placeholder 2">
            <a:extLst>
              <a:ext uri="{FF2B5EF4-FFF2-40B4-BE49-F238E27FC236}">
                <a16:creationId xmlns:a16="http://schemas.microsoft.com/office/drawing/2014/main" id="{73A20734-5204-977C-99A6-916CBEC19793}"/>
              </a:ext>
            </a:extLst>
          </p:cNvPr>
          <p:cNvSpPr>
            <a:spLocks noGrp="1"/>
          </p:cNvSpPr>
          <p:nvPr>
            <p:ph idx="1"/>
          </p:nvPr>
        </p:nvSpPr>
        <p:spPr>
          <a:xfrm>
            <a:off x="360000" y="1620000"/>
            <a:ext cx="11484000" cy="545601"/>
          </a:xfrm>
        </p:spPr>
        <p:txBody>
          <a:bodyPr/>
          <a:lstStyle/>
          <a:p>
            <a:r>
              <a:rPr lang="en-GB" sz="2000" dirty="0"/>
              <a:t>Find the equation of the line with 𝑚=2  and passing through (1,3)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448155-9C73-E99D-A2EB-232C957561EB}"/>
                  </a:ext>
                </a:extLst>
              </p:cNvPr>
              <p:cNvSpPr txBox="1"/>
              <p:nvPr/>
            </p:nvSpPr>
            <p:spPr>
              <a:xfrm>
                <a:off x="4668730" y="2880000"/>
                <a:ext cx="2854540" cy="193899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𝑦</m:t>
                          </m:r>
                        </m:e>
                        <m:sub>
                          <m:r>
                            <a:rPr lang="en-AU" sz="2000" i="1">
                              <a:latin typeface="Cambria Math" panose="02040503050406030204" pitchFamily="18" charset="0"/>
                            </a:rPr>
                            <m:t>1</m:t>
                          </m:r>
                        </m:sub>
                      </m:sSub>
                      <m: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b="0" i="1" smtClean="0">
                                  <a:latin typeface="Cambria Math" panose="02040503050406030204" pitchFamily="18" charset="0"/>
                                </a:rPr>
                                <m:t>𝑥</m:t>
                              </m:r>
                            </m:e>
                            <m:sub>
                              <m:r>
                                <a:rPr lang="en-AU" sz="2000" i="1">
                                  <a:latin typeface="Cambria Math" panose="02040503050406030204" pitchFamily="18" charset="0"/>
                                </a:rPr>
                                <m:t>1</m:t>
                              </m:r>
                            </m:sub>
                          </m:sSub>
                        </m:e>
                      </m:d>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r>
                        <a:rPr lang="en-AU" sz="2000" b="0" i="1" smtClean="0">
                          <a:latin typeface="Cambria Math" panose="02040503050406030204" pitchFamily="18" charset="0"/>
                        </a:rPr>
                        <m:t>−2    </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dirty="0"/>
              </a:p>
            </p:txBody>
          </p:sp>
        </mc:Choice>
        <mc:Fallback xmlns="">
          <p:sp>
            <p:nvSpPr>
              <p:cNvPr id="6" name="TextBox 5">
                <a:extLst>
                  <a:ext uri="{FF2B5EF4-FFF2-40B4-BE49-F238E27FC236}">
                    <a16:creationId xmlns:a16="http://schemas.microsoft.com/office/drawing/2014/main" id="{35448155-9C73-E99D-A2EB-232C957561EB}"/>
                  </a:ext>
                </a:extLst>
              </p:cNvPr>
              <p:cNvSpPr txBox="1">
                <a:spLocks noRot="1" noChangeAspect="1" noMove="1" noResize="1" noEditPoints="1" noAdjustHandles="1" noChangeArrowheads="1" noChangeShapeType="1" noTextEdit="1"/>
              </p:cNvSpPr>
              <p:nvPr/>
            </p:nvSpPr>
            <p:spPr>
              <a:xfrm>
                <a:off x="4668730" y="2880000"/>
                <a:ext cx="2854540" cy="1938992"/>
              </a:xfrm>
              <a:prstGeom prst="rect">
                <a:avLst/>
              </a:prstGeo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F6E00E9-FFB3-7A9E-9BBF-50D9A61D297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7927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98A2-1742-94A9-224B-F086CA04616A}"/>
              </a:ext>
            </a:extLst>
          </p:cNvPr>
          <p:cNvSpPr>
            <a:spLocks noGrp="1"/>
          </p:cNvSpPr>
          <p:nvPr>
            <p:ph type="title"/>
          </p:nvPr>
        </p:nvSpPr>
        <p:spPr/>
        <p:txBody>
          <a:bodyPr/>
          <a:lstStyle/>
          <a:p>
            <a:r>
              <a:rPr lang="en-AU" dirty="0"/>
              <a:t>Point-gradient formula (3)</a:t>
            </a:r>
          </a:p>
        </p:txBody>
      </p:sp>
      <p:sp>
        <p:nvSpPr>
          <p:cNvPr id="5" name="Text Placeholder 4">
            <a:extLst>
              <a:ext uri="{FF2B5EF4-FFF2-40B4-BE49-F238E27FC236}">
                <a16:creationId xmlns:a16="http://schemas.microsoft.com/office/drawing/2014/main" id="{BB4F839E-EACC-506C-1253-49DECF4D399B}"/>
              </a:ext>
            </a:extLst>
          </p:cNvPr>
          <p:cNvSpPr>
            <a:spLocks noGrp="1"/>
          </p:cNvSpPr>
          <p:nvPr>
            <p:ph type="body" sz="quarter" idx="18"/>
          </p:nvPr>
        </p:nvSpPr>
        <p:spPr/>
        <p:txBody>
          <a:bodyPr/>
          <a:lstStyle/>
          <a:p>
            <a:r>
              <a:rPr lang="en-AU" dirty="0"/>
              <a:t>Example 1</a:t>
            </a:r>
          </a:p>
        </p:txBody>
      </p:sp>
      <p:sp>
        <p:nvSpPr>
          <p:cNvPr id="3" name="Content Placeholder 2">
            <a:extLst>
              <a:ext uri="{FF2B5EF4-FFF2-40B4-BE49-F238E27FC236}">
                <a16:creationId xmlns:a16="http://schemas.microsoft.com/office/drawing/2014/main" id="{73A20734-5204-977C-99A6-916CBEC19793}"/>
              </a:ext>
            </a:extLst>
          </p:cNvPr>
          <p:cNvSpPr>
            <a:spLocks noGrp="1"/>
          </p:cNvSpPr>
          <p:nvPr>
            <p:ph idx="1"/>
          </p:nvPr>
        </p:nvSpPr>
        <p:spPr>
          <a:xfrm>
            <a:off x="360000" y="1620000"/>
            <a:ext cx="11484000" cy="545601"/>
          </a:xfrm>
        </p:spPr>
        <p:txBody>
          <a:bodyPr/>
          <a:lstStyle/>
          <a:p>
            <a:r>
              <a:rPr lang="en-GB" sz="2000" dirty="0"/>
              <a:t>Find the equation of the line with 𝑚=2  and passing through (1,3)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448155-9C73-E99D-A2EB-232C957561EB}"/>
                  </a:ext>
                </a:extLst>
              </p:cNvPr>
              <p:cNvSpPr txBox="1"/>
              <p:nvPr/>
            </p:nvSpPr>
            <p:spPr>
              <a:xfrm>
                <a:off x="4668730" y="2563186"/>
                <a:ext cx="2854540" cy="193899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𝑦</m:t>
                          </m:r>
                        </m:e>
                        <m:sub>
                          <m:r>
                            <a:rPr lang="en-AU" sz="2000" i="1">
                              <a:latin typeface="Cambria Math" panose="02040503050406030204" pitchFamily="18" charset="0"/>
                            </a:rPr>
                            <m:t>1</m:t>
                          </m:r>
                        </m:sub>
                      </m:sSub>
                      <m: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b="0" i="1" smtClean="0">
                                  <a:latin typeface="Cambria Math" panose="02040503050406030204" pitchFamily="18" charset="0"/>
                                </a:rPr>
                                <m:t>𝑥</m:t>
                              </m:r>
                            </m:e>
                            <m:sub>
                              <m:r>
                                <a:rPr lang="en-AU" sz="2000" i="1">
                                  <a:latin typeface="Cambria Math" panose="02040503050406030204" pitchFamily="18" charset="0"/>
                                </a:rPr>
                                <m:t>1</m:t>
                              </m:r>
                            </m:sub>
                          </m:sSub>
                        </m:e>
                      </m:d>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r>
                        <a:rPr lang="en-AU" sz="2000" b="0" i="1" smtClean="0">
                          <a:latin typeface="Cambria Math" panose="02040503050406030204" pitchFamily="18" charset="0"/>
                        </a:rPr>
                        <m:t>−2    </m:t>
                      </m:r>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Para>
                </a14:m>
                <a:endParaRPr lang="en-AU" sz="2000" dirty="0"/>
              </a:p>
            </p:txBody>
          </p:sp>
        </mc:Choice>
        <mc:Fallback xmlns="">
          <p:sp>
            <p:nvSpPr>
              <p:cNvPr id="6" name="TextBox 5">
                <a:extLst>
                  <a:ext uri="{FF2B5EF4-FFF2-40B4-BE49-F238E27FC236}">
                    <a16:creationId xmlns:a16="http://schemas.microsoft.com/office/drawing/2014/main" id="{35448155-9C73-E99D-A2EB-232C957561EB}"/>
                  </a:ext>
                </a:extLst>
              </p:cNvPr>
              <p:cNvSpPr txBox="1">
                <a:spLocks noRot="1" noChangeAspect="1" noMove="1" noResize="1" noEditPoints="1" noAdjustHandles="1" noChangeArrowheads="1" noChangeShapeType="1" noTextEdit="1"/>
              </p:cNvSpPr>
              <p:nvPr/>
            </p:nvSpPr>
            <p:spPr>
              <a:xfrm>
                <a:off x="4668730" y="2563186"/>
                <a:ext cx="2854540" cy="1938992"/>
              </a:xfrm>
              <a:prstGeom prst="rect">
                <a:avLst/>
              </a:prstGeom>
              <a:blipFill>
                <a:blip r:embed="rId2"/>
                <a:stretch>
                  <a:fillRect/>
                </a:stretch>
              </a:blipFill>
            </p:spPr>
            <p:txBody>
              <a:bodyPr/>
              <a:lstStyle/>
              <a:p>
                <a:r>
                  <a:rPr lang="en-AU">
                    <a:noFill/>
                  </a:rPr>
                  <a:t> </a:t>
                </a:r>
              </a:p>
            </p:txBody>
          </p:sp>
        </mc:Fallback>
      </mc:AlternateContent>
      <p:sp>
        <p:nvSpPr>
          <p:cNvPr id="8" name="Speech Bubble: Rectangle 7">
            <a:extLst>
              <a:ext uri="{FF2B5EF4-FFF2-40B4-BE49-F238E27FC236}">
                <a16:creationId xmlns:a16="http://schemas.microsoft.com/office/drawing/2014/main" id="{05DE7B3E-9B5A-628B-4869-F455DF2223F7}"/>
              </a:ext>
            </a:extLst>
          </p:cNvPr>
          <p:cNvSpPr/>
          <p:nvPr/>
        </p:nvSpPr>
        <p:spPr>
          <a:xfrm>
            <a:off x="7227321" y="2493066"/>
            <a:ext cx="3896679" cy="1441405"/>
          </a:xfrm>
          <a:prstGeom prst="wedgeRectCallout">
            <a:avLst>
              <a:gd name="adj1" fmla="val -55850"/>
              <a:gd name="adj2" fmla="val -231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9388"/>
            <a:r>
              <a:rPr lang="en-AU" sz="2000" dirty="0"/>
              <a:t>Would the process change if the gradient or point was negative?</a:t>
            </a:r>
          </a:p>
        </p:txBody>
      </p:sp>
      <p:sp>
        <p:nvSpPr>
          <p:cNvPr id="7" name="Speech Bubble: Rectangle 6">
            <a:extLst>
              <a:ext uri="{FF2B5EF4-FFF2-40B4-BE49-F238E27FC236}">
                <a16:creationId xmlns:a16="http://schemas.microsoft.com/office/drawing/2014/main" id="{476A4584-A9FB-F2B7-3901-6E12677DD5C5}"/>
              </a:ext>
            </a:extLst>
          </p:cNvPr>
          <p:cNvSpPr/>
          <p:nvPr/>
        </p:nvSpPr>
        <p:spPr>
          <a:xfrm>
            <a:off x="2865561" y="4692400"/>
            <a:ext cx="3230439" cy="1276682"/>
          </a:xfrm>
          <a:prstGeom prst="wedgeRectCallout">
            <a:avLst>
              <a:gd name="adj1" fmla="val 20896"/>
              <a:gd name="adj2" fmla="val -6597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9388"/>
            <a:r>
              <a:rPr lang="en-AU" sz="2000" dirty="0"/>
              <a:t>Can you convert this to general form?</a:t>
            </a:r>
          </a:p>
        </p:txBody>
      </p:sp>
      <p:sp>
        <p:nvSpPr>
          <p:cNvPr id="4" name="Slide Number Placeholder 3">
            <a:extLst>
              <a:ext uri="{FF2B5EF4-FFF2-40B4-BE49-F238E27FC236}">
                <a16:creationId xmlns:a16="http://schemas.microsoft.com/office/drawing/2014/main" id="{4F6E00E9-FFB3-7A9E-9BBF-50D9A61D297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37252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9DC4-856E-A5B7-ABC3-793BC8290D88}"/>
              </a:ext>
            </a:extLst>
          </p:cNvPr>
          <p:cNvSpPr>
            <a:spLocks noGrp="1"/>
          </p:cNvSpPr>
          <p:nvPr>
            <p:ph type="title"/>
          </p:nvPr>
        </p:nvSpPr>
        <p:spPr/>
        <p:txBody>
          <a:bodyPr/>
          <a:lstStyle/>
          <a:p>
            <a:r>
              <a:rPr lang="en-AU" dirty="0"/>
              <a:t>Point-gradient formula (4)</a:t>
            </a:r>
          </a:p>
        </p:txBody>
      </p:sp>
      <p:sp>
        <p:nvSpPr>
          <p:cNvPr id="5" name="Text Placeholder 4">
            <a:extLst>
              <a:ext uri="{FF2B5EF4-FFF2-40B4-BE49-F238E27FC236}">
                <a16:creationId xmlns:a16="http://schemas.microsoft.com/office/drawing/2014/main" id="{D8154D5A-53A4-267B-0A77-C07FDEBBADB0}"/>
              </a:ext>
            </a:extLst>
          </p:cNvPr>
          <p:cNvSpPr>
            <a:spLocks noGrp="1"/>
          </p:cNvSpPr>
          <p:nvPr>
            <p:ph type="body" sz="quarter" idx="18"/>
          </p:nvPr>
        </p:nvSpPr>
        <p:spPr/>
        <p:txBody>
          <a:bodyPr/>
          <a:lstStyle/>
          <a:p>
            <a:r>
              <a:rPr lang="en-AU" dirty="0"/>
              <a:t>Your turn – question 1</a:t>
            </a:r>
          </a:p>
        </p:txBody>
      </p:sp>
      <p:sp>
        <p:nvSpPr>
          <p:cNvPr id="3" name="Content Placeholder 2">
            <a:extLst>
              <a:ext uri="{FF2B5EF4-FFF2-40B4-BE49-F238E27FC236}">
                <a16:creationId xmlns:a16="http://schemas.microsoft.com/office/drawing/2014/main" id="{E89B2C66-46AD-FEF6-1198-C965DED8595D}"/>
              </a:ext>
            </a:extLst>
          </p:cNvPr>
          <p:cNvSpPr>
            <a:spLocks noGrp="1"/>
          </p:cNvSpPr>
          <p:nvPr>
            <p:ph idx="1"/>
          </p:nvPr>
        </p:nvSpPr>
        <p:spPr/>
        <p:txBody>
          <a:bodyPr/>
          <a:lstStyle/>
          <a:p>
            <a:r>
              <a:rPr lang="en-GB" sz="2000" dirty="0"/>
              <a:t>Find the equation of the line with 𝑚= 3  and passing through (−1,3)</a:t>
            </a:r>
          </a:p>
        </p:txBody>
      </p:sp>
      <p:sp>
        <p:nvSpPr>
          <p:cNvPr id="4" name="Slide Number Placeholder 3">
            <a:extLst>
              <a:ext uri="{FF2B5EF4-FFF2-40B4-BE49-F238E27FC236}">
                <a16:creationId xmlns:a16="http://schemas.microsoft.com/office/drawing/2014/main" id="{F9CA1E71-2A7F-ACE9-F390-301B56FE7C0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1023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9DC4-856E-A5B7-ABC3-793BC8290D88}"/>
              </a:ext>
            </a:extLst>
          </p:cNvPr>
          <p:cNvSpPr>
            <a:spLocks noGrp="1"/>
          </p:cNvSpPr>
          <p:nvPr>
            <p:ph type="title"/>
          </p:nvPr>
        </p:nvSpPr>
        <p:spPr/>
        <p:txBody>
          <a:bodyPr/>
          <a:lstStyle/>
          <a:p>
            <a:r>
              <a:rPr lang="en-AU" dirty="0"/>
              <a:t>Point-gradient formula (5)</a:t>
            </a:r>
          </a:p>
        </p:txBody>
      </p:sp>
      <p:sp>
        <p:nvSpPr>
          <p:cNvPr id="5" name="Text Placeholder 4">
            <a:extLst>
              <a:ext uri="{FF2B5EF4-FFF2-40B4-BE49-F238E27FC236}">
                <a16:creationId xmlns:a16="http://schemas.microsoft.com/office/drawing/2014/main" id="{D8154D5A-53A4-267B-0A77-C07FDEBBADB0}"/>
              </a:ext>
            </a:extLst>
          </p:cNvPr>
          <p:cNvSpPr>
            <a:spLocks noGrp="1"/>
          </p:cNvSpPr>
          <p:nvPr>
            <p:ph type="body" sz="quarter" idx="18"/>
          </p:nvPr>
        </p:nvSpPr>
        <p:spPr/>
        <p:txBody>
          <a:bodyPr/>
          <a:lstStyle/>
          <a:p>
            <a:r>
              <a:rPr lang="en-AU" dirty="0"/>
              <a:t>Your turn – question 1</a:t>
            </a:r>
          </a:p>
        </p:txBody>
      </p:sp>
      <p:sp>
        <p:nvSpPr>
          <p:cNvPr id="3" name="Content Placeholder 2">
            <a:extLst>
              <a:ext uri="{FF2B5EF4-FFF2-40B4-BE49-F238E27FC236}">
                <a16:creationId xmlns:a16="http://schemas.microsoft.com/office/drawing/2014/main" id="{E89B2C66-46AD-FEF6-1198-C965DED8595D}"/>
              </a:ext>
            </a:extLst>
          </p:cNvPr>
          <p:cNvSpPr>
            <a:spLocks noGrp="1"/>
          </p:cNvSpPr>
          <p:nvPr>
            <p:ph idx="1"/>
          </p:nvPr>
        </p:nvSpPr>
        <p:spPr>
          <a:xfrm>
            <a:off x="360000" y="1620000"/>
            <a:ext cx="11484000" cy="622689"/>
          </a:xfrm>
        </p:spPr>
        <p:txBody>
          <a:bodyPr/>
          <a:lstStyle/>
          <a:p>
            <a:r>
              <a:rPr lang="en-GB" sz="2000" dirty="0"/>
              <a:t>Find the equation of the line with 𝑚= 3  and passing through (−1,3)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BDF4E-2D0D-2694-CE93-185BE13C261D}"/>
                  </a:ext>
                </a:extLst>
              </p:cNvPr>
              <p:cNvSpPr txBox="1"/>
              <p:nvPr/>
            </p:nvSpPr>
            <p:spPr>
              <a:xfrm>
                <a:off x="4696960" y="2957088"/>
                <a:ext cx="2798080" cy="193899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𝑦</m:t>
                          </m:r>
                        </m:e>
                        <m:sub>
                          <m:r>
                            <a:rPr lang="en-AU" sz="2000" i="1">
                              <a:latin typeface="Cambria Math" panose="02040503050406030204" pitchFamily="18" charset="0"/>
                            </a:rPr>
                            <m:t>1</m:t>
                          </m:r>
                        </m:sub>
                      </m:sSub>
                      <m:r>
                        <a:rPr lang="en-AU" sz="2000" b="0" i="1" smtClean="0">
                          <a:latin typeface="Cambria Math" panose="02040503050406030204" pitchFamily="18" charset="0"/>
                        </a:rPr>
                        <m:t>=</m:t>
                      </m:r>
                      <m:r>
                        <a:rPr lang="en-AU" sz="2000" b="0" i="1" smtClean="0">
                          <a:latin typeface="Cambria Math" panose="02040503050406030204" pitchFamily="18" charset="0"/>
                        </a:rPr>
                        <m:t>𝑚</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b="0" i="1" smtClean="0">
                                  <a:latin typeface="Cambria Math" panose="02040503050406030204" pitchFamily="18" charset="0"/>
                                </a:rPr>
                                <m:t>𝑥</m:t>
                              </m:r>
                            </m:e>
                            <m:sub>
                              <m:r>
                                <a:rPr lang="en-AU" sz="2000" i="1">
                                  <a:latin typeface="Cambria Math" panose="02040503050406030204" pitchFamily="18" charset="0"/>
                                </a:rPr>
                                <m:t>1</m:t>
                              </m:r>
                            </m:sub>
                          </m:sSub>
                        </m:e>
                      </m:d>
                    </m:oMath>
                  </m:oMathPara>
                </a14:m>
                <a:endParaRPr lang="en-AU" sz="2000" b="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−3=3(</m:t>
                      </m:r>
                      <m:r>
                        <a:rPr lang="en-AU" sz="2000" b="0" i="1" smtClean="0">
                          <a:latin typeface="Cambria Math" panose="02040503050406030204" pitchFamily="18" charset="0"/>
                        </a:rPr>
                        <m:t>𝑥</m:t>
                      </m:r>
                      <m:r>
                        <a:rPr lang="en-US" sz="2000" b="0" i="1" smtClean="0">
                          <a:latin typeface="Cambria Math" panose="02040503050406030204" pitchFamily="18" charset="0"/>
                        </a:rPr>
                        <m:t>+</m:t>
                      </m:r>
                      <m:r>
                        <a:rPr lang="en-AU" sz="2000" b="0" i="1" smtClean="0">
                          <a:latin typeface="Cambria Math" panose="02040503050406030204" pitchFamily="18" charset="0"/>
                        </a:rPr>
                        <m:t>1)</m:t>
                      </m:r>
                    </m:oMath>
                  </m:oMathPara>
                </a14:m>
                <a:endParaRPr lang="en-AU" sz="2000" dirty="0"/>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−3=3</m:t>
                      </m:r>
                      <m:r>
                        <a:rPr lang="en-AU" sz="2000" b="0" i="1" smtClean="0">
                          <a:latin typeface="Cambria Math" panose="02040503050406030204" pitchFamily="18" charset="0"/>
                        </a:rPr>
                        <m:t>𝑥</m:t>
                      </m:r>
                      <m:r>
                        <a:rPr lang="en-US" sz="2000" b="0" i="1" smtClean="0">
                          <a:latin typeface="Cambria Math" panose="02040503050406030204" pitchFamily="18" charset="0"/>
                        </a:rPr>
                        <m:t>+3</m:t>
                      </m:r>
                      <m:r>
                        <a:rPr lang="en-AU" sz="2000" b="0" i="1" smtClean="0">
                          <a:latin typeface="Cambria Math" panose="02040503050406030204" pitchFamily="18" charset="0"/>
                        </a:rPr>
                        <m:t>    </m:t>
                      </m:r>
                    </m:oMath>
                  </m:oMathPara>
                </a14:m>
                <a:endParaRPr lang="en-AU" sz="20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+6</m:t>
                      </m:r>
                    </m:oMath>
                  </m:oMathPara>
                </a14:m>
                <a:endParaRPr lang="en-AU" sz="2000" dirty="0"/>
              </a:p>
            </p:txBody>
          </p:sp>
        </mc:Choice>
        <mc:Fallback xmlns="">
          <p:sp>
            <p:nvSpPr>
              <p:cNvPr id="6" name="TextBox 5">
                <a:extLst>
                  <a:ext uri="{FF2B5EF4-FFF2-40B4-BE49-F238E27FC236}">
                    <a16:creationId xmlns:a16="http://schemas.microsoft.com/office/drawing/2014/main" id="{3B5BDF4E-2D0D-2694-CE93-185BE13C261D}"/>
                  </a:ext>
                </a:extLst>
              </p:cNvPr>
              <p:cNvSpPr txBox="1">
                <a:spLocks noRot="1" noChangeAspect="1" noMove="1" noResize="1" noEditPoints="1" noAdjustHandles="1" noChangeArrowheads="1" noChangeShapeType="1" noTextEdit="1"/>
              </p:cNvSpPr>
              <p:nvPr/>
            </p:nvSpPr>
            <p:spPr>
              <a:xfrm>
                <a:off x="4696960" y="2957088"/>
                <a:ext cx="2798080" cy="1938992"/>
              </a:xfrm>
              <a:prstGeom prst="rect">
                <a:avLst/>
              </a:prstGeo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9CA1E71-2A7F-ACE9-F390-301B56FE7C0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2872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657</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Public Sans</vt:lpstr>
      <vt:lpstr>Public Sans Light</vt:lpstr>
      <vt:lpstr>Arial</vt:lpstr>
      <vt:lpstr>Public Sans SemiBold</vt:lpstr>
      <vt:lpstr>Times New Roman</vt:lpstr>
      <vt:lpstr>Cambria Math</vt:lpstr>
      <vt:lpstr>NSWG Corporate</vt:lpstr>
      <vt:lpstr>It’s getting hot in here</vt:lpstr>
      <vt:lpstr>Celsius and Fahrenheit</vt:lpstr>
      <vt:lpstr>Finding gradients</vt:lpstr>
      <vt:lpstr>Finding equations</vt:lpstr>
      <vt:lpstr>Point-gradient formula (1)</vt:lpstr>
      <vt:lpstr>Point-gradient formula (2)</vt:lpstr>
      <vt:lpstr>Point-gradient formula (3)</vt:lpstr>
      <vt:lpstr>Point-gradient formula (4)</vt:lpstr>
      <vt:lpstr>Point-gradient formula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getting hot in here</dc:title>
  <dc:creator>NSW Department of Education</dc:creator>
  <dcterms:created xsi:type="dcterms:W3CDTF">2023-10-17T02:15:48Z</dcterms:created>
  <dcterms:modified xsi:type="dcterms:W3CDTF">2023-10-17T02:16:11Z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2023-10-17T02:15:51Z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be8d75fe-b015-4c74-b883-be9a45c7b044</vt:lpwstr>
  </property>
  <property fmtid="{D5CDD505-2E9C-101B-9397-08002B2CF9AE}" pid="8" name="MSIP_Label_b603dfd7-d93a-4381-a340-2995d8282205_ContentBits">
    <vt:lpwstr>0</vt:lpwstr>
  </property>
</Properties>
</file>