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7" r:id="rId2"/>
    <p:sldId id="362" r:id="rId3"/>
    <p:sldId id="363" r:id="rId4"/>
    <p:sldId id="364" r:id="rId5"/>
    <p:sldId id="365" r:id="rId6"/>
    <p:sldId id="366" r:id="rId7"/>
    <p:sldId id="367" r:id="rId8"/>
    <p:sldId id="368" r:id="rId9"/>
    <p:sldId id="369" r:id="rId10"/>
    <p:sldId id="370" r:id="rId11"/>
    <p:sldId id="372" r:id="rId12"/>
    <p:sldId id="371" r:id="rId13"/>
    <p:sldId id="373"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
      <p:font typeface="Public Sans Light" pitchFamily="2" charset="0"/>
      <p:regular r:id="rId23"/>
      <p:italic r:id="rId24"/>
    </p:embeddedFont>
    <p:embeddedFont>
      <p:font typeface="Public Sans SemiBold" pitchFamily="2" charset="0"/>
      <p:bold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8B7A0-C22A-40D1-B8CA-CB8FDF37AF95}" v="4" dt="2023-10-17T02:16:48.62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6281" autoAdjust="0"/>
  </p:normalViewPr>
  <p:slideViewPr>
    <p:cSldViewPr snapToGrid="0">
      <p:cViewPr varScale="1">
        <p:scale>
          <a:sx n="80" d="100"/>
          <a:sy n="80" d="100"/>
        </p:scale>
        <p:origin x="634" y="2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Graphing general mayhem</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sz="2000" dirty="0">
                <a:latin typeface="+mj-lt"/>
              </a:rPr>
              <a:t>Explicit teaching</a:t>
            </a:r>
          </a:p>
          <a:p>
            <a:endParaRPr lang="en-AU" sz="2000" dirty="0">
              <a:latin typeface="+mj-lt"/>
            </a:endParaRPr>
          </a:p>
        </p:txBody>
      </p:sp>
      <p:sp>
        <p:nvSpPr>
          <p:cNvPr id="2" name="Footer Placeholder 6">
            <a:extLst>
              <a:ext uri="{FF2B5EF4-FFF2-40B4-BE49-F238E27FC236}">
                <a16:creationId xmlns:a16="http://schemas.microsoft.com/office/drawing/2014/main" id="{DA97ED03-602C-16E8-1D48-A1223D604C6E}"/>
              </a:ext>
            </a:extLst>
          </p:cNvPr>
          <p:cNvSpPr>
            <a:spLocks noGrp="1"/>
          </p:cNvSpPr>
          <p:nvPr>
            <p:ph type="ftr" sz="quarter" idx="3"/>
          </p:nvPr>
        </p:nvSpPr>
        <p:spPr>
          <a:xfrm>
            <a:off x="360000" y="5867118"/>
            <a:ext cx="4500000" cy="684882"/>
          </a:xfrm>
        </p:spPr>
        <p:txBody>
          <a:bodyPr/>
          <a:lstStyle/>
          <a:p>
            <a:r>
              <a:rPr lang="en-US" dirty="0">
                <a:solidFill>
                  <a:schemeClr val="tx1"/>
                </a:solidFill>
                <a:latin typeface="+mn-lt"/>
              </a:rPr>
              <a:t>NSW Department of Education</a:t>
            </a:r>
            <a:endParaRPr lang="en-AU" dirty="0">
              <a:solidFill>
                <a:schemeClr val="tx1"/>
              </a:solidFill>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3C926-4615-6DEA-D6EA-3C999DAD632D}"/>
              </a:ext>
            </a:extLst>
          </p:cNvPr>
          <p:cNvSpPr>
            <a:spLocks noGrp="1"/>
          </p:cNvSpPr>
          <p:nvPr>
            <p:ph type="title"/>
          </p:nvPr>
        </p:nvSpPr>
        <p:spPr/>
        <p:txBody>
          <a:bodyPr/>
          <a:lstStyle/>
          <a:p>
            <a:r>
              <a:rPr lang="en-GB" dirty="0"/>
              <a:t>Rearranging from general form (1)</a:t>
            </a:r>
            <a:endParaRPr lang="en-AU" dirty="0"/>
          </a:p>
        </p:txBody>
      </p:sp>
      <p:sp>
        <p:nvSpPr>
          <p:cNvPr id="4" name="Text Placeholder 3">
            <a:extLst>
              <a:ext uri="{FF2B5EF4-FFF2-40B4-BE49-F238E27FC236}">
                <a16:creationId xmlns:a16="http://schemas.microsoft.com/office/drawing/2014/main" id="{C56CFE64-302A-B976-C8EB-2B776D845489}"/>
              </a:ext>
            </a:extLst>
          </p:cNvPr>
          <p:cNvSpPr>
            <a:spLocks noGrp="1"/>
          </p:cNvSpPr>
          <p:nvPr>
            <p:ph type="body" sz="quarter" idx="18"/>
          </p:nvPr>
        </p:nvSpPr>
        <p:spPr/>
        <p:txBody>
          <a:bodyPr/>
          <a:lstStyle/>
          <a:p>
            <a:r>
              <a:rPr lang="en-AU" dirty="0"/>
              <a:t>Example 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57BD09D-A18F-2C20-7C85-C2F93AFD63A1}"/>
                  </a:ext>
                </a:extLst>
              </p:cNvPr>
              <p:cNvSpPr txBox="1"/>
              <p:nvPr/>
            </p:nvSpPr>
            <p:spPr>
              <a:xfrm>
                <a:off x="360000" y="1502473"/>
                <a:ext cx="9577102" cy="907352"/>
              </a:xfrm>
              <a:prstGeom prst="rect">
                <a:avLst/>
              </a:prstGeom>
              <a:noFill/>
            </p:spPr>
            <p:txBody>
              <a:bodyPr wrap="square" lIns="0" tIns="0" rIns="0" bIns="0" rtlCol="0">
                <a:noAutofit/>
              </a:bodyPr>
              <a:lstStyle/>
              <a:p>
                <a:pPr algn="l">
                  <a:lnSpc>
                    <a:spcPct val="150000"/>
                  </a:lnSpc>
                </a:pPr>
                <a:r>
                  <a:rPr lang="en-AU" sz="2000" dirty="0"/>
                  <a:t>Rearrange the equation </a:t>
                </a:r>
                <a14:m>
                  <m:oMath xmlns:m="http://schemas.openxmlformats.org/officeDocument/2006/math">
                    <m:r>
                      <a:rPr lang="en-AU" sz="2000">
                        <a:latin typeface="Cambria Math" panose="02040503050406030204" pitchFamily="18" charset="0"/>
                      </a:rPr>
                      <m:t>3</m:t>
                    </m:r>
                    <m:r>
                      <a:rPr lang="en-AU" sz="2000">
                        <a:latin typeface="Cambria Math" panose="02040503050406030204" pitchFamily="18" charset="0"/>
                      </a:rPr>
                      <m:t>𝑥</m:t>
                    </m:r>
                    <m:r>
                      <a:rPr lang="en-AU" sz="2000">
                        <a:latin typeface="Cambria Math" panose="02040503050406030204" pitchFamily="18" charset="0"/>
                      </a:rPr>
                      <m:t>+4</m:t>
                    </m:r>
                    <m:r>
                      <a:rPr lang="en-AU" sz="2000">
                        <a:latin typeface="Cambria Math" panose="02040503050406030204" pitchFamily="18" charset="0"/>
                      </a:rPr>
                      <m:t>𝑦</m:t>
                    </m:r>
                    <m:r>
                      <a:rPr lang="en-AU" sz="2000">
                        <a:latin typeface="Cambria Math" panose="02040503050406030204" pitchFamily="18" charset="0"/>
                      </a:rPr>
                      <m:t>+2=0</m:t>
                    </m:r>
                  </m:oMath>
                </a14:m>
                <a:r>
                  <a:rPr lang="en-AU" sz="2000" dirty="0"/>
                  <a:t> into gradient-intercept form. What is the gradient? What is the y-intercept?</a:t>
                </a:r>
              </a:p>
            </p:txBody>
          </p:sp>
        </mc:Choice>
        <mc:Fallback xmlns="">
          <p:sp>
            <p:nvSpPr>
              <p:cNvPr id="6" name="TextBox 5">
                <a:extLst>
                  <a:ext uri="{FF2B5EF4-FFF2-40B4-BE49-F238E27FC236}">
                    <a16:creationId xmlns:a16="http://schemas.microsoft.com/office/drawing/2014/main" id="{857BD09D-A18F-2C20-7C85-C2F93AFD63A1}"/>
                  </a:ext>
                </a:extLst>
              </p:cNvPr>
              <p:cNvSpPr txBox="1">
                <a:spLocks noRot="1" noChangeAspect="1" noMove="1" noResize="1" noEditPoints="1" noAdjustHandles="1" noChangeArrowheads="1" noChangeShapeType="1" noTextEdit="1"/>
              </p:cNvSpPr>
              <p:nvPr/>
            </p:nvSpPr>
            <p:spPr>
              <a:xfrm>
                <a:off x="360000" y="1502473"/>
                <a:ext cx="9577102" cy="907352"/>
              </a:xfrm>
              <a:prstGeom prst="rect">
                <a:avLst/>
              </a:prstGeom>
              <a:blipFill>
                <a:blip r:embed="rId2"/>
                <a:stretch>
                  <a:fillRect l="-1591" r="-827" b="-1140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5779BD6-11D7-925C-65F4-CED4801C1F5D}"/>
                  </a:ext>
                </a:extLst>
              </p:cNvPr>
              <p:cNvSpPr txBox="1">
                <a:spLocks/>
              </p:cNvSpPr>
              <p:nvPr/>
            </p:nvSpPr>
            <p:spPr>
              <a:xfrm>
                <a:off x="360000" y="2654270"/>
                <a:ext cx="3591215" cy="332923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2400" i="1" smtClean="0">
                        <a:latin typeface="Cambria Math" panose="02040503050406030204" pitchFamily="18" charset="0"/>
                      </a:rPr>
                      <m:t>3</m:t>
                    </m:r>
                    <m:r>
                      <a:rPr lang="en-AU" sz="2400" i="1" smtClean="0">
                        <a:latin typeface="Cambria Math" panose="02040503050406030204" pitchFamily="18" charset="0"/>
                      </a:rPr>
                      <m:t>𝑥</m:t>
                    </m:r>
                    <m:r>
                      <a:rPr lang="en-AU" sz="2400" i="1" smtClean="0">
                        <a:latin typeface="Cambria Math" panose="02040503050406030204" pitchFamily="18" charset="0"/>
                      </a:rPr>
                      <m:t>+4</m:t>
                    </m:r>
                    <m:r>
                      <a:rPr lang="en-AU" sz="2400" i="1" smtClean="0">
                        <a:latin typeface="Cambria Math" panose="02040503050406030204" pitchFamily="18" charset="0"/>
                      </a:rPr>
                      <m:t>𝑦</m:t>
                    </m:r>
                    <m:r>
                      <a:rPr lang="en-AU" sz="2400" i="1" smtClean="0">
                        <a:latin typeface="Cambria Math" panose="02040503050406030204" pitchFamily="18" charset="0"/>
                      </a:rPr>
                      <m:t>+2=</m:t>
                    </m:r>
                  </m:oMath>
                </a14:m>
                <a:r>
                  <a:rPr lang="en-AU" sz="2400" dirty="0"/>
                  <a:t>0</a:t>
                </a:r>
              </a:p>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4</m:t>
                      </m:r>
                      <m:r>
                        <a:rPr lang="en-AU" sz="2400" i="1" smtClean="0">
                          <a:latin typeface="Cambria Math" panose="02040503050406030204" pitchFamily="18" charset="0"/>
                        </a:rPr>
                        <m:t>𝑦</m:t>
                      </m:r>
                      <m:r>
                        <a:rPr lang="en-AU" sz="2400" i="1" smtClean="0">
                          <a:latin typeface="Cambria Math" panose="02040503050406030204" pitchFamily="18" charset="0"/>
                        </a:rPr>
                        <m:t>=−3</m:t>
                      </m:r>
                      <m:r>
                        <a:rPr lang="en-AU" sz="2400" i="1" smtClean="0">
                          <a:latin typeface="Cambria Math" panose="02040503050406030204" pitchFamily="18" charset="0"/>
                        </a:rPr>
                        <m:t>𝑥</m:t>
                      </m:r>
                      <m:r>
                        <a:rPr lang="en-AU" sz="2400" i="1" smtClean="0">
                          <a:latin typeface="Cambria Math" panose="02040503050406030204" pitchFamily="18" charset="0"/>
                        </a:rPr>
                        <m:t>−2</m:t>
                      </m:r>
                    </m:oMath>
                  </m:oMathPara>
                </a14:m>
                <a:endParaRPr lang="en-AU" sz="2400" dirty="0"/>
              </a:p>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𝑦</m:t>
                      </m:r>
                      <m:r>
                        <a:rPr lang="en-AU" sz="240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smtClean="0">
                              <a:latin typeface="Cambria Math" panose="02040503050406030204" pitchFamily="18" charset="0"/>
                            </a:rPr>
                            <m:t>3</m:t>
                          </m:r>
                        </m:num>
                        <m:den>
                          <m:r>
                            <a:rPr lang="en-AU" sz="2400" i="1" smtClean="0">
                              <a:latin typeface="Cambria Math" panose="02040503050406030204" pitchFamily="18" charset="0"/>
                            </a:rPr>
                            <m:t>4</m:t>
                          </m:r>
                        </m:den>
                      </m:f>
                      <m:r>
                        <a:rPr lang="en-AU" sz="2400" i="1" smtClean="0">
                          <a:latin typeface="Cambria Math" panose="02040503050406030204" pitchFamily="18" charset="0"/>
                        </a:rPr>
                        <m:t>𝑥</m:t>
                      </m:r>
                      <m:r>
                        <a:rPr lang="en-AU" sz="240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smtClean="0">
                              <a:latin typeface="Cambria Math" panose="02040503050406030204" pitchFamily="18" charset="0"/>
                            </a:rPr>
                            <m:t>2</m:t>
                          </m:r>
                        </m:num>
                        <m:den>
                          <m:r>
                            <a:rPr lang="en-AU" sz="2400" i="1" smtClean="0">
                              <a:latin typeface="Cambria Math" panose="02040503050406030204" pitchFamily="18" charset="0"/>
                            </a:rPr>
                            <m:t>4</m:t>
                          </m:r>
                        </m:den>
                      </m:f>
                    </m:oMath>
                  </m:oMathPara>
                </a14:m>
                <a:endParaRPr lang="en-AU" sz="2400" dirty="0"/>
              </a:p>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𝑦</m:t>
                      </m:r>
                      <m:r>
                        <a:rPr lang="en-AU" sz="240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smtClean="0">
                              <a:latin typeface="Cambria Math" panose="02040503050406030204" pitchFamily="18" charset="0"/>
                            </a:rPr>
                            <m:t>3</m:t>
                          </m:r>
                        </m:num>
                        <m:den>
                          <m:r>
                            <a:rPr lang="en-AU" sz="2400" i="1" smtClean="0">
                              <a:latin typeface="Cambria Math" panose="02040503050406030204" pitchFamily="18" charset="0"/>
                            </a:rPr>
                            <m:t>4</m:t>
                          </m:r>
                        </m:den>
                      </m:f>
                      <m:r>
                        <a:rPr lang="en-AU" sz="2400" i="1" smtClean="0">
                          <a:latin typeface="Cambria Math" panose="02040503050406030204" pitchFamily="18" charset="0"/>
                        </a:rPr>
                        <m:t>𝑥</m:t>
                      </m:r>
                      <m:r>
                        <a:rPr lang="en-AU" sz="240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smtClean="0">
                              <a:latin typeface="Cambria Math" panose="02040503050406030204" pitchFamily="18" charset="0"/>
                            </a:rPr>
                            <m:t>1</m:t>
                          </m:r>
                        </m:num>
                        <m:den>
                          <m:r>
                            <a:rPr lang="en-AU" sz="2400" i="1" smtClean="0">
                              <a:latin typeface="Cambria Math" panose="02040503050406030204" pitchFamily="18" charset="0"/>
                            </a:rPr>
                            <m:t>2</m:t>
                          </m:r>
                        </m:den>
                      </m:f>
                    </m:oMath>
                  </m:oMathPara>
                </a14:m>
                <a:endParaRPr lang="en-AU" sz="2400" dirty="0"/>
              </a:p>
            </p:txBody>
          </p:sp>
        </mc:Choice>
        <mc:Fallback xmlns="">
          <p:sp>
            <p:nvSpPr>
              <p:cNvPr id="5" name="Content Placeholder 2">
                <a:extLst>
                  <a:ext uri="{FF2B5EF4-FFF2-40B4-BE49-F238E27FC236}">
                    <a16:creationId xmlns:a16="http://schemas.microsoft.com/office/drawing/2014/main" id="{95779BD6-11D7-925C-65F4-CED4801C1F5D}"/>
                  </a:ext>
                </a:extLst>
              </p:cNvPr>
              <p:cNvSpPr txBox="1">
                <a:spLocks noRot="1" noChangeAspect="1" noMove="1" noResize="1" noEditPoints="1" noAdjustHandles="1" noChangeArrowheads="1" noChangeShapeType="1" noTextEdit="1"/>
              </p:cNvSpPr>
              <p:nvPr/>
            </p:nvSpPr>
            <p:spPr>
              <a:xfrm>
                <a:off x="360000" y="2654270"/>
                <a:ext cx="3591215" cy="3329234"/>
              </a:xfrm>
              <a:prstGeom prst="rect">
                <a:avLst/>
              </a:prstGeom>
              <a:blipFill>
                <a:blip r:embed="rId3"/>
                <a:stretch>
                  <a:fillRect l="-340" b="-713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EB1FF2-30F8-376D-B22B-A89A60E578E7}"/>
                  </a:ext>
                </a:extLst>
              </p:cNvPr>
              <p:cNvSpPr txBox="1"/>
              <p:nvPr/>
            </p:nvSpPr>
            <p:spPr>
              <a:xfrm>
                <a:off x="5148551" y="2718687"/>
                <a:ext cx="2911151" cy="1600200"/>
              </a:xfrm>
              <a:prstGeom prst="rect">
                <a:avLst/>
              </a:prstGeom>
              <a:noFill/>
            </p:spPr>
            <p:txBody>
              <a:bodyPr wrap="none" lIns="0" tIns="0" rIns="0" bIns="0" rtlCol="0">
                <a:noAutofit/>
              </a:bodyPr>
              <a:lstStyle/>
              <a:p>
                <a:pPr algn="l"/>
                <a:r>
                  <a:rPr lang="en-AU" dirty="0"/>
                  <a:t>Gradient = </a:t>
                </a:r>
                <a14:m>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4</m:t>
                        </m:r>
                      </m:den>
                    </m:f>
                  </m:oMath>
                </a14:m>
                <a:endParaRPr lang="en-AU" dirty="0"/>
              </a:p>
              <a:p>
                <a:pPr algn="l"/>
                <a:r>
                  <a:rPr lang="en-AU" dirty="0"/>
                  <a:t>y-intercept = </a:t>
                </a:r>
                <a14:m>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a14:m>
                <a:endParaRPr lang="en-AU" dirty="0"/>
              </a:p>
            </p:txBody>
          </p:sp>
        </mc:Choice>
        <mc:Fallback xmlns="">
          <p:sp>
            <p:nvSpPr>
              <p:cNvPr id="7" name="TextBox 6">
                <a:extLst>
                  <a:ext uri="{FF2B5EF4-FFF2-40B4-BE49-F238E27FC236}">
                    <a16:creationId xmlns:a16="http://schemas.microsoft.com/office/drawing/2014/main" id="{93EB1FF2-30F8-376D-B22B-A89A60E578E7}"/>
                  </a:ext>
                </a:extLst>
              </p:cNvPr>
              <p:cNvSpPr txBox="1">
                <a:spLocks noRot="1" noChangeAspect="1" noMove="1" noResize="1" noEditPoints="1" noAdjustHandles="1" noChangeArrowheads="1" noChangeShapeType="1" noTextEdit="1"/>
              </p:cNvSpPr>
              <p:nvPr/>
            </p:nvSpPr>
            <p:spPr>
              <a:xfrm>
                <a:off x="5148551" y="2718687"/>
                <a:ext cx="2911151" cy="1600200"/>
              </a:xfrm>
              <a:prstGeom prst="rect">
                <a:avLst/>
              </a:prstGeom>
              <a:blipFill>
                <a:blip r:embed="rId4"/>
                <a:stretch>
                  <a:fillRect l="-6499" t="-15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ADF278C-830F-E291-9FBA-C4BF8926CF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37916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3C926-4615-6DEA-D6EA-3C999DAD632D}"/>
              </a:ext>
            </a:extLst>
          </p:cNvPr>
          <p:cNvSpPr>
            <a:spLocks noGrp="1"/>
          </p:cNvSpPr>
          <p:nvPr>
            <p:ph type="title"/>
          </p:nvPr>
        </p:nvSpPr>
        <p:spPr/>
        <p:txBody>
          <a:bodyPr/>
          <a:lstStyle/>
          <a:p>
            <a:r>
              <a:rPr lang="en-GB" dirty="0"/>
              <a:t>Rearranging from general form (2)</a:t>
            </a:r>
            <a:endParaRPr lang="en-AU" dirty="0"/>
          </a:p>
        </p:txBody>
      </p:sp>
      <p:sp>
        <p:nvSpPr>
          <p:cNvPr id="4" name="Text Placeholder 3">
            <a:extLst>
              <a:ext uri="{FF2B5EF4-FFF2-40B4-BE49-F238E27FC236}">
                <a16:creationId xmlns:a16="http://schemas.microsoft.com/office/drawing/2014/main" id="{C56CFE64-302A-B976-C8EB-2B776D845489}"/>
              </a:ext>
            </a:extLst>
          </p:cNvPr>
          <p:cNvSpPr>
            <a:spLocks noGrp="1"/>
          </p:cNvSpPr>
          <p:nvPr>
            <p:ph type="body" sz="quarter" idx="18"/>
          </p:nvPr>
        </p:nvSpPr>
        <p:spPr/>
        <p:txBody>
          <a:bodyPr/>
          <a:lstStyle/>
          <a:p>
            <a:r>
              <a:rPr lang="en-AU" dirty="0"/>
              <a:t>Example 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57BD09D-A18F-2C20-7C85-C2F93AFD63A1}"/>
                  </a:ext>
                </a:extLst>
              </p:cNvPr>
              <p:cNvSpPr txBox="1"/>
              <p:nvPr/>
            </p:nvSpPr>
            <p:spPr>
              <a:xfrm>
                <a:off x="360000" y="1502473"/>
                <a:ext cx="9577102" cy="545601"/>
              </a:xfrm>
              <a:prstGeom prst="rect">
                <a:avLst/>
              </a:prstGeom>
              <a:noFill/>
            </p:spPr>
            <p:txBody>
              <a:bodyPr wrap="square" lIns="0" tIns="0" rIns="0" bIns="0" rtlCol="0">
                <a:noAutofit/>
              </a:bodyPr>
              <a:lstStyle/>
              <a:p>
                <a:pPr algn="l">
                  <a:lnSpc>
                    <a:spcPct val="150000"/>
                  </a:lnSpc>
                </a:pPr>
                <a:r>
                  <a:rPr lang="en-AU" sz="2000" dirty="0"/>
                  <a:t>Rearrange the equation </a:t>
                </a:r>
                <a14:m>
                  <m:oMath xmlns:m="http://schemas.openxmlformats.org/officeDocument/2006/math">
                    <m:r>
                      <a:rPr lang="en-AU" sz="2000">
                        <a:latin typeface="Cambria Math" panose="02040503050406030204" pitchFamily="18" charset="0"/>
                      </a:rPr>
                      <m:t>3</m:t>
                    </m:r>
                    <m:r>
                      <a:rPr lang="en-AU" sz="2000">
                        <a:latin typeface="Cambria Math" panose="02040503050406030204" pitchFamily="18" charset="0"/>
                      </a:rPr>
                      <m:t>𝑥</m:t>
                    </m:r>
                    <m:r>
                      <a:rPr lang="en-AU" sz="2000">
                        <a:latin typeface="Cambria Math" panose="02040503050406030204" pitchFamily="18" charset="0"/>
                      </a:rPr>
                      <m:t>+4</m:t>
                    </m:r>
                    <m:r>
                      <a:rPr lang="en-AU" sz="2000">
                        <a:latin typeface="Cambria Math" panose="02040503050406030204" pitchFamily="18" charset="0"/>
                      </a:rPr>
                      <m:t>𝑦</m:t>
                    </m:r>
                    <m:r>
                      <a:rPr lang="en-AU" sz="2000">
                        <a:latin typeface="Cambria Math" panose="02040503050406030204" pitchFamily="18" charset="0"/>
                      </a:rPr>
                      <m:t>+2=0</m:t>
                    </m:r>
                  </m:oMath>
                </a14:m>
                <a:r>
                  <a:rPr lang="en-AU" sz="2000" dirty="0"/>
                  <a:t> into gradient-intercept form. What is the gradient? What is the y-intercept?</a:t>
                </a:r>
              </a:p>
            </p:txBody>
          </p:sp>
        </mc:Choice>
        <mc:Fallback xmlns="">
          <p:sp>
            <p:nvSpPr>
              <p:cNvPr id="6" name="TextBox 5">
                <a:extLst>
                  <a:ext uri="{FF2B5EF4-FFF2-40B4-BE49-F238E27FC236}">
                    <a16:creationId xmlns:a16="http://schemas.microsoft.com/office/drawing/2014/main" id="{857BD09D-A18F-2C20-7C85-C2F93AFD63A1}"/>
                  </a:ext>
                </a:extLst>
              </p:cNvPr>
              <p:cNvSpPr txBox="1">
                <a:spLocks noRot="1" noChangeAspect="1" noMove="1" noResize="1" noEditPoints="1" noAdjustHandles="1" noChangeArrowheads="1" noChangeShapeType="1" noTextEdit="1"/>
              </p:cNvSpPr>
              <p:nvPr/>
            </p:nvSpPr>
            <p:spPr>
              <a:xfrm>
                <a:off x="360000" y="1502473"/>
                <a:ext cx="9577102" cy="545601"/>
              </a:xfrm>
              <a:prstGeom prst="rect">
                <a:avLst/>
              </a:prstGeom>
              <a:blipFill>
                <a:blip r:embed="rId2"/>
                <a:stretch>
                  <a:fillRect l="-1591" r="-827" b="-8444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5779BD6-11D7-925C-65F4-CED4801C1F5D}"/>
                  </a:ext>
                </a:extLst>
              </p:cNvPr>
              <p:cNvSpPr txBox="1">
                <a:spLocks/>
              </p:cNvSpPr>
              <p:nvPr/>
            </p:nvSpPr>
            <p:spPr>
              <a:xfrm>
                <a:off x="360000" y="2654270"/>
                <a:ext cx="3591215" cy="332923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2400" i="1" smtClean="0">
                        <a:latin typeface="Cambria Math" panose="02040503050406030204" pitchFamily="18" charset="0"/>
                      </a:rPr>
                      <m:t>3</m:t>
                    </m:r>
                    <m:r>
                      <a:rPr lang="en-AU" sz="2400" i="1" smtClean="0">
                        <a:latin typeface="Cambria Math" panose="02040503050406030204" pitchFamily="18" charset="0"/>
                      </a:rPr>
                      <m:t>𝑥</m:t>
                    </m:r>
                    <m:r>
                      <a:rPr lang="en-AU" sz="2400" i="1" smtClean="0">
                        <a:latin typeface="Cambria Math" panose="02040503050406030204" pitchFamily="18" charset="0"/>
                      </a:rPr>
                      <m:t>+4</m:t>
                    </m:r>
                    <m:r>
                      <a:rPr lang="en-AU" sz="2400" i="1" smtClean="0">
                        <a:latin typeface="Cambria Math" panose="02040503050406030204" pitchFamily="18" charset="0"/>
                      </a:rPr>
                      <m:t>𝑦</m:t>
                    </m:r>
                    <m:r>
                      <a:rPr lang="en-AU" sz="2400" i="1" smtClean="0">
                        <a:latin typeface="Cambria Math" panose="02040503050406030204" pitchFamily="18" charset="0"/>
                      </a:rPr>
                      <m:t>+2=</m:t>
                    </m:r>
                  </m:oMath>
                </a14:m>
                <a:r>
                  <a:rPr lang="en-AU" sz="2400" dirty="0"/>
                  <a:t>0</a:t>
                </a:r>
              </a:p>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4</m:t>
                      </m:r>
                      <m:r>
                        <a:rPr lang="en-AU" sz="2400" i="1" smtClean="0">
                          <a:latin typeface="Cambria Math" panose="02040503050406030204" pitchFamily="18" charset="0"/>
                        </a:rPr>
                        <m:t>𝑦</m:t>
                      </m:r>
                      <m:r>
                        <a:rPr lang="en-AU" sz="2400" i="1" smtClean="0">
                          <a:latin typeface="Cambria Math" panose="02040503050406030204" pitchFamily="18" charset="0"/>
                        </a:rPr>
                        <m:t>=−3</m:t>
                      </m:r>
                      <m:r>
                        <a:rPr lang="en-AU" sz="2400" i="1" smtClean="0">
                          <a:latin typeface="Cambria Math" panose="02040503050406030204" pitchFamily="18" charset="0"/>
                        </a:rPr>
                        <m:t>𝑥</m:t>
                      </m:r>
                      <m:r>
                        <a:rPr lang="en-AU" sz="2400" i="1" smtClean="0">
                          <a:latin typeface="Cambria Math" panose="02040503050406030204" pitchFamily="18" charset="0"/>
                        </a:rPr>
                        <m:t>−2</m:t>
                      </m:r>
                    </m:oMath>
                  </m:oMathPara>
                </a14:m>
                <a:endParaRPr lang="en-AU" sz="2400" dirty="0"/>
              </a:p>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𝑦</m:t>
                      </m:r>
                      <m:r>
                        <a:rPr lang="en-AU" sz="240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smtClean="0">
                              <a:latin typeface="Cambria Math" panose="02040503050406030204" pitchFamily="18" charset="0"/>
                            </a:rPr>
                            <m:t>3</m:t>
                          </m:r>
                        </m:num>
                        <m:den>
                          <m:r>
                            <a:rPr lang="en-AU" sz="2400" i="1" smtClean="0">
                              <a:latin typeface="Cambria Math" panose="02040503050406030204" pitchFamily="18" charset="0"/>
                            </a:rPr>
                            <m:t>4</m:t>
                          </m:r>
                        </m:den>
                      </m:f>
                      <m:r>
                        <a:rPr lang="en-AU" sz="2400" i="1" smtClean="0">
                          <a:latin typeface="Cambria Math" panose="02040503050406030204" pitchFamily="18" charset="0"/>
                        </a:rPr>
                        <m:t>𝑥</m:t>
                      </m:r>
                      <m:r>
                        <a:rPr lang="en-AU" sz="240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smtClean="0">
                              <a:latin typeface="Cambria Math" panose="02040503050406030204" pitchFamily="18" charset="0"/>
                            </a:rPr>
                            <m:t>2</m:t>
                          </m:r>
                        </m:num>
                        <m:den>
                          <m:r>
                            <a:rPr lang="en-AU" sz="2400" i="1" smtClean="0">
                              <a:latin typeface="Cambria Math" panose="02040503050406030204" pitchFamily="18" charset="0"/>
                            </a:rPr>
                            <m:t>4</m:t>
                          </m:r>
                        </m:den>
                      </m:f>
                    </m:oMath>
                  </m:oMathPara>
                </a14:m>
                <a:endParaRPr lang="en-AU" sz="2400" dirty="0"/>
              </a:p>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𝑦</m:t>
                      </m:r>
                      <m:r>
                        <a:rPr lang="en-AU" sz="240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smtClean="0">
                              <a:latin typeface="Cambria Math" panose="02040503050406030204" pitchFamily="18" charset="0"/>
                            </a:rPr>
                            <m:t>3</m:t>
                          </m:r>
                        </m:num>
                        <m:den>
                          <m:r>
                            <a:rPr lang="en-AU" sz="2400" i="1" smtClean="0">
                              <a:latin typeface="Cambria Math" panose="02040503050406030204" pitchFamily="18" charset="0"/>
                            </a:rPr>
                            <m:t>4</m:t>
                          </m:r>
                        </m:den>
                      </m:f>
                      <m:r>
                        <a:rPr lang="en-AU" sz="2400" i="1" smtClean="0">
                          <a:latin typeface="Cambria Math" panose="02040503050406030204" pitchFamily="18" charset="0"/>
                        </a:rPr>
                        <m:t>𝑥</m:t>
                      </m:r>
                      <m:r>
                        <a:rPr lang="en-AU" sz="240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smtClean="0">
                              <a:latin typeface="Cambria Math" panose="02040503050406030204" pitchFamily="18" charset="0"/>
                            </a:rPr>
                            <m:t>1</m:t>
                          </m:r>
                        </m:num>
                        <m:den>
                          <m:r>
                            <a:rPr lang="en-AU" sz="2400" i="1" smtClean="0">
                              <a:latin typeface="Cambria Math" panose="02040503050406030204" pitchFamily="18" charset="0"/>
                            </a:rPr>
                            <m:t>2</m:t>
                          </m:r>
                        </m:den>
                      </m:f>
                    </m:oMath>
                  </m:oMathPara>
                </a14:m>
                <a:endParaRPr lang="en-AU" sz="2400" dirty="0"/>
              </a:p>
            </p:txBody>
          </p:sp>
        </mc:Choice>
        <mc:Fallback xmlns="">
          <p:sp>
            <p:nvSpPr>
              <p:cNvPr id="5" name="Content Placeholder 2">
                <a:extLst>
                  <a:ext uri="{FF2B5EF4-FFF2-40B4-BE49-F238E27FC236}">
                    <a16:creationId xmlns:a16="http://schemas.microsoft.com/office/drawing/2014/main" id="{95779BD6-11D7-925C-65F4-CED4801C1F5D}"/>
                  </a:ext>
                </a:extLst>
              </p:cNvPr>
              <p:cNvSpPr txBox="1">
                <a:spLocks noRot="1" noChangeAspect="1" noMove="1" noResize="1" noEditPoints="1" noAdjustHandles="1" noChangeArrowheads="1" noChangeShapeType="1" noTextEdit="1"/>
              </p:cNvSpPr>
              <p:nvPr/>
            </p:nvSpPr>
            <p:spPr>
              <a:xfrm>
                <a:off x="360000" y="2654270"/>
                <a:ext cx="3591215" cy="3329234"/>
              </a:xfrm>
              <a:prstGeom prst="rect">
                <a:avLst/>
              </a:prstGeom>
              <a:blipFill>
                <a:blip r:embed="rId3"/>
                <a:stretch>
                  <a:fillRect l="-340" b="-713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EB1FF2-30F8-376D-B22B-A89A60E578E7}"/>
                  </a:ext>
                </a:extLst>
              </p:cNvPr>
              <p:cNvSpPr txBox="1"/>
              <p:nvPr/>
            </p:nvSpPr>
            <p:spPr>
              <a:xfrm>
                <a:off x="5148551" y="2718687"/>
                <a:ext cx="2911151" cy="1600200"/>
              </a:xfrm>
              <a:prstGeom prst="rect">
                <a:avLst/>
              </a:prstGeom>
              <a:noFill/>
            </p:spPr>
            <p:txBody>
              <a:bodyPr wrap="none" lIns="0" tIns="0" rIns="0" bIns="0" rtlCol="0">
                <a:noAutofit/>
              </a:bodyPr>
              <a:lstStyle/>
              <a:p>
                <a:pPr algn="l"/>
                <a:r>
                  <a:rPr lang="en-AU" dirty="0"/>
                  <a:t>Gradient = </a:t>
                </a:r>
                <a14:m>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4</m:t>
                        </m:r>
                      </m:den>
                    </m:f>
                  </m:oMath>
                </a14:m>
                <a:endParaRPr lang="en-AU" dirty="0"/>
              </a:p>
              <a:p>
                <a:pPr algn="l"/>
                <a:r>
                  <a:rPr lang="en-AU" dirty="0"/>
                  <a:t>y-intercept = </a:t>
                </a:r>
                <a14:m>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a14:m>
                <a:endParaRPr lang="en-AU" dirty="0"/>
              </a:p>
            </p:txBody>
          </p:sp>
        </mc:Choice>
        <mc:Fallback xmlns="">
          <p:sp>
            <p:nvSpPr>
              <p:cNvPr id="7" name="TextBox 6">
                <a:extLst>
                  <a:ext uri="{FF2B5EF4-FFF2-40B4-BE49-F238E27FC236}">
                    <a16:creationId xmlns:a16="http://schemas.microsoft.com/office/drawing/2014/main" id="{93EB1FF2-30F8-376D-B22B-A89A60E578E7}"/>
                  </a:ext>
                </a:extLst>
              </p:cNvPr>
              <p:cNvSpPr txBox="1">
                <a:spLocks noRot="1" noChangeAspect="1" noMove="1" noResize="1" noEditPoints="1" noAdjustHandles="1" noChangeArrowheads="1" noChangeShapeType="1" noTextEdit="1"/>
              </p:cNvSpPr>
              <p:nvPr/>
            </p:nvSpPr>
            <p:spPr>
              <a:xfrm>
                <a:off x="5148551" y="2718687"/>
                <a:ext cx="2911151" cy="1600200"/>
              </a:xfrm>
              <a:prstGeom prst="rect">
                <a:avLst/>
              </a:prstGeom>
              <a:blipFill>
                <a:blip r:embed="rId4"/>
                <a:stretch>
                  <a:fillRect l="-6499" t="-1908"/>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EDC6369F-07A8-D05A-2CCA-37BAFBF64DEB}"/>
              </a:ext>
            </a:extLst>
          </p:cNvPr>
          <p:cNvSpPr/>
          <p:nvPr/>
        </p:nvSpPr>
        <p:spPr>
          <a:xfrm>
            <a:off x="5148551" y="4318887"/>
            <a:ext cx="3238150" cy="930548"/>
          </a:xfrm>
          <a:prstGeom prst="wedgeRoundRectCallout">
            <a:avLst>
              <a:gd name="adj1" fmla="val -136096"/>
              <a:gd name="adj2" fmla="val -1120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r>
              <a:rPr lang="en-AU" sz="2000" dirty="0"/>
              <a:t>Why are both these terms negative?</a:t>
            </a:r>
          </a:p>
        </p:txBody>
      </p:sp>
      <p:sp>
        <p:nvSpPr>
          <p:cNvPr id="9" name="Speech Bubble: Rectangle with Corners Rounded 8">
            <a:extLst>
              <a:ext uri="{FF2B5EF4-FFF2-40B4-BE49-F238E27FC236}">
                <a16:creationId xmlns:a16="http://schemas.microsoft.com/office/drawing/2014/main" id="{CD081490-548B-06EF-809B-B889C7E378CE}"/>
              </a:ext>
            </a:extLst>
          </p:cNvPr>
          <p:cNvSpPr/>
          <p:nvPr/>
        </p:nvSpPr>
        <p:spPr>
          <a:xfrm>
            <a:off x="5148551" y="5567452"/>
            <a:ext cx="3238150" cy="930548"/>
          </a:xfrm>
          <a:prstGeom prst="wedgeRoundRectCallout">
            <a:avLst>
              <a:gd name="adj1" fmla="val -136013"/>
              <a:gd name="adj2" fmla="val -206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r>
              <a:rPr lang="en-AU" sz="2000" dirty="0"/>
              <a:t>When is this form preferred?</a:t>
            </a:r>
          </a:p>
        </p:txBody>
      </p:sp>
      <p:sp>
        <p:nvSpPr>
          <p:cNvPr id="2" name="Slide Number Placeholder 1">
            <a:extLst>
              <a:ext uri="{FF2B5EF4-FFF2-40B4-BE49-F238E27FC236}">
                <a16:creationId xmlns:a16="http://schemas.microsoft.com/office/drawing/2014/main" id="{CADF278C-830F-E291-9FBA-C4BF8926CF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39624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EFF41-E2C5-EECA-3744-CA1A7F60FA28}"/>
              </a:ext>
            </a:extLst>
          </p:cNvPr>
          <p:cNvSpPr>
            <a:spLocks noGrp="1"/>
          </p:cNvSpPr>
          <p:nvPr>
            <p:ph type="title"/>
          </p:nvPr>
        </p:nvSpPr>
        <p:spPr/>
        <p:txBody>
          <a:bodyPr/>
          <a:lstStyle/>
          <a:p>
            <a:r>
              <a:rPr lang="en-GB" dirty="0"/>
              <a:t>Rearranging from general form (3)</a:t>
            </a:r>
            <a:endParaRPr lang="en-AU" dirty="0"/>
          </a:p>
        </p:txBody>
      </p:sp>
      <p:sp>
        <p:nvSpPr>
          <p:cNvPr id="7" name="Text Placeholder 6">
            <a:extLst>
              <a:ext uri="{FF2B5EF4-FFF2-40B4-BE49-F238E27FC236}">
                <a16:creationId xmlns:a16="http://schemas.microsoft.com/office/drawing/2014/main" id="{8475C0D0-0AD0-9BF1-8FAF-DCB97C0CF0C3}"/>
              </a:ext>
            </a:extLst>
          </p:cNvPr>
          <p:cNvSpPr>
            <a:spLocks noGrp="1"/>
          </p:cNvSpPr>
          <p:nvPr>
            <p:ph type="body" sz="quarter" idx="18"/>
          </p:nvPr>
        </p:nvSpPr>
        <p:spPr/>
        <p:txBody>
          <a:bodyPr/>
          <a:lstStyle/>
          <a:p>
            <a:r>
              <a:rPr lang="en-AU" dirty="0"/>
              <a:t>Your turn – question 2</a:t>
            </a:r>
          </a:p>
        </p:txBody>
      </p:sp>
      <p:sp>
        <p:nvSpPr>
          <p:cNvPr id="6" name="Content Placeholder 5">
            <a:extLst>
              <a:ext uri="{FF2B5EF4-FFF2-40B4-BE49-F238E27FC236}">
                <a16:creationId xmlns:a16="http://schemas.microsoft.com/office/drawing/2014/main" id="{1C5EAF0E-454E-6D00-D7AB-28460D01BFF5}"/>
              </a:ext>
            </a:extLst>
          </p:cNvPr>
          <p:cNvSpPr>
            <a:spLocks noGrp="1"/>
          </p:cNvSpPr>
          <p:nvPr>
            <p:ph idx="1"/>
          </p:nvPr>
        </p:nvSpPr>
        <p:spPr/>
        <p:txBody>
          <a:bodyPr/>
          <a:lstStyle/>
          <a:p>
            <a:r>
              <a:rPr lang="en-GB" sz="2000" dirty="0"/>
              <a:t>Rearrange the equation 9𝑥−2𝑦+4=0 into gradient-intercept form. What is the gradient? What is the y-intercept?</a:t>
            </a:r>
          </a:p>
          <a:p>
            <a:endParaRPr lang="en-AU" sz="2000" dirty="0"/>
          </a:p>
        </p:txBody>
      </p:sp>
      <p:sp>
        <p:nvSpPr>
          <p:cNvPr id="2" name="Slide Number Placeholder 1">
            <a:extLst>
              <a:ext uri="{FF2B5EF4-FFF2-40B4-BE49-F238E27FC236}">
                <a16:creationId xmlns:a16="http://schemas.microsoft.com/office/drawing/2014/main" id="{F6CFB115-D229-CA72-C562-6A407EA8B82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59790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9FAC6E-EF33-452F-BE6C-8F70131CC2BC}"/>
              </a:ext>
            </a:extLst>
          </p:cNvPr>
          <p:cNvSpPr>
            <a:spLocks noGrp="1"/>
          </p:cNvSpPr>
          <p:nvPr>
            <p:ph type="title"/>
          </p:nvPr>
        </p:nvSpPr>
        <p:spPr/>
        <p:txBody>
          <a:bodyPr/>
          <a:lstStyle/>
          <a:p>
            <a:r>
              <a:rPr lang="en-GB" dirty="0"/>
              <a:t>Rearranging from general form (4)</a:t>
            </a:r>
            <a:endParaRPr lang="en-AU" dirty="0"/>
          </a:p>
        </p:txBody>
      </p:sp>
      <p:sp>
        <p:nvSpPr>
          <p:cNvPr id="7" name="Text Placeholder 6">
            <a:extLst>
              <a:ext uri="{FF2B5EF4-FFF2-40B4-BE49-F238E27FC236}">
                <a16:creationId xmlns:a16="http://schemas.microsoft.com/office/drawing/2014/main" id="{10D0E70C-A053-2777-530F-9BB9DB8D18CA}"/>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59A40FC-4934-A772-0AD8-CE2A5C4AF28A}"/>
                  </a:ext>
                </a:extLst>
              </p:cNvPr>
              <p:cNvSpPr txBox="1"/>
              <p:nvPr/>
            </p:nvSpPr>
            <p:spPr>
              <a:xfrm>
                <a:off x="360000" y="1368643"/>
                <a:ext cx="10006310" cy="959173"/>
              </a:xfrm>
              <a:prstGeom prst="rect">
                <a:avLst/>
              </a:prstGeom>
              <a:noFill/>
            </p:spPr>
            <p:txBody>
              <a:bodyPr wrap="square">
                <a:spAutoFit/>
              </a:bodyPr>
              <a:lstStyle/>
              <a:p>
                <a:pPr algn="l">
                  <a:lnSpc>
                    <a:spcPct val="150000"/>
                  </a:lnSpc>
                </a:pPr>
                <a:r>
                  <a:rPr lang="en-AU" sz="2000" dirty="0"/>
                  <a:t>Rearrange the equation </a:t>
                </a:r>
                <a14:m>
                  <m:oMath xmlns:m="http://schemas.openxmlformats.org/officeDocument/2006/math">
                    <m:r>
                      <a:rPr lang="en-AU" sz="2000" i="1">
                        <a:latin typeface="Cambria Math" panose="02040503050406030204" pitchFamily="18" charset="0"/>
                      </a:rPr>
                      <m:t>9</m:t>
                    </m:r>
                    <m:r>
                      <a:rPr lang="en-AU" sz="2000" b="0" i="1" smtClean="0">
                        <a:latin typeface="Cambria Math" panose="02040503050406030204" pitchFamily="18" charset="0"/>
                      </a:rPr>
                      <m:t>𝑥</m:t>
                    </m:r>
                    <m:r>
                      <a:rPr lang="en-AU" sz="2000" b="0" i="1" smtClean="0">
                        <a:latin typeface="Cambria Math" panose="02040503050406030204" pitchFamily="18" charset="0"/>
                      </a:rPr>
                      <m:t>−2</m:t>
                    </m:r>
                    <m:r>
                      <a:rPr lang="en-AU" sz="2000" b="0" i="1" smtClean="0">
                        <a:latin typeface="Cambria Math" panose="02040503050406030204" pitchFamily="18" charset="0"/>
                      </a:rPr>
                      <m:t>𝑦</m:t>
                    </m:r>
                    <m:r>
                      <a:rPr lang="en-AU" sz="2000" b="0" i="1" smtClean="0">
                        <a:latin typeface="Cambria Math" panose="02040503050406030204" pitchFamily="18" charset="0"/>
                      </a:rPr>
                      <m:t>+4=0</m:t>
                    </m:r>
                  </m:oMath>
                </a14:m>
                <a:r>
                  <a:rPr lang="en-AU" sz="2000" dirty="0"/>
                  <a:t> into gradient-intercept form. What is the gradient? What is the y-intercept?</a:t>
                </a:r>
              </a:p>
            </p:txBody>
          </p:sp>
        </mc:Choice>
        <mc:Fallback xmlns="">
          <p:sp>
            <p:nvSpPr>
              <p:cNvPr id="9" name="TextBox 8">
                <a:extLst>
                  <a:ext uri="{FF2B5EF4-FFF2-40B4-BE49-F238E27FC236}">
                    <a16:creationId xmlns:a16="http://schemas.microsoft.com/office/drawing/2014/main" id="{F59A40FC-4934-A772-0AD8-CE2A5C4AF28A}"/>
                  </a:ext>
                </a:extLst>
              </p:cNvPr>
              <p:cNvSpPr txBox="1">
                <a:spLocks noRot="1" noChangeAspect="1" noMove="1" noResize="1" noEditPoints="1" noAdjustHandles="1" noChangeArrowheads="1" noChangeShapeType="1" noTextEdit="1"/>
              </p:cNvSpPr>
              <p:nvPr/>
            </p:nvSpPr>
            <p:spPr>
              <a:xfrm>
                <a:off x="360000" y="1368643"/>
                <a:ext cx="10006310" cy="959173"/>
              </a:xfrm>
              <a:prstGeom prst="rect">
                <a:avLst/>
              </a:prstGeom>
              <a:blipFill>
                <a:blip r:embed="rId2"/>
                <a:stretch>
                  <a:fillRect l="-609" b="-1019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Content Placeholder 11">
                <a:extLst>
                  <a:ext uri="{FF2B5EF4-FFF2-40B4-BE49-F238E27FC236}">
                    <a16:creationId xmlns:a16="http://schemas.microsoft.com/office/drawing/2014/main" id="{E38F84A2-85A2-77B6-DCF9-2DB3E33F97E1}"/>
                  </a:ext>
                </a:extLst>
              </p:cNvPr>
              <p:cNvSpPr txBox="1">
                <a:spLocks/>
              </p:cNvSpPr>
              <p:nvPr/>
            </p:nvSpPr>
            <p:spPr>
              <a:xfrm>
                <a:off x="360000" y="2529465"/>
                <a:ext cx="2911151" cy="3805347"/>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9</m:t>
                      </m:r>
                      <m:r>
                        <a:rPr lang="en-AU" sz="2400" i="1" smtClean="0">
                          <a:latin typeface="Cambria Math" panose="02040503050406030204" pitchFamily="18" charset="0"/>
                        </a:rPr>
                        <m:t>𝑥</m:t>
                      </m:r>
                      <m:r>
                        <a:rPr lang="en-AU" sz="2400" i="1" smtClean="0">
                          <a:latin typeface="Cambria Math" panose="02040503050406030204" pitchFamily="18" charset="0"/>
                        </a:rPr>
                        <m:t>−2</m:t>
                      </m:r>
                      <m:r>
                        <a:rPr lang="en-AU" sz="2400" i="1" smtClean="0">
                          <a:latin typeface="Cambria Math" panose="02040503050406030204" pitchFamily="18" charset="0"/>
                        </a:rPr>
                        <m:t>𝑦</m:t>
                      </m:r>
                      <m:r>
                        <a:rPr lang="en-AU" sz="2400" i="1" smtClean="0">
                          <a:latin typeface="Cambria Math" panose="02040503050406030204" pitchFamily="18" charset="0"/>
                        </a:rPr>
                        <m:t>+4=0</m:t>
                      </m:r>
                    </m:oMath>
                  </m:oMathPara>
                </a14:m>
                <a:endParaRPr lang="en-AU" sz="2400" dirty="0"/>
              </a:p>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9</m:t>
                      </m:r>
                      <m:r>
                        <a:rPr lang="en-AU" sz="2400" i="1" smtClean="0">
                          <a:latin typeface="Cambria Math" panose="02040503050406030204" pitchFamily="18" charset="0"/>
                        </a:rPr>
                        <m:t>𝑥</m:t>
                      </m:r>
                      <m:r>
                        <a:rPr lang="en-AU" sz="2400" i="1" smtClean="0">
                          <a:latin typeface="Cambria Math" panose="02040503050406030204" pitchFamily="18" charset="0"/>
                        </a:rPr>
                        <m:t>+4=2</m:t>
                      </m:r>
                      <m:r>
                        <a:rPr lang="en-AU" sz="2400" i="1" smtClean="0">
                          <a:latin typeface="Cambria Math" panose="02040503050406030204" pitchFamily="18" charset="0"/>
                        </a:rPr>
                        <m:t>𝑦</m:t>
                      </m:r>
                    </m:oMath>
                  </m:oMathPara>
                </a14:m>
                <a:endParaRPr lang="en-AU" sz="2400" dirty="0"/>
              </a:p>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𝑦</m:t>
                      </m:r>
                      <m:r>
                        <a:rPr lang="en-AU" sz="240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smtClean="0">
                              <a:latin typeface="Cambria Math" panose="02040503050406030204" pitchFamily="18" charset="0"/>
                            </a:rPr>
                            <m:t>9</m:t>
                          </m:r>
                        </m:num>
                        <m:den>
                          <m:r>
                            <a:rPr lang="en-AU" sz="2400" i="1" smtClean="0">
                              <a:latin typeface="Cambria Math" panose="02040503050406030204" pitchFamily="18" charset="0"/>
                            </a:rPr>
                            <m:t>2</m:t>
                          </m:r>
                        </m:den>
                      </m:f>
                      <m:r>
                        <a:rPr lang="en-AU" sz="2400" i="1" smtClean="0">
                          <a:latin typeface="Cambria Math" panose="02040503050406030204" pitchFamily="18" charset="0"/>
                        </a:rPr>
                        <m:t>𝑥</m:t>
                      </m:r>
                      <m:r>
                        <a:rPr lang="en-AU" sz="240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smtClean="0">
                              <a:latin typeface="Cambria Math" panose="02040503050406030204" pitchFamily="18" charset="0"/>
                            </a:rPr>
                            <m:t>4</m:t>
                          </m:r>
                        </m:num>
                        <m:den>
                          <m:r>
                            <a:rPr lang="en-AU" sz="2400" i="1" smtClean="0">
                              <a:latin typeface="Cambria Math" panose="02040503050406030204" pitchFamily="18" charset="0"/>
                            </a:rPr>
                            <m:t>2</m:t>
                          </m:r>
                        </m:den>
                      </m:f>
                    </m:oMath>
                  </m:oMathPara>
                </a14:m>
                <a:endParaRPr lang="en-AU" sz="2400" dirty="0"/>
              </a:p>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𝑦</m:t>
                      </m:r>
                      <m:r>
                        <a:rPr lang="en-AU" sz="240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smtClean="0">
                              <a:latin typeface="Cambria Math" panose="02040503050406030204" pitchFamily="18" charset="0"/>
                            </a:rPr>
                            <m:t>9</m:t>
                          </m:r>
                        </m:num>
                        <m:den>
                          <m:r>
                            <a:rPr lang="en-AU" sz="2400" i="1" smtClean="0">
                              <a:latin typeface="Cambria Math" panose="02040503050406030204" pitchFamily="18" charset="0"/>
                            </a:rPr>
                            <m:t>2</m:t>
                          </m:r>
                        </m:den>
                      </m:f>
                      <m:r>
                        <a:rPr lang="en-AU" sz="2400" i="1" smtClean="0">
                          <a:latin typeface="Cambria Math" panose="02040503050406030204" pitchFamily="18" charset="0"/>
                        </a:rPr>
                        <m:t>𝑥</m:t>
                      </m:r>
                      <m:r>
                        <a:rPr lang="en-AU" sz="2400" i="1" smtClean="0">
                          <a:latin typeface="Cambria Math" panose="02040503050406030204" pitchFamily="18" charset="0"/>
                        </a:rPr>
                        <m:t>+2</m:t>
                      </m:r>
                    </m:oMath>
                  </m:oMathPara>
                </a14:m>
                <a:endParaRPr lang="en-AU" sz="2400" dirty="0"/>
              </a:p>
              <a:p>
                <a:endParaRPr lang="en-AU" sz="2400" dirty="0"/>
              </a:p>
              <a:p>
                <a:endParaRPr lang="en-AU" sz="2400" dirty="0"/>
              </a:p>
            </p:txBody>
          </p:sp>
        </mc:Choice>
        <mc:Fallback xmlns="">
          <p:sp>
            <p:nvSpPr>
              <p:cNvPr id="8" name="Content Placeholder 11">
                <a:extLst>
                  <a:ext uri="{FF2B5EF4-FFF2-40B4-BE49-F238E27FC236}">
                    <a16:creationId xmlns:a16="http://schemas.microsoft.com/office/drawing/2014/main" id="{E38F84A2-85A2-77B6-DCF9-2DB3E33F97E1}"/>
                  </a:ext>
                </a:extLst>
              </p:cNvPr>
              <p:cNvSpPr txBox="1">
                <a:spLocks noRot="1" noChangeAspect="1" noMove="1" noResize="1" noEditPoints="1" noAdjustHandles="1" noChangeArrowheads="1" noChangeShapeType="1" noTextEdit="1"/>
              </p:cNvSpPr>
              <p:nvPr/>
            </p:nvSpPr>
            <p:spPr>
              <a:xfrm>
                <a:off x="360000" y="2529465"/>
                <a:ext cx="2911151" cy="3805347"/>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B1F95B7-F800-D7C9-D06E-2F9988C7AC9B}"/>
                  </a:ext>
                </a:extLst>
              </p:cNvPr>
              <p:cNvSpPr txBox="1"/>
              <p:nvPr/>
            </p:nvSpPr>
            <p:spPr>
              <a:xfrm>
                <a:off x="5363155" y="2628900"/>
                <a:ext cx="2911151" cy="1600200"/>
              </a:xfrm>
              <a:prstGeom prst="rect">
                <a:avLst/>
              </a:prstGeom>
              <a:noFill/>
            </p:spPr>
            <p:txBody>
              <a:bodyPr wrap="none" lIns="0" tIns="0" rIns="0" bIns="0" rtlCol="0">
                <a:noAutofit/>
              </a:bodyPr>
              <a:lstStyle/>
              <a:p>
                <a:pPr algn="l"/>
                <a:r>
                  <a:rPr lang="en-AU" dirty="0"/>
                  <a:t>Gradient =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9</m:t>
                        </m:r>
                      </m:num>
                      <m:den>
                        <m:r>
                          <a:rPr lang="en-AU" b="0" i="1" smtClean="0">
                            <a:latin typeface="Cambria Math" panose="02040503050406030204" pitchFamily="18" charset="0"/>
                          </a:rPr>
                          <m:t>2</m:t>
                        </m:r>
                      </m:den>
                    </m:f>
                  </m:oMath>
                </a14:m>
                <a:endParaRPr lang="en-AU" dirty="0"/>
              </a:p>
              <a:p>
                <a:pPr algn="l"/>
                <a:endParaRPr lang="en-AU" dirty="0"/>
              </a:p>
              <a:p>
                <a:pPr algn="l"/>
                <a:r>
                  <a:rPr lang="en-AU" dirty="0"/>
                  <a:t>y-intercept = </a:t>
                </a:r>
                <a14:m>
                  <m:oMath xmlns:m="http://schemas.openxmlformats.org/officeDocument/2006/math">
                    <m:r>
                      <a:rPr lang="en-AU" b="0" i="1" smtClean="0">
                        <a:latin typeface="Cambria Math" panose="02040503050406030204" pitchFamily="18" charset="0"/>
                      </a:rPr>
                      <m:t>2</m:t>
                    </m:r>
                  </m:oMath>
                </a14:m>
                <a:endParaRPr lang="en-AU" dirty="0"/>
              </a:p>
            </p:txBody>
          </p:sp>
        </mc:Choice>
        <mc:Fallback xmlns="">
          <p:sp>
            <p:nvSpPr>
              <p:cNvPr id="10" name="TextBox 9">
                <a:extLst>
                  <a:ext uri="{FF2B5EF4-FFF2-40B4-BE49-F238E27FC236}">
                    <a16:creationId xmlns:a16="http://schemas.microsoft.com/office/drawing/2014/main" id="{8B1F95B7-F800-D7C9-D06E-2F9988C7AC9B}"/>
                  </a:ext>
                </a:extLst>
              </p:cNvPr>
              <p:cNvSpPr txBox="1">
                <a:spLocks noRot="1" noChangeAspect="1" noMove="1" noResize="1" noEditPoints="1" noAdjustHandles="1" noChangeArrowheads="1" noChangeShapeType="1" noTextEdit="1"/>
              </p:cNvSpPr>
              <p:nvPr/>
            </p:nvSpPr>
            <p:spPr>
              <a:xfrm>
                <a:off x="5363155" y="2628900"/>
                <a:ext cx="2911151" cy="1600200"/>
              </a:xfrm>
              <a:prstGeom prst="rect">
                <a:avLst/>
              </a:prstGeom>
              <a:blipFill>
                <a:blip r:embed="rId4"/>
                <a:stretch>
                  <a:fillRect l="-6499" t="-1141"/>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51779392-C7D1-D8F5-D1BD-529242A6A93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0430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C033C6-10E4-6A38-8C35-FC7B39A15E1E}"/>
              </a:ext>
            </a:extLst>
          </p:cNvPr>
          <p:cNvSpPr>
            <a:spLocks noGrp="1"/>
          </p:cNvSpPr>
          <p:nvPr>
            <p:ph type="title"/>
          </p:nvPr>
        </p:nvSpPr>
        <p:spPr/>
        <p:txBody>
          <a:bodyPr/>
          <a:lstStyle/>
          <a:p>
            <a:r>
              <a:rPr lang="en-AU" dirty="0"/>
              <a:t>Launch</a:t>
            </a:r>
          </a:p>
        </p:txBody>
      </p:sp>
      <p:sp>
        <p:nvSpPr>
          <p:cNvPr id="8" name="Text Placeholder 7">
            <a:extLst>
              <a:ext uri="{FF2B5EF4-FFF2-40B4-BE49-F238E27FC236}">
                <a16:creationId xmlns:a16="http://schemas.microsoft.com/office/drawing/2014/main" id="{5B9D2E76-FAF7-36FD-73F8-1E63B3955695}"/>
              </a:ext>
            </a:extLst>
          </p:cNvPr>
          <p:cNvSpPr>
            <a:spLocks noGrp="1"/>
          </p:cNvSpPr>
          <p:nvPr>
            <p:ph type="body" sz="quarter" idx="18"/>
          </p:nvPr>
        </p:nvSpPr>
        <p:spPr/>
        <p:txBody>
          <a:bodyPr/>
          <a:lstStyle/>
          <a:p>
            <a:r>
              <a:rPr lang="en-AU" dirty="0"/>
              <a:t>Representing real-life scenarios</a:t>
            </a:r>
          </a:p>
        </p:txBody>
      </p:sp>
      <p:sp>
        <p:nvSpPr>
          <p:cNvPr id="10" name="Text Placeholder 1">
            <a:extLst>
              <a:ext uri="{FF2B5EF4-FFF2-40B4-BE49-F238E27FC236}">
                <a16:creationId xmlns:a16="http://schemas.microsoft.com/office/drawing/2014/main" id="{D9E84695-7632-24DF-AEE5-6BB8EBC3A448}"/>
              </a:ext>
            </a:extLst>
          </p:cNvPr>
          <p:cNvSpPr txBox="1">
            <a:spLocks/>
          </p:cNvSpPr>
          <p:nvPr/>
        </p:nvSpPr>
        <p:spPr>
          <a:xfrm>
            <a:off x="360000" y="1768485"/>
            <a:ext cx="3096264" cy="2365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87313"/>
            <a:r>
              <a:rPr lang="en-AU" sz="2400" dirty="0">
                <a:ea typeface="Calibri" panose="020F0502020204030204" pitchFamily="34" charset="0"/>
              </a:rPr>
              <a:t>What combinations of muffins and chocolates could Kai and Kaitlin buy? </a:t>
            </a:r>
            <a:endParaRPr lang="en-US" sz="2400" dirty="0"/>
          </a:p>
        </p:txBody>
      </p:sp>
      <p:pic>
        <p:nvPicPr>
          <p:cNvPr id="9" name="Content Placeholder 10" descr="A mother telling their kids that they have $48 to spend. With a cartoon of a child in a wheelchair talking to another child in which one wants muffins for $4 each and the other wants chocolate for $3 each.&#10;">
            <a:extLst>
              <a:ext uri="{FF2B5EF4-FFF2-40B4-BE49-F238E27FC236}">
                <a16:creationId xmlns:a16="http://schemas.microsoft.com/office/drawing/2014/main" id="{07B9526F-7C0C-4D26-1FAA-235E1201541B}"/>
              </a:ext>
            </a:extLst>
          </p:cNvPr>
          <p:cNvPicPr>
            <a:picLocks noChangeAspect="1"/>
          </p:cNvPicPr>
          <p:nvPr/>
        </p:nvPicPr>
        <p:blipFill>
          <a:blip r:embed="rId2"/>
          <a:stretch>
            <a:fillRect/>
          </a:stretch>
        </p:blipFill>
        <p:spPr>
          <a:xfrm>
            <a:off x="3733101" y="1768485"/>
            <a:ext cx="8001842" cy="4441021"/>
          </a:xfrm>
          <a:prstGeom prst="rect">
            <a:avLst/>
          </a:prstGeom>
          <a:noFill/>
        </p:spPr>
      </p:pic>
      <p:sp>
        <p:nvSpPr>
          <p:cNvPr id="11" name="Slide Number Placeholder 10">
            <a:extLst>
              <a:ext uri="{FF2B5EF4-FFF2-40B4-BE49-F238E27FC236}">
                <a16:creationId xmlns:a16="http://schemas.microsoft.com/office/drawing/2014/main" id="{CDAC9F1C-44BC-B943-98A2-9A54C35A5FA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01519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7EA4C2-17A3-517B-CDC9-9CD1F467429A}"/>
              </a:ext>
            </a:extLst>
          </p:cNvPr>
          <p:cNvSpPr>
            <a:spLocks noGrp="1"/>
          </p:cNvSpPr>
          <p:nvPr>
            <p:ph type="title"/>
          </p:nvPr>
        </p:nvSpPr>
        <p:spPr/>
        <p:txBody>
          <a:bodyPr/>
          <a:lstStyle/>
          <a:p>
            <a:r>
              <a:rPr lang="en-AU" dirty="0"/>
              <a:t>Always, sometimes, never</a:t>
            </a:r>
          </a:p>
        </p:txBody>
      </p:sp>
      <p:sp>
        <p:nvSpPr>
          <p:cNvPr id="7" name="Text Placeholder 6">
            <a:extLst>
              <a:ext uri="{FF2B5EF4-FFF2-40B4-BE49-F238E27FC236}">
                <a16:creationId xmlns:a16="http://schemas.microsoft.com/office/drawing/2014/main" id="{485D0662-E9C8-D4EC-3D82-DFCD827A96FA}"/>
              </a:ext>
            </a:extLst>
          </p:cNvPr>
          <p:cNvSpPr>
            <a:spLocks noGrp="1"/>
          </p:cNvSpPr>
          <p:nvPr>
            <p:ph type="body" sz="quarter" idx="18"/>
          </p:nvPr>
        </p:nvSpPr>
        <p:spPr/>
        <p:txBody>
          <a:bodyPr/>
          <a:lstStyle/>
          <a:p>
            <a:r>
              <a:rPr lang="en-AU" dirty="0"/>
              <a:t>Linear relationships review</a:t>
            </a:r>
          </a:p>
        </p:txBody>
      </p:sp>
      <p:sp>
        <p:nvSpPr>
          <p:cNvPr id="8" name="Freeform: Shape 7">
            <a:extLst>
              <a:ext uri="{FF2B5EF4-FFF2-40B4-BE49-F238E27FC236}">
                <a16:creationId xmlns:a16="http://schemas.microsoft.com/office/drawing/2014/main" id="{43F6F8B5-D9DC-F338-5025-059642DB788D}"/>
              </a:ext>
            </a:extLst>
          </p:cNvPr>
          <p:cNvSpPr/>
          <p:nvPr/>
        </p:nvSpPr>
        <p:spPr>
          <a:xfrm>
            <a:off x="360000" y="2287035"/>
            <a:ext cx="3585269" cy="2570715"/>
          </a:xfrm>
          <a:custGeom>
            <a:avLst/>
            <a:gdLst>
              <a:gd name="connsiteX0" fmla="*/ 0 w 3585269"/>
              <a:gd name="connsiteY0" fmla="*/ 0 h 2151161"/>
              <a:gd name="connsiteX1" fmla="*/ 3585269 w 3585269"/>
              <a:gd name="connsiteY1" fmla="*/ 0 h 2151161"/>
              <a:gd name="connsiteX2" fmla="*/ 3585269 w 3585269"/>
              <a:gd name="connsiteY2" fmla="*/ 2151161 h 2151161"/>
              <a:gd name="connsiteX3" fmla="*/ 0 w 3585269"/>
              <a:gd name="connsiteY3" fmla="*/ 2151161 h 2151161"/>
              <a:gd name="connsiteX4" fmla="*/ 0 w 3585269"/>
              <a:gd name="connsiteY4" fmla="*/ 0 h 21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269" h="2151161">
                <a:moveTo>
                  <a:pt x="0" y="0"/>
                </a:moveTo>
                <a:lnTo>
                  <a:pt x="3585269" y="0"/>
                </a:lnTo>
                <a:lnTo>
                  <a:pt x="3585269" y="2151161"/>
                </a:lnTo>
                <a:lnTo>
                  <a:pt x="0" y="21511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179388" lvl="0" defTabSz="1244600">
              <a:lnSpc>
                <a:spcPct val="125000"/>
              </a:lnSpc>
              <a:spcBef>
                <a:spcPct val="0"/>
              </a:spcBef>
              <a:spcAft>
                <a:spcPct val="35000"/>
              </a:spcAft>
              <a:buFont typeface="Arial" panose="020B0604020202020204" pitchFamily="34" charset="0"/>
              <a:buNone/>
            </a:pPr>
            <a:r>
              <a:rPr lang="en-US" kern="1200" dirty="0"/>
              <a:t>Equations of linear relationships represent a graph of a straight line.</a:t>
            </a:r>
            <a:endParaRPr lang="en-AU" kern="1200" dirty="0"/>
          </a:p>
        </p:txBody>
      </p:sp>
      <p:sp>
        <p:nvSpPr>
          <p:cNvPr id="9" name="Freeform: Shape 8">
            <a:extLst>
              <a:ext uri="{FF2B5EF4-FFF2-40B4-BE49-F238E27FC236}">
                <a16:creationId xmlns:a16="http://schemas.microsoft.com/office/drawing/2014/main" id="{2256E1A3-1E4A-F6DA-5BAC-5F77D696E15C}"/>
              </a:ext>
            </a:extLst>
          </p:cNvPr>
          <p:cNvSpPr/>
          <p:nvPr/>
        </p:nvSpPr>
        <p:spPr>
          <a:xfrm>
            <a:off x="4303796" y="2287035"/>
            <a:ext cx="3585269" cy="2570715"/>
          </a:xfrm>
          <a:custGeom>
            <a:avLst/>
            <a:gdLst>
              <a:gd name="connsiteX0" fmla="*/ 0 w 3585269"/>
              <a:gd name="connsiteY0" fmla="*/ 0 h 2151161"/>
              <a:gd name="connsiteX1" fmla="*/ 3585269 w 3585269"/>
              <a:gd name="connsiteY1" fmla="*/ 0 h 2151161"/>
              <a:gd name="connsiteX2" fmla="*/ 3585269 w 3585269"/>
              <a:gd name="connsiteY2" fmla="*/ 2151161 h 2151161"/>
              <a:gd name="connsiteX3" fmla="*/ 0 w 3585269"/>
              <a:gd name="connsiteY3" fmla="*/ 2151161 h 2151161"/>
              <a:gd name="connsiteX4" fmla="*/ 0 w 3585269"/>
              <a:gd name="connsiteY4" fmla="*/ 0 h 21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269" h="2151161">
                <a:moveTo>
                  <a:pt x="0" y="0"/>
                </a:moveTo>
                <a:lnTo>
                  <a:pt x="3585269" y="0"/>
                </a:lnTo>
                <a:lnTo>
                  <a:pt x="3585269" y="2151161"/>
                </a:lnTo>
                <a:lnTo>
                  <a:pt x="0" y="21511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179388" lvl="0" defTabSz="1244600">
              <a:lnSpc>
                <a:spcPct val="125000"/>
              </a:lnSpc>
              <a:spcBef>
                <a:spcPct val="0"/>
              </a:spcBef>
              <a:spcAft>
                <a:spcPct val="35000"/>
              </a:spcAft>
              <a:buFont typeface="Arial" panose="020B0604020202020204" pitchFamily="34" charset="0"/>
              <a:buNone/>
            </a:pPr>
            <a:r>
              <a:rPr lang="en-US" kern="1200" dirty="0"/>
              <a:t>Variables of linear relationships can have exponents of any value.</a:t>
            </a:r>
            <a:endParaRPr lang="en-AU" kern="1200" dirty="0"/>
          </a:p>
        </p:txBody>
      </p:sp>
      <p:sp>
        <p:nvSpPr>
          <p:cNvPr id="10" name="Freeform: Shape 9">
            <a:extLst>
              <a:ext uri="{FF2B5EF4-FFF2-40B4-BE49-F238E27FC236}">
                <a16:creationId xmlns:a16="http://schemas.microsoft.com/office/drawing/2014/main" id="{1EEE73F0-0E35-2384-5593-8BB3DCEFC6EF}"/>
              </a:ext>
            </a:extLst>
          </p:cNvPr>
          <p:cNvSpPr/>
          <p:nvPr/>
        </p:nvSpPr>
        <p:spPr>
          <a:xfrm>
            <a:off x="8247592" y="2287035"/>
            <a:ext cx="3585269" cy="2570715"/>
          </a:xfrm>
          <a:custGeom>
            <a:avLst/>
            <a:gdLst>
              <a:gd name="connsiteX0" fmla="*/ 0 w 3585269"/>
              <a:gd name="connsiteY0" fmla="*/ 0 h 2151161"/>
              <a:gd name="connsiteX1" fmla="*/ 3585269 w 3585269"/>
              <a:gd name="connsiteY1" fmla="*/ 0 h 2151161"/>
              <a:gd name="connsiteX2" fmla="*/ 3585269 w 3585269"/>
              <a:gd name="connsiteY2" fmla="*/ 2151161 h 2151161"/>
              <a:gd name="connsiteX3" fmla="*/ 0 w 3585269"/>
              <a:gd name="connsiteY3" fmla="*/ 2151161 h 2151161"/>
              <a:gd name="connsiteX4" fmla="*/ 0 w 3585269"/>
              <a:gd name="connsiteY4" fmla="*/ 0 h 21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269" h="2151161">
                <a:moveTo>
                  <a:pt x="0" y="0"/>
                </a:moveTo>
                <a:lnTo>
                  <a:pt x="3585269" y="0"/>
                </a:lnTo>
                <a:lnTo>
                  <a:pt x="3585269" y="2151161"/>
                </a:lnTo>
                <a:lnTo>
                  <a:pt x="0" y="21511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179388" lvl="0" defTabSz="1244600">
              <a:lnSpc>
                <a:spcPct val="125000"/>
              </a:lnSpc>
              <a:spcBef>
                <a:spcPct val="0"/>
              </a:spcBef>
              <a:spcAft>
                <a:spcPct val="35000"/>
              </a:spcAft>
              <a:buNone/>
            </a:pPr>
            <a:r>
              <a:rPr lang="en-US" kern="1200" dirty="0"/>
              <a:t>Equations with a variable in the denominator of a fraction represent a straight line.</a:t>
            </a:r>
          </a:p>
        </p:txBody>
      </p:sp>
      <p:sp>
        <p:nvSpPr>
          <p:cNvPr id="2" name="Slide Number Placeholder 1">
            <a:extLst>
              <a:ext uri="{FF2B5EF4-FFF2-40B4-BE49-F238E27FC236}">
                <a16:creationId xmlns:a16="http://schemas.microsoft.com/office/drawing/2014/main" id="{37042880-998D-CE25-340B-F842FD8BAD0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79887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B46829-8E86-A166-B13A-C7FE0308F002}"/>
              </a:ext>
            </a:extLst>
          </p:cNvPr>
          <p:cNvSpPr>
            <a:spLocks noGrp="1"/>
          </p:cNvSpPr>
          <p:nvPr>
            <p:ph type="title"/>
          </p:nvPr>
        </p:nvSpPr>
        <p:spPr/>
        <p:txBody>
          <a:bodyPr/>
          <a:lstStyle/>
          <a:p>
            <a:r>
              <a:rPr lang="en-AU" dirty="0"/>
              <a:t>Frayer diagram</a:t>
            </a:r>
          </a:p>
        </p:txBody>
      </p:sp>
      <p:sp>
        <p:nvSpPr>
          <p:cNvPr id="7" name="Text Placeholder 6">
            <a:extLst>
              <a:ext uri="{FF2B5EF4-FFF2-40B4-BE49-F238E27FC236}">
                <a16:creationId xmlns:a16="http://schemas.microsoft.com/office/drawing/2014/main" id="{312D2566-2E65-A85D-6D96-29B1DD34912F}"/>
              </a:ext>
            </a:extLst>
          </p:cNvPr>
          <p:cNvSpPr>
            <a:spLocks noGrp="1"/>
          </p:cNvSpPr>
          <p:nvPr>
            <p:ph type="body" sz="quarter" idx="18"/>
          </p:nvPr>
        </p:nvSpPr>
        <p:spPr/>
        <p:txBody>
          <a:bodyPr/>
          <a:lstStyle/>
          <a:p>
            <a:r>
              <a:rPr lang="en-AU" dirty="0"/>
              <a:t>General form</a:t>
            </a:r>
          </a:p>
        </p:txBody>
      </p:sp>
      <p:grpSp>
        <p:nvGrpSpPr>
          <p:cNvPr id="10" name="Group 9" descr="A graphic made up of 4 quadrants. The title of the graphic is, 'General form of a line.' The top left quadrant is titled, 'Definition (in own words). The top right quadrant is titled, 'Characteristics. The bottom left quadrant is titled, 'Examples'. The bottom right quadrant is titled, 'Non-examples'.">
            <a:extLst>
              <a:ext uri="{FF2B5EF4-FFF2-40B4-BE49-F238E27FC236}">
                <a16:creationId xmlns:a16="http://schemas.microsoft.com/office/drawing/2014/main" id="{ACD68EC2-F62C-3FD7-4034-A967771551A2}"/>
              </a:ext>
            </a:extLst>
          </p:cNvPr>
          <p:cNvGrpSpPr/>
          <p:nvPr/>
        </p:nvGrpSpPr>
        <p:grpSpPr>
          <a:xfrm>
            <a:off x="314630" y="1534187"/>
            <a:ext cx="11472862" cy="4797493"/>
            <a:chOff x="314630" y="1534187"/>
            <a:chExt cx="11472862" cy="4797493"/>
          </a:xfrm>
        </p:grpSpPr>
        <mc:AlternateContent xmlns:mc="http://schemas.openxmlformats.org/markup-compatibility/2006" xmlns:a14="http://schemas.microsoft.com/office/drawing/2010/main">
          <mc:Choice Requires="a14">
            <p:graphicFrame>
              <p:nvGraphicFramePr>
                <p:cNvPr id="8" name="Table 6">
                  <a:extLst>
                    <a:ext uri="{FF2B5EF4-FFF2-40B4-BE49-F238E27FC236}">
                      <a16:creationId xmlns:a16="http://schemas.microsoft.com/office/drawing/2014/main" id="{25A3B164-C87A-DF36-0B59-DFDD96B7D096}"/>
                    </a:ext>
                  </a:extLst>
                </p:cNvPr>
                <p:cNvGraphicFramePr>
                  <a:graphicFrameLocks/>
                </p:cNvGraphicFramePr>
                <p:nvPr>
                  <p:extLst>
                    <p:ext uri="{D42A27DB-BD31-4B8C-83A1-F6EECF244321}">
                      <p14:modId xmlns:p14="http://schemas.microsoft.com/office/powerpoint/2010/main" val="3319505774"/>
                    </p:ext>
                  </p:extLst>
                </p:nvPr>
              </p:nvGraphicFramePr>
              <p:xfrm>
                <a:off x="314630" y="1534187"/>
                <a:ext cx="11472862" cy="4797493"/>
              </p:xfrm>
              <a:graphic>
                <a:graphicData uri="http://schemas.openxmlformats.org/drawingml/2006/table">
                  <a:tbl>
                    <a:tblPr firstRow="1" bandRow="1">
                      <a:tableStyleId>{5940675A-B579-460E-94D1-54222C63F5DA}</a:tableStyleId>
                    </a:tblPr>
                    <a:tblGrid>
                      <a:gridCol w="5736431">
                        <a:extLst>
                          <a:ext uri="{9D8B030D-6E8A-4147-A177-3AD203B41FA5}">
                            <a16:colId xmlns:a16="http://schemas.microsoft.com/office/drawing/2014/main" val="3544378341"/>
                          </a:ext>
                        </a:extLst>
                      </a:gridCol>
                      <a:gridCol w="5736431">
                        <a:extLst>
                          <a:ext uri="{9D8B030D-6E8A-4147-A177-3AD203B41FA5}">
                            <a16:colId xmlns:a16="http://schemas.microsoft.com/office/drawing/2014/main" val="579479091"/>
                          </a:ext>
                        </a:extLst>
                      </a:gridCol>
                    </a:tblGrid>
                    <a:tr h="2153480">
                      <a:tc>
                        <a:txBody>
                          <a:bodyPr/>
                          <a:lstStyle/>
                          <a:p>
                            <a:r>
                              <a:rPr lang="en-AU" b="1" dirty="0">
                                <a:latin typeface="+mj-lt"/>
                              </a:rPr>
                              <a:t>Definition (in own words)</a:t>
                            </a:r>
                          </a:p>
                        </a:txBody>
                        <a:tcPr/>
                      </a:tc>
                      <a:tc>
                        <a:txBody>
                          <a:bodyPr/>
                          <a:lstStyle/>
                          <a:p>
                            <a:pPr algn="r"/>
                            <a:r>
                              <a:rPr lang="en-AU" b="1" dirty="0">
                                <a:latin typeface="+mj-lt"/>
                              </a:rPr>
                              <a:t>Characteristics</a:t>
                            </a:r>
                          </a:p>
                        </a:txBody>
                        <a:tcPr/>
                      </a:tc>
                      <a:extLst>
                        <a:ext uri="{0D108BD9-81ED-4DB2-BD59-A6C34878D82A}">
                          <a16:rowId xmlns:a16="http://schemas.microsoft.com/office/drawing/2014/main" val="266228369"/>
                        </a:ext>
                      </a:extLst>
                    </a:tr>
                    <a:tr h="2153480">
                      <a:tc>
                        <a:txBody>
                          <a:bodyPr/>
                          <a:lstStyle/>
                          <a:p>
                            <a:r>
                              <a:rPr lang="en-AU" b="1" dirty="0">
                                <a:latin typeface="+mj-lt"/>
                              </a:rPr>
                              <a:t>Examples</a:t>
                            </a:r>
                          </a:p>
                          <a:p>
                            <a:endParaRPr lang="en-AU" b="1" dirty="0"/>
                          </a:p>
                          <a:p>
                            <a:pPr marL="1525588" indent="0" algn="l"/>
                            <a14:m>
                              <m:oMathPara xmlns:m="http://schemas.openxmlformats.org/officeDocument/2006/math">
                                <m:oMathParaPr>
                                  <m:jc m:val="left"/>
                                </m:oMathParaPr>
                                <m:oMath xmlns:m="http://schemas.openxmlformats.org/officeDocument/2006/math">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𝟐</m:t>
                                  </m:r>
                                  <m:r>
                                    <a:rPr lang="en-AU" b="1" i="1" smtClean="0">
                                      <a:latin typeface="Cambria Math" panose="02040503050406030204" pitchFamily="18" charset="0"/>
                                    </a:rPr>
                                    <m:t>=</m:t>
                                  </m:r>
                                  <m:r>
                                    <a:rPr lang="en-AU" b="1" i="1" smtClean="0">
                                      <a:latin typeface="Cambria Math" panose="02040503050406030204" pitchFamily="18" charset="0"/>
                                    </a:rPr>
                                    <m:t>𝟎</m:t>
                                  </m:r>
                                </m:oMath>
                              </m:oMathPara>
                            </a14:m>
                            <a:endParaRPr lang="en-AU" b="1" dirty="0"/>
                          </a:p>
                          <a:p>
                            <a:pPr marL="1525588" indent="0" algn="l"/>
                            <a14:m>
                              <m:oMathPara xmlns:m="http://schemas.openxmlformats.org/officeDocument/2006/math">
                                <m:oMathParaPr>
                                  <m:jc m:val="left"/>
                                </m:oMathParaPr>
                                <m:oMath xmlns:m="http://schemas.openxmlformats.org/officeDocument/2006/math">
                                  <m:r>
                                    <a:rPr lang="en-AU" b="1" i="1" smtClean="0">
                                      <a:latin typeface="Cambria Math" panose="02040503050406030204" pitchFamily="18" charset="0"/>
                                    </a:rPr>
                                    <m:t>𝟒</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𝟐</m:t>
                                  </m:r>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𝟏𝟓</m:t>
                                  </m:r>
                                  <m:r>
                                    <a:rPr lang="en-AU" b="1" i="1" smtClean="0">
                                      <a:latin typeface="Cambria Math" panose="02040503050406030204" pitchFamily="18" charset="0"/>
                                    </a:rPr>
                                    <m:t>=</m:t>
                                  </m:r>
                                  <m:r>
                                    <a:rPr lang="en-AU" b="1" i="1" smtClean="0">
                                      <a:latin typeface="Cambria Math" panose="02040503050406030204" pitchFamily="18" charset="0"/>
                                    </a:rPr>
                                    <m:t>𝟎</m:t>
                                  </m:r>
                                </m:oMath>
                              </m:oMathPara>
                            </a14:m>
                            <a:endParaRPr lang="en-AU" b="1" dirty="0"/>
                          </a:p>
                          <a:p>
                            <a:pPr marL="1525588" indent="0" algn="l"/>
                            <a14:m>
                              <m:oMathPara xmlns:m="http://schemas.openxmlformats.org/officeDocument/2006/math">
                                <m:oMathParaPr>
                                  <m:jc m:val="left"/>
                                </m:oMathParaPr>
                                <m:oMath xmlns:m="http://schemas.openxmlformats.org/officeDocument/2006/math">
                                  <m:r>
                                    <a:rPr lang="en-AU" b="1" i="1" smtClean="0">
                                      <a:latin typeface="Cambria Math" panose="02040503050406030204" pitchFamily="18" charset="0"/>
                                    </a:rPr>
                                    <m:t>𝟓</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𝟐</m:t>
                                  </m:r>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𝟏𝟕</m:t>
                                  </m:r>
                                  <m:r>
                                    <a:rPr lang="en-AU" b="1" i="1" smtClean="0">
                                      <a:latin typeface="Cambria Math" panose="02040503050406030204" pitchFamily="18" charset="0"/>
                                    </a:rPr>
                                    <m:t>=</m:t>
                                  </m:r>
                                  <m:r>
                                    <a:rPr lang="en-AU" b="1" i="1" smtClean="0">
                                      <a:latin typeface="Cambria Math" panose="02040503050406030204" pitchFamily="18" charset="0"/>
                                    </a:rPr>
                                    <m:t>𝟎</m:t>
                                  </m:r>
                                </m:oMath>
                              </m:oMathPara>
                            </a14:m>
                            <a:endParaRPr lang="en-AU" b="1" dirty="0"/>
                          </a:p>
                          <a:p>
                            <a:endParaRPr lang="en-AU" b="1" dirty="0"/>
                          </a:p>
                        </a:txBody>
                        <a:tcPr/>
                      </a:tc>
                      <a:tc>
                        <a:txBody>
                          <a:bodyPr/>
                          <a:lstStyle/>
                          <a:p>
                            <a:pPr algn="r"/>
                            <a:r>
                              <a:rPr lang="en-AU" b="1" dirty="0">
                                <a:latin typeface="+mj-lt"/>
                              </a:rPr>
                              <a:t>Non-examples</a:t>
                            </a:r>
                          </a:p>
                          <a:p>
                            <a:pPr algn="r"/>
                            <a:endParaRPr lang="en-AU" b="1" i="1" dirty="0">
                              <a:latin typeface="Cambria Math" panose="02040503050406030204" pitchFamily="18" charset="0"/>
                            </a:endParaRPr>
                          </a:p>
                          <a:p>
                            <a:pPr marL="2060575" indent="0" algn="ctr"/>
                            <a14:m>
                              <m:oMathPara xmlns:m="http://schemas.openxmlformats.org/officeDocument/2006/math">
                                <m:oMathParaPr>
                                  <m:jc m:val="left"/>
                                </m:oMathParaPr>
                                <m:oMath xmlns:m="http://schemas.openxmlformats.org/officeDocument/2006/math">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𝟏𝟓</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𝟐</m:t>
                                  </m:r>
                                </m:oMath>
                              </m:oMathPara>
                            </a14:m>
                            <a:endParaRPr lang="en-AU" b="1" i="0" dirty="0">
                              <a:latin typeface="Cambria Math" panose="02040503050406030204" pitchFamily="18" charset="0"/>
                            </a:endParaRPr>
                          </a:p>
                          <a:p>
                            <a:pPr marL="2060575" indent="0" algn="ctr"/>
                            <a14:m>
                              <m:oMathPara xmlns:m="http://schemas.openxmlformats.org/officeDocument/2006/math">
                                <m:oMathParaPr>
                                  <m:jc m:val="left"/>
                                </m:oMathParaPr>
                                <m:oMath xmlns:m="http://schemas.openxmlformats.org/officeDocument/2006/math">
                                  <m:r>
                                    <a:rPr lang="en-AU" b="1" i="1" smtClean="0">
                                      <a:latin typeface="Cambria Math" panose="02040503050406030204" pitchFamily="18" charset="0"/>
                                    </a:rPr>
                                    <m:t>𝟒</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𝟐</m:t>
                                  </m:r>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𝟏𝟓</m:t>
                                  </m:r>
                                </m:oMath>
                              </m:oMathPara>
                            </a14:m>
                            <a:endParaRPr lang="en-AU" b="1" dirty="0"/>
                          </a:p>
                          <a:p>
                            <a:pPr marL="2060575" indent="0" algn="l"/>
                            <a14:m>
                              <m:oMath xmlns:m="http://schemas.openxmlformats.org/officeDocument/2006/math">
                                <m:f>
                                  <m:fPr>
                                    <m:ctrlPr>
                                      <a:rPr lang="en-AU" b="1" i="1" smtClean="0">
                                        <a:latin typeface="Cambria Math" panose="02040503050406030204" pitchFamily="18" charset="0"/>
                                      </a:rPr>
                                    </m:ctrlPr>
                                  </m:fPr>
                                  <m:num>
                                    <m:r>
                                      <a:rPr lang="en-AU" b="1" i="1" smtClean="0">
                                        <a:latin typeface="Cambria Math" panose="02040503050406030204" pitchFamily="18" charset="0"/>
                                      </a:rPr>
                                      <m:t>𝟏</m:t>
                                    </m:r>
                                  </m:num>
                                  <m:den>
                                    <m:r>
                                      <a:rPr lang="en-AU" b="1" i="1" smtClean="0">
                                        <a:latin typeface="Cambria Math" panose="02040503050406030204" pitchFamily="18" charset="0"/>
                                      </a:rPr>
                                      <m:t>𝟐</m:t>
                                    </m:r>
                                  </m:den>
                                </m:f>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𝟒</m:t>
                                </m:r>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𝟐</m:t>
                                </m:r>
                                <m:r>
                                  <a:rPr lang="en-AU" b="1" i="1" smtClean="0">
                                    <a:latin typeface="Cambria Math" panose="02040503050406030204" pitchFamily="18" charset="0"/>
                                  </a:rPr>
                                  <m:t>=</m:t>
                                </m:r>
                                <m:r>
                                  <a:rPr lang="en-AU" b="1" i="1" smtClean="0">
                                    <a:latin typeface="Cambria Math" panose="02040503050406030204" pitchFamily="18" charset="0"/>
                                  </a:rPr>
                                  <m:t>𝟎</m:t>
                                </m:r>
                              </m:oMath>
                            </a14:m>
                            <a:r>
                              <a:rPr lang="en-AU" b="1" dirty="0"/>
                              <a:t> </a:t>
                            </a:r>
                            <a:endParaRPr lang="en-AU" b="1" i="1" dirty="0">
                              <a:latin typeface="Cambria Math" panose="02040503050406030204" pitchFamily="18" charset="0"/>
                            </a:endParaRPr>
                          </a:p>
                          <a:p>
                            <a:pPr marL="2060575" indent="0" algn="r"/>
                            <a14:m>
                              <m:oMathPara xmlns:m="http://schemas.openxmlformats.org/officeDocument/2006/math">
                                <m:oMathParaPr>
                                  <m:jc m:val="left"/>
                                </m:oMathParaPr>
                                <m:oMath xmlns:m="http://schemas.openxmlformats.org/officeDocument/2006/math">
                                  <m:r>
                                    <a:rPr lang="en-AU" b="1" i="1" smtClean="0">
                                      <a:latin typeface="Cambria Math" panose="02040503050406030204" pitchFamily="18" charset="0"/>
                                    </a:rPr>
                                    <m:t>𝟐</m:t>
                                  </m:r>
                                  <m:r>
                                    <a:rPr lang="en-AU" b="1" i="1" smtClean="0">
                                      <a:latin typeface="Cambria Math" panose="02040503050406030204" pitchFamily="18" charset="0"/>
                                    </a:rPr>
                                    <m:t>𝒙</m:t>
                                  </m:r>
                                  <m:r>
                                    <a:rPr lang="en-AU" b="1" i="1" smtClean="0">
                                      <a:latin typeface="Cambria Math" panose="02040503050406030204" pitchFamily="18" charset="0"/>
                                    </a:rPr>
                                    <m:t>+</m:t>
                                  </m:r>
                                  <m:f>
                                    <m:fPr>
                                      <m:ctrlPr>
                                        <a:rPr lang="en-AU" b="1" i="1" smtClean="0">
                                          <a:latin typeface="Cambria Math" panose="02040503050406030204" pitchFamily="18" charset="0"/>
                                        </a:rPr>
                                      </m:ctrlPr>
                                    </m:fPr>
                                    <m:num>
                                      <m:r>
                                        <a:rPr lang="en-AU" b="1" i="1" smtClean="0">
                                          <a:latin typeface="Cambria Math" panose="02040503050406030204" pitchFamily="18" charset="0"/>
                                        </a:rPr>
                                        <m:t>𝟕</m:t>
                                      </m:r>
                                    </m:num>
                                    <m:den>
                                      <m:r>
                                        <a:rPr lang="en-AU" b="1" i="1" smtClean="0">
                                          <a:latin typeface="Cambria Math" panose="02040503050406030204" pitchFamily="18" charset="0"/>
                                        </a:rPr>
                                        <m:t>𝟐</m:t>
                                      </m:r>
                                    </m:den>
                                  </m:f>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𝟓</m:t>
                                  </m:r>
                                  <m:r>
                                    <a:rPr lang="en-AU" b="1" i="1" smtClean="0">
                                      <a:latin typeface="Cambria Math" panose="02040503050406030204" pitchFamily="18" charset="0"/>
                                    </a:rPr>
                                    <m:t>=</m:t>
                                  </m:r>
                                  <m:r>
                                    <a:rPr lang="en-AU" b="1" i="1" smtClean="0">
                                      <a:latin typeface="Cambria Math" panose="02040503050406030204" pitchFamily="18" charset="0"/>
                                    </a:rPr>
                                    <m:t>𝟎</m:t>
                                  </m:r>
                                </m:oMath>
                              </m:oMathPara>
                            </a14:m>
                            <a:endParaRPr lang="en-AU" b="1" dirty="0"/>
                          </a:p>
                          <a:p>
                            <a:pPr marL="2060575" indent="0" algn="ctr"/>
                            <a14:m>
                              <m:oMathPara xmlns:m="http://schemas.openxmlformats.org/officeDocument/2006/math">
                                <m:oMathParaPr>
                                  <m:jc m:val="left"/>
                                </m:oMathParaPr>
                                <m:oMath xmlns:m="http://schemas.openxmlformats.org/officeDocument/2006/math">
                                  <m:r>
                                    <a:rPr lang="en-AU" b="1" i="1" smtClean="0">
                                      <a:latin typeface="Cambria Math" panose="02040503050406030204" pitchFamily="18" charset="0"/>
                                    </a:rPr>
                                    <m:t>−</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𝟐</m:t>
                                  </m:r>
                                  <m:r>
                                    <a:rPr lang="en-AU" b="1" i="1" smtClean="0">
                                      <a:latin typeface="Cambria Math" panose="02040503050406030204" pitchFamily="18" charset="0"/>
                                    </a:rPr>
                                    <m:t>=</m:t>
                                  </m:r>
                                  <m:r>
                                    <a:rPr lang="en-AU" b="1" i="1" smtClean="0">
                                      <a:latin typeface="Cambria Math" panose="02040503050406030204" pitchFamily="18" charset="0"/>
                                    </a:rPr>
                                    <m:t>𝟎</m:t>
                                  </m:r>
                                </m:oMath>
                              </m:oMathPara>
                            </a14:m>
                            <a:endParaRPr lang="en-AU" b="1" dirty="0"/>
                          </a:p>
                          <a:p>
                            <a:pPr marL="2060575" indent="0" algn="l"/>
                            <a14:m>
                              <m:oMathPara xmlns:m="http://schemas.openxmlformats.org/officeDocument/2006/math">
                                <m:oMathParaPr>
                                  <m:jc m:val="left"/>
                                </m:oMathParaPr>
                                <m:oMath xmlns:m="http://schemas.openxmlformats.org/officeDocument/2006/math">
                                  <m:r>
                                    <a:rPr lang="en-AU" b="1" i="1" smtClean="0">
                                      <a:latin typeface="Cambria Math" panose="02040503050406030204" pitchFamily="18" charset="0"/>
                                    </a:rPr>
                                    <m:t>𝟒</m:t>
                                  </m:r>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𝟑</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𝟕</m:t>
                                  </m:r>
                                  <m:r>
                                    <a:rPr lang="en-AU" b="1" i="1" smtClean="0">
                                      <a:latin typeface="Cambria Math" panose="02040503050406030204" pitchFamily="18" charset="0"/>
                                    </a:rPr>
                                    <m:t>=</m:t>
                                  </m:r>
                                  <m:r>
                                    <a:rPr lang="en-AU" b="1" i="1" smtClean="0">
                                      <a:latin typeface="Cambria Math" panose="02040503050406030204" pitchFamily="18" charset="0"/>
                                    </a:rPr>
                                    <m:t>𝟎</m:t>
                                  </m:r>
                                </m:oMath>
                              </m:oMathPara>
                            </a14:m>
                            <a:endParaRPr lang="en-AU" b="1" dirty="0"/>
                          </a:p>
                        </a:txBody>
                        <a:tcPr/>
                      </a:tc>
                      <a:extLst>
                        <a:ext uri="{0D108BD9-81ED-4DB2-BD59-A6C34878D82A}">
                          <a16:rowId xmlns:a16="http://schemas.microsoft.com/office/drawing/2014/main" val="792718239"/>
                        </a:ext>
                      </a:extLst>
                    </a:tr>
                  </a:tbl>
                </a:graphicData>
              </a:graphic>
            </p:graphicFrame>
          </mc:Choice>
          <mc:Fallback xmlns="">
            <p:graphicFrame>
              <p:nvGraphicFramePr>
                <p:cNvPr id="8" name="Table 6">
                  <a:extLst>
                    <a:ext uri="{FF2B5EF4-FFF2-40B4-BE49-F238E27FC236}">
                      <a16:creationId xmlns:a16="http://schemas.microsoft.com/office/drawing/2014/main" id="{25A3B164-C87A-DF36-0B59-DFDD96B7D096}"/>
                    </a:ext>
                  </a:extLst>
                </p:cNvPr>
                <p:cNvGraphicFramePr>
                  <a:graphicFrameLocks/>
                </p:cNvGraphicFramePr>
                <p:nvPr>
                  <p:extLst>
                    <p:ext uri="{D42A27DB-BD31-4B8C-83A1-F6EECF244321}">
                      <p14:modId xmlns:p14="http://schemas.microsoft.com/office/powerpoint/2010/main" val="3319505774"/>
                    </p:ext>
                  </p:extLst>
                </p:nvPr>
              </p:nvGraphicFramePr>
              <p:xfrm>
                <a:off x="314630" y="1534187"/>
                <a:ext cx="11472862" cy="4797493"/>
              </p:xfrm>
              <a:graphic>
                <a:graphicData uri="http://schemas.openxmlformats.org/drawingml/2006/table">
                  <a:tbl>
                    <a:tblPr firstRow="1" bandRow="1">
                      <a:tableStyleId>{5940675A-B579-460E-94D1-54222C63F5DA}</a:tableStyleId>
                    </a:tblPr>
                    <a:tblGrid>
                      <a:gridCol w="5736431">
                        <a:extLst>
                          <a:ext uri="{9D8B030D-6E8A-4147-A177-3AD203B41FA5}">
                            <a16:colId xmlns:a16="http://schemas.microsoft.com/office/drawing/2014/main" val="3544378341"/>
                          </a:ext>
                        </a:extLst>
                      </a:gridCol>
                      <a:gridCol w="5736431">
                        <a:extLst>
                          <a:ext uri="{9D8B030D-6E8A-4147-A177-3AD203B41FA5}">
                            <a16:colId xmlns:a16="http://schemas.microsoft.com/office/drawing/2014/main" val="579479091"/>
                          </a:ext>
                        </a:extLst>
                      </a:gridCol>
                    </a:tblGrid>
                    <a:tr h="2153480">
                      <a:tc>
                        <a:txBody>
                          <a:bodyPr/>
                          <a:lstStyle/>
                          <a:p>
                            <a:r>
                              <a:rPr lang="en-AU" b="1" dirty="0">
                                <a:latin typeface="+mj-lt"/>
                              </a:rPr>
                              <a:t>Definition (in own words)</a:t>
                            </a:r>
                          </a:p>
                        </a:txBody>
                        <a:tcPr/>
                      </a:tc>
                      <a:tc>
                        <a:txBody>
                          <a:bodyPr/>
                          <a:lstStyle/>
                          <a:p>
                            <a:pPr algn="r"/>
                            <a:r>
                              <a:rPr lang="en-AU" b="1" dirty="0">
                                <a:latin typeface="+mj-lt"/>
                              </a:rPr>
                              <a:t>Characteristics</a:t>
                            </a:r>
                          </a:p>
                        </a:txBody>
                        <a:tcPr/>
                      </a:tc>
                      <a:extLst>
                        <a:ext uri="{0D108BD9-81ED-4DB2-BD59-A6C34878D82A}">
                          <a16:rowId xmlns:a16="http://schemas.microsoft.com/office/drawing/2014/main" val="266228369"/>
                        </a:ext>
                      </a:extLst>
                    </a:tr>
                    <a:tr h="2644013">
                      <a:tc>
                        <a:txBody>
                          <a:bodyPr/>
                          <a:lstStyle/>
                          <a:p>
                            <a:endParaRPr lang="en-US"/>
                          </a:p>
                        </a:txBody>
                        <a:tcPr>
                          <a:blipFill>
                            <a:blip r:embed="rId2"/>
                            <a:stretch>
                              <a:fillRect l="-106" t="-82719" r="-100106" b="-2074"/>
                            </a:stretch>
                          </a:blipFill>
                        </a:tcPr>
                      </a:tc>
                      <a:tc>
                        <a:txBody>
                          <a:bodyPr/>
                          <a:lstStyle/>
                          <a:p>
                            <a:endParaRPr lang="en-US"/>
                          </a:p>
                        </a:txBody>
                        <a:tcPr>
                          <a:blipFill>
                            <a:blip r:embed="rId2"/>
                            <a:stretch>
                              <a:fillRect l="-100213" t="-82719" r="-213" b="-2074"/>
                            </a:stretch>
                          </a:blipFill>
                        </a:tcPr>
                      </a:tc>
                      <a:extLst>
                        <a:ext uri="{0D108BD9-81ED-4DB2-BD59-A6C34878D82A}">
                          <a16:rowId xmlns:a16="http://schemas.microsoft.com/office/drawing/2014/main" val="792718239"/>
                        </a:ext>
                      </a:extLst>
                    </a:tr>
                  </a:tbl>
                </a:graphicData>
              </a:graphic>
            </p:graphicFrame>
          </mc:Fallback>
        </mc:AlternateContent>
        <p:sp>
          <p:nvSpPr>
            <p:cNvPr id="9" name="TextBox 8">
              <a:extLst>
                <a:ext uri="{FF2B5EF4-FFF2-40B4-BE49-F238E27FC236}">
                  <a16:creationId xmlns:a16="http://schemas.microsoft.com/office/drawing/2014/main" id="{D6780B6E-489B-13D3-8F18-69B0599A4C71}"/>
                </a:ext>
              </a:extLst>
            </p:cNvPr>
            <p:cNvSpPr txBox="1"/>
            <p:nvPr/>
          </p:nvSpPr>
          <p:spPr>
            <a:xfrm>
              <a:off x="3929345" y="3309292"/>
              <a:ext cx="4243431" cy="755009"/>
            </a:xfrm>
            <a:prstGeom prst="rect">
              <a:avLst/>
            </a:prstGeom>
            <a:solidFill>
              <a:schemeClr val="bg1"/>
            </a:solidFill>
            <a:ln>
              <a:solidFill>
                <a:schemeClr val="tx1"/>
              </a:solidFill>
            </a:ln>
          </p:spPr>
          <p:txBody>
            <a:bodyPr wrap="square" lIns="0" tIns="0" rIns="0" bIns="0" rtlCol="0" anchor="ctr">
              <a:noAutofit/>
            </a:bodyPr>
            <a:lstStyle/>
            <a:p>
              <a:pPr algn="ctr"/>
              <a:r>
                <a:rPr lang="en-AU" sz="3000" b="1" dirty="0">
                  <a:latin typeface="+mj-lt"/>
                </a:rPr>
                <a:t>General form of a line</a:t>
              </a:r>
            </a:p>
          </p:txBody>
        </p:sp>
      </p:grpSp>
      <p:sp>
        <p:nvSpPr>
          <p:cNvPr id="4" name="Slide Number Placeholder 3">
            <a:extLst>
              <a:ext uri="{FF2B5EF4-FFF2-40B4-BE49-F238E27FC236}">
                <a16:creationId xmlns:a16="http://schemas.microsoft.com/office/drawing/2014/main" id="{A6D6B639-A3C4-858B-0205-5C25ACAC91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34732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F95BC-E4DC-1746-CF6B-28D41F903623}"/>
              </a:ext>
            </a:extLst>
          </p:cNvPr>
          <p:cNvSpPr>
            <a:spLocks noGrp="1"/>
          </p:cNvSpPr>
          <p:nvPr>
            <p:ph type="title"/>
          </p:nvPr>
        </p:nvSpPr>
        <p:spPr/>
        <p:txBody>
          <a:bodyPr/>
          <a:lstStyle/>
          <a:p>
            <a:r>
              <a:rPr lang="en-AU" dirty="0"/>
              <a:t>Rearranging to general form (1)</a:t>
            </a:r>
          </a:p>
        </p:txBody>
      </p:sp>
      <p:sp>
        <p:nvSpPr>
          <p:cNvPr id="4" name="Text Placeholder 3">
            <a:extLst>
              <a:ext uri="{FF2B5EF4-FFF2-40B4-BE49-F238E27FC236}">
                <a16:creationId xmlns:a16="http://schemas.microsoft.com/office/drawing/2014/main" id="{D982638E-987B-F7B4-CB5D-A57C0E16C8E5}"/>
              </a:ext>
            </a:extLst>
          </p:cNvPr>
          <p:cNvSpPr>
            <a:spLocks noGrp="1"/>
          </p:cNvSpPr>
          <p:nvPr>
            <p:ph type="body" sz="quarter" idx="18"/>
          </p:nvPr>
        </p:nvSpPr>
        <p:spPr/>
        <p:txBody>
          <a:bodyPr/>
          <a:lstStyle/>
          <a:p>
            <a:r>
              <a:rPr lang="en-AU" dirty="0"/>
              <a:t>Example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2F6D89-617B-B5F4-1A00-DF43D77724C4}"/>
                  </a:ext>
                </a:extLst>
              </p:cNvPr>
              <p:cNvSpPr txBox="1"/>
              <p:nvPr/>
            </p:nvSpPr>
            <p:spPr>
              <a:xfrm>
                <a:off x="360000" y="1450619"/>
                <a:ext cx="4544008" cy="545601"/>
              </a:xfrm>
              <a:prstGeom prst="rect">
                <a:avLst/>
              </a:prstGeom>
              <a:noFill/>
            </p:spPr>
            <p:txBody>
              <a:bodyPr wrap="square" lIns="0" tIns="0" rIns="0" bIns="0" rtlCol="0">
                <a:noAutofit/>
              </a:bodyPr>
              <a:lstStyle/>
              <a:p>
                <a:pPr algn="l"/>
                <a:r>
                  <a:rPr lang="en-AU" sz="1800" dirty="0"/>
                  <a:t>Rearrange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𝑥</m:t>
                    </m:r>
                    <m:r>
                      <a:rPr lang="en-AU" sz="1800" b="0" i="1" smtClean="0">
                        <a:latin typeface="Cambria Math" panose="02040503050406030204" pitchFamily="18" charset="0"/>
                      </a:rPr>
                      <m:t>+4</m:t>
                    </m:r>
                  </m:oMath>
                </a14:m>
                <a:r>
                  <a:rPr lang="en-AU" sz="1800" dirty="0"/>
                  <a:t> to general form.</a:t>
                </a:r>
              </a:p>
            </p:txBody>
          </p:sp>
        </mc:Choice>
        <mc:Fallback xmlns="">
          <p:sp>
            <p:nvSpPr>
              <p:cNvPr id="5" name="TextBox 4">
                <a:extLst>
                  <a:ext uri="{FF2B5EF4-FFF2-40B4-BE49-F238E27FC236}">
                    <a16:creationId xmlns:a16="http://schemas.microsoft.com/office/drawing/2014/main" id="{CD2F6D89-617B-B5F4-1A00-DF43D77724C4}"/>
                  </a:ext>
                </a:extLst>
              </p:cNvPr>
              <p:cNvSpPr txBox="1">
                <a:spLocks noRot="1" noChangeAspect="1" noMove="1" noResize="1" noEditPoints="1" noAdjustHandles="1" noChangeArrowheads="1" noChangeShapeType="1" noTextEdit="1"/>
              </p:cNvSpPr>
              <p:nvPr/>
            </p:nvSpPr>
            <p:spPr>
              <a:xfrm>
                <a:off x="360000" y="1450619"/>
                <a:ext cx="4544008" cy="545601"/>
              </a:xfrm>
              <a:prstGeom prst="rect">
                <a:avLst/>
              </a:prstGeom>
              <a:blipFill>
                <a:blip r:embed="rId2"/>
                <a:stretch>
                  <a:fillRect l="-3087" t="-449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23C512E2-EA6C-6E0B-5838-80B4EC095B62}"/>
                  </a:ext>
                </a:extLst>
              </p:cNvPr>
              <p:cNvSpPr txBox="1">
                <a:spLocks/>
              </p:cNvSpPr>
              <p:nvPr/>
            </p:nvSpPr>
            <p:spPr>
              <a:xfrm>
                <a:off x="1510897" y="2762184"/>
                <a:ext cx="2917266" cy="228542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b="1" dirty="0">
                    <a:latin typeface="+mj-lt"/>
                  </a:rPr>
                  <a:t>Method 1:</a:t>
                </a:r>
              </a:p>
              <a:p>
                <a:pPr/>
                <a14:m>
                  <m:oMathPara xmlns:m="http://schemas.openxmlformats.org/officeDocument/2006/math">
                    <m:oMathParaPr>
                      <m:jc m:val="left"/>
                    </m:oMathParaPr>
                    <m:oMath xmlns:m="http://schemas.openxmlformats.org/officeDocument/2006/math">
                      <m:r>
                        <a:rPr lang="en-AU" sz="2800" i="1" smtClean="0">
                          <a:latin typeface="Cambria Math" panose="02040503050406030204" pitchFamily="18" charset="0"/>
                        </a:rPr>
                        <m:t>5</m:t>
                      </m:r>
                      <m:r>
                        <a:rPr lang="en-AU" sz="2800" i="1" smtClean="0">
                          <a:latin typeface="Cambria Math" panose="02040503050406030204" pitchFamily="18" charset="0"/>
                        </a:rPr>
                        <m:t>𝑦</m:t>
                      </m:r>
                      <m:r>
                        <a:rPr lang="en-AU" sz="2800" i="1" smtClean="0">
                          <a:latin typeface="Cambria Math" panose="02040503050406030204" pitchFamily="18" charset="0"/>
                        </a:rPr>
                        <m:t>=6</m:t>
                      </m:r>
                      <m:r>
                        <a:rPr lang="en-AU" sz="2800" i="1" smtClean="0">
                          <a:latin typeface="Cambria Math" panose="02040503050406030204" pitchFamily="18" charset="0"/>
                        </a:rPr>
                        <m:t>𝑥</m:t>
                      </m:r>
                      <m:r>
                        <a:rPr lang="en-AU" sz="2800" i="1" smtClean="0">
                          <a:latin typeface="Cambria Math" panose="02040503050406030204" pitchFamily="18" charset="0"/>
                        </a:rPr>
                        <m:t>+20</m:t>
                      </m:r>
                    </m:oMath>
                  </m:oMathPara>
                </a14:m>
                <a:endParaRPr lang="en-AU" sz="2800" dirty="0"/>
              </a:p>
              <a:p>
                <a:pPr/>
                <a14:m>
                  <m:oMathPara xmlns:m="http://schemas.openxmlformats.org/officeDocument/2006/math">
                    <m:oMathParaPr>
                      <m:jc m:val="left"/>
                    </m:oMathParaPr>
                    <m:oMath xmlns:m="http://schemas.openxmlformats.org/officeDocument/2006/math">
                      <m:r>
                        <a:rPr lang="en-AU" sz="2800" i="1" smtClean="0">
                          <a:latin typeface="Cambria Math" panose="02040503050406030204" pitchFamily="18" charset="0"/>
                        </a:rPr>
                        <m:t>0=6</m:t>
                      </m:r>
                      <m:r>
                        <a:rPr lang="en-AU" sz="2800" i="1" smtClean="0">
                          <a:latin typeface="Cambria Math" panose="02040503050406030204" pitchFamily="18" charset="0"/>
                        </a:rPr>
                        <m:t>𝑥</m:t>
                      </m:r>
                      <m:r>
                        <a:rPr lang="en-AU" sz="2800" i="1" smtClean="0">
                          <a:latin typeface="Cambria Math" panose="02040503050406030204" pitchFamily="18" charset="0"/>
                        </a:rPr>
                        <m:t>−5</m:t>
                      </m:r>
                      <m:r>
                        <a:rPr lang="en-AU" sz="2800" i="1" smtClean="0">
                          <a:latin typeface="Cambria Math" panose="02040503050406030204" pitchFamily="18" charset="0"/>
                        </a:rPr>
                        <m:t>𝑦</m:t>
                      </m:r>
                      <m:r>
                        <a:rPr lang="en-AU" sz="2800" i="1" smtClean="0">
                          <a:latin typeface="Cambria Math" panose="02040503050406030204" pitchFamily="18" charset="0"/>
                        </a:rPr>
                        <m:t>+20</m:t>
                      </m:r>
                    </m:oMath>
                  </m:oMathPara>
                </a14:m>
                <a:endParaRPr lang="en-AU" sz="2800" dirty="0"/>
              </a:p>
            </p:txBody>
          </p:sp>
        </mc:Choice>
        <mc:Fallback xmlns="">
          <p:sp>
            <p:nvSpPr>
              <p:cNvPr id="6" name="Content Placeholder 2">
                <a:extLst>
                  <a:ext uri="{FF2B5EF4-FFF2-40B4-BE49-F238E27FC236}">
                    <a16:creationId xmlns:a16="http://schemas.microsoft.com/office/drawing/2014/main" id="{23C512E2-EA6C-6E0B-5838-80B4EC095B62}"/>
                  </a:ext>
                </a:extLst>
              </p:cNvPr>
              <p:cNvSpPr txBox="1">
                <a:spLocks noRot="1" noChangeAspect="1" noMove="1" noResize="1" noEditPoints="1" noAdjustHandles="1" noChangeArrowheads="1" noChangeShapeType="1" noTextEdit="1"/>
              </p:cNvSpPr>
              <p:nvPr/>
            </p:nvSpPr>
            <p:spPr>
              <a:xfrm>
                <a:off x="1510897" y="2762184"/>
                <a:ext cx="2917266" cy="2285420"/>
              </a:xfrm>
              <a:prstGeom prst="rect">
                <a:avLst/>
              </a:prstGeom>
              <a:blipFill>
                <a:blip r:embed="rId3"/>
                <a:stretch>
                  <a:fillRect l="-4393"/>
                </a:stretch>
              </a:blipFill>
            </p:spPr>
            <p:txBody>
              <a:bodyPr/>
              <a:lstStyle/>
              <a:p>
                <a:r>
                  <a:rPr lang="en-AU">
                    <a:noFill/>
                  </a:rPr>
                  <a:t> </a:t>
                </a:r>
              </a:p>
            </p:txBody>
          </p:sp>
        </mc:Fallback>
      </mc:AlternateContent>
      <p:sp>
        <p:nvSpPr>
          <p:cNvPr id="8" name="Arrow: Right 7">
            <a:extLst>
              <a:ext uri="{FF2B5EF4-FFF2-40B4-BE49-F238E27FC236}">
                <a16:creationId xmlns:a16="http://schemas.microsoft.com/office/drawing/2014/main" id="{6095063D-2ADE-8A4E-4CA3-4793F869058F}"/>
              </a:ext>
              <a:ext uri="{C183D7F6-B498-43B3-948B-1728B52AA6E4}">
                <adec:decorative xmlns:adec="http://schemas.microsoft.com/office/drawing/2017/decorative" val="1"/>
              </a:ext>
            </a:extLst>
          </p:cNvPr>
          <p:cNvSpPr/>
          <p:nvPr/>
        </p:nvSpPr>
        <p:spPr>
          <a:xfrm>
            <a:off x="4771480" y="3010221"/>
            <a:ext cx="2649040" cy="297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ABA41D4-5B9F-C344-3C26-A8AAC3FF78F8}"/>
                  </a:ext>
                </a:extLst>
              </p:cNvPr>
              <p:cNvSpPr txBox="1">
                <a:spLocks/>
              </p:cNvSpPr>
              <p:nvPr/>
            </p:nvSpPr>
            <p:spPr>
              <a:xfrm>
                <a:off x="8107559" y="2902151"/>
                <a:ext cx="2917267" cy="200548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m:rPr>
                          <m:nor/>
                        </m:rPr>
                        <a:rPr lang="en-AU" sz="2800" b="1" dirty="0">
                          <a:latin typeface="+mj-lt"/>
                        </a:rPr>
                        <m:t>Method</m:t>
                      </m:r>
                      <m:r>
                        <m:rPr>
                          <m:nor/>
                        </m:rPr>
                        <a:rPr lang="en-AU" sz="2800" b="1" dirty="0">
                          <a:latin typeface="+mj-lt"/>
                        </a:rPr>
                        <m:t> 2:</m:t>
                      </m:r>
                    </m:oMath>
                  </m:oMathPara>
                </a14:m>
                <a:endParaRPr lang="en-AU" sz="2800" b="1" dirty="0">
                  <a:latin typeface="+mj-lt"/>
                </a:endParaRPr>
              </a:p>
              <a:p>
                <a:pPr>
                  <a:lnSpc>
                    <a:spcPct val="150000"/>
                  </a:lnSpc>
                </a:pPr>
                <a14:m>
                  <m:oMathPara xmlns:m="http://schemas.openxmlformats.org/officeDocument/2006/math">
                    <m:oMathParaPr>
                      <m:jc m:val="left"/>
                    </m:oMathParaPr>
                    <m:oMath xmlns:m="http://schemas.openxmlformats.org/officeDocument/2006/math">
                      <m:r>
                        <a:rPr lang="en-AU" sz="2800" b="0" i="1" smtClean="0">
                          <a:latin typeface="Cambria Math" panose="02040503050406030204" pitchFamily="18" charset="0"/>
                        </a:rPr>
                        <m:t>0=</m:t>
                      </m:r>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6</m:t>
                          </m:r>
                        </m:num>
                        <m:den>
                          <m:r>
                            <a:rPr lang="en-AU" sz="2800" b="0" i="1" smtClean="0">
                              <a:latin typeface="Cambria Math" panose="02040503050406030204" pitchFamily="18" charset="0"/>
                            </a:rPr>
                            <m:t>5</m:t>
                          </m:r>
                        </m:den>
                      </m:f>
                      <m:r>
                        <a:rPr lang="en-AU" sz="2800" b="0" i="1" smtClean="0">
                          <a:latin typeface="Cambria Math" panose="02040503050406030204" pitchFamily="18" charset="0"/>
                        </a:rPr>
                        <m:t>𝑥</m:t>
                      </m:r>
                      <m:r>
                        <a:rPr lang="en-AU" sz="2800" b="0" i="1" smtClean="0">
                          <a:latin typeface="Cambria Math" panose="02040503050406030204" pitchFamily="18" charset="0"/>
                        </a:rPr>
                        <m:t>−</m:t>
                      </m:r>
                      <m:r>
                        <a:rPr lang="en-AU" sz="2800" b="0" i="1" smtClean="0">
                          <a:latin typeface="Cambria Math" panose="02040503050406030204" pitchFamily="18" charset="0"/>
                        </a:rPr>
                        <m:t>𝑦</m:t>
                      </m:r>
                      <m:r>
                        <a:rPr lang="en-AU" sz="2800" b="0" i="1" smtClean="0">
                          <a:latin typeface="Cambria Math" panose="02040503050406030204" pitchFamily="18" charset="0"/>
                        </a:rPr>
                        <m:t>+4</m:t>
                      </m:r>
                    </m:oMath>
                  </m:oMathPara>
                </a14:m>
                <a:br>
                  <a:rPr lang="en-AU" sz="2800" b="0" dirty="0"/>
                </a:br>
                <a:endParaRPr lang="en-AU" sz="2800" i="1" dirty="0"/>
              </a:p>
              <a:p>
                <a:pPr>
                  <a:lnSpc>
                    <a:spcPct val="150000"/>
                  </a:lnSpc>
                </a:pPr>
                <a14:m>
                  <m:oMathPara xmlns:m="http://schemas.openxmlformats.org/officeDocument/2006/math">
                    <m:oMathParaPr>
                      <m:jc m:val="left"/>
                    </m:oMathParaPr>
                    <m:oMath xmlns:m="http://schemas.openxmlformats.org/officeDocument/2006/math">
                      <m:r>
                        <a:rPr lang="en-AU" sz="2800" i="1" smtClean="0">
                          <a:latin typeface="Cambria Math" panose="02040503050406030204" pitchFamily="18" charset="0"/>
                        </a:rPr>
                        <m:t>0=6</m:t>
                      </m:r>
                      <m:r>
                        <a:rPr lang="en-AU" sz="2800" i="1" smtClean="0">
                          <a:latin typeface="Cambria Math" panose="02040503050406030204" pitchFamily="18" charset="0"/>
                        </a:rPr>
                        <m:t>𝑥</m:t>
                      </m:r>
                      <m:r>
                        <a:rPr lang="en-AU" sz="2800" i="1" smtClean="0">
                          <a:latin typeface="Cambria Math" panose="02040503050406030204" pitchFamily="18" charset="0"/>
                        </a:rPr>
                        <m:t>−5</m:t>
                      </m:r>
                      <m:r>
                        <a:rPr lang="en-AU" sz="2800" i="1" smtClean="0">
                          <a:latin typeface="Cambria Math" panose="02040503050406030204" pitchFamily="18" charset="0"/>
                        </a:rPr>
                        <m:t>𝑦</m:t>
                      </m:r>
                      <m:r>
                        <a:rPr lang="en-AU" sz="2800" i="1" smtClean="0">
                          <a:latin typeface="Cambria Math" panose="02040503050406030204" pitchFamily="18" charset="0"/>
                        </a:rPr>
                        <m:t>+20</m:t>
                      </m:r>
                    </m:oMath>
                  </m:oMathPara>
                </a14:m>
                <a:endParaRPr lang="en-AU" sz="2800" dirty="0"/>
              </a:p>
            </p:txBody>
          </p:sp>
        </mc:Choice>
        <mc:Fallback xmlns="">
          <p:sp>
            <p:nvSpPr>
              <p:cNvPr id="7" name="Content Placeholder 2">
                <a:extLst>
                  <a:ext uri="{FF2B5EF4-FFF2-40B4-BE49-F238E27FC236}">
                    <a16:creationId xmlns:a16="http://schemas.microsoft.com/office/drawing/2014/main" id="{0ABA41D4-5B9F-C344-3C26-A8AAC3FF78F8}"/>
                  </a:ext>
                </a:extLst>
              </p:cNvPr>
              <p:cNvSpPr txBox="1">
                <a:spLocks noRot="1" noChangeAspect="1" noMove="1" noResize="1" noEditPoints="1" noAdjustHandles="1" noChangeArrowheads="1" noChangeShapeType="1" noTextEdit="1"/>
              </p:cNvSpPr>
              <p:nvPr/>
            </p:nvSpPr>
            <p:spPr>
              <a:xfrm>
                <a:off x="8107559" y="2902151"/>
                <a:ext cx="2917267" cy="2005486"/>
              </a:xfrm>
              <a:prstGeom prst="rect">
                <a:avLst/>
              </a:prstGeom>
              <a:blipFill>
                <a:blip r:embed="rId4"/>
                <a:stretch>
                  <a:fillRect b="-1671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DD51C00-E7D2-E851-D465-FB9678BA4A6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50076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F95BC-E4DC-1746-CF6B-28D41F903623}"/>
              </a:ext>
            </a:extLst>
          </p:cNvPr>
          <p:cNvSpPr>
            <a:spLocks noGrp="1"/>
          </p:cNvSpPr>
          <p:nvPr>
            <p:ph type="title"/>
          </p:nvPr>
        </p:nvSpPr>
        <p:spPr/>
        <p:txBody>
          <a:bodyPr/>
          <a:lstStyle/>
          <a:p>
            <a:r>
              <a:rPr lang="en-AU" dirty="0"/>
              <a:t>Rearranging to general form (2)</a:t>
            </a:r>
          </a:p>
        </p:txBody>
      </p:sp>
      <p:sp>
        <p:nvSpPr>
          <p:cNvPr id="4" name="Text Placeholder 3">
            <a:extLst>
              <a:ext uri="{FF2B5EF4-FFF2-40B4-BE49-F238E27FC236}">
                <a16:creationId xmlns:a16="http://schemas.microsoft.com/office/drawing/2014/main" id="{D982638E-987B-F7B4-CB5D-A57C0E16C8E5}"/>
              </a:ext>
            </a:extLst>
          </p:cNvPr>
          <p:cNvSpPr>
            <a:spLocks noGrp="1"/>
          </p:cNvSpPr>
          <p:nvPr>
            <p:ph type="body" sz="quarter" idx="18"/>
          </p:nvPr>
        </p:nvSpPr>
        <p:spPr/>
        <p:txBody>
          <a:bodyPr/>
          <a:lstStyle/>
          <a:p>
            <a:r>
              <a:rPr lang="en-AU" dirty="0"/>
              <a:t>Example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2F6D89-617B-B5F4-1A00-DF43D77724C4}"/>
                  </a:ext>
                </a:extLst>
              </p:cNvPr>
              <p:cNvSpPr txBox="1"/>
              <p:nvPr/>
            </p:nvSpPr>
            <p:spPr>
              <a:xfrm>
                <a:off x="360000" y="1450619"/>
                <a:ext cx="4544008" cy="545601"/>
              </a:xfrm>
              <a:prstGeom prst="rect">
                <a:avLst/>
              </a:prstGeom>
              <a:noFill/>
            </p:spPr>
            <p:txBody>
              <a:bodyPr wrap="square" lIns="0" tIns="0" rIns="0" bIns="0" rtlCol="0">
                <a:noAutofit/>
              </a:bodyPr>
              <a:lstStyle/>
              <a:p>
                <a:pPr algn="l"/>
                <a:r>
                  <a:rPr lang="en-AU" sz="2000" dirty="0"/>
                  <a:t>Rearrange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6</m:t>
                        </m:r>
                      </m:num>
                      <m:den>
                        <m:r>
                          <a:rPr lang="en-AU" sz="2000" b="0" i="1" smtClean="0">
                            <a:latin typeface="Cambria Math" panose="02040503050406030204" pitchFamily="18" charset="0"/>
                          </a:rPr>
                          <m:t>5</m:t>
                        </m:r>
                      </m:den>
                    </m:f>
                    <m:r>
                      <a:rPr lang="en-AU" sz="2000" b="0" i="1" smtClean="0">
                        <a:latin typeface="Cambria Math" panose="02040503050406030204" pitchFamily="18" charset="0"/>
                      </a:rPr>
                      <m:t>𝑥</m:t>
                    </m:r>
                    <m:r>
                      <a:rPr lang="en-AU" sz="2000" b="0" i="1" smtClean="0">
                        <a:latin typeface="Cambria Math" panose="02040503050406030204" pitchFamily="18" charset="0"/>
                      </a:rPr>
                      <m:t>+4</m:t>
                    </m:r>
                  </m:oMath>
                </a14:m>
                <a:r>
                  <a:rPr lang="en-AU" sz="2000" dirty="0"/>
                  <a:t> to general form.</a:t>
                </a:r>
              </a:p>
            </p:txBody>
          </p:sp>
        </mc:Choice>
        <mc:Fallback xmlns="">
          <p:sp>
            <p:nvSpPr>
              <p:cNvPr id="5" name="TextBox 4">
                <a:extLst>
                  <a:ext uri="{FF2B5EF4-FFF2-40B4-BE49-F238E27FC236}">
                    <a16:creationId xmlns:a16="http://schemas.microsoft.com/office/drawing/2014/main" id="{CD2F6D89-617B-B5F4-1A00-DF43D77724C4}"/>
                  </a:ext>
                </a:extLst>
              </p:cNvPr>
              <p:cNvSpPr txBox="1">
                <a:spLocks noRot="1" noChangeAspect="1" noMove="1" noResize="1" noEditPoints="1" noAdjustHandles="1" noChangeArrowheads="1" noChangeShapeType="1" noTextEdit="1"/>
              </p:cNvSpPr>
              <p:nvPr/>
            </p:nvSpPr>
            <p:spPr>
              <a:xfrm>
                <a:off x="360000" y="1450619"/>
                <a:ext cx="4544008" cy="545601"/>
              </a:xfrm>
              <a:prstGeom prst="rect">
                <a:avLst/>
              </a:prstGeom>
              <a:blipFill>
                <a:blip r:embed="rId2"/>
                <a:stretch>
                  <a:fillRect l="-3356" t="-4494" r="-201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23C512E2-EA6C-6E0B-5838-80B4EC095B62}"/>
                  </a:ext>
                </a:extLst>
              </p:cNvPr>
              <p:cNvSpPr txBox="1">
                <a:spLocks/>
              </p:cNvSpPr>
              <p:nvPr/>
            </p:nvSpPr>
            <p:spPr>
              <a:xfrm>
                <a:off x="1520422" y="2286290"/>
                <a:ext cx="2917266" cy="228542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b="1" dirty="0">
                    <a:latin typeface="+mj-lt"/>
                  </a:rPr>
                  <a:t>Method 1:</a:t>
                </a:r>
              </a:p>
              <a:p>
                <a:pPr/>
                <a14:m>
                  <m:oMathPara xmlns:m="http://schemas.openxmlformats.org/officeDocument/2006/math">
                    <m:oMathParaPr>
                      <m:jc m:val="left"/>
                    </m:oMathParaPr>
                    <m:oMath xmlns:m="http://schemas.openxmlformats.org/officeDocument/2006/math">
                      <m:r>
                        <a:rPr lang="en-AU" sz="2800" i="1" smtClean="0">
                          <a:latin typeface="Cambria Math" panose="02040503050406030204" pitchFamily="18" charset="0"/>
                        </a:rPr>
                        <m:t>5</m:t>
                      </m:r>
                      <m:r>
                        <a:rPr lang="en-AU" sz="2800" i="1" smtClean="0">
                          <a:latin typeface="Cambria Math" panose="02040503050406030204" pitchFamily="18" charset="0"/>
                        </a:rPr>
                        <m:t>𝑦</m:t>
                      </m:r>
                      <m:r>
                        <a:rPr lang="en-AU" sz="2800" i="1" smtClean="0">
                          <a:latin typeface="Cambria Math" panose="02040503050406030204" pitchFamily="18" charset="0"/>
                        </a:rPr>
                        <m:t>=6</m:t>
                      </m:r>
                      <m:r>
                        <a:rPr lang="en-AU" sz="2800" i="1" smtClean="0">
                          <a:latin typeface="Cambria Math" panose="02040503050406030204" pitchFamily="18" charset="0"/>
                        </a:rPr>
                        <m:t>𝑥</m:t>
                      </m:r>
                      <m:r>
                        <a:rPr lang="en-AU" sz="2800" i="1" smtClean="0">
                          <a:latin typeface="Cambria Math" panose="02040503050406030204" pitchFamily="18" charset="0"/>
                        </a:rPr>
                        <m:t>+20</m:t>
                      </m:r>
                    </m:oMath>
                  </m:oMathPara>
                </a14:m>
                <a:endParaRPr lang="en-AU" sz="2800" dirty="0"/>
              </a:p>
              <a:p>
                <a:pPr/>
                <a14:m>
                  <m:oMathPara xmlns:m="http://schemas.openxmlformats.org/officeDocument/2006/math">
                    <m:oMathParaPr>
                      <m:jc m:val="left"/>
                    </m:oMathParaPr>
                    <m:oMath xmlns:m="http://schemas.openxmlformats.org/officeDocument/2006/math">
                      <m:r>
                        <a:rPr lang="en-AU" sz="2800" i="1" smtClean="0">
                          <a:latin typeface="Cambria Math" panose="02040503050406030204" pitchFamily="18" charset="0"/>
                        </a:rPr>
                        <m:t>0=6</m:t>
                      </m:r>
                      <m:r>
                        <a:rPr lang="en-AU" sz="2800" i="1" smtClean="0">
                          <a:latin typeface="Cambria Math" panose="02040503050406030204" pitchFamily="18" charset="0"/>
                        </a:rPr>
                        <m:t>𝑥</m:t>
                      </m:r>
                      <m:r>
                        <a:rPr lang="en-AU" sz="2800" i="1" smtClean="0">
                          <a:latin typeface="Cambria Math" panose="02040503050406030204" pitchFamily="18" charset="0"/>
                        </a:rPr>
                        <m:t>−5</m:t>
                      </m:r>
                      <m:r>
                        <a:rPr lang="en-AU" sz="2800" i="1" smtClean="0">
                          <a:latin typeface="Cambria Math" panose="02040503050406030204" pitchFamily="18" charset="0"/>
                        </a:rPr>
                        <m:t>𝑦</m:t>
                      </m:r>
                      <m:r>
                        <a:rPr lang="en-AU" sz="2800" i="1" smtClean="0">
                          <a:latin typeface="Cambria Math" panose="02040503050406030204" pitchFamily="18" charset="0"/>
                        </a:rPr>
                        <m:t>+20</m:t>
                      </m:r>
                    </m:oMath>
                  </m:oMathPara>
                </a14:m>
                <a:endParaRPr lang="en-AU" sz="2800" dirty="0"/>
              </a:p>
            </p:txBody>
          </p:sp>
        </mc:Choice>
        <mc:Fallback xmlns="">
          <p:sp>
            <p:nvSpPr>
              <p:cNvPr id="6" name="Content Placeholder 2">
                <a:extLst>
                  <a:ext uri="{FF2B5EF4-FFF2-40B4-BE49-F238E27FC236}">
                    <a16:creationId xmlns:a16="http://schemas.microsoft.com/office/drawing/2014/main" id="{23C512E2-EA6C-6E0B-5838-80B4EC095B62}"/>
                  </a:ext>
                </a:extLst>
              </p:cNvPr>
              <p:cNvSpPr txBox="1">
                <a:spLocks noRot="1" noChangeAspect="1" noMove="1" noResize="1" noEditPoints="1" noAdjustHandles="1" noChangeArrowheads="1" noChangeShapeType="1" noTextEdit="1"/>
              </p:cNvSpPr>
              <p:nvPr/>
            </p:nvSpPr>
            <p:spPr>
              <a:xfrm>
                <a:off x="1520422" y="2286290"/>
                <a:ext cx="2917266" cy="2285420"/>
              </a:xfrm>
              <a:prstGeom prst="rect">
                <a:avLst/>
              </a:prstGeom>
              <a:blipFill>
                <a:blip r:embed="rId3"/>
                <a:stretch>
                  <a:fillRect l="-417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ABA41D4-5B9F-C344-3C26-A8AAC3FF78F8}"/>
                  </a:ext>
                </a:extLst>
              </p:cNvPr>
              <p:cNvSpPr txBox="1">
                <a:spLocks/>
              </p:cNvSpPr>
              <p:nvPr/>
            </p:nvSpPr>
            <p:spPr>
              <a:xfrm>
                <a:off x="7754311" y="2566224"/>
                <a:ext cx="2917267" cy="200548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m:rPr>
                          <m:nor/>
                        </m:rPr>
                        <a:rPr lang="en-AU" sz="2800" b="1" dirty="0">
                          <a:latin typeface="+mj-lt"/>
                        </a:rPr>
                        <m:t>Method</m:t>
                      </m:r>
                      <m:r>
                        <m:rPr>
                          <m:nor/>
                        </m:rPr>
                        <a:rPr lang="en-AU" sz="2800" b="1" dirty="0">
                          <a:latin typeface="+mj-lt"/>
                        </a:rPr>
                        <m:t> 2:</m:t>
                      </m:r>
                    </m:oMath>
                  </m:oMathPara>
                </a14:m>
                <a:endParaRPr lang="en-AU" sz="2800" b="1" dirty="0">
                  <a:latin typeface="+mj-lt"/>
                </a:endParaRPr>
              </a:p>
              <a:p>
                <a:pPr>
                  <a:lnSpc>
                    <a:spcPct val="150000"/>
                  </a:lnSpc>
                </a:pPr>
                <a14:m>
                  <m:oMathPara xmlns:m="http://schemas.openxmlformats.org/officeDocument/2006/math">
                    <m:oMathParaPr>
                      <m:jc m:val="left"/>
                    </m:oMathParaPr>
                    <m:oMath xmlns:m="http://schemas.openxmlformats.org/officeDocument/2006/math">
                      <m:r>
                        <a:rPr lang="en-AU" sz="2800" b="0" i="1" smtClean="0">
                          <a:latin typeface="Cambria Math" panose="02040503050406030204" pitchFamily="18" charset="0"/>
                        </a:rPr>
                        <m:t>0=</m:t>
                      </m:r>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6</m:t>
                          </m:r>
                        </m:num>
                        <m:den>
                          <m:r>
                            <a:rPr lang="en-AU" sz="2800" b="0" i="1" smtClean="0">
                              <a:latin typeface="Cambria Math" panose="02040503050406030204" pitchFamily="18" charset="0"/>
                            </a:rPr>
                            <m:t>5</m:t>
                          </m:r>
                        </m:den>
                      </m:f>
                      <m:r>
                        <a:rPr lang="en-AU" sz="2800" b="0" i="1" smtClean="0">
                          <a:latin typeface="Cambria Math" panose="02040503050406030204" pitchFamily="18" charset="0"/>
                        </a:rPr>
                        <m:t>𝑥</m:t>
                      </m:r>
                      <m:r>
                        <a:rPr lang="en-AU" sz="2800" b="0" i="1" smtClean="0">
                          <a:latin typeface="Cambria Math" panose="02040503050406030204" pitchFamily="18" charset="0"/>
                        </a:rPr>
                        <m:t>−</m:t>
                      </m:r>
                      <m:r>
                        <a:rPr lang="en-AU" sz="2800" b="0" i="1" smtClean="0">
                          <a:latin typeface="Cambria Math" panose="02040503050406030204" pitchFamily="18" charset="0"/>
                        </a:rPr>
                        <m:t>𝑦</m:t>
                      </m:r>
                      <m:r>
                        <a:rPr lang="en-AU" sz="2800" b="0" i="1" smtClean="0">
                          <a:latin typeface="Cambria Math" panose="02040503050406030204" pitchFamily="18" charset="0"/>
                        </a:rPr>
                        <m:t>+4</m:t>
                      </m:r>
                    </m:oMath>
                  </m:oMathPara>
                </a14:m>
                <a:br>
                  <a:rPr lang="en-AU" sz="2800" b="0" dirty="0"/>
                </a:br>
                <a:endParaRPr lang="en-AU" sz="2800" i="1" dirty="0"/>
              </a:p>
              <a:p>
                <a:pPr>
                  <a:lnSpc>
                    <a:spcPct val="150000"/>
                  </a:lnSpc>
                </a:pPr>
                <a14:m>
                  <m:oMathPara xmlns:m="http://schemas.openxmlformats.org/officeDocument/2006/math">
                    <m:oMathParaPr>
                      <m:jc m:val="left"/>
                    </m:oMathParaPr>
                    <m:oMath xmlns:m="http://schemas.openxmlformats.org/officeDocument/2006/math">
                      <m:r>
                        <a:rPr lang="en-AU" sz="2800" i="1" smtClean="0">
                          <a:latin typeface="Cambria Math" panose="02040503050406030204" pitchFamily="18" charset="0"/>
                        </a:rPr>
                        <m:t>0=6</m:t>
                      </m:r>
                      <m:r>
                        <a:rPr lang="en-AU" sz="2800" i="1" smtClean="0">
                          <a:latin typeface="Cambria Math" panose="02040503050406030204" pitchFamily="18" charset="0"/>
                        </a:rPr>
                        <m:t>𝑥</m:t>
                      </m:r>
                      <m:r>
                        <a:rPr lang="en-AU" sz="2800" i="1" smtClean="0">
                          <a:latin typeface="Cambria Math" panose="02040503050406030204" pitchFamily="18" charset="0"/>
                        </a:rPr>
                        <m:t>−5</m:t>
                      </m:r>
                      <m:r>
                        <a:rPr lang="en-AU" sz="2800" i="1" smtClean="0">
                          <a:latin typeface="Cambria Math" panose="02040503050406030204" pitchFamily="18" charset="0"/>
                        </a:rPr>
                        <m:t>𝑦</m:t>
                      </m:r>
                      <m:r>
                        <a:rPr lang="en-AU" sz="2800" i="1" smtClean="0">
                          <a:latin typeface="Cambria Math" panose="02040503050406030204" pitchFamily="18" charset="0"/>
                        </a:rPr>
                        <m:t>+20</m:t>
                      </m:r>
                    </m:oMath>
                  </m:oMathPara>
                </a14:m>
                <a:endParaRPr lang="en-AU" sz="2800" dirty="0"/>
              </a:p>
            </p:txBody>
          </p:sp>
        </mc:Choice>
        <mc:Fallback xmlns="">
          <p:sp>
            <p:nvSpPr>
              <p:cNvPr id="7" name="Content Placeholder 2">
                <a:extLst>
                  <a:ext uri="{FF2B5EF4-FFF2-40B4-BE49-F238E27FC236}">
                    <a16:creationId xmlns:a16="http://schemas.microsoft.com/office/drawing/2014/main" id="{0ABA41D4-5B9F-C344-3C26-A8AAC3FF78F8}"/>
                  </a:ext>
                </a:extLst>
              </p:cNvPr>
              <p:cNvSpPr txBox="1">
                <a:spLocks noRot="1" noChangeAspect="1" noMove="1" noResize="1" noEditPoints="1" noAdjustHandles="1" noChangeArrowheads="1" noChangeShapeType="1" noTextEdit="1"/>
              </p:cNvSpPr>
              <p:nvPr/>
            </p:nvSpPr>
            <p:spPr>
              <a:xfrm>
                <a:off x="7754311" y="2566224"/>
                <a:ext cx="2917267" cy="2005486"/>
              </a:xfrm>
              <a:prstGeom prst="rect">
                <a:avLst/>
              </a:prstGeom>
              <a:blipFill>
                <a:blip r:embed="rId4"/>
                <a:stretch>
                  <a:fillRect b="-16717"/>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C80FF9C3-4235-9302-1F77-71B50008417E}"/>
              </a:ext>
            </a:extLst>
          </p:cNvPr>
          <p:cNvSpPr/>
          <p:nvPr/>
        </p:nvSpPr>
        <p:spPr>
          <a:xfrm>
            <a:off x="6468694" y="5219054"/>
            <a:ext cx="4202884" cy="1096909"/>
          </a:xfrm>
          <a:prstGeom prst="wedgeRoundRectCallout">
            <a:avLst>
              <a:gd name="adj1" fmla="val 21160"/>
              <a:gd name="adj2" fmla="val -712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en-AU" sz="2000" dirty="0"/>
              <a:t>Why do both of these methods work?</a:t>
            </a:r>
          </a:p>
        </p:txBody>
      </p:sp>
      <p:sp>
        <p:nvSpPr>
          <p:cNvPr id="2" name="Slide Number Placeholder 1">
            <a:extLst>
              <a:ext uri="{FF2B5EF4-FFF2-40B4-BE49-F238E27FC236}">
                <a16:creationId xmlns:a16="http://schemas.microsoft.com/office/drawing/2014/main" id="{CDD51C00-E7D2-E851-D465-FB9678BA4A6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01093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628109-2755-6900-AC6D-C82DD4D753A8}"/>
              </a:ext>
            </a:extLst>
          </p:cNvPr>
          <p:cNvSpPr>
            <a:spLocks noGrp="1"/>
          </p:cNvSpPr>
          <p:nvPr>
            <p:ph type="title"/>
          </p:nvPr>
        </p:nvSpPr>
        <p:spPr/>
        <p:txBody>
          <a:bodyPr/>
          <a:lstStyle/>
          <a:p>
            <a:r>
              <a:rPr lang="en-GB" dirty="0"/>
              <a:t>Rearranging to general form (3)</a:t>
            </a:r>
            <a:endParaRPr lang="en-AU" dirty="0"/>
          </a:p>
        </p:txBody>
      </p:sp>
      <p:sp>
        <p:nvSpPr>
          <p:cNvPr id="4" name="Text Placeholder 3">
            <a:extLst>
              <a:ext uri="{FF2B5EF4-FFF2-40B4-BE49-F238E27FC236}">
                <a16:creationId xmlns:a16="http://schemas.microsoft.com/office/drawing/2014/main" id="{3E1769A6-A695-CFAC-F7ED-CF1725DDC521}"/>
              </a:ext>
            </a:extLst>
          </p:cNvPr>
          <p:cNvSpPr>
            <a:spLocks noGrp="1"/>
          </p:cNvSpPr>
          <p:nvPr>
            <p:ph type="body" sz="quarter" idx="18"/>
          </p:nvPr>
        </p:nvSpPr>
        <p:spPr/>
        <p:txBody>
          <a:bodyPr/>
          <a:lstStyle/>
          <a:p>
            <a:r>
              <a:rPr lang="en-AU" dirty="0"/>
              <a:t>Your turn – question 1</a:t>
            </a:r>
          </a:p>
        </p:txBody>
      </p:sp>
      <p:sp>
        <p:nvSpPr>
          <p:cNvPr id="6" name="TextBox 5">
            <a:extLst>
              <a:ext uri="{FF2B5EF4-FFF2-40B4-BE49-F238E27FC236}">
                <a16:creationId xmlns:a16="http://schemas.microsoft.com/office/drawing/2014/main" id="{C2581E75-40C2-B849-8249-401916B1F629}"/>
              </a:ext>
            </a:extLst>
          </p:cNvPr>
          <p:cNvSpPr txBox="1"/>
          <p:nvPr/>
        </p:nvSpPr>
        <p:spPr>
          <a:xfrm>
            <a:off x="360000" y="1655401"/>
            <a:ext cx="6021750" cy="545601"/>
          </a:xfrm>
          <a:prstGeom prst="rect">
            <a:avLst/>
          </a:prstGeom>
          <a:noFill/>
        </p:spPr>
        <p:txBody>
          <a:bodyPr wrap="square" lIns="0" tIns="0" rIns="0" bIns="0" rtlCol="0">
            <a:noAutofit/>
          </a:bodyPr>
          <a:lstStyle/>
          <a:p>
            <a:pPr algn="l"/>
            <a:r>
              <a:rPr lang="en-AU" sz="2000" dirty="0"/>
              <a:t>Rearrange the following equation to general form.</a:t>
            </a:r>
          </a:p>
        </p:txBody>
      </p:sp>
      <mc:AlternateContent xmlns:mc="http://schemas.openxmlformats.org/markup-compatibility/2006" xmlns:a14="http://schemas.microsoft.com/office/drawing/2010/main">
        <mc:Choice Requires="a14">
          <p:sp>
            <p:nvSpPr>
              <p:cNvPr id="5" name="Content Placeholder 11">
                <a:extLst>
                  <a:ext uri="{FF2B5EF4-FFF2-40B4-BE49-F238E27FC236}">
                    <a16:creationId xmlns:a16="http://schemas.microsoft.com/office/drawing/2014/main" id="{8F958A81-CA7B-6979-F5EE-B49D6D301932}"/>
                  </a:ext>
                </a:extLst>
              </p:cNvPr>
              <p:cNvSpPr txBox="1">
                <a:spLocks/>
              </p:cNvSpPr>
              <p:nvPr/>
            </p:nvSpPr>
            <p:spPr>
              <a:xfrm>
                <a:off x="360000" y="2201002"/>
                <a:ext cx="4186833" cy="118192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sz="3000" i="1" smtClean="0">
                          <a:latin typeface="Cambria Math" panose="02040503050406030204" pitchFamily="18" charset="0"/>
                        </a:rPr>
                        <m:t>𝑦</m:t>
                      </m:r>
                      <m:r>
                        <a:rPr lang="en-AU" sz="3000" i="1" smtClean="0">
                          <a:latin typeface="Cambria Math" panose="02040503050406030204" pitchFamily="18" charset="0"/>
                        </a:rPr>
                        <m:t>=</m:t>
                      </m:r>
                      <m:f>
                        <m:fPr>
                          <m:ctrlPr>
                            <a:rPr lang="en-AU" sz="3000" i="1" smtClean="0">
                              <a:latin typeface="Cambria Math" panose="02040503050406030204" pitchFamily="18" charset="0"/>
                            </a:rPr>
                          </m:ctrlPr>
                        </m:fPr>
                        <m:num>
                          <m:r>
                            <a:rPr lang="en-AU" sz="3000" i="1" smtClean="0">
                              <a:latin typeface="Cambria Math" panose="02040503050406030204" pitchFamily="18" charset="0"/>
                            </a:rPr>
                            <m:t>4</m:t>
                          </m:r>
                        </m:num>
                        <m:den>
                          <m:r>
                            <a:rPr lang="en-AU" sz="3000" i="1" smtClean="0">
                              <a:latin typeface="Cambria Math" panose="02040503050406030204" pitchFamily="18" charset="0"/>
                            </a:rPr>
                            <m:t>3</m:t>
                          </m:r>
                        </m:den>
                      </m:f>
                      <m:r>
                        <a:rPr lang="en-AU" sz="3000" i="1" smtClean="0">
                          <a:latin typeface="Cambria Math" panose="02040503050406030204" pitchFamily="18" charset="0"/>
                        </a:rPr>
                        <m:t>𝑥</m:t>
                      </m:r>
                      <m:r>
                        <a:rPr lang="en-AU" sz="3000" i="1" smtClean="0">
                          <a:latin typeface="Cambria Math" panose="02040503050406030204" pitchFamily="18" charset="0"/>
                        </a:rPr>
                        <m:t>−4</m:t>
                      </m:r>
                    </m:oMath>
                  </m:oMathPara>
                </a14:m>
                <a:endParaRPr lang="en-AU" sz="3000" dirty="0"/>
              </a:p>
              <a:p>
                <a:pPr marL="457200" indent="-457200">
                  <a:buFont typeface="Arial" panose="020B0604020202020204" pitchFamily="34" charset="0"/>
                  <a:buAutoNum type="arabicPeriod"/>
                </a:pPr>
                <a:endParaRPr lang="en-AU" sz="3000" dirty="0"/>
              </a:p>
              <a:p>
                <a:pPr marL="457200" indent="-457200">
                  <a:buFont typeface="Arial" panose="020B0604020202020204" pitchFamily="34" charset="0"/>
                  <a:buAutoNum type="arabicPeriod"/>
                </a:pPr>
                <a:endParaRPr lang="en-AU" sz="3000" dirty="0"/>
              </a:p>
            </p:txBody>
          </p:sp>
        </mc:Choice>
        <mc:Fallback xmlns="">
          <p:sp>
            <p:nvSpPr>
              <p:cNvPr id="5" name="Content Placeholder 11">
                <a:extLst>
                  <a:ext uri="{FF2B5EF4-FFF2-40B4-BE49-F238E27FC236}">
                    <a16:creationId xmlns:a16="http://schemas.microsoft.com/office/drawing/2014/main" id="{8F958A81-CA7B-6979-F5EE-B49D6D301932}"/>
                  </a:ext>
                </a:extLst>
              </p:cNvPr>
              <p:cNvSpPr txBox="1">
                <a:spLocks noRot="1" noChangeAspect="1" noMove="1" noResize="1" noEditPoints="1" noAdjustHandles="1" noChangeArrowheads="1" noChangeShapeType="1" noTextEdit="1"/>
              </p:cNvSpPr>
              <p:nvPr/>
            </p:nvSpPr>
            <p:spPr>
              <a:xfrm>
                <a:off x="360000" y="2201002"/>
                <a:ext cx="4186833" cy="1181923"/>
              </a:xfrm>
              <a:prstGeom prst="rect">
                <a:avLst/>
              </a:prstGeom>
              <a:blipFill>
                <a:blip r:embed="rId2"/>
                <a:stretch>
                  <a:fillRect b="-412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781B4E5-A714-4F97-175D-AEE14672F12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88054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D229F-313D-4140-249E-54CD7C0EC12F}"/>
              </a:ext>
            </a:extLst>
          </p:cNvPr>
          <p:cNvSpPr>
            <a:spLocks noGrp="1"/>
          </p:cNvSpPr>
          <p:nvPr>
            <p:ph type="title"/>
          </p:nvPr>
        </p:nvSpPr>
        <p:spPr/>
        <p:txBody>
          <a:bodyPr/>
          <a:lstStyle/>
          <a:p>
            <a:r>
              <a:rPr lang="en-GB" dirty="0"/>
              <a:t>Rearranging to general form (4)</a:t>
            </a:r>
            <a:endParaRPr lang="en-AU" dirty="0"/>
          </a:p>
        </p:txBody>
      </p:sp>
      <p:sp>
        <p:nvSpPr>
          <p:cNvPr id="4" name="Text Placeholder 3">
            <a:extLst>
              <a:ext uri="{FF2B5EF4-FFF2-40B4-BE49-F238E27FC236}">
                <a16:creationId xmlns:a16="http://schemas.microsoft.com/office/drawing/2014/main" id="{6F35A847-FD5E-F2E9-4B1E-58D9FC46ABF0}"/>
              </a:ext>
            </a:extLst>
          </p:cNvPr>
          <p:cNvSpPr>
            <a:spLocks noGrp="1"/>
          </p:cNvSpPr>
          <p:nvPr>
            <p:ph type="body" sz="quarter" idx="18"/>
          </p:nvPr>
        </p:nvSpPr>
        <p:spPr/>
        <p:txBody>
          <a:bodyPr/>
          <a:lstStyle/>
          <a:p>
            <a:r>
              <a:rPr lang="en-AU" dirty="0"/>
              <a:t>Your turn – solution 1</a:t>
            </a:r>
          </a:p>
        </p:txBody>
      </p:sp>
      <p:sp>
        <p:nvSpPr>
          <p:cNvPr id="7" name="TextBox 6">
            <a:extLst>
              <a:ext uri="{FF2B5EF4-FFF2-40B4-BE49-F238E27FC236}">
                <a16:creationId xmlns:a16="http://schemas.microsoft.com/office/drawing/2014/main" id="{32647C65-A966-2068-C4B6-E48AA96BBBDB}"/>
              </a:ext>
            </a:extLst>
          </p:cNvPr>
          <p:cNvSpPr txBox="1"/>
          <p:nvPr/>
        </p:nvSpPr>
        <p:spPr>
          <a:xfrm>
            <a:off x="359999" y="1472433"/>
            <a:ext cx="5955075" cy="545601"/>
          </a:xfrm>
          <a:prstGeom prst="rect">
            <a:avLst/>
          </a:prstGeom>
          <a:noFill/>
        </p:spPr>
        <p:txBody>
          <a:bodyPr wrap="square" lIns="0" tIns="0" rIns="0" bIns="0" rtlCol="0">
            <a:noAutofit/>
          </a:bodyPr>
          <a:lstStyle/>
          <a:p>
            <a:pPr algn="l"/>
            <a:r>
              <a:rPr lang="en-AU" sz="2000" dirty="0"/>
              <a:t>Rearrange the following equation to general form.</a:t>
            </a:r>
          </a:p>
        </p:txBody>
      </p:sp>
      <mc:AlternateContent xmlns:mc="http://schemas.openxmlformats.org/markup-compatibility/2006" xmlns:a14="http://schemas.microsoft.com/office/drawing/2010/main">
        <mc:Choice Requires="a14">
          <p:sp>
            <p:nvSpPr>
              <p:cNvPr id="8" name="Content Placeholder 11">
                <a:extLst>
                  <a:ext uri="{FF2B5EF4-FFF2-40B4-BE49-F238E27FC236}">
                    <a16:creationId xmlns:a16="http://schemas.microsoft.com/office/drawing/2014/main" id="{131C68B1-408E-E878-7C16-9FC641BB09F0}"/>
                  </a:ext>
                </a:extLst>
              </p:cNvPr>
              <p:cNvSpPr txBox="1">
                <a:spLocks/>
              </p:cNvSpPr>
              <p:nvPr/>
            </p:nvSpPr>
            <p:spPr>
              <a:xfrm>
                <a:off x="360000" y="1884882"/>
                <a:ext cx="4186833" cy="118192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3000" i="1" smtClean="0">
                          <a:latin typeface="Cambria Math" panose="02040503050406030204" pitchFamily="18" charset="0"/>
                        </a:rPr>
                        <m:t>𝑦</m:t>
                      </m:r>
                      <m:r>
                        <a:rPr lang="en-AU" sz="3000" i="1" smtClean="0">
                          <a:latin typeface="Cambria Math" panose="02040503050406030204" pitchFamily="18" charset="0"/>
                        </a:rPr>
                        <m:t>=</m:t>
                      </m:r>
                      <m:f>
                        <m:fPr>
                          <m:ctrlPr>
                            <a:rPr lang="en-AU" sz="3000" i="1" smtClean="0">
                              <a:latin typeface="Cambria Math" panose="02040503050406030204" pitchFamily="18" charset="0"/>
                            </a:rPr>
                          </m:ctrlPr>
                        </m:fPr>
                        <m:num>
                          <m:r>
                            <a:rPr lang="en-AU" sz="3000" i="1" smtClean="0">
                              <a:latin typeface="Cambria Math" panose="02040503050406030204" pitchFamily="18" charset="0"/>
                            </a:rPr>
                            <m:t>4</m:t>
                          </m:r>
                        </m:num>
                        <m:den>
                          <m:r>
                            <a:rPr lang="en-AU" sz="3000" i="1" smtClean="0">
                              <a:latin typeface="Cambria Math" panose="02040503050406030204" pitchFamily="18" charset="0"/>
                            </a:rPr>
                            <m:t>3</m:t>
                          </m:r>
                        </m:den>
                      </m:f>
                      <m:r>
                        <a:rPr lang="en-AU" sz="3000" i="1" smtClean="0">
                          <a:latin typeface="Cambria Math" panose="02040503050406030204" pitchFamily="18" charset="0"/>
                        </a:rPr>
                        <m:t>𝑥</m:t>
                      </m:r>
                      <m:r>
                        <a:rPr lang="en-AU" sz="3000" i="1" smtClean="0">
                          <a:latin typeface="Cambria Math" panose="02040503050406030204" pitchFamily="18" charset="0"/>
                        </a:rPr>
                        <m:t>−4</m:t>
                      </m:r>
                    </m:oMath>
                  </m:oMathPara>
                </a14:m>
                <a:endParaRPr lang="en-AU" sz="3000" dirty="0"/>
              </a:p>
              <a:p>
                <a:pPr marL="457200" indent="-457200">
                  <a:buFont typeface="Arial" panose="020B0604020202020204" pitchFamily="34" charset="0"/>
                  <a:buAutoNum type="arabicPeriod"/>
                </a:pPr>
                <a:endParaRPr lang="en-AU" sz="3000" dirty="0"/>
              </a:p>
              <a:p>
                <a:pPr marL="457200" indent="-457200">
                  <a:buFont typeface="Arial" panose="020B0604020202020204" pitchFamily="34" charset="0"/>
                  <a:buAutoNum type="arabicPeriod"/>
                </a:pPr>
                <a:endParaRPr lang="en-AU" sz="3000" dirty="0"/>
              </a:p>
            </p:txBody>
          </p:sp>
        </mc:Choice>
        <mc:Fallback xmlns="">
          <p:sp>
            <p:nvSpPr>
              <p:cNvPr id="8" name="Content Placeholder 11">
                <a:extLst>
                  <a:ext uri="{FF2B5EF4-FFF2-40B4-BE49-F238E27FC236}">
                    <a16:creationId xmlns:a16="http://schemas.microsoft.com/office/drawing/2014/main" id="{131C68B1-408E-E878-7C16-9FC641BB09F0}"/>
                  </a:ext>
                </a:extLst>
              </p:cNvPr>
              <p:cNvSpPr txBox="1">
                <a:spLocks noRot="1" noChangeAspect="1" noMove="1" noResize="1" noEditPoints="1" noAdjustHandles="1" noChangeArrowheads="1" noChangeShapeType="1" noTextEdit="1"/>
              </p:cNvSpPr>
              <p:nvPr/>
            </p:nvSpPr>
            <p:spPr>
              <a:xfrm>
                <a:off x="360000" y="1884882"/>
                <a:ext cx="4186833" cy="1181923"/>
              </a:xfrm>
              <a:prstGeom prst="rect">
                <a:avLst/>
              </a:prstGeom>
              <a:blipFill>
                <a:blip r:embed="rId2"/>
                <a:stretch>
                  <a:fillRect b="-412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11">
                <a:extLst>
                  <a:ext uri="{FF2B5EF4-FFF2-40B4-BE49-F238E27FC236}">
                    <a16:creationId xmlns:a16="http://schemas.microsoft.com/office/drawing/2014/main" id="{88F002BE-3EDA-24AE-1893-A200947FF2FB}"/>
                  </a:ext>
                </a:extLst>
              </p:cNvPr>
              <p:cNvSpPr txBox="1">
                <a:spLocks/>
              </p:cNvSpPr>
              <p:nvPr/>
            </p:nvSpPr>
            <p:spPr>
              <a:xfrm>
                <a:off x="360000" y="3544075"/>
                <a:ext cx="3251377" cy="233140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b="1" dirty="0">
                    <a:latin typeface="+mj-lt"/>
                  </a:rPr>
                  <a:t>Method 1:</a:t>
                </a:r>
              </a:p>
              <a:p>
                <a:pPr/>
                <a14:m>
                  <m:oMathPara xmlns:m="http://schemas.openxmlformats.org/officeDocument/2006/math">
                    <m:oMathParaPr>
                      <m:jc m:val="left"/>
                    </m:oMathParaPr>
                    <m:oMath xmlns:m="http://schemas.openxmlformats.org/officeDocument/2006/math">
                      <m:r>
                        <a:rPr lang="en-AU" sz="2800" i="1" smtClean="0">
                          <a:latin typeface="Cambria Math" panose="02040503050406030204" pitchFamily="18" charset="0"/>
                        </a:rPr>
                        <m:t>3</m:t>
                      </m:r>
                      <m:r>
                        <a:rPr lang="en-AU" sz="2800" i="1" smtClean="0">
                          <a:latin typeface="Cambria Math" panose="02040503050406030204" pitchFamily="18" charset="0"/>
                        </a:rPr>
                        <m:t>𝑦</m:t>
                      </m:r>
                      <m:r>
                        <a:rPr lang="en-AU" sz="2800" i="1" smtClean="0">
                          <a:latin typeface="Cambria Math" panose="02040503050406030204" pitchFamily="18" charset="0"/>
                        </a:rPr>
                        <m:t>=4</m:t>
                      </m:r>
                      <m:r>
                        <a:rPr lang="en-AU" sz="2800" i="1" smtClean="0">
                          <a:latin typeface="Cambria Math" panose="02040503050406030204" pitchFamily="18" charset="0"/>
                        </a:rPr>
                        <m:t>𝑥</m:t>
                      </m:r>
                      <m:r>
                        <a:rPr lang="en-AU" sz="2800" i="1" smtClean="0">
                          <a:latin typeface="Cambria Math" panose="02040503050406030204" pitchFamily="18" charset="0"/>
                        </a:rPr>
                        <m:t>−12</m:t>
                      </m:r>
                    </m:oMath>
                  </m:oMathPara>
                </a14:m>
                <a:endParaRPr lang="en-AU" sz="2800" dirty="0"/>
              </a:p>
              <a:p>
                <a:pPr/>
                <a14:m>
                  <m:oMathPara xmlns:m="http://schemas.openxmlformats.org/officeDocument/2006/math">
                    <m:oMathParaPr>
                      <m:jc m:val="left"/>
                    </m:oMathParaPr>
                    <m:oMath xmlns:m="http://schemas.openxmlformats.org/officeDocument/2006/math">
                      <m:r>
                        <a:rPr lang="en-AU" sz="2800" i="1" smtClean="0">
                          <a:latin typeface="Cambria Math" panose="02040503050406030204" pitchFamily="18" charset="0"/>
                        </a:rPr>
                        <m:t>0=4</m:t>
                      </m:r>
                      <m:r>
                        <a:rPr lang="en-AU" sz="2800" i="1" smtClean="0">
                          <a:latin typeface="Cambria Math" panose="02040503050406030204" pitchFamily="18" charset="0"/>
                        </a:rPr>
                        <m:t>𝑥</m:t>
                      </m:r>
                      <m:r>
                        <a:rPr lang="en-AU" sz="2800" i="1" smtClean="0">
                          <a:latin typeface="Cambria Math" panose="02040503050406030204" pitchFamily="18" charset="0"/>
                        </a:rPr>
                        <m:t>−3</m:t>
                      </m:r>
                      <m:r>
                        <a:rPr lang="en-AU" sz="2800" i="1" smtClean="0">
                          <a:latin typeface="Cambria Math" panose="02040503050406030204" pitchFamily="18" charset="0"/>
                        </a:rPr>
                        <m:t>𝑦</m:t>
                      </m:r>
                      <m:r>
                        <a:rPr lang="en-AU" sz="2800" i="1" smtClean="0">
                          <a:latin typeface="Cambria Math" panose="02040503050406030204" pitchFamily="18" charset="0"/>
                        </a:rPr>
                        <m:t>−12</m:t>
                      </m:r>
                    </m:oMath>
                  </m:oMathPara>
                </a14:m>
                <a:endParaRPr lang="en-AU" sz="2800" dirty="0"/>
              </a:p>
            </p:txBody>
          </p:sp>
        </mc:Choice>
        <mc:Fallback xmlns="">
          <p:sp>
            <p:nvSpPr>
              <p:cNvPr id="5" name="Content Placeholder 11">
                <a:extLst>
                  <a:ext uri="{FF2B5EF4-FFF2-40B4-BE49-F238E27FC236}">
                    <a16:creationId xmlns:a16="http://schemas.microsoft.com/office/drawing/2014/main" id="{88F002BE-3EDA-24AE-1893-A200947FF2FB}"/>
                  </a:ext>
                </a:extLst>
              </p:cNvPr>
              <p:cNvSpPr txBox="1">
                <a:spLocks noRot="1" noChangeAspect="1" noMove="1" noResize="1" noEditPoints="1" noAdjustHandles="1" noChangeArrowheads="1" noChangeShapeType="1" noTextEdit="1"/>
              </p:cNvSpPr>
              <p:nvPr/>
            </p:nvSpPr>
            <p:spPr>
              <a:xfrm>
                <a:off x="360000" y="3544075"/>
                <a:ext cx="3251377" cy="2331405"/>
              </a:xfrm>
              <a:prstGeom prst="rect">
                <a:avLst/>
              </a:prstGeom>
              <a:blipFill>
                <a:blip r:embed="rId3"/>
                <a:stretch>
                  <a:fillRect l="-375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D862036-E952-8AD5-3CC9-CA902D132509}"/>
                  </a:ext>
                </a:extLst>
              </p:cNvPr>
              <p:cNvSpPr txBox="1"/>
              <p:nvPr/>
            </p:nvSpPr>
            <p:spPr>
              <a:xfrm>
                <a:off x="5836102" y="3544076"/>
                <a:ext cx="3647946" cy="2331405"/>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m:rPr>
                          <m:nor/>
                        </m:rPr>
                        <a:rPr lang="en-AU" sz="2800" b="1" i="0" dirty="0" smtClean="0">
                          <a:latin typeface="+mj-lt"/>
                        </a:rPr>
                        <m:t>Method</m:t>
                      </m:r>
                      <m:r>
                        <m:rPr>
                          <m:nor/>
                        </m:rPr>
                        <a:rPr lang="en-AU" sz="2800" b="1" i="0" dirty="0" smtClean="0">
                          <a:latin typeface="+mj-lt"/>
                        </a:rPr>
                        <m:t> 2:</m:t>
                      </m:r>
                    </m:oMath>
                  </m:oMathPara>
                </a14:m>
                <a:endParaRPr lang="en-AU" sz="2800" b="1" dirty="0">
                  <a:latin typeface="+mj-lt"/>
                </a:endParaRPr>
              </a:p>
              <a:p>
                <a:pPr algn="l">
                  <a:lnSpc>
                    <a:spcPct val="150000"/>
                  </a:lnSpc>
                </a:pPr>
                <a14:m>
                  <m:oMathPara xmlns:m="http://schemas.openxmlformats.org/officeDocument/2006/math">
                    <m:oMathParaPr>
                      <m:jc m:val="left"/>
                    </m:oMathParaPr>
                    <m:oMath xmlns:m="http://schemas.openxmlformats.org/officeDocument/2006/math">
                      <m:r>
                        <a:rPr lang="en-AU" sz="2800" b="0" i="1" smtClean="0">
                          <a:latin typeface="Cambria Math" panose="02040503050406030204" pitchFamily="18" charset="0"/>
                        </a:rPr>
                        <m:t>0=</m:t>
                      </m:r>
                      <m:f>
                        <m:fPr>
                          <m:ctrlPr>
                            <a:rPr lang="en-AU" sz="2800" i="1" smtClean="0">
                              <a:latin typeface="Cambria Math" panose="02040503050406030204" pitchFamily="18" charset="0"/>
                            </a:rPr>
                          </m:ctrlPr>
                        </m:fPr>
                        <m:num>
                          <m:r>
                            <a:rPr lang="en-AU" sz="2800" b="0" i="1" smtClean="0">
                              <a:latin typeface="Cambria Math" panose="02040503050406030204" pitchFamily="18" charset="0"/>
                            </a:rPr>
                            <m:t>4</m:t>
                          </m:r>
                        </m:num>
                        <m:den>
                          <m:r>
                            <a:rPr lang="en-AU" sz="2800" b="0" i="1" smtClean="0">
                              <a:latin typeface="Cambria Math" panose="02040503050406030204" pitchFamily="18" charset="0"/>
                            </a:rPr>
                            <m:t>3</m:t>
                          </m:r>
                        </m:den>
                      </m:f>
                      <m:r>
                        <a:rPr lang="en-AU" sz="2800" b="0" i="1" smtClean="0">
                          <a:latin typeface="Cambria Math" panose="02040503050406030204" pitchFamily="18" charset="0"/>
                        </a:rPr>
                        <m:t>𝑥</m:t>
                      </m:r>
                      <m:r>
                        <a:rPr lang="en-AU" sz="2800" b="0" i="1" smtClean="0">
                          <a:latin typeface="Cambria Math" panose="02040503050406030204" pitchFamily="18" charset="0"/>
                        </a:rPr>
                        <m:t>−</m:t>
                      </m:r>
                      <m:r>
                        <a:rPr lang="en-AU" sz="2800" b="0" i="1" smtClean="0">
                          <a:latin typeface="Cambria Math" panose="02040503050406030204" pitchFamily="18" charset="0"/>
                        </a:rPr>
                        <m:t>𝑦</m:t>
                      </m:r>
                      <m:r>
                        <a:rPr lang="en-AU" sz="2800" b="0" i="1" smtClean="0">
                          <a:latin typeface="Cambria Math" panose="02040503050406030204" pitchFamily="18" charset="0"/>
                        </a:rPr>
                        <m:t>−4</m:t>
                      </m:r>
                    </m:oMath>
                  </m:oMathPara>
                </a14:m>
                <a:endParaRPr lang="en-AU" sz="2800" i="1" dirty="0"/>
              </a:p>
              <a:p>
                <a:pPr algn="l">
                  <a:lnSpc>
                    <a:spcPct val="150000"/>
                  </a:lnSpc>
                </a:pPr>
                <a14:m>
                  <m:oMathPara xmlns:m="http://schemas.openxmlformats.org/officeDocument/2006/math">
                    <m:oMathParaPr>
                      <m:jc m:val="left"/>
                    </m:oMathParaPr>
                    <m:oMath xmlns:m="http://schemas.openxmlformats.org/officeDocument/2006/math">
                      <m:r>
                        <a:rPr lang="en-AU" sz="2800" b="0" i="1" smtClean="0">
                          <a:latin typeface="Cambria Math" panose="02040503050406030204" pitchFamily="18" charset="0"/>
                        </a:rPr>
                        <m:t>0=4</m:t>
                      </m:r>
                      <m:r>
                        <a:rPr lang="en-AU" sz="2800" b="0" i="1" smtClean="0">
                          <a:latin typeface="Cambria Math" panose="02040503050406030204" pitchFamily="18" charset="0"/>
                        </a:rPr>
                        <m:t>𝑥</m:t>
                      </m:r>
                      <m:r>
                        <a:rPr lang="en-AU" sz="2800" b="0" i="1" smtClean="0">
                          <a:latin typeface="Cambria Math" panose="02040503050406030204" pitchFamily="18" charset="0"/>
                        </a:rPr>
                        <m:t>−3</m:t>
                      </m:r>
                      <m:r>
                        <a:rPr lang="en-AU" sz="2800" b="0" i="1" smtClean="0">
                          <a:latin typeface="Cambria Math" panose="02040503050406030204" pitchFamily="18" charset="0"/>
                        </a:rPr>
                        <m:t>𝑦</m:t>
                      </m:r>
                      <m:r>
                        <a:rPr lang="en-AU" sz="2800" b="0" i="1" smtClean="0">
                          <a:latin typeface="Cambria Math" panose="02040503050406030204" pitchFamily="18" charset="0"/>
                        </a:rPr>
                        <m:t>−12</m:t>
                      </m:r>
                    </m:oMath>
                  </m:oMathPara>
                </a14:m>
                <a:endParaRPr lang="en-AU" sz="2800" dirty="0"/>
              </a:p>
              <a:p>
                <a:pPr algn="l">
                  <a:lnSpc>
                    <a:spcPct val="150000"/>
                  </a:lnSpc>
                </a:pPr>
                <a:endParaRPr lang="en-AU" sz="2800" b="1" dirty="0"/>
              </a:p>
            </p:txBody>
          </p:sp>
        </mc:Choice>
        <mc:Fallback xmlns="">
          <p:sp>
            <p:nvSpPr>
              <p:cNvPr id="6" name="TextBox 5">
                <a:extLst>
                  <a:ext uri="{FF2B5EF4-FFF2-40B4-BE49-F238E27FC236}">
                    <a16:creationId xmlns:a16="http://schemas.microsoft.com/office/drawing/2014/main" id="{7D862036-E952-8AD5-3CC9-CA902D132509}"/>
                  </a:ext>
                </a:extLst>
              </p:cNvPr>
              <p:cNvSpPr txBox="1">
                <a:spLocks noRot="1" noChangeAspect="1" noMove="1" noResize="1" noEditPoints="1" noAdjustHandles="1" noChangeArrowheads="1" noChangeShapeType="1" noTextEdit="1"/>
              </p:cNvSpPr>
              <p:nvPr/>
            </p:nvSpPr>
            <p:spPr>
              <a:xfrm>
                <a:off x="5836102" y="3544076"/>
                <a:ext cx="3647946" cy="2331405"/>
              </a:xfrm>
              <a:prstGeom prst="rect">
                <a:avLst/>
              </a:prstGeom>
              <a:blipFill>
                <a:blip r:embed="rId4"/>
                <a:stretch>
                  <a:fillRect b="-287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EE91342-986D-1BB1-5BBD-0F8BBE4A99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96741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6A1DA1-DD4C-90D1-748C-06ED444FE597}"/>
              </a:ext>
            </a:extLst>
          </p:cNvPr>
          <p:cNvSpPr>
            <a:spLocks noGrp="1"/>
          </p:cNvSpPr>
          <p:nvPr>
            <p:ph type="title"/>
          </p:nvPr>
        </p:nvSpPr>
        <p:spPr/>
        <p:txBody>
          <a:bodyPr/>
          <a:lstStyle/>
          <a:p>
            <a:r>
              <a:rPr lang="en-GB" dirty="0"/>
              <a:t>Rearranging to general form (5)</a:t>
            </a:r>
            <a:endParaRPr lang="en-AU" dirty="0"/>
          </a:p>
        </p:txBody>
      </p:sp>
      <p:sp>
        <p:nvSpPr>
          <p:cNvPr id="4" name="Text Placeholder 3">
            <a:extLst>
              <a:ext uri="{FF2B5EF4-FFF2-40B4-BE49-F238E27FC236}">
                <a16:creationId xmlns:a16="http://schemas.microsoft.com/office/drawing/2014/main" id="{5B575CB7-703F-2DFA-6C80-5BACE793D4CE}"/>
              </a:ext>
            </a:extLst>
          </p:cNvPr>
          <p:cNvSpPr>
            <a:spLocks noGrp="1"/>
          </p:cNvSpPr>
          <p:nvPr>
            <p:ph type="body" sz="quarter" idx="18"/>
          </p:nvPr>
        </p:nvSpPr>
        <p:spPr/>
        <p:txBody>
          <a:bodyPr/>
          <a:lstStyle/>
          <a:p>
            <a:r>
              <a:rPr lang="en-AU" dirty="0"/>
              <a:t>Incorrect example</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83DB64A-BD6F-260D-FAE9-6001CC8E0E15}"/>
                  </a:ext>
                </a:extLst>
              </p:cNvPr>
              <p:cNvSpPr txBox="1">
                <a:spLocks/>
              </p:cNvSpPr>
              <p:nvPr/>
            </p:nvSpPr>
            <p:spPr>
              <a:xfrm>
                <a:off x="360000" y="1494461"/>
                <a:ext cx="7911017"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Sham has incorrectly rearranged this equation into general form.</a:t>
                </a:r>
              </a:p>
              <a:p>
                <a:pPr/>
                <a14:m>
                  <m:oMathPara xmlns:m="http://schemas.openxmlformats.org/officeDocument/2006/math">
                    <m:oMathParaPr>
                      <m:jc m:val="left"/>
                    </m:oMathParaPr>
                    <m:oMath xmlns:m="http://schemas.openxmlformats.org/officeDocument/2006/math">
                      <m:r>
                        <a:rPr lang="en-AU" sz="2800" i="1" smtClean="0">
                          <a:latin typeface="Cambria Math" panose="02040503050406030204" pitchFamily="18" charset="0"/>
                        </a:rPr>
                        <m:t>𝑦</m:t>
                      </m:r>
                      <m:r>
                        <a:rPr lang="en-AU" sz="2800" i="1" smtClean="0">
                          <a:latin typeface="Cambria Math" panose="02040503050406030204" pitchFamily="18" charset="0"/>
                        </a:rPr>
                        <m:t>=−</m:t>
                      </m:r>
                      <m:f>
                        <m:fPr>
                          <m:ctrlPr>
                            <a:rPr lang="en-AU" sz="2800" i="1" smtClean="0">
                              <a:latin typeface="Cambria Math" panose="02040503050406030204" pitchFamily="18" charset="0"/>
                            </a:rPr>
                          </m:ctrlPr>
                        </m:fPr>
                        <m:num>
                          <m:r>
                            <a:rPr lang="en-AU" sz="2800" i="1" smtClean="0">
                              <a:latin typeface="Cambria Math" panose="02040503050406030204" pitchFamily="18" charset="0"/>
                            </a:rPr>
                            <m:t>7</m:t>
                          </m:r>
                        </m:num>
                        <m:den>
                          <m:r>
                            <a:rPr lang="en-AU" sz="2800" i="1" smtClean="0">
                              <a:latin typeface="Cambria Math" panose="02040503050406030204" pitchFamily="18" charset="0"/>
                            </a:rPr>
                            <m:t>4</m:t>
                          </m:r>
                        </m:den>
                      </m:f>
                      <m:r>
                        <a:rPr lang="en-AU" sz="2800" i="1" smtClean="0">
                          <a:latin typeface="Cambria Math" panose="02040503050406030204" pitchFamily="18" charset="0"/>
                        </a:rPr>
                        <m:t>𝑥</m:t>
                      </m:r>
                      <m:r>
                        <a:rPr lang="en-AU" sz="2800" i="1" smtClean="0">
                          <a:latin typeface="Cambria Math" panose="02040503050406030204" pitchFamily="18" charset="0"/>
                        </a:rPr>
                        <m:t>+2</m:t>
                      </m:r>
                    </m:oMath>
                  </m:oMathPara>
                </a14:m>
                <a:endParaRPr lang="en-AU" sz="2800" dirty="0"/>
              </a:p>
              <a:p>
                <a:pPr/>
                <a14:m>
                  <m:oMathPara xmlns:m="http://schemas.openxmlformats.org/officeDocument/2006/math">
                    <m:oMathParaPr>
                      <m:jc m:val="left"/>
                    </m:oMathParaPr>
                    <m:oMath xmlns:m="http://schemas.openxmlformats.org/officeDocument/2006/math">
                      <m:r>
                        <a:rPr lang="en-AU" sz="2800" i="1" smtClean="0">
                          <a:latin typeface="Cambria Math" panose="02040503050406030204" pitchFamily="18" charset="0"/>
                        </a:rPr>
                        <m:t>4</m:t>
                      </m:r>
                      <m:r>
                        <a:rPr lang="en-AU" sz="2800" i="1" smtClean="0">
                          <a:latin typeface="Cambria Math" panose="02040503050406030204" pitchFamily="18" charset="0"/>
                        </a:rPr>
                        <m:t>𝑦</m:t>
                      </m:r>
                      <m:r>
                        <a:rPr lang="en-AU" sz="2800" i="1" smtClean="0">
                          <a:latin typeface="Cambria Math" panose="02040503050406030204" pitchFamily="18" charset="0"/>
                        </a:rPr>
                        <m:t>=−7</m:t>
                      </m:r>
                      <m:r>
                        <a:rPr lang="en-AU" sz="2800" i="1" smtClean="0">
                          <a:latin typeface="Cambria Math" panose="02040503050406030204" pitchFamily="18" charset="0"/>
                        </a:rPr>
                        <m:t>𝑥</m:t>
                      </m:r>
                      <m:r>
                        <a:rPr lang="en-AU" sz="2800" i="1" smtClean="0">
                          <a:latin typeface="Cambria Math" panose="02040503050406030204" pitchFamily="18" charset="0"/>
                        </a:rPr>
                        <m:t>+2</m:t>
                      </m:r>
                    </m:oMath>
                  </m:oMathPara>
                </a14:m>
                <a:endParaRPr lang="en-AU" sz="2800" dirty="0"/>
              </a:p>
              <a:p>
                <a:pPr/>
                <a14:m>
                  <m:oMathPara xmlns:m="http://schemas.openxmlformats.org/officeDocument/2006/math">
                    <m:oMathParaPr>
                      <m:jc m:val="left"/>
                    </m:oMathParaPr>
                    <m:oMath xmlns:m="http://schemas.openxmlformats.org/officeDocument/2006/math">
                      <m:r>
                        <a:rPr lang="en-AU" sz="2800" i="1" smtClean="0">
                          <a:latin typeface="Cambria Math" panose="02040503050406030204" pitchFamily="18" charset="0"/>
                        </a:rPr>
                        <m:t>7</m:t>
                      </m:r>
                      <m:r>
                        <a:rPr lang="en-AU" sz="2800" i="1" smtClean="0">
                          <a:latin typeface="Cambria Math" panose="02040503050406030204" pitchFamily="18" charset="0"/>
                        </a:rPr>
                        <m:t>𝑥</m:t>
                      </m:r>
                      <m:r>
                        <a:rPr lang="en-AU" sz="2800" i="1" smtClean="0">
                          <a:latin typeface="Cambria Math" panose="02040503050406030204" pitchFamily="18" charset="0"/>
                        </a:rPr>
                        <m:t>+4</m:t>
                      </m:r>
                      <m:r>
                        <a:rPr lang="en-AU" sz="2800" i="1" smtClean="0">
                          <a:latin typeface="Cambria Math" panose="02040503050406030204" pitchFamily="18" charset="0"/>
                        </a:rPr>
                        <m:t>𝑦</m:t>
                      </m:r>
                      <m:r>
                        <a:rPr lang="en-AU" sz="2800" i="1" smtClean="0">
                          <a:latin typeface="Cambria Math" panose="02040503050406030204" pitchFamily="18" charset="0"/>
                        </a:rPr>
                        <m:t>−2=0</m:t>
                      </m:r>
                    </m:oMath>
                  </m:oMathPara>
                </a14:m>
                <a:endParaRPr lang="en-AU" sz="2800" dirty="0"/>
              </a:p>
            </p:txBody>
          </p:sp>
        </mc:Choice>
        <mc:Fallback xmlns="">
          <p:sp>
            <p:nvSpPr>
              <p:cNvPr id="5" name="Content Placeholder 2">
                <a:extLst>
                  <a:ext uri="{FF2B5EF4-FFF2-40B4-BE49-F238E27FC236}">
                    <a16:creationId xmlns:a16="http://schemas.microsoft.com/office/drawing/2014/main" id="{E83DB64A-BD6F-260D-FAE9-6001CC8E0E15}"/>
                  </a:ext>
                </a:extLst>
              </p:cNvPr>
              <p:cNvSpPr txBox="1">
                <a:spLocks noRot="1" noChangeAspect="1" noMove="1" noResize="1" noEditPoints="1" noAdjustHandles="1" noChangeArrowheads="1" noChangeShapeType="1" noTextEdit="1"/>
              </p:cNvSpPr>
              <p:nvPr/>
            </p:nvSpPr>
            <p:spPr>
              <a:xfrm>
                <a:off x="360000" y="1494461"/>
                <a:ext cx="7911017" cy="4536000"/>
              </a:xfrm>
              <a:prstGeom prst="rect">
                <a:avLst/>
              </a:prstGeom>
              <a:blipFill>
                <a:blip r:embed="rId2"/>
                <a:stretch>
                  <a:fillRect l="-770"/>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7BDDFF4A-9F3C-EF75-61ED-72F7DD9477A6}"/>
              </a:ext>
            </a:extLst>
          </p:cNvPr>
          <p:cNvSpPr/>
          <p:nvPr/>
        </p:nvSpPr>
        <p:spPr>
          <a:xfrm>
            <a:off x="8271017" y="2487757"/>
            <a:ext cx="3212983" cy="2549409"/>
          </a:xfrm>
          <a:prstGeom prst="wedgeRoundRectCallout">
            <a:avLst>
              <a:gd name="adj1" fmla="val -9084"/>
              <a:gd name="adj2" fmla="val 237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a:r>
              <a:rPr lang="en-AU" dirty="0"/>
              <a:t>What advice would you give Sham to avoid this mistake again?</a:t>
            </a:r>
          </a:p>
        </p:txBody>
      </p:sp>
      <p:sp>
        <p:nvSpPr>
          <p:cNvPr id="2" name="Slide Number Placeholder 1">
            <a:extLst>
              <a:ext uri="{FF2B5EF4-FFF2-40B4-BE49-F238E27FC236}">
                <a16:creationId xmlns:a16="http://schemas.microsoft.com/office/drawing/2014/main" id="{EA06489B-F6BC-7F23-8EB3-A6167B85933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53859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1002</Words>
  <Application>Microsoft Office PowerPoint</Application>
  <PresentationFormat>Widescreen</PresentationFormat>
  <Paragraphs>126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Public Sans</vt:lpstr>
      <vt:lpstr>Public Sans Light</vt:lpstr>
      <vt:lpstr>Arial</vt:lpstr>
      <vt:lpstr>Public Sans SemiBold</vt:lpstr>
      <vt:lpstr>Times New Roman</vt:lpstr>
      <vt:lpstr>Cambria Math</vt:lpstr>
      <vt:lpstr>NSWG Corporate</vt:lpstr>
      <vt:lpstr>Graphing general mayhem</vt:lpstr>
      <vt:lpstr>Launch</vt:lpstr>
      <vt:lpstr>Always, sometimes, never</vt:lpstr>
      <vt:lpstr>Frayer diagram</vt:lpstr>
      <vt:lpstr>Rearranging to general form (1)</vt:lpstr>
      <vt:lpstr>Rearranging to general form (2)</vt:lpstr>
      <vt:lpstr>Rearranging to general form (3)</vt:lpstr>
      <vt:lpstr>Rearranging to general form (4)</vt:lpstr>
      <vt:lpstr>Rearranging to general form (5)</vt:lpstr>
      <vt:lpstr>Rearranging from general form (1)</vt:lpstr>
      <vt:lpstr>Rearranging from general form (2)</vt:lpstr>
      <vt:lpstr>Rearranging from general form (3)</vt:lpstr>
      <vt:lpstr>Rearranging from general form (4)</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Graphing general mayhem</dc:title>
  <dc:creator>NSW Department of Education</dc:creator>
  <dcterms:created xsi:type="dcterms:W3CDTF">2023-10-17T02:16:32Z</dcterms:created>
  <dcterms:modified xsi:type="dcterms:W3CDTF">2023-10-17T02:17:16Z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2023-10-17T02:16:42Z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52092c28-f1da-4d31-9442-b89b3f511de3</vt:lpwstr>
  </property>
  <property fmtid="{D5CDD505-2E9C-101B-9397-08002B2CF9AE}" pid="8" name="MSIP_Label_b603dfd7-d93a-4381-a340-2995d8282205_ContentBits">
    <vt:lpwstr>0</vt:lpwstr>
  </property>
</Properties>
</file>