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362" r:id="rId2"/>
    <p:sldId id="363" r:id="rId3"/>
    <p:sldId id="364" r:id="rId4"/>
    <p:sldId id="365" r:id="rId5"/>
    <p:sldId id="366" r:id="rId6"/>
    <p:sldId id="367" r:id="rId7"/>
    <p:sldId id="368" r:id="rId8"/>
    <p:sldId id="361" r:id="rId9"/>
  </p:sldIdLst>
  <p:sldSz cx="12192000" cy="6858000"/>
  <p:notesSz cx="6858000" cy="9144000"/>
  <p:embeddedFontLst>
    <p:embeddedFont>
      <p:font typeface="Cambria Math" panose="02040503050406030204" pitchFamily="18" charset="0"/>
      <p:regular r:id="rId12"/>
    </p:embeddedFont>
    <p:embeddedFont>
      <p:font typeface="Public Sans" pitchFamily="2" charset="0"/>
      <p:regular r:id="rId13"/>
      <p:bold r:id="rId14"/>
      <p:italic r:id="rId15"/>
      <p:boldItalic r:id="rId16"/>
    </p:embeddedFont>
    <p:embeddedFont>
      <p:font typeface="Public Sans Light" pitchFamily="2" charset="0"/>
      <p:regular r:id="rId17"/>
      <p:italic r:id="rId18"/>
    </p:embeddedFont>
    <p:embeddedFont>
      <p:font typeface="Public Sans SemiBold" pitchFamily="2" charset="0"/>
      <p:bold r:id="rId19"/>
      <p:bold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6281" autoAdjust="0"/>
  </p:normalViewPr>
  <p:slideViewPr>
    <p:cSldViewPr snapToGrid="0">
      <p:cViewPr varScale="1">
        <p:scale>
          <a:sx n="68" d="100"/>
          <a:sy n="68" d="100"/>
        </p:scale>
        <p:origin x="1248" y="53"/>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1223177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639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5" r:id="rId28"/>
    <p:sldLayoutId id="2147483746"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Cutting through lines</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a:latin typeface="+mn-lt"/>
              </a:rPr>
              <a:t>NSW Department of Education</a:t>
            </a:r>
            <a:endParaRPr lang="en-AU" dirty="0">
              <a:latin typeface="+mn-lt"/>
            </a:endParaRP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sz="2400" dirty="0">
                <a:latin typeface="+mj-lt"/>
              </a:rPr>
              <a:t>Explicit teaching</a:t>
            </a:r>
          </a:p>
          <a:p>
            <a:endParaRPr lang="en-AU" sz="2400" dirty="0">
              <a:latin typeface="+mj-lt"/>
            </a:endParaRPr>
          </a:p>
        </p:txBody>
      </p:sp>
    </p:spTree>
    <p:extLst>
      <p:ext uri="{BB962C8B-B14F-4D97-AF65-F5344CB8AC3E}">
        <p14:creationId xmlns:p14="http://schemas.microsoft.com/office/powerpoint/2010/main" val="143563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0CD49-38C1-73C3-4824-50A92743DDE1}"/>
              </a:ext>
            </a:extLst>
          </p:cNvPr>
          <p:cNvSpPr>
            <a:spLocks noGrp="1"/>
          </p:cNvSpPr>
          <p:nvPr>
            <p:ph type="title"/>
          </p:nvPr>
        </p:nvSpPr>
        <p:spPr/>
        <p:txBody>
          <a:bodyPr/>
          <a:lstStyle/>
          <a:p>
            <a:r>
              <a:rPr lang="en-AU" dirty="0"/>
              <a:t>Graphing statements</a:t>
            </a:r>
          </a:p>
        </p:txBody>
      </p:sp>
      <p:sp>
        <p:nvSpPr>
          <p:cNvPr id="4" name="Text Placeholder 3">
            <a:extLst>
              <a:ext uri="{FF2B5EF4-FFF2-40B4-BE49-F238E27FC236}">
                <a16:creationId xmlns:a16="http://schemas.microsoft.com/office/drawing/2014/main" id="{6C5E52C8-5F2A-855F-9135-F231DC38B73F}"/>
              </a:ext>
            </a:extLst>
          </p:cNvPr>
          <p:cNvSpPr>
            <a:spLocks noGrp="1"/>
          </p:cNvSpPr>
          <p:nvPr>
            <p:ph type="body" sz="quarter" idx="18"/>
          </p:nvPr>
        </p:nvSpPr>
        <p:spPr/>
        <p:txBody>
          <a:bodyPr/>
          <a:lstStyle/>
          <a:p>
            <a:r>
              <a:rPr lang="en-AU" dirty="0"/>
              <a:t>Always, sometimes, never</a:t>
            </a:r>
          </a:p>
        </p:txBody>
      </p:sp>
      <p:grpSp>
        <p:nvGrpSpPr>
          <p:cNvPr id="11" name="Group 10" descr="To graph a line, you need the gradient and y-intercept.&#10;">
            <a:extLst>
              <a:ext uri="{FF2B5EF4-FFF2-40B4-BE49-F238E27FC236}">
                <a16:creationId xmlns:a16="http://schemas.microsoft.com/office/drawing/2014/main" id="{53A6282D-BBBD-541B-FC2F-F92C4BE05BFA}"/>
              </a:ext>
            </a:extLst>
          </p:cNvPr>
          <p:cNvGrpSpPr/>
          <p:nvPr/>
        </p:nvGrpSpPr>
        <p:grpSpPr>
          <a:xfrm>
            <a:off x="703972" y="1502423"/>
            <a:ext cx="3778955" cy="5355577"/>
            <a:chOff x="360000" y="1502423"/>
            <a:chExt cx="3778955" cy="5355577"/>
          </a:xfrm>
        </p:grpSpPr>
        <p:pic>
          <p:nvPicPr>
            <p:cNvPr id="6" name="Picture 5" descr="Woman holding sign">
              <a:extLst>
                <a:ext uri="{FF2B5EF4-FFF2-40B4-BE49-F238E27FC236}">
                  <a16:creationId xmlns:a16="http://schemas.microsoft.com/office/drawing/2014/main" id="{E4152746-5FD0-D27E-93CF-2822BC03A1D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0000" y="1502423"/>
              <a:ext cx="3778955" cy="5355577"/>
            </a:xfrm>
            <a:prstGeom prst="rect">
              <a:avLst/>
            </a:prstGeom>
          </p:spPr>
        </p:pic>
        <p:sp>
          <p:nvSpPr>
            <p:cNvPr id="7" name="TextBox 6">
              <a:extLst>
                <a:ext uri="{FF2B5EF4-FFF2-40B4-BE49-F238E27FC236}">
                  <a16:creationId xmlns:a16="http://schemas.microsoft.com/office/drawing/2014/main" id="{DD98ABC7-CD34-7BDF-B0B4-7F87869618C4}"/>
                </a:ext>
              </a:extLst>
            </p:cNvPr>
            <p:cNvSpPr txBox="1"/>
            <p:nvPr/>
          </p:nvSpPr>
          <p:spPr>
            <a:xfrm>
              <a:off x="1803753" y="2719342"/>
              <a:ext cx="2302903" cy="968991"/>
            </a:xfrm>
            <a:prstGeom prst="rect">
              <a:avLst/>
            </a:prstGeom>
            <a:noFill/>
          </p:spPr>
          <p:txBody>
            <a:bodyPr wrap="square" lIns="0" tIns="0" rIns="0" bIns="0" rtlCol="0">
              <a:noAutofit/>
            </a:bodyPr>
            <a:lstStyle/>
            <a:p>
              <a:pPr>
                <a:lnSpc>
                  <a:spcPct val="114000"/>
                </a:lnSpc>
              </a:pPr>
              <a:r>
                <a:rPr lang="en-AU" sz="1800" dirty="0"/>
                <a:t>To graph a line, you need the gradient and y-intercept.</a:t>
              </a:r>
            </a:p>
          </p:txBody>
        </p:sp>
      </p:grpSp>
      <p:grpSp>
        <p:nvGrpSpPr>
          <p:cNvPr id="12" name="Group 11" descr="All linear graphs have a y-intercept.&#10;">
            <a:extLst>
              <a:ext uri="{FF2B5EF4-FFF2-40B4-BE49-F238E27FC236}">
                <a16:creationId xmlns:a16="http://schemas.microsoft.com/office/drawing/2014/main" id="{9E045973-BD93-8D41-1569-19083FC782CF}"/>
              </a:ext>
            </a:extLst>
          </p:cNvPr>
          <p:cNvGrpSpPr/>
          <p:nvPr/>
        </p:nvGrpSpPr>
        <p:grpSpPr>
          <a:xfrm>
            <a:off x="4764359" y="1104878"/>
            <a:ext cx="2319311" cy="5753122"/>
            <a:chOff x="4740834" y="1104878"/>
            <a:chExt cx="2319311" cy="5753122"/>
          </a:xfrm>
        </p:grpSpPr>
        <p:pic>
          <p:nvPicPr>
            <p:cNvPr id="9" name="Picture 8" descr="Casual woman holding sign smiling">
              <a:extLst>
                <a:ext uri="{FF2B5EF4-FFF2-40B4-BE49-F238E27FC236}">
                  <a16:creationId xmlns:a16="http://schemas.microsoft.com/office/drawing/2014/main" id="{E91811FE-F762-DC78-D3F2-C6AAE627CA5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40834" y="1104878"/>
              <a:ext cx="2319311" cy="5753122"/>
            </a:xfrm>
            <a:prstGeom prst="rect">
              <a:avLst/>
            </a:prstGeom>
          </p:spPr>
        </p:pic>
        <p:sp>
          <p:nvSpPr>
            <p:cNvPr id="10" name="TextBox 9">
              <a:extLst>
                <a:ext uri="{FF2B5EF4-FFF2-40B4-BE49-F238E27FC236}">
                  <a16:creationId xmlns:a16="http://schemas.microsoft.com/office/drawing/2014/main" id="{F2C97693-DF69-D42A-EC31-3969A342ABE8}"/>
                </a:ext>
              </a:extLst>
            </p:cNvPr>
            <p:cNvSpPr txBox="1"/>
            <p:nvPr/>
          </p:nvSpPr>
          <p:spPr>
            <a:xfrm rot="21399840">
              <a:off x="5056236" y="2722623"/>
              <a:ext cx="1886956" cy="968991"/>
            </a:xfrm>
            <a:prstGeom prst="rect">
              <a:avLst/>
            </a:prstGeom>
            <a:noFill/>
          </p:spPr>
          <p:txBody>
            <a:bodyPr wrap="square" lIns="0" tIns="0" rIns="0" bIns="0" rtlCol="0">
              <a:noAutofit/>
            </a:bodyPr>
            <a:lstStyle/>
            <a:p>
              <a:pPr>
                <a:lnSpc>
                  <a:spcPct val="114000"/>
                </a:lnSpc>
              </a:pPr>
              <a:r>
                <a:rPr lang="en-AU" sz="1600" dirty="0"/>
                <a:t>All linear graphs have a y-intercept.</a:t>
              </a:r>
            </a:p>
          </p:txBody>
        </p:sp>
      </p:grpSp>
      <p:grpSp>
        <p:nvGrpSpPr>
          <p:cNvPr id="13" name="Group 12" descr="You need at least 2 points to graph a line.&#10;">
            <a:extLst>
              <a:ext uri="{FF2B5EF4-FFF2-40B4-BE49-F238E27FC236}">
                <a16:creationId xmlns:a16="http://schemas.microsoft.com/office/drawing/2014/main" id="{EBE922BC-626A-CA4E-AA6B-42B385E3B985}"/>
              </a:ext>
            </a:extLst>
          </p:cNvPr>
          <p:cNvGrpSpPr/>
          <p:nvPr/>
        </p:nvGrpSpPr>
        <p:grpSpPr>
          <a:xfrm>
            <a:off x="7365102" y="1104878"/>
            <a:ext cx="3983983" cy="5753122"/>
            <a:chOff x="7694323" y="1104878"/>
            <a:chExt cx="3983983" cy="5753122"/>
          </a:xfrm>
        </p:grpSpPr>
        <p:pic>
          <p:nvPicPr>
            <p:cNvPr id="5" name="Content Placeholder 4" descr="Young man holding sign">
              <a:extLst>
                <a:ext uri="{FF2B5EF4-FFF2-40B4-BE49-F238E27FC236}">
                  <a16:creationId xmlns:a16="http://schemas.microsoft.com/office/drawing/2014/main" id="{20AC48B0-9C82-86E3-74FD-754556E1E45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694323" y="1104878"/>
              <a:ext cx="3983983" cy="5753122"/>
            </a:xfrm>
            <a:prstGeom prst="rect">
              <a:avLst/>
            </a:prstGeom>
          </p:spPr>
        </p:pic>
        <p:sp>
          <p:nvSpPr>
            <p:cNvPr id="8" name="TextBox 7">
              <a:extLst>
                <a:ext uri="{FF2B5EF4-FFF2-40B4-BE49-F238E27FC236}">
                  <a16:creationId xmlns:a16="http://schemas.microsoft.com/office/drawing/2014/main" id="{B72985E9-6880-E12B-332D-C545A695167A}"/>
                </a:ext>
              </a:extLst>
            </p:cNvPr>
            <p:cNvSpPr txBox="1"/>
            <p:nvPr/>
          </p:nvSpPr>
          <p:spPr>
            <a:xfrm>
              <a:off x="8165077" y="2945265"/>
              <a:ext cx="2448937" cy="743068"/>
            </a:xfrm>
            <a:prstGeom prst="rect">
              <a:avLst/>
            </a:prstGeom>
            <a:noFill/>
          </p:spPr>
          <p:txBody>
            <a:bodyPr wrap="square" lIns="0" tIns="0" rIns="0" bIns="0" rtlCol="0">
              <a:noAutofit/>
            </a:bodyPr>
            <a:lstStyle/>
            <a:p>
              <a:pPr>
                <a:lnSpc>
                  <a:spcPct val="114000"/>
                </a:lnSpc>
              </a:pPr>
              <a:r>
                <a:rPr lang="en-AU" sz="1800" dirty="0"/>
                <a:t>You need at least 2 points to graph a line.</a:t>
              </a:r>
            </a:p>
          </p:txBody>
        </p:sp>
      </p:gr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97585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2E96E4-C8E3-7948-83E1-E80A37E7EBA3}"/>
              </a:ext>
            </a:extLst>
          </p:cNvPr>
          <p:cNvSpPr>
            <a:spLocks noGrp="1"/>
          </p:cNvSpPr>
          <p:nvPr>
            <p:ph type="title"/>
          </p:nvPr>
        </p:nvSpPr>
        <p:spPr/>
        <p:txBody>
          <a:bodyPr/>
          <a:lstStyle/>
          <a:p>
            <a:r>
              <a:rPr lang="en-AU" dirty="0"/>
              <a:t>Intercepts</a:t>
            </a:r>
          </a:p>
        </p:txBody>
      </p:sp>
      <p:sp>
        <p:nvSpPr>
          <p:cNvPr id="5" name="Text Placeholder 4">
            <a:extLst>
              <a:ext uri="{FF2B5EF4-FFF2-40B4-BE49-F238E27FC236}">
                <a16:creationId xmlns:a16="http://schemas.microsoft.com/office/drawing/2014/main" id="{0336504C-7733-027E-F810-F4321310FB3C}"/>
              </a:ext>
            </a:extLst>
          </p:cNvPr>
          <p:cNvSpPr>
            <a:spLocks noGrp="1"/>
          </p:cNvSpPr>
          <p:nvPr>
            <p:ph type="body" sz="quarter" idx="18"/>
          </p:nvPr>
        </p:nvSpPr>
        <p:spPr/>
        <p:txBody>
          <a:bodyPr/>
          <a:lstStyle/>
          <a:p>
            <a:r>
              <a:rPr lang="en-AU" dirty="0"/>
              <a:t>Equation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B319A9E-76CF-871B-D822-08632D44CC02}"/>
                  </a:ext>
                </a:extLst>
              </p:cNvPr>
              <p:cNvSpPr>
                <a:spLocks noGrp="1"/>
              </p:cNvSpPr>
              <p:nvPr>
                <p:ph idx="4294967295"/>
              </p:nvPr>
            </p:nvSpPr>
            <p:spPr>
              <a:xfrm>
                <a:off x="360025" y="1812990"/>
                <a:ext cx="11483975" cy="1946275"/>
              </a:xfrm>
            </p:spPr>
            <p:txBody>
              <a:bodyPr/>
              <a:lstStyle/>
              <a:p>
                <a:pPr/>
                <a14:m>
                  <m:oMathPara xmlns:m="http://schemas.openxmlformats.org/officeDocument/2006/math">
                    <m:oMathParaPr>
                      <m:jc m:val="centerGroup"/>
                    </m:oMathParaPr>
                    <m:oMath xmlns:m="http://schemas.openxmlformats.org/officeDocument/2006/math">
                      <m:r>
                        <a:rPr lang="en-AU" sz="10000" b="0" i="1" smtClean="0">
                          <a:latin typeface="Cambria Math" panose="02040503050406030204" pitchFamily="18" charset="0"/>
                        </a:rPr>
                        <m:t>𝑦</m:t>
                      </m:r>
                      <m:r>
                        <a:rPr lang="en-AU" sz="10000" b="0" i="1" smtClean="0">
                          <a:latin typeface="Cambria Math" panose="02040503050406030204" pitchFamily="18" charset="0"/>
                        </a:rPr>
                        <m:t>=2</m:t>
                      </m:r>
                      <m:r>
                        <a:rPr lang="en-AU" sz="10000" b="0" i="1" smtClean="0">
                          <a:latin typeface="Cambria Math" panose="02040503050406030204" pitchFamily="18" charset="0"/>
                        </a:rPr>
                        <m:t>𝑥</m:t>
                      </m:r>
                      <m:r>
                        <a:rPr lang="en-AU" sz="10000" b="0" i="1" smtClean="0">
                          <a:latin typeface="Cambria Math" panose="02040503050406030204" pitchFamily="18" charset="0"/>
                        </a:rPr>
                        <m:t>−8</m:t>
                      </m:r>
                    </m:oMath>
                  </m:oMathPara>
                </a14:m>
                <a:endParaRPr lang="en-AU" sz="10000" dirty="0"/>
              </a:p>
            </p:txBody>
          </p:sp>
        </mc:Choice>
        <mc:Fallback xmlns="">
          <p:sp>
            <p:nvSpPr>
              <p:cNvPr id="2" name="Content Placeholder 1">
                <a:extLst>
                  <a:ext uri="{FF2B5EF4-FFF2-40B4-BE49-F238E27FC236}">
                    <a16:creationId xmlns:a16="http://schemas.microsoft.com/office/drawing/2014/main" id="{2B319A9E-76CF-871B-D822-08632D44CC02}"/>
                  </a:ext>
                </a:extLst>
              </p:cNvPr>
              <p:cNvSpPr>
                <a:spLocks noGrp="1" noRot="1" noChangeAspect="1" noMove="1" noResize="1" noEditPoints="1" noAdjustHandles="1" noChangeArrowheads="1" noChangeShapeType="1" noTextEdit="1"/>
              </p:cNvSpPr>
              <p:nvPr>
                <p:ph idx="4294967295"/>
              </p:nvPr>
            </p:nvSpPr>
            <p:spPr>
              <a:xfrm>
                <a:off x="360025" y="1812990"/>
                <a:ext cx="11483975" cy="1946275"/>
              </a:xfrm>
              <a:blipFill>
                <a:blip r:embed="rId2"/>
                <a:stretch>
                  <a:fillRect b="-1875"/>
                </a:stretch>
              </a:blipFill>
            </p:spPr>
            <p:txBody>
              <a:bodyPr/>
              <a:lstStyle/>
              <a:p>
                <a:r>
                  <a:rPr lang="en-AU">
                    <a:noFill/>
                  </a:rPr>
                  <a:t> </a:t>
                </a:r>
              </a:p>
            </p:txBody>
          </p:sp>
        </mc:Fallback>
      </mc:AlternateContent>
      <p:sp>
        <p:nvSpPr>
          <p:cNvPr id="7" name="Speech Bubble: Rectangle 6">
            <a:extLst>
              <a:ext uri="{FF2B5EF4-FFF2-40B4-BE49-F238E27FC236}">
                <a16:creationId xmlns:a16="http://schemas.microsoft.com/office/drawing/2014/main" id="{4961D522-72AF-62B5-88BA-956A31D1E3CA}"/>
              </a:ext>
            </a:extLst>
          </p:cNvPr>
          <p:cNvSpPr/>
          <p:nvPr/>
        </p:nvSpPr>
        <p:spPr>
          <a:xfrm>
            <a:off x="2140591" y="4026915"/>
            <a:ext cx="7910818" cy="1392573"/>
          </a:xfrm>
          <a:prstGeom prst="wedgeRectCallout">
            <a:avLst>
              <a:gd name="adj1" fmla="val 13631"/>
              <a:gd name="adj2" fmla="val -447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a:r>
              <a:rPr lang="en-AU" sz="2400" dirty="0"/>
              <a:t>How would you find the x-intercept and y-intercept for this equation?</a:t>
            </a:r>
          </a:p>
        </p:txBody>
      </p:sp>
      <p:sp>
        <p:nvSpPr>
          <p:cNvPr id="3" name="Slide Number Placeholder 2">
            <a:extLst>
              <a:ext uri="{FF2B5EF4-FFF2-40B4-BE49-F238E27FC236}">
                <a16:creationId xmlns:a16="http://schemas.microsoft.com/office/drawing/2014/main" id="{D93E086A-2610-0AC7-B663-9FF0C1503A9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81970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FC596B-362C-4731-7070-07FA5D438F2F}"/>
              </a:ext>
            </a:extLst>
          </p:cNvPr>
          <p:cNvSpPr>
            <a:spLocks noGrp="1"/>
          </p:cNvSpPr>
          <p:nvPr>
            <p:ph type="title"/>
          </p:nvPr>
        </p:nvSpPr>
        <p:spPr/>
        <p:txBody>
          <a:bodyPr/>
          <a:lstStyle/>
          <a:p>
            <a:r>
              <a:rPr lang="en-AU" dirty="0"/>
              <a:t>Worked example (1)</a:t>
            </a:r>
          </a:p>
        </p:txBody>
      </p:sp>
      <p:sp>
        <p:nvSpPr>
          <p:cNvPr id="5" name="Text Placeholder 4">
            <a:extLst>
              <a:ext uri="{FF2B5EF4-FFF2-40B4-BE49-F238E27FC236}">
                <a16:creationId xmlns:a16="http://schemas.microsoft.com/office/drawing/2014/main" id="{9BB33D8F-17D9-D48F-9EE3-79BF7EB85144}"/>
              </a:ext>
            </a:extLst>
          </p:cNvPr>
          <p:cNvSpPr>
            <a:spLocks noGrp="1"/>
          </p:cNvSpPr>
          <p:nvPr>
            <p:ph type="body" sz="quarter" idx="18"/>
          </p:nvPr>
        </p:nvSpPr>
        <p:spPr/>
        <p:txBody>
          <a:bodyPr/>
          <a:lstStyle/>
          <a:p>
            <a:r>
              <a:rPr lang="en-AU" dirty="0"/>
              <a:t>Graphing with intercepts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DFC8CCA-51F1-2B93-B02B-1B030D822294}"/>
                  </a:ext>
                </a:extLst>
              </p:cNvPr>
              <p:cNvSpPr>
                <a:spLocks noGrp="1"/>
              </p:cNvSpPr>
              <p:nvPr>
                <p:ph idx="4294967295"/>
              </p:nvPr>
            </p:nvSpPr>
            <p:spPr>
              <a:xfrm>
                <a:off x="360026" y="1427678"/>
                <a:ext cx="4674554" cy="546100"/>
              </a:xfrm>
            </p:spPr>
            <p:txBody>
              <a:bodyPr/>
              <a:lstStyle/>
              <a:p>
                <a:r>
                  <a:rPr lang="en-AU" sz="1800" dirty="0"/>
                  <a:t>Graph the line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−9 </m:t>
                    </m:r>
                  </m:oMath>
                </a14:m>
                <a:r>
                  <a:rPr lang="en-AU" sz="1800" dirty="0"/>
                  <a:t>using intercepts.</a:t>
                </a:r>
              </a:p>
              <a:p>
                <a:endParaRPr lang="en-AU" sz="1800" dirty="0"/>
              </a:p>
              <a:p>
                <a:endParaRPr lang="en-AU" sz="1800" dirty="0"/>
              </a:p>
            </p:txBody>
          </p:sp>
        </mc:Choice>
        <mc:Fallback xmlns="">
          <p:sp>
            <p:nvSpPr>
              <p:cNvPr id="2" name="Content Placeholder 1">
                <a:extLst>
                  <a:ext uri="{FF2B5EF4-FFF2-40B4-BE49-F238E27FC236}">
                    <a16:creationId xmlns:a16="http://schemas.microsoft.com/office/drawing/2014/main" id="{CDFC8CCA-51F1-2B93-B02B-1B030D822294}"/>
                  </a:ext>
                </a:extLst>
              </p:cNvPr>
              <p:cNvSpPr>
                <a:spLocks noGrp="1" noRot="1" noChangeAspect="1" noMove="1" noResize="1" noEditPoints="1" noAdjustHandles="1" noChangeArrowheads="1" noChangeShapeType="1" noTextEdit="1"/>
              </p:cNvSpPr>
              <p:nvPr>
                <p:ph idx="4294967295"/>
              </p:nvPr>
            </p:nvSpPr>
            <p:spPr>
              <a:xfrm>
                <a:off x="360026" y="1427678"/>
                <a:ext cx="4674554" cy="546100"/>
              </a:xfrm>
              <a:blipFill>
                <a:blip r:embed="rId2"/>
                <a:stretch>
                  <a:fillRect l="-299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5900021-C6EE-77B8-D3AB-28B1DC590B0B}"/>
                  </a:ext>
                </a:extLst>
              </p:cNvPr>
              <p:cNvSpPr txBox="1"/>
              <p:nvPr/>
            </p:nvSpPr>
            <p:spPr>
              <a:xfrm>
                <a:off x="360000" y="1919063"/>
                <a:ext cx="5357884" cy="4501044"/>
              </a:xfrm>
              <a:prstGeom prst="rect">
                <a:avLst/>
              </a:prstGeom>
              <a:noFill/>
            </p:spPr>
            <p:txBody>
              <a:bodyPr wrap="square" lIns="0" tIns="0" rIns="0" bIns="0" numCol="2" rtlCol="0">
                <a:noAutofit/>
              </a:bodyPr>
              <a:lstStyle/>
              <a:p>
                <a:pPr>
                  <a:lnSpc>
                    <a:spcPct val="150000"/>
                  </a:lnSpc>
                </a:pPr>
                <a:r>
                  <a:rPr lang="en-AU" sz="2000" dirty="0"/>
                  <a:t>Let </a:t>
                </a:r>
                <a14:m>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=0</m:t>
                    </m:r>
                  </m:oMath>
                </a14:m>
                <a:endParaRPr lang="en-AU" sz="200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=3</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0</m:t>
                          </m:r>
                        </m:e>
                      </m:d>
                      <m:r>
                        <a:rPr lang="en-AU" sz="2000" b="0" i="1" smtClean="0">
                          <a:latin typeface="Cambria Math" panose="02040503050406030204" pitchFamily="18" charset="0"/>
                        </a:rPr>
                        <m:t>−9</m:t>
                      </m:r>
                    </m:oMath>
                  </m:oMathPara>
                </a14:m>
                <a:endParaRPr lang="en-AU" sz="2000" b="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=−9</m:t>
                      </m:r>
                    </m:oMath>
                  </m:oMathPara>
                </a14:m>
                <a:endParaRPr lang="en-AU" sz="2000" b="0" dirty="0"/>
              </a:p>
              <a:p>
                <a:pPr>
                  <a:lnSpc>
                    <a:spcPct val="150000"/>
                  </a:lnSpc>
                </a:pPr>
                <a:r>
                  <a:rPr lang="en-AU" sz="2000" dirty="0"/>
                  <a:t>(0,−9)</a:t>
                </a:r>
                <a:endParaRPr lang="en-AU" sz="2000" b="0" dirty="0"/>
              </a:p>
              <a:p>
                <a:pPr>
                  <a:lnSpc>
                    <a:spcPct val="150000"/>
                  </a:lnSpc>
                </a:pPr>
                <a:endParaRPr lang="en-AU" sz="2000" dirty="0"/>
              </a:p>
              <a:p>
                <a:pPr>
                  <a:lnSpc>
                    <a:spcPct val="150000"/>
                  </a:lnSpc>
                </a:pPr>
                <a:r>
                  <a:rPr lang="en-AU" sz="2000" dirty="0"/>
                  <a:t>Let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=0</m:t>
                    </m:r>
                  </m:oMath>
                </a14:m>
                <a:endParaRPr lang="en-AU" sz="200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0=3</m:t>
                      </m:r>
                      <m:r>
                        <a:rPr lang="en-AU" sz="2000" b="0" i="1" smtClean="0">
                          <a:latin typeface="Cambria Math" panose="02040503050406030204" pitchFamily="18" charset="0"/>
                        </a:rPr>
                        <m:t>𝑥</m:t>
                      </m:r>
                      <m:r>
                        <a:rPr lang="en-AU" sz="2000" b="0" i="1" smtClean="0">
                          <a:latin typeface="Cambria Math" panose="02040503050406030204" pitchFamily="18" charset="0"/>
                        </a:rPr>
                        <m:t>−9</m:t>
                      </m:r>
                    </m:oMath>
                  </m:oMathPara>
                </a14:m>
                <a:endParaRPr lang="en-AU" sz="2000" b="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9=3</m:t>
                      </m:r>
                      <m:r>
                        <a:rPr lang="en-AU" sz="2000" b="0" i="1" smtClean="0">
                          <a:latin typeface="Cambria Math" panose="02040503050406030204" pitchFamily="18" charset="0"/>
                        </a:rPr>
                        <m:t>𝑥</m:t>
                      </m:r>
                    </m:oMath>
                  </m:oMathPara>
                </a14:m>
                <a:endParaRPr lang="en-AU" sz="2000" b="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3=</m:t>
                      </m:r>
                      <m:r>
                        <a:rPr lang="en-AU" sz="2000" b="0" i="1" smtClean="0">
                          <a:latin typeface="Cambria Math" panose="02040503050406030204" pitchFamily="18" charset="0"/>
                        </a:rPr>
                        <m:t>𝑥</m:t>
                      </m:r>
                    </m:oMath>
                  </m:oMathPara>
                </a14:m>
                <a:endParaRPr lang="en-AU" sz="2000" b="0" dirty="0"/>
              </a:p>
              <a:p>
                <a:pPr>
                  <a:lnSpc>
                    <a:spcPct val="150000"/>
                  </a:lnSpc>
                </a:pPr>
                <a:r>
                  <a:rPr lang="en-AU" sz="2000" dirty="0"/>
                  <a:t>(3,0)</a:t>
                </a:r>
                <a:endParaRPr lang="en-AU" sz="2000" b="0" dirty="0"/>
              </a:p>
              <a:p>
                <a:pPr algn="l"/>
                <a:endParaRPr lang="en-AU" sz="1800" dirty="0"/>
              </a:p>
            </p:txBody>
          </p:sp>
        </mc:Choice>
        <mc:Fallback xmlns="">
          <p:sp>
            <p:nvSpPr>
              <p:cNvPr id="8" name="TextBox 7">
                <a:extLst>
                  <a:ext uri="{FF2B5EF4-FFF2-40B4-BE49-F238E27FC236}">
                    <a16:creationId xmlns:a16="http://schemas.microsoft.com/office/drawing/2014/main" id="{D5900021-C6EE-77B8-D3AB-28B1DC590B0B}"/>
                  </a:ext>
                </a:extLst>
              </p:cNvPr>
              <p:cNvSpPr txBox="1">
                <a:spLocks noRot="1" noChangeAspect="1" noMove="1" noResize="1" noEditPoints="1" noAdjustHandles="1" noChangeArrowheads="1" noChangeShapeType="1" noTextEdit="1"/>
              </p:cNvSpPr>
              <p:nvPr/>
            </p:nvSpPr>
            <p:spPr>
              <a:xfrm>
                <a:off x="360000" y="1919063"/>
                <a:ext cx="5357884" cy="4501044"/>
              </a:xfrm>
              <a:prstGeom prst="rect">
                <a:avLst/>
              </a:prstGeom>
              <a:blipFill>
                <a:blip r:embed="rId3"/>
                <a:stretch>
                  <a:fillRect l="-2844" b="-3659"/>
                </a:stretch>
              </a:blipFill>
            </p:spPr>
            <p:txBody>
              <a:bodyPr/>
              <a:lstStyle/>
              <a:p>
                <a:r>
                  <a:rPr lang="en-AU">
                    <a:noFill/>
                  </a:rPr>
                  <a:t> </a:t>
                </a:r>
              </a:p>
            </p:txBody>
          </p:sp>
        </mc:Fallback>
      </mc:AlternateContent>
      <p:pic>
        <p:nvPicPr>
          <p:cNvPr id="7" name="Picture 6" descr="Graph of y=3x-9">
            <a:extLst>
              <a:ext uri="{FF2B5EF4-FFF2-40B4-BE49-F238E27FC236}">
                <a16:creationId xmlns:a16="http://schemas.microsoft.com/office/drawing/2014/main" id="{43CBC6CF-9A6E-4B0B-2242-EEB547C07C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9416" y="905601"/>
            <a:ext cx="5357884" cy="5357884"/>
          </a:xfrm>
          <a:prstGeom prst="rect">
            <a:avLst/>
          </a:prstGeom>
        </p:spPr>
      </p:pic>
      <p:sp>
        <p:nvSpPr>
          <p:cNvPr id="3" name="Slide Number Placeholder 2">
            <a:extLst>
              <a:ext uri="{FF2B5EF4-FFF2-40B4-BE49-F238E27FC236}">
                <a16:creationId xmlns:a16="http://schemas.microsoft.com/office/drawing/2014/main" id="{7C647356-6D8C-D2ED-AC4E-1A7A64B21B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74965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FC596B-362C-4731-7070-07FA5D438F2F}"/>
              </a:ext>
            </a:extLst>
          </p:cNvPr>
          <p:cNvSpPr>
            <a:spLocks noGrp="1"/>
          </p:cNvSpPr>
          <p:nvPr>
            <p:ph type="title"/>
          </p:nvPr>
        </p:nvSpPr>
        <p:spPr/>
        <p:txBody>
          <a:bodyPr/>
          <a:lstStyle/>
          <a:p>
            <a:r>
              <a:rPr lang="en-AU" dirty="0"/>
              <a:t>Worked example (2)</a:t>
            </a:r>
          </a:p>
        </p:txBody>
      </p:sp>
      <p:sp>
        <p:nvSpPr>
          <p:cNvPr id="5" name="Text Placeholder 4">
            <a:extLst>
              <a:ext uri="{FF2B5EF4-FFF2-40B4-BE49-F238E27FC236}">
                <a16:creationId xmlns:a16="http://schemas.microsoft.com/office/drawing/2014/main" id="{9BB33D8F-17D9-D48F-9EE3-79BF7EB85144}"/>
              </a:ext>
            </a:extLst>
          </p:cNvPr>
          <p:cNvSpPr>
            <a:spLocks noGrp="1"/>
          </p:cNvSpPr>
          <p:nvPr>
            <p:ph type="body" sz="quarter" idx="18"/>
          </p:nvPr>
        </p:nvSpPr>
        <p:spPr/>
        <p:txBody>
          <a:bodyPr/>
          <a:lstStyle/>
          <a:p>
            <a:r>
              <a:rPr lang="en-AU" dirty="0"/>
              <a:t>Graphing with intercepts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DFC8CCA-51F1-2B93-B02B-1B030D822294}"/>
                  </a:ext>
                </a:extLst>
              </p:cNvPr>
              <p:cNvSpPr>
                <a:spLocks noGrp="1"/>
              </p:cNvSpPr>
              <p:nvPr>
                <p:ph idx="4294967295"/>
              </p:nvPr>
            </p:nvSpPr>
            <p:spPr>
              <a:xfrm>
                <a:off x="360026" y="1427678"/>
                <a:ext cx="4674554" cy="546100"/>
              </a:xfrm>
            </p:spPr>
            <p:txBody>
              <a:bodyPr/>
              <a:lstStyle/>
              <a:p>
                <a:r>
                  <a:rPr lang="en-AU" sz="1800" dirty="0"/>
                  <a:t>Graph the line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−9 </m:t>
                    </m:r>
                  </m:oMath>
                </a14:m>
                <a:r>
                  <a:rPr lang="en-AU" sz="1800" dirty="0"/>
                  <a:t>using intercepts.</a:t>
                </a:r>
              </a:p>
              <a:p>
                <a:endParaRPr lang="en-AU" sz="1800" dirty="0"/>
              </a:p>
              <a:p>
                <a:endParaRPr lang="en-AU" sz="1800" dirty="0"/>
              </a:p>
            </p:txBody>
          </p:sp>
        </mc:Choice>
        <mc:Fallback xmlns="">
          <p:sp>
            <p:nvSpPr>
              <p:cNvPr id="2" name="Content Placeholder 1">
                <a:extLst>
                  <a:ext uri="{FF2B5EF4-FFF2-40B4-BE49-F238E27FC236}">
                    <a16:creationId xmlns:a16="http://schemas.microsoft.com/office/drawing/2014/main" id="{CDFC8CCA-51F1-2B93-B02B-1B030D822294}"/>
                  </a:ext>
                </a:extLst>
              </p:cNvPr>
              <p:cNvSpPr>
                <a:spLocks noGrp="1" noRot="1" noChangeAspect="1" noMove="1" noResize="1" noEditPoints="1" noAdjustHandles="1" noChangeArrowheads="1" noChangeShapeType="1" noTextEdit="1"/>
              </p:cNvSpPr>
              <p:nvPr>
                <p:ph idx="4294967295"/>
              </p:nvPr>
            </p:nvSpPr>
            <p:spPr>
              <a:xfrm>
                <a:off x="360026" y="1427678"/>
                <a:ext cx="4674554" cy="546100"/>
              </a:xfrm>
              <a:blipFill>
                <a:blip r:embed="rId2"/>
                <a:stretch>
                  <a:fillRect l="-299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5900021-C6EE-77B8-D3AB-28B1DC590B0B}"/>
                  </a:ext>
                </a:extLst>
              </p:cNvPr>
              <p:cNvSpPr txBox="1"/>
              <p:nvPr/>
            </p:nvSpPr>
            <p:spPr>
              <a:xfrm>
                <a:off x="360000" y="1919063"/>
                <a:ext cx="5357884" cy="4501044"/>
              </a:xfrm>
              <a:prstGeom prst="rect">
                <a:avLst/>
              </a:prstGeom>
              <a:noFill/>
            </p:spPr>
            <p:txBody>
              <a:bodyPr wrap="square" lIns="0" tIns="0" rIns="0" bIns="0" numCol="2" rtlCol="0">
                <a:noAutofit/>
              </a:bodyPr>
              <a:lstStyle/>
              <a:p>
                <a:pPr>
                  <a:lnSpc>
                    <a:spcPct val="150000"/>
                  </a:lnSpc>
                </a:pPr>
                <a:r>
                  <a:rPr lang="en-AU" sz="2000" dirty="0"/>
                  <a:t>Let </a:t>
                </a:r>
                <a14:m>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=0</m:t>
                    </m:r>
                  </m:oMath>
                </a14:m>
                <a:endParaRPr lang="en-AU" sz="200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=3</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0</m:t>
                          </m:r>
                        </m:e>
                      </m:d>
                      <m:r>
                        <a:rPr lang="en-AU" sz="2000" b="0" i="1" smtClean="0">
                          <a:latin typeface="Cambria Math" panose="02040503050406030204" pitchFamily="18" charset="0"/>
                        </a:rPr>
                        <m:t>−9</m:t>
                      </m:r>
                    </m:oMath>
                  </m:oMathPara>
                </a14:m>
                <a:endParaRPr lang="en-AU" sz="2000" b="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=−9</m:t>
                      </m:r>
                    </m:oMath>
                  </m:oMathPara>
                </a14:m>
                <a:endParaRPr lang="en-AU" sz="2000" b="0" dirty="0"/>
              </a:p>
              <a:p>
                <a:pPr>
                  <a:lnSpc>
                    <a:spcPct val="150000"/>
                  </a:lnSpc>
                </a:pPr>
                <a:r>
                  <a:rPr lang="en-AU" sz="2000" dirty="0"/>
                  <a:t>(0,−9)</a:t>
                </a:r>
                <a:endParaRPr lang="en-AU" sz="2000" b="0" dirty="0"/>
              </a:p>
              <a:p>
                <a:pPr>
                  <a:lnSpc>
                    <a:spcPct val="150000"/>
                  </a:lnSpc>
                </a:pPr>
                <a:endParaRPr lang="en-AU" sz="2000" dirty="0"/>
              </a:p>
              <a:p>
                <a:pPr>
                  <a:lnSpc>
                    <a:spcPct val="150000"/>
                  </a:lnSpc>
                </a:pPr>
                <a:r>
                  <a:rPr lang="en-AU" sz="2000" dirty="0"/>
                  <a:t>Let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=0</m:t>
                    </m:r>
                  </m:oMath>
                </a14:m>
                <a:endParaRPr lang="en-AU" sz="200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0=3</m:t>
                      </m:r>
                      <m:r>
                        <a:rPr lang="en-AU" sz="2000" b="0" i="1" smtClean="0">
                          <a:latin typeface="Cambria Math" panose="02040503050406030204" pitchFamily="18" charset="0"/>
                        </a:rPr>
                        <m:t>𝑥</m:t>
                      </m:r>
                      <m:r>
                        <a:rPr lang="en-AU" sz="2000" b="0" i="1" smtClean="0">
                          <a:latin typeface="Cambria Math" panose="02040503050406030204" pitchFamily="18" charset="0"/>
                        </a:rPr>
                        <m:t>−9</m:t>
                      </m:r>
                    </m:oMath>
                  </m:oMathPara>
                </a14:m>
                <a:endParaRPr lang="en-AU" sz="2000" b="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9=3</m:t>
                      </m:r>
                      <m:r>
                        <a:rPr lang="en-AU" sz="2000" b="0" i="1" smtClean="0">
                          <a:latin typeface="Cambria Math" panose="02040503050406030204" pitchFamily="18" charset="0"/>
                        </a:rPr>
                        <m:t>𝑥</m:t>
                      </m:r>
                    </m:oMath>
                  </m:oMathPara>
                </a14:m>
                <a:endParaRPr lang="en-AU" sz="2000" b="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3=</m:t>
                      </m:r>
                      <m:r>
                        <a:rPr lang="en-AU" sz="2000" b="0" i="1" smtClean="0">
                          <a:latin typeface="Cambria Math" panose="02040503050406030204" pitchFamily="18" charset="0"/>
                        </a:rPr>
                        <m:t>𝑥</m:t>
                      </m:r>
                    </m:oMath>
                  </m:oMathPara>
                </a14:m>
                <a:endParaRPr lang="en-AU" sz="2000" b="0" dirty="0"/>
              </a:p>
              <a:p>
                <a:pPr>
                  <a:lnSpc>
                    <a:spcPct val="150000"/>
                  </a:lnSpc>
                </a:pPr>
                <a:r>
                  <a:rPr lang="en-AU" sz="2000" dirty="0"/>
                  <a:t>(3,0)</a:t>
                </a:r>
                <a:endParaRPr lang="en-AU" sz="2000" b="0" dirty="0"/>
              </a:p>
              <a:p>
                <a:pPr algn="l"/>
                <a:endParaRPr lang="en-AU" sz="1800" dirty="0"/>
              </a:p>
            </p:txBody>
          </p:sp>
        </mc:Choice>
        <mc:Fallback xmlns="">
          <p:sp>
            <p:nvSpPr>
              <p:cNvPr id="8" name="TextBox 7">
                <a:extLst>
                  <a:ext uri="{FF2B5EF4-FFF2-40B4-BE49-F238E27FC236}">
                    <a16:creationId xmlns:a16="http://schemas.microsoft.com/office/drawing/2014/main" id="{D5900021-C6EE-77B8-D3AB-28B1DC590B0B}"/>
                  </a:ext>
                </a:extLst>
              </p:cNvPr>
              <p:cNvSpPr txBox="1">
                <a:spLocks noRot="1" noChangeAspect="1" noMove="1" noResize="1" noEditPoints="1" noAdjustHandles="1" noChangeArrowheads="1" noChangeShapeType="1" noTextEdit="1"/>
              </p:cNvSpPr>
              <p:nvPr/>
            </p:nvSpPr>
            <p:spPr>
              <a:xfrm>
                <a:off x="360000" y="1919063"/>
                <a:ext cx="5357884" cy="4501044"/>
              </a:xfrm>
              <a:prstGeom prst="rect">
                <a:avLst/>
              </a:prstGeom>
              <a:blipFill>
                <a:blip r:embed="rId3"/>
                <a:stretch>
                  <a:fillRect l="-2844" b="-3659"/>
                </a:stretch>
              </a:blipFill>
            </p:spPr>
            <p:txBody>
              <a:bodyPr/>
              <a:lstStyle/>
              <a:p>
                <a:r>
                  <a:rPr lang="en-AU">
                    <a:noFill/>
                  </a:rPr>
                  <a:t> </a:t>
                </a:r>
              </a:p>
            </p:txBody>
          </p:sp>
        </mc:Fallback>
      </mc:AlternateContent>
      <p:pic>
        <p:nvPicPr>
          <p:cNvPr id="7" name="Picture 6" descr="Graph of y=3x-9">
            <a:extLst>
              <a:ext uri="{FF2B5EF4-FFF2-40B4-BE49-F238E27FC236}">
                <a16:creationId xmlns:a16="http://schemas.microsoft.com/office/drawing/2014/main" id="{43CBC6CF-9A6E-4B0B-2242-EEB547C07C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9416" y="905601"/>
            <a:ext cx="5357884" cy="5357884"/>
          </a:xfrm>
          <a:prstGeom prst="rect">
            <a:avLst/>
          </a:prstGeom>
        </p:spPr>
      </p:pic>
      <p:sp>
        <p:nvSpPr>
          <p:cNvPr id="9" name="Speech Bubble: Rectangle 8">
            <a:extLst>
              <a:ext uri="{FF2B5EF4-FFF2-40B4-BE49-F238E27FC236}">
                <a16:creationId xmlns:a16="http://schemas.microsoft.com/office/drawing/2014/main" id="{9414B87E-B491-132C-7E25-E5EA6F16ECD6}"/>
              </a:ext>
            </a:extLst>
          </p:cNvPr>
          <p:cNvSpPr/>
          <p:nvPr/>
        </p:nvSpPr>
        <p:spPr>
          <a:xfrm>
            <a:off x="2061402" y="2281554"/>
            <a:ext cx="3300010" cy="1573254"/>
          </a:xfrm>
          <a:prstGeom prst="wedgeRectCallout">
            <a:avLst>
              <a:gd name="adj1" fmla="val 138009"/>
              <a:gd name="adj2" fmla="val 6979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a:lnSpc>
                <a:spcPct val="150000"/>
              </a:lnSpc>
            </a:pPr>
            <a:r>
              <a:rPr lang="en-AU" sz="2000" dirty="0"/>
              <a:t>How are the points on the graph related to the working on the left?</a:t>
            </a:r>
          </a:p>
        </p:txBody>
      </p:sp>
      <mc:AlternateContent xmlns:mc="http://schemas.openxmlformats.org/markup-compatibility/2006" xmlns:a14="http://schemas.microsoft.com/office/drawing/2010/main">
        <mc:Choice Requires="a14">
          <p:sp>
            <p:nvSpPr>
              <p:cNvPr id="6" name="Speech Bubble: Rectangle 5">
                <a:extLst>
                  <a:ext uri="{FF2B5EF4-FFF2-40B4-BE49-F238E27FC236}">
                    <a16:creationId xmlns:a16="http://schemas.microsoft.com/office/drawing/2014/main" id="{6D38ADDF-9312-204A-C495-D2EC0C5AEEAA}"/>
                  </a:ext>
                </a:extLst>
              </p:cNvPr>
              <p:cNvSpPr/>
              <p:nvPr/>
            </p:nvSpPr>
            <p:spPr>
              <a:xfrm>
                <a:off x="2061402" y="4100500"/>
                <a:ext cx="2027998" cy="1157299"/>
              </a:xfrm>
              <a:prstGeom prst="wedgeRectCallout">
                <a:avLst>
                  <a:gd name="adj1" fmla="val -74055"/>
                  <a:gd name="adj2" fmla="val -190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a:lnSpc>
                    <a:spcPct val="150000"/>
                  </a:lnSpc>
                </a:pPr>
                <a:r>
                  <a:rPr lang="en-AU" sz="2000" dirty="0"/>
                  <a:t>Why do we make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=0</m:t>
                    </m:r>
                  </m:oMath>
                </a14:m>
                <a:r>
                  <a:rPr lang="en-AU" sz="2000" dirty="0"/>
                  <a:t>?</a:t>
                </a:r>
              </a:p>
            </p:txBody>
          </p:sp>
        </mc:Choice>
        <mc:Fallback xmlns="">
          <p:sp>
            <p:nvSpPr>
              <p:cNvPr id="6" name="Speech Bubble: Rectangle 5">
                <a:extLst>
                  <a:ext uri="{FF2B5EF4-FFF2-40B4-BE49-F238E27FC236}">
                    <a16:creationId xmlns:a16="http://schemas.microsoft.com/office/drawing/2014/main" id="{6D38ADDF-9312-204A-C495-D2EC0C5AEEAA}"/>
                  </a:ext>
                </a:extLst>
              </p:cNvPr>
              <p:cNvSpPr>
                <a:spLocks noRot="1" noChangeAspect="1" noMove="1" noResize="1" noEditPoints="1" noAdjustHandles="1" noChangeArrowheads="1" noChangeShapeType="1" noTextEdit="1"/>
              </p:cNvSpPr>
              <p:nvPr/>
            </p:nvSpPr>
            <p:spPr>
              <a:xfrm>
                <a:off x="2061402" y="4100500"/>
                <a:ext cx="2027998" cy="1157299"/>
              </a:xfrm>
              <a:prstGeom prst="wedgeRectCallout">
                <a:avLst>
                  <a:gd name="adj1" fmla="val -74055"/>
                  <a:gd name="adj2" fmla="val -19012"/>
                </a:avLst>
              </a:prstGeom>
              <a:blipFill>
                <a:blip r:embed="rId5"/>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C647356-6D8C-D2ED-AC4E-1A7A64B21B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37613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EF79A-AFF3-9121-7958-425C5E758AFC}"/>
              </a:ext>
            </a:extLst>
          </p:cNvPr>
          <p:cNvSpPr>
            <a:spLocks noGrp="1"/>
          </p:cNvSpPr>
          <p:nvPr>
            <p:ph type="title"/>
          </p:nvPr>
        </p:nvSpPr>
        <p:spPr/>
        <p:txBody>
          <a:bodyPr/>
          <a:lstStyle/>
          <a:p>
            <a:r>
              <a:rPr lang="en-AU" dirty="0"/>
              <a:t>Your turn</a:t>
            </a:r>
          </a:p>
        </p:txBody>
      </p:sp>
      <p:sp>
        <p:nvSpPr>
          <p:cNvPr id="4" name="Text Placeholder 3">
            <a:extLst>
              <a:ext uri="{FF2B5EF4-FFF2-40B4-BE49-F238E27FC236}">
                <a16:creationId xmlns:a16="http://schemas.microsoft.com/office/drawing/2014/main" id="{0F478613-FB87-E67D-571E-54B41BA75E9B}"/>
              </a:ext>
            </a:extLst>
          </p:cNvPr>
          <p:cNvSpPr>
            <a:spLocks noGrp="1"/>
          </p:cNvSpPr>
          <p:nvPr>
            <p:ph type="body" sz="quarter" idx="18"/>
          </p:nvPr>
        </p:nvSpPr>
        <p:spPr/>
        <p:txBody>
          <a:bodyPr/>
          <a:lstStyle/>
          <a:p>
            <a:r>
              <a:rPr lang="en-AU" dirty="0"/>
              <a:t>Graphing with intercepts</a:t>
            </a:r>
          </a:p>
        </p:txBody>
      </p:sp>
      <p:sp>
        <p:nvSpPr>
          <p:cNvPr id="5" name="Content Placeholder 4">
            <a:extLst>
              <a:ext uri="{FF2B5EF4-FFF2-40B4-BE49-F238E27FC236}">
                <a16:creationId xmlns:a16="http://schemas.microsoft.com/office/drawing/2014/main" id="{F9D60579-2202-24F1-7468-ED65AF4117E3}"/>
              </a:ext>
            </a:extLst>
          </p:cNvPr>
          <p:cNvSpPr>
            <a:spLocks noGrp="1"/>
          </p:cNvSpPr>
          <p:nvPr>
            <p:ph idx="1"/>
          </p:nvPr>
        </p:nvSpPr>
        <p:spPr/>
        <p:txBody>
          <a:bodyPr/>
          <a:lstStyle/>
          <a:p>
            <a:r>
              <a:rPr lang="en-GB" sz="2000" dirty="0"/>
              <a:t>Graph the line 𝑦+2𝑥=10 using intercepts.</a:t>
            </a:r>
          </a:p>
          <a:p>
            <a:endParaRPr lang="en-GB" sz="2000" dirty="0"/>
          </a:p>
          <a:p>
            <a:endParaRPr lang="en-AU" sz="2000" dirty="0"/>
          </a:p>
        </p:txBody>
      </p:sp>
      <p:sp>
        <p:nvSpPr>
          <p:cNvPr id="2" name="Slide Number Placeholder 1">
            <a:extLst>
              <a:ext uri="{FF2B5EF4-FFF2-40B4-BE49-F238E27FC236}">
                <a16:creationId xmlns:a16="http://schemas.microsoft.com/office/drawing/2014/main" id="{1DA6DF74-EBD8-3D51-A61A-71B14739BFA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01277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D3C1A8-87C7-6F19-0F1F-4491C4D733A0}"/>
              </a:ext>
            </a:extLst>
          </p:cNvPr>
          <p:cNvSpPr>
            <a:spLocks noGrp="1"/>
          </p:cNvSpPr>
          <p:nvPr>
            <p:ph type="title"/>
          </p:nvPr>
        </p:nvSpPr>
        <p:spPr/>
        <p:txBody>
          <a:bodyPr/>
          <a:lstStyle/>
          <a:p>
            <a:r>
              <a:rPr lang="en-AU" dirty="0"/>
              <a:t>Solution – your turn</a:t>
            </a:r>
          </a:p>
        </p:txBody>
      </p:sp>
      <p:sp>
        <p:nvSpPr>
          <p:cNvPr id="7" name="Text Placeholder 6">
            <a:extLst>
              <a:ext uri="{FF2B5EF4-FFF2-40B4-BE49-F238E27FC236}">
                <a16:creationId xmlns:a16="http://schemas.microsoft.com/office/drawing/2014/main" id="{9BE4C73C-4C6D-9C3B-BC2B-C79F0A3668A5}"/>
              </a:ext>
            </a:extLst>
          </p:cNvPr>
          <p:cNvSpPr>
            <a:spLocks noGrp="1"/>
          </p:cNvSpPr>
          <p:nvPr>
            <p:ph type="body" sz="quarter" idx="18"/>
          </p:nvPr>
        </p:nvSpPr>
        <p:spPr/>
        <p:txBody>
          <a:bodyPr/>
          <a:lstStyle/>
          <a:p>
            <a:r>
              <a:rPr lang="en-AU" dirty="0"/>
              <a:t>Graphing with intercepts</a:t>
            </a:r>
          </a:p>
        </p:txBody>
      </p:sp>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80BA9CAC-FCCB-FFDB-B9B0-AA97EE827A6E}"/>
                  </a:ext>
                </a:extLst>
              </p:cNvPr>
              <p:cNvSpPr txBox="1">
                <a:spLocks/>
              </p:cNvSpPr>
              <p:nvPr/>
            </p:nvSpPr>
            <p:spPr>
              <a:xfrm>
                <a:off x="354000" y="1369454"/>
                <a:ext cx="5310200" cy="545601"/>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Graph the line </a:t>
                </a: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+2</m:t>
                    </m:r>
                    <m:r>
                      <a:rPr lang="en-AU" i="1" smtClean="0">
                        <a:latin typeface="Cambria Math" panose="02040503050406030204" pitchFamily="18" charset="0"/>
                      </a:rPr>
                      <m:t>𝑥</m:t>
                    </m:r>
                    <m:r>
                      <a:rPr lang="en-AU" i="1" smtClean="0">
                        <a:latin typeface="Cambria Math" panose="02040503050406030204" pitchFamily="18" charset="0"/>
                      </a:rPr>
                      <m:t>=10 </m:t>
                    </m:r>
                  </m:oMath>
                </a14:m>
                <a:r>
                  <a:rPr lang="en-AU" dirty="0"/>
                  <a:t>using intercepts.</a:t>
                </a:r>
              </a:p>
              <a:p>
                <a:endParaRPr lang="en-AU" dirty="0"/>
              </a:p>
              <a:p>
                <a:endParaRPr lang="en-AU" dirty="0"/>
              </a:p>
            </p:txBody>
          </p:sp>
        </mc:Choice>
        <mc:Fallback xmlns="">
          <p:sp>
            <p:nvSpPr>
              <p:cNvPr id="8" name="Content Placeholder 1">
                <a:extLst>
                  <a:ext uri="{FF2B5EF4-FFF2-40B4-BE49-F238E27FC236}">
                    <a16:creationId xmlns:a16="http://schemas.microsoft.com/office/drawing/2014/main" id="{80BA9CAC-FCCB-FFDB-B9B0-AA97EE827A6E}"/>
                  </a:ext>
                </a:extLst>
              </p:cNvPr>
              <p:cNvSpPr txBox="1">
                <a:spLocks noRot="1" noChangeAspect="1" noMove="1" noResize="1" noEditPoints="1" noAdjustHandles="1" noChangeArrowheads="1" noChangeShapeType="1" noTextEdit="1"/>
              </p:cNvSpPr>
              <p:nvPr/>
            </p:nvSpPr>
            <p:spPr>
              <a:xfrm>
                <a:off x="354000" y="1369454"/>
                <a:ext cx="5310200" cy="545601"/>
              </a:xfrm>
              <a:prstGeom prst="rect">
                <a:avLst/>
              </a:prstGeom>
              <a:blipFill>
                <a:blip r:embed="rId2"/>
                <a:stretch>
                  <a:fillRect l="-1148" r="-574" b="-1011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1AD0ADE-8F45-3467-47DC-DEC23540C007}"/>
                  </a:ext>
                </a:extLst>
              </p:cNvPr>
              <p:cNvSpPr txBox="1"/>
              <p:nvPr/>
            </p:nvSpPr>
            <p:spPr>
              <a:xfrm>
                <a:off x="408232" y="1994366"/>
                <a:ext cx="5357884" cy="4521633"/>
              </a:xfrm>
              <a:prstGeom prst="rect">
                <a:avLst/>
              </a:prstGeom>
              <a:noFill/>
            </p:spPr>
            <p:txBody>
              <a:bodyPr wrap="square" lIns="0" tIns="0" rIns="0" bIns="0" numCol="2" rtlCol="0">
                <a:noAutofit/>
              </a:bodyPr>
              <a:lstStyle/>
              <a:p>
                <a:pPr>
                  <a:lnSpc>
                    <a:spcPct val="150000"/>
                  </a:lnSpc>
                </a:pPr>
                <a:r>
                  <a:rPr lang="en-AU" sz="2000" dirty="0"/>
                  <a:t>Let </a:t>
                </a:r>
                <a14:m>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=0</m:t>
                    </m:r>
                  </m:oMath>
                </a14:m>
                <a:endParaRPr lang="en-AU" sz="200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+2</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0</m:t>
                          </m:r>
                        </m:e>
                      </m:d>
                      <m:r>
                        <a:rPr lang="en-AU" sz="2000" b="0" i="1" smtClean="0">
                          <a:latin typeface="Cambria Math" panose="02040503050406030204" pitchFamily="18" charset="0"/>
                        </a:rPr>
                        <m:t>=10</m:t>
                      </m:r>
                    </m:oMath>
                  </m:oMathPara>
                </a14:m>
                <a:endParaRPr lang="en-AU" sz="2000" b="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=10</m:t>
                      </m:r>
                    </m:oMath>
                  </m:oMathPara>
                </a14:m>
                <a:endParaRPr lang="en-AU" sz="2000" b="0" dirty="0"/>
              </a:p>
              <a:p>
                <a:pPr>
                  <a:lnSpc>
                    <a:spcPct val="150000"/>
                  </a:lnSpc>
                </a:pPr>
                <a:r>
                  <a:rPr lang="en-AU" sz="2000" dirty="0"/>
                  <a:t>(0, 10)</a:t>
                </a:r>
                <a:endParaRPr lang="en-AU" sz="2000" b="0" dirty="0"/>
              </a:p>
              <a:p>
                <a:pPr>
                  <a:lnSpc>
                    <a:spcPct val="150000"/>
                  </a:lnSpc>
                </a:pPr>
                <a:endParaRPr lang="en-AU" sz="2000" dirty="0"/>
              </a:p>
              <a:p>
                <a:pPr>
                  <a:lnSpc>
                    <a:spcPct val="150000"/>
                  </a:lnSpc>
                </a:pPr>
                <a:r>
                  <a:rPr lang="en-AU" sz="2000" dirty="0"/>
                  <a:t>Let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=0</m:t>
                    </m:r>
                  </m:oMath>
                </a14:m>
                <a:endParaRPr lang="en-AU" sz="200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0+2</m:t>
                      </m:r>
                      <m:r>
                        <a:rPr lang="en-AU" sz="2000" b="0" i="1" smtClean="0">
                          <a:latin typeface="Cambria Math" panose="02040503050406030204" pitchFamily="18" charset="0"/>
                        </a:rPr>
                        <m:t>𝑥</m:t>
                      </m:r>
                      <m:r>
                        <a:rPr lang="en-AU" sz="2000" b="0" i="1" smtClean="0">
                          <a:latin typeface="Cambria Math" panose="02040503050406030204" pitchFamily="18" charset="0"/>
                        </a:rPr>
                        <m:t>=10</m:t>
                      </m:r>
                    </m:oMath>
                  </m:oMathPara>
                </a14:m>
                <a:endParaRPr lang="en-AU" sz="2000" b="0" dirty="0"/>
              </a:p>
              <a:p>
                <a:pPr>
                  <a:lnSpc>
                    <a:spcPct val="150000"/>
                  </a:lnSpc>
                </a:pPr>
                <a14:m>
                  <m:oMathPara xmlns:m="http://schemas.openxmlformats.org/officeDocument/2006/math">
                    <m:oMathParaPr>
                      <m:jc m:val="left"/>
                    </m:oMathParaPr>
                    <m:oMath xmlns:m="http://schemas.openxmlformats.org/officeDocument/2006/math">
                      <m:r>
                        <a:rPr lang="en-AU" sz="2000" i="1" smtClean="0">
                          <a:latin typeface="Cambria Math" panose="02040503050406030204" pitchFamily="18" charset="0"/>
                        </a:rPr>
                        <m:t>2</m:t>
                      </m:r>
                      <m:r>
                        <a:rPr lang="en-AU" sz="2000" b="0" i="1" smtClean="0">
                          <a:latin typeface="Cambria Math" panose="02040503050406030204" pitchFamily="18" charset="0"/>
                        </a:rPr>
                        <m:t>𝑥</m:t>
                      </m:r>
                      <m:r>
                        <a:rPr lang="en-AU" sz="2000" b="0" i="1" smtClean="0">
                          <a:latin typeface="Cambria Math" panose="02040503050406030204" pitchFamily="18" charset="0"/>
                        </a:rPr>
                        <m:t>=10</m:t>
                      </m:r>
                    </m:oMath>
                  </m:oMathPara>
                </a14:m>
                <a:endParaRPr lang="en-AU" sz="2000" b="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=5</m:t>
                      </m:r>
                    </m:oMath>
                  </m:oMathPara>
                </a14:m>
                <a:endParaRPr lang="en-AU" sz="2000" b="0" dirty="0"/>
              </a:p>
              <a:p>
                <a:pPr>
                  <a:lnSpc>
                    <a:spcPct val="150000"/>
                  </a:lnSpc>
                </a:pPr>
                <a:r>
                  <a:rPr lang="en-AU" sz="2000" dirty="0"/>
                  <a:t>(5, 0)</a:t>
                </a:r>
                <a:endParaRPr lang="en-AU" sz="2000" b="0" dirty="0"/>
              </a:p>
              <a:p>
                <a:pPr algn="l"/>
                <a:endParaRPr lang="en-AU" sz="1800" dirty="0"/>
              </a:p>
            </p:txBody>
          </p:sp>
        </mc:Choice>
        <mc:Fallback xmlns="">
          <p:sp>
            <p:nvSpPr>
              <p:cNvPr id="9" name="TextBox 8">
                <a:extLst>
                  <a:ext uri="{FF2B5EF4-FFF2-40B4-BE49-F238E27FC236}">
                    <a16:creationId xmlns:a16="http://schemas.microsoft.com/office/drawing/2014/main" id="{51AD0ADE-8F45-3467-47DC-DEC23540C007}"/>
                  </a:ext>
                </a:extLst>
              </p:cNvPr>
              <p:cNvSpPr txBox="1">
                <a:spLocks noRot="1" noChangeAspect="1" noMove="1" noResize="1" noEditPoints="1" noAdjustHandles="1" noChangeArrowheads="1" noChangeShapeType="1" noTextEdit="1"/>
              </p:cNvSpPr>
              <p:nvPr/>
            </p:nvSpPr>
            <p:spPr>
              <a:xfrm>
                <a:off x="408232" y="1994366"/>
                <a:ext cx="5357884" cy="4521633"/>
              </a:xfrm>
              <a:prstGeom prst="rect">
                <a:avLst/>
              </a:prstGeom>
              <a:blipFill>
                <a:blip r:embed="rId3"/>
                <a:stretch>
                  <a:fillRect l="-2958" b="-3235"/>
                </a:stretch>
              </a:blipFill>
            </p:spPr>
            <p:txBody>
              <a:bodyPr/>
              <a:lstStyle/>
              <a:p>
                <a:r>
                  <a:rPr lang="en-AU">
                    <a:noFill/>
                  </a:rPr>
                  <a:t> </a:t>
                </a:r>
              </a:p>
            </p:txBody>
          </p:sp>
        </mc:Fallback>
      </mc:AlternateContent>
      <p:pic>
        <p:nvPicPr>
          <p:cNvPr id="10" name="Picture 9" descr="Graph of y=-2x+10">
            <a:extLst>
              <a:ext uri="{FF2B5EF4-FFF2-40B4-BE49-F238E27FC236}">
                <a16:creationId xmlns:a16="http://schemas.microsoft.com/office/drawing/2014/main" id="{513E1CF7-0B2B-6665-AE60-474F929F8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6000" y="1272331"/>
            <a:ext cx="5238000" cy="5238000"/>
          </a:xfrm>
          <a:prstGeom prst="rect">
            <a:avLst/>
          </a:prstGeom>
        </p:spPr>
      </p:pic>
      <p:sp>
        <p:nvSpPr>
          <p:cNvPr id="4" name="Slide Number Placeholder 3">
            <a:extLst>
              <a:ext uri="{FF2B5EF4-FFF2-40B4-BE49-F238E27FC236}">
                <a16:creationId xmlns:a16="http://schemas.microsoft.com/office/drawing/2014/main" id="{FD2A36EA-FCB0-A290-5D4A-79D86035AC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63311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605</Words>
  <Application>Microsoft Office PowerPoint</Application>
  <PresentationFormat>Widescreen</PresentationFormat>
  <Paragraphs>74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Public Sans</vt:lpstr>
      <vt:lpstr>Arial</vt:lpstr>
      <vt:lpstr>Public Sans Light</vt:lpstr>
      <vt:lpstr>Public Sans SemiBold</vt:lpstr>
      <vt:lpstr>Times New Roman</vt:lpstr>
      <vt:lpstr>Cambria Math</vt:lpstr>
      <vt:lpstr>NSWG Corporate</vt:lpstr>
      <vt:lpstr>Cutting through lines</vt:lpstr>
      <vt:lpstr>Graphing statements</vt:lpstr>
      <vt:lpstr>Intercepts</vt:lpstr>
      <vt:lpstr>Worked example (1)</vt:lpstr>
      <vt:lpstr>Worked example (2)</vt:lpstr>
      <vt:lpstr>Your turn</vt:lpstr>
      <vt:lpstr>Solution – your turn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Cutting through lines</dc:title>
  <dc:creator>NSW Department of Education</dc:creator>
  <dcterms:created xsi:type="dcterms:W3CDTF">2023-10-17T02:17:24Z</dcterms:created>
  <dcterms:modified xsi:type="dcterms:W3CDTF">2023-10-17T02:17:44Z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2023-10-17T02:17:43Z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0d18f856-b8c0-47de-8e47-a006b712bb50</vt:lpwstr>
  </property>
  <property fmtid="{D5CDD505-2E9C-101B-9397-08002B2CF9AE}" pid="8" name="MSIP_Label_b603dfd7-d93a-4381-a340-2995d8282205_ContentBits">
    <vt:lpwstr>0</vt:lpwstr>
  </property>
</Properties>
</file>