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7" r:id="rId3"/>
    <p:sldId id="268" r:id="rId4"/>
    <p:sldId id="272" r:id="rId5"/>
    <p:sldId id="270" r:id="rId6"/>
    <p:sldId id="271" r:id="rId7"/>
    <p:sldId id="273" r:id="rId8"/>
    <p:sldId id="277" r:id="rId9"/>
    <p:sldId id="275" r:id="rId10"/>
    <p:sldId id="278" r:id="rId11"/>
    <p:sldId id="279"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bold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7"/>
            <p14:sldId id="268"/>
            <p14:sldId id="272"/>
            <p14:sldId id="270"/>
            <p14:sldId id="271"/>
            <p14:sldId id="273"/>
            <p14:sldId id="277"/>
            <p14:sldId id="275"/>
            <p14:sldId id="278"/>
            <p14:sldId id="27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5BE64-5961-4261-BD0C-4B5EBCC88FDC}" v="13" dt="2023-10-16T03:27:22.0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8" autoAdjust="0"/>
  </p:normalViewPr>
  <p:slideViewPr>
    <p:cSldViewPr snapToGrid="0">
      <p:cViewPr varScale="1">
        <p:scale>
          <a:sx n="48" d="100"/>
          <a:sy n="48" d="100"/>
        </p:scale>
        <p:origin x="1930" y="3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2037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739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22944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2358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0332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39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86065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8264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4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182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794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5633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17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854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956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8252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17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8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1274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827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39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301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901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7698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27910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51657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170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7821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203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31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ndex.php?curid=178868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Line it up</a:t>
            </a:r>
          </a:p>
        </p:txBody>
      </p:sp>
      <p:sp>
        <p:nvSpPr>
          <p:cNvPr id="7" name="Footer Placeholder 6">
            <a:extLst>
              <a:ext uri="{FF2B5EF4-FFF2-40B4-BE49-F238E27FC236}">
                <a16:creationId xmlns:a16="http://schemas.microsoft.com/office/drawing/2014/main" id="{7D52552D-EFFA-5A9C-656E-67E0E798CF6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NSW Department of Education</a:t>
            </a:r>
            <a:endParaRPr lang="en-AU" dirty="0"/>
          </a:p>
        </p:txBody>
      </p:sp>
      <p:sp>
        <p:nvSpPr>
          <p:cNvPr id="3" name="Text Placeholder 2">
            <a:extLst>
              <a:ext uri="{FF2B5EF4-FFF2-40B4-BE49-F238E27FC236}">
                <a16:creationId xmlns:a16="http://schemas.microsoft.com/office/drawing/2014/main" id="{79E19CD0-DFCB-53D9-5F2B-E83C54CB0675}"/>
              </a:ext>
            </a:extLst>
          </p:cNvPr>
          <p:cNvSpPr>
            <a:spLocks noGrp="1"/>
          </p:cNvSpPr>
          <p:nvPr>
            <p:ph type="body" sz="quarter" idx="14"/>
          </p:nvPr>
        </p:nvSpPr>
        <p:spPr/>
        <p:txBody>
          <a:bodyPr/>
          <a:lstStyle/>
          <a:p>
            <a:r>
              <a:rPr lang="en-AU" dirty="0"/>
              <a:t>Explicit teaching</a:t>
            </a: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(10)</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Second solutions</a:t>
            </a:r>
          </a:p>
        </p:txBody>
      </p:sp>
      <mc:AlternateContent xmlns:mc="http://schemas.openxmlformats.org/markup-compatibility/2006" xmlns:a14="http://schemas.microsoft.com/office/drawing/2010/main">
        <mc:Choice Requires="a14">
          <p:sp>
            <p:nvSpPr>
              <p:cNvPr id="10" name="Content Placeholder 5">
                <a:extLst>
                  <a:ext uri="{FF2B5EF4-FFF2-40B4-BE49-F238E27FC236}">
                    <a16:creationId xmlns:a16="http://schemas.microsoft.com/office/drawing/2014/main" id="{75A509FA-E54E-F080-354F-076BC4516633}"/>
                  </a:ext>
                </a:extLst>
              </p:cNvPr>
              <p:cNvSpPr>
                <a:spLocks noGrp="1"/>
              </p:cNvSpPr>
              <p:nvPr>
                <p:ph idx="4294967295"/>
              </p:nvPr>
            </p:nvSpPr>
            <p:spPr>
              <a:xfrm>
                <a:off x="360000" y="1619251"/>
                <a:ext cx="11185525" cy="736014"/>
              </a:xfrm>
            </p:spPr>
            <p:txBody>
              <a:bodyPr/>
              <a:lstStyle/>
              <a:p>
                <a:pPr>
                  <a:lnSpc>
                    <a:spcPct val="150000"/>
                  </a:lnSpc>
                </a:pPr>
                <a:r>
                  <a:rPr lang="en-AU" sz="1600" dirty="0"/>
                  <a:t>Establish an equation for a line that is perpendicular to the linear relationship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=−4</m:t>
                    </m:r>
                    <m:r>
                      <a:rPr lang="en-AU" sz="1600" b="0" i="1" smtClean="0">
                        <a:latin typeface="Cambria Math" panose="02040503050406030204" pitchFamily="18" charset="0"/>
                      </a:rPr>
                      <m:t>𝑥</m:t>
                    </m:r>
                    <m:r>
                      <a:rPr lang="en-AU" sz="1600" b="0" i="1" smtClean="0">
                        <a:latin typeface="Cambria Math" panose="02040503050406030204" pitchFamily="18" charset="0"/>
                      </a:rPr>
                      <m:t>−3</m:t>
                    </m:r>
                  </m:oMath>
                </a14:m>
                <a:r>
                  <a:rPr lang="en-AU" sz="1600" dirty="0"/>
                  <a:t> and represent this on the cartesian plane.</a:t>
                </a:r>
              </a:p>
            </p:txBody>
          </p:sp>
        </mc:Choice>
        <mc:Fallback xmlns="">
          <p:sp>
            <p:nvSpPr>
              <p:cNvPr id="10" name="Content Placeholder 5">
                <a:extLst>
                  <a:ext uri="{FF2B5EF4-FFF2-40B4-BE49-F238E27FC236}">
                    <a16:creationId xmlns:a16="http://schemas.microsoft.com/office/drawing/2014/main" id="{75A509FA-E54E-F080-354F-076BC4516633}"/>
                  </a:ext>
                </a:extLst>
              </p:cNvPr>
              <p:cNvSpPr>
                <a:spLocks noGrp="1" noRot="1" noChangeAspect="1" noMove="1" noResize="1" noEditPoints="1" noAdjustHandles="1" noChangeArrowheads="1" noChangeShapeType="1" noTextEdit="1"/>
              </p:cNvSpPr>
              <p:nvPr>
                <p:ph idx="4294967295"/>
              </p:nvPr>
            </p:nvSpPr>
            <p:spPr>
              <a:xfrm>
                <a:off x="360000" y="1619251"/>
                <a:ext cx="11185525" cy="736014"/>
              </a:xfrm>
              <a:blipFill>
                <a:blip r:embed="rId3"/>
                <a:stretch>
                  <a:fillRect l="-1090" b="-10000"/>
                </a:stretch>
              </a:blipFill>
            </p:spPr>
            <p:txBody>
              <a:bodyPr/>
              <a:lstStyle/>
              <a:p>
                <a:r>
                  <a:rPr lang="en-AU">
                    <a:noFill/>
                  </a:rPr>
                  <a:t> </a:t>
                </a:r>
              </a:p>
            </p:txBody>
          </p:sp>
        </mc:Fallback>
      </mc:AlternateContent>
      <p:pic>
        <p:nvPicPr>
          <p:cNvPr id="7" name="Picture 6" descr="A cartesian plane with the following information displayed.&#10;A red line with the equation y equals negative four x minus three. &#10;A blue line with the equation y equals one quarter x.">
            <a:extLst>
              <a:ext uri="{FF2B5EF4-FFF2-40B4-BE49-F238E27FC236}">
                <a16:creationId xmlns:a16="http://schemas.microsoft.com/office/drawing/2014/main" id="{74C31797-1472-7A76-5269-2C76BAFC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73" y="2173769"/>
            <a:ext cx="6320666" cy="4213778"/>
          </a:xfrm>
          <a:prstGeom prst="rect">
            <a:avLst/>
          </a:prstGeom>
        </p:spPr>
      </p:pic>
      <mc:AlternateContent xmlns:mc="http://schemas.openxmlformats.org/markup-compatibility/2006" xmlns:a14="http://schemas.microsoft.com/office/drawing/2010/main">
        <mc:Choice Requires="a14">
          <p:sp>
            <p:nvSpPr>
              <p:cNvPr id="2" name="Content Placeholder 5">
                <a:extLst>
                  <a:ext uri="{FF2B5EF4-FFF2-40B4-BE49-F238E27FC236}">
                    <a16:creationId xmlns:a16="http://schemas.microsoft.com/office/drawing/2014/main" id="{1892CB4D-A324-708C-9F55-3B14FEBC24D1}"/>
                  </a:ext>
                </a:extLst>
              </p:cNvPr>
              <p:cNvSpPr txBox="1">
                <a:spLocks/>
              </p:cNvSpPr>
              <p:nvPr/>
            </p:nvSpPr>
            <p:spPr>
              <a:xfrm>
                <a:off x="360000" y="2491734"/>
                <a:ext cx="3216835" cy="366459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=−4</m:t>
                      </m:r>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−3</m:t>
                      </m:r>
                    </m:oMath>
                  </m:oMathPara>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rPr>
                        <m:t>=−4</m:t>
                      </m:r>
                    </m:oMath>
                  </m:oMathPara>
                </a14:m>
                <a:endParaRPr lang="en-AU" sz="160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ea typeface="Cambria Math" panose="02040503050406030204" pitchFamily="18" charset="0"/>
                        </a:rPr>
                        <m:t>×</m:t>
                      </m:r>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=−1</m:t>
                      </m:r>
                    </m:oMath>
                  </m:oMathPara>
                </a14:m>
                <a:endParaRPr lang="en-AU" sz="1600" dirty="0">
                  <a:solidFill>
                    <a:schemeClr val="tx1"/>
                  </a:solidFill>
                </a:endParaRPr>
              </a:p>
              <a:p>
                <a:pPr>
                  <a:lnSpc>
                    <a:spcPct val="150000"/>
                  </a:lnSpc>
                </a:pPr>
                <a:r>
                  <a:rPr lang="en-AU" sz="1600" dirty="0">
                    <a:solidFill>
                      <a:schemeClr val="tx1"/>
                    </a:solidFill>
                  </a:rPr>
                  <a:t>∴ </a:t>
                </a:r>
                <a14:m>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−4</m:t>
                        </m:r>
                        <m:r>
                          <a:rPr lang="en-AU" sz="1600" b="0" i="1" smtClean="0">
                            <a:solidFill>
                              <a:schemeClr val="tx1"/>
                            </a:solidFill>
                            <a:latin typeface="Cambria Math" panose="02040503050406030204" pitchFamily="18" charset="0"/>
                            <a:ea typeface="Cambria Math" panose="02040503050406030204" pitchFamily="18" charset="0"/>
                          </a:rPr>
                          <m:t>×</m:t>
                        </m:r>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oMath>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r>
                        <a:rPr lang="en-AU" sz="1600" b="0" i="1" smtClean="0">
                          <a:solidFill>
                            <a:schemeClr val="tx1"/>
                          </a:solidFill>
                          <a:latin typeface="Cambria Math" panose="02040503050406030204" pitchFamily="18" charset="0"/>
                          <a:ea typeface="Cambria Math" panose="02040503050406030204" pitchFamily="18" charset="0"/>
                        </a:rPr>
                        <m:t>×−</m:t>
                      </m:r>
                      <m:f>
                        <m:fPr>
                          <m:ctrlPr>
                            <a:rPr lang="en-AU" sz="1600" b="0" i="1" smtClean="0">
                              <a:solidFill>
                                <a:schemeClr val="tx1"/>
                              </a:solidFill>
                              <a:latin typeface="Cambria Math" panose="02040503050406030204" pitchFamily="18" charset="0"/>
                              <a:ea typeface="Cambria Math" panose="02040503050406030204" pitchFamily="18" charset="0"/>
                            </a:rPr>
                          </m:ctrlPr>
                        </m:fPr>
                        <m:num>
                          <m:r>
                            <a:rPr lang="en-AU" sz="1600" b="0" i="0" smtClean="0">
                              <a:solidFill>
                                <a:schemeClr val="tx1"/>
                              </a:solidFill>
                              <a:latin typeface="Cambria Math" panose="02040503050406030204" pitchFamily="18" charset="0"/>
                              <a:ea typeface="Cambria Math" panose="02040503050406030204" pitchFamily="18" charset="0"/>
                            </a:rPr>
                            <m:t>1</m:t>
                          </m:r>
                        </m:num>
                        <m:den>
                          <m:r>
                            <a:rPr lang="en-AU" sz="1600" b="0" i="0" smtClean="0">
                              <a:solidFill>
                                <a:schemeClr val="tx1"/>
                              </a:solidFill>
                              <a:latin typeface="Cambria Math" panose="02040503050406030204" pitchFamily="18" charset="0"/>
                              <a:ea typeface="Cambria Math" panose="02040503050406030204" pitchFamily="18" charset="0"/>
                            </a:rPr>
                            <m:t>4</m:t>
                          </m:r>
                        </m:den>
                      </m:f>
                    </m:oMath>
                    <m:oMath xmlns:m="http://schemas.openxmlformats.org/officeDocument/2006/math">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m:t>
                      </m:r>
                      <m:f>
                        <m:fPr>
                          <m:ctrlPr>
                            <a:rPr lang="en-AU" sz="1600" b="0" i="1" smtClean="0">
                              <a:solidFill>
                                <a:schemeClr val="tx1"/>
                              </a:solidFill>
                              <a:latin typeface="Cambria Math" panose="02040503050406030204" pitchFamily="18" charset="0"/>
                              <a:ea typeface="Cambria Math" panose="02040503050406030204" pitchFamily="18" charset="0"/>
                            </a:rPr>
                          </m:ctrlPr>
                        </m:fPr>
                        <m:num>
                          <m:r>
                            <a:rPr lang="en-AU" sz="1600" b="0" i="1" smtClean="0">
                              <a:solidFill>
                                <a:schemeClr val="tx1"/>
                              </a:solidFill>
                              <a:latin typeface="Cambria Math" panose="02040503050406030204" pitchFamily="18" charset="0"/>
                              <a:ea typeface="Cambria Math" panose="02040503050406030204" pitchFamily="18" charset="0"/>
                            </a:rPr>
                            <m:t>1</m:t>
                          </m:r>
                        </m:num>
                        <m:den>
                          <m:r>
                            <a:rPr lang="en-AU" sz="1600" b="0" i="1" smtClean="0">
                              <a:solidFill>
                                <a:schemeClr val="tx1"/>
                              </a:solidFill>
                              <a:latin typeface="Cambria Math" panose="02040503050406030204" pitchFamily="18" charset="0"/>
                              <a:ea typeface="Cambria Math" panose="02040503050406030204" pitchFamily="18" charset="0"/>
                            </a:rPr>
                            <m:t>4</m:t>
                          </m:r>
                        </m:den>
                      </m:f>
                    </m:oMath>
                  </m:oMathPara>
                </a14:m>
                <a:br>
                  <a:rPr lang="en-AU" sz="1600" b="0" dirty="0">
                    <a:solidFill>
                      <a:schemeClr val="tx1"/>
                    </a:solidFill>
                    <a:ea typeface="Cambria Math" panose="02040503050406030204" pitchFamily="18" charset="0"/>
                  </a:rPr>
                </a:br>
                <a:r>
                  <a:rPr lang="en-AU" sz="1600" dirty="0">
                    <a:solidFill>
                      <a:schemeClr val="tx1"/>
                    </a:solidFill>
                  </a:rPr>
                  <a:t>∴ </a:t>
                </a:r>
                <a14:m>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4</m:t>
                        </m:r>
                      </m:den>
                    </m:f>
                    <m:r>
                      <a:rPr lang="en-AU" sz="1600" b="0" i="1" smtClean="0">
                        <a:solidFill>
                          <a:schemeClr val="tx1"/>
                        </a:solidFill>
                        <a:latin typeface="Cambria Math" panose="02040503050406030204" pitchFamily="18" charset="0"/>
                      </a:rPr>
                      <m:t>𝑥</m:t>
                    </m:r>
                  </m:oMath>
                </a14:m>
                <a:r>
                  <a:rPr lang="en-AU" sz="1600" dirty="0">
                    <a:solidFill>
                      <a:schemeClr val="tx1"/>
                    </a:solidFill>
                  </a:rPr>
                  <a:t> is a solution</a:t>
                </a:r>
              </a:p>
            </p:txBody>
          </p:sp>
        </mc:Choice>
        <mc:Fallback xmlns="">
          <p:sp>
            <p:nvSpPr>
              <p:cNvPr id="2" name="Content Placeholder 5">
                <a:extLst>
                  <a:ext uri="{FF2B5EF4-FFF2-40B4-BE49-F238E27FC236}">
                    <a16:creationId xmlns:a16="http://schemas.microsoft.com/office/drawing/2014/main" id="{1892CB4D-A324-708C-9F55-3B14FEBC24D1}"/>
                  </a:ext>
                </a:extLst>
              </p:cNvPr>
              <p:cNvSpPr txBox="1">
                <a:spLocks noRot="1" noChangeAspect="1" noMove="1" noResize="1" noEditPoints="1" noAdjustHandles="1" noChangeArrowheads="1" noChangeShapeType="1" noTextEdit="1"/>
              </p:cNvSpPr>
              <p:nvPr/>
            </p:nvSpPr>
            <p:spPr>
              <a:xfrm>
                <a:off x="360000" y="2491734"/>
                <a:ext cx="3216835" cy="3664591"/>
              </a:xfrm>
              <a:prstGeom prst="rect">
                <a:avLst/>
              </a:prstGeom>
              <a:blipFill>
                <a:blip r:embed="rId5"/>
                <a:stretch>
                  <a:fillRect l="-3788" b="-8652"/>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29C4F1D8-9D4D-9BD1-865A-0B413962235A}"/>
              </a:ext>
            </a:extLst>
          </p:cNvPr>
          <p:cNvSpPr/>
          <p:nvPr/>
        </p:nvSpPr>
        <p:spPr>
          <a:xfrm>
            <a:off x="2182549" y="2742198"/>
            <a:ext cx="4415020" cy="751165"/>
          </a:xfrm>
          <a:prstGeom prst="wedgeRoundRectCallout">
            <a:avLst>
              <a:gd name="adj1" fmla="val -64471"/>
              <a:gd name="adj2" fmla="val 6407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What is the name given to this relationship? </a:t>
            </a:r>
          </a:p>
        </p:txBody>
      </p:sp>
      <p:sp>
        <p:nvSpPr>
          <p:cNvPr id="9" name="Speech Bubble: Rectangle with Corners Rounded 8">
            <a:extLst>
              <a:ext uri="{FF2B5EF4-FFF2-40B4-BE49-F238E27FC236}">
                <a16:creationId xmlns:a16="http://schemas.microsoft.com/office/drawing/2014/main" id="{95043FD5-94F9-602C-C868-2B4EB8FC36E5}"/>
              </a:ext>
            </a:extLst>
          </p:cNvPr>
          <p:cNvSpPr/>
          <p:nvPr/>
        </p:nvSpPr>
        <p:spPr>
          <a:xfrm>
            <a:off x="2182547" y="4884922"/>
            <a:ext cx="4415021" cy="990558"/>
          </a:xfrm>
          <a:prstGeom prst="wedgeRoundRectCallout">
            <a:avLst>
              <a:gd name="adj1" fmla="val -72497"/>
              <a:gd name="adj2" fmla="val 6717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What similarities are there with the equation for your solution? </a:t>
            </a:r>
          </a:p>
        </p:txBody>
      </p:sp>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47488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(2)</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The café wall</a:t>
            </a:r>
          </a:p>
        </p:txBody>
      </p:sp>
      <p:pic>
        <p:nvPicPr>
          <p:cNvPr id="6" name="Content Placeholder 6" descr="An image displaying the artwork 'The Cafe Wall'.&#10;This image shows several rows of alternating black and white squares, with each subsequent row slightly off-centre to the one above.&#10;It presents an image that causes one to question whether all of the lines are straight, slanted, parallel, perpendicular or any combination of these features.">
            <a:extLst>
              <a:ext uri="{FF2B5EF4-FFF2-40B4-BE49-F238E27FC236}">
                <a16:creationId xmlns:a16="http://schemas.microsoft.com/office/drawing/2014/main" id="{F31B9C38-92D5-521B-3E3A-F0D1B1E2B96F}"/>
              </a:ext>
            </a:extLst>
          </p:cNvPr>
          <p:cNvPicPr>
            <a:picLocks noGrp="1"/>
          </p:cNvPicPr>
          <p:nvPr>
            <p:ph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27023"/>
          <a:stretch/>
        </p:blipFill>
        <p:spPr>
          <a:xfrm rot="2700000">
            <a:off x="4198938" y="2221268"/>
            <a:ext cx="3794125" cy="3343275"/>
          </a:xfrm>
        </p:spPr>
      </p:pic>
      <p:sp>
        <p:nvSpPr>
          <p:cNvPr id="9" name="TextBox 8">
            <a:extLst>
              <a:ext uri="{FF2B5EF4-FFF2-40B4-BE49-F238E27FC236}">
                <a16:creationId xmlns:a16="http://schemas.microsoft.com/office/drawing/2014/main" id="{6EC177BF-8A1E-E34F-E929-A1CB8BF478B1}"/>
              </a:ext>
            </a:extLst>
          </p:cNvPr>
          <p:cNvSpPr txBox="1"/>
          <p:nvPr/>
        </p:nvSpPr>
        <p:spPr>
          <a:xfrm>
            <a:off x="8520026" y="6150652"/>
            <a:ext cx="3494238" cy="338554"/>
          </a:xfrm>
          <a:prstGeom prst="rect">
            <a:avLst/>
          </a:prstGeom>
          <a:noFill/>
        </p:spPr>
        <p:txBody>
          <a:bodyPr wrap="square">
            <a:spAutoFit/>
          </a:bodyPr>
          <a:lstStyle/>
          <a:p>
            <a:r>
              <a:rPr lang="en-AU" sz="800" dirty="0"/>
              <a:t>This image has been rotated and cropped, the original is by Fibonacci.</a:t>
            </a:r>
          </a:p>
          <a:p>
            <a:r>
              <a:rPr lang="en-AU" sz="800" dirty="0"/>
              <a:t>‘</a:t>
            </a:r>
            <a:r>
              <a:rPr lang="en-AU" sz="800" dirty="0">
                <a:hlinkClick r:id="rId4"/>
              </a:rPr>
              <a:t>Café wall illusion</a:t>
            </a:r>
            <a:r>
              <a:rPr lang="en-AU" sz="800" dirty="0"/>
              <a:t>’ by Fibonacci is licensed under </a:t>
            </a:r>
            <a:r>
              <a:rPr lang="en-AU" sz="800" dirty="0">
                <a:hlinkClick r:id="rId5"/>
              </a:rPr>
              <a:t>CC BY-SA 3.0</a:t>
            </a:r>
            <a:r>
              <a:rPr lang="en-AU" sz="800" dirty="0"/>
              <a:t>.</a:t>
            </a:r>
          </a:p>
        </p:txBody>
      </p:sp>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70981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(3)</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First example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5B1F3C2-8B2D-D304-EB3A-AD2C64B717C2}"/>
                  </a:ext>
                </a:extLst>
              </p:cNvPr>
              <p:cNvSpPr>
                <a:spLocks noGrp="1"/>
              </p:cNvSpPr>
              <p:nvPr>
                <p:ph idx="4294967295"/>
              </p:nvPr>
            </p:nvSpPr>
            <p:spPr>
              <a:xfrm>
                <a:off x="354013" y="1619251"/>
                <a:ext cx="7223125" cy="310016"/>
              </a:xfrm>
            </p:spPr>
            <p:txBody>
              <a:bodyPr/>
              <a:lstStyle/>
              <a:p>
                <a:r>
                  <a:rPr lang="en-AU" sz="1600" dirty="0"/>
                  <a:t>Establish a line that is parallel to the linear relationship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=3</m:t>
                    </m:r>
                    <m:r>
                      <a:rPr lang="en-AU" sz="1600" b="0" i="1" smtClean="0">
                        <a:latin typeface="Cambria Math" panose="02040503050406030204" pitchFamily="18" charset="0"/>
                      </a:rPr>
                      <m:t>𝑥</m:t>
                    </m:r>
                    <m:r>
                      <a:rPr lang="en-AU" sz="1600" b="0" i="1" smtClean="0">
                        <a:latin typeface="Cambria Math" panose="02040503050406030204" pitchFamily="18" charset="0"/>
                      </a:rPr>
                      <m:t>+4</m:t>
                    </m:r>
                  </m:oMath>
                </a14:m>
                <a:r>
                  <a:rPr lang="en-AU" sz="1600" dirty="0"/>
                  <a:t>.</a:t>
                </a:r>
              </a:p>
            </p:txBody>
          </p:sp>
        </mc:Choice>
        <mc:Fallback xmlns="">
          <p:sp>
            <p:nvSpPr>
              <p:cNvPr id="6" name="Content Placeholder 5">
                <a:extLst>
                  <a:ext uri="{FF2B5EF4-FFF2-40B4-BE49-F238E27FC236}">
                    <a16:creationId xmlns:a16="http://schemas.microsoft.com/office/drawing/2014/main" id="{B5B1F3C2-8B2D-D304-EB3A-AD2C64B717C2}"/>
                  </a:ext>
                </a:extLst>
              </p:cNvPr>
              <p:cNvSpPr>
                <a:spLocks noGrp="1" noRot="1" noChangeAspect="1" noMove="1" noResize="1" noEditPoints="1" noAdjustHandles="1" noChangeArrowheads="1" noChangeShapeType="1" noTextEdit="1"/>
              </p:cNvSpPr>
              <p:nvPr>
                <p:ph idx="4294967295"/>
              </p:nvPr>
            </p:nvSpPr>
            <p:spPr>
              <a:xfrm>
                <a:off x="354013" y="1619251"/>
                <a:ext cx="7223125" cy="310016"/>
              </a:xfrm>
              <a:blipFill>
                <a:blip r:embed="rId2"/>
                <a:stretch>
                  <a:fillRect l="-1688" t="-24000" b="-18000"/>
                </a:stretch>
              </a:blipFill>
            </p:spPr>
            <p:txBody>
              <a:bodyPr/>
              <a:lstStyle/>
              <a:p>
                <a:r>
                  <a:rPr lang="en-AU">
                    <a:noFill/>
                  </a:rPr>
                  <a:t> </a:t>
                </a:r>
              </a:p>
            </p:txBody>
          </p:sp>
        </mc:Fallback>
      </mc:AlternateContent>
      <p:pic>
        <p:nvPicPr>
          <p:cNvPr id="15" name="Picture 14" descr="A cartesian plane with the following information displayed.&#10;A red line with the equation y equals three x plus four. The y-intercept has been labelled as passing through four on the y-axis and the x-intercept has been labelled as passing through a point between negative one and negative two on the x-axis.&#10;A blue line with the equation y equals three x minus one. The y-intercept has been labelled as passing through negative one on the y-axis and the x-intercept has been labelled as passing through a point between zero and one on the x-axis.">
            <a:extLst>
              <a:ext uri="{FF2B5EF4-FFF2-40B4-BE49-F238E27FC236}">
                <a16:creationId xmlns:a16="http://schemas.microsoft.com/office/drawing/2014/main" id="{C12A1C46-85B3-0CA7-E441-C87088D15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13" y="2087148"/>
            <a:ext cx="6440828" cy="4293885"/>
          </a:xfrm>
          <a:prstGeom prst="rect">
            <a:avLst/>
          </a:prstGeom>
        </p:spPr>
      </p:pic>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37484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(4)</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First prompts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5B1F3C2-8B2D-D304-EB3A-AD2C64B717C2}"/>
                  </a:ext>
                </a:extLst>
              </p:cNvPr>
              <p:cNvSpPr>
                <a:spLocks noGrp="1"/>
              </p:cNvSpPr>
              <p:nvPr>
                <p:ph idx="4294967295"/>
              </p:nvPr>
            </p:nvSpPr>
            <p:spPr>
              <a:xfrm>
                <a:off x="360025" y="1619250"/>
                <a:ext cx="11483975" cy="311150"/>
              </a:xfrm>
            </p:spPr>
            <p:txBody>
              <a:bodyPr/>
              <a:lstStyle/>
              <a:p>
                <a:r>
                  <a:rPr lang="en-AU" sz="1600" dirty="0"/>
                  <a:t>Establish a line that is parallel to the linear relationship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=3</m:t>
                    </m:r>
                    <m:r>
                      <a:rPr lang="en-AU" sz="1600" b="0" i="1" smtClean="0">
                        <a:latin typeface="Cambria Math" panose="02040503050406030204" pitchFamily="18" charset="0"/>
                      </a:rPr>
                      <m:t>𝑥</m:t>
                    </m:r>
                    <m:r>
                      <a:rPr lang="en-AU" sz="1600" b="0" i="1" smtClean="0">
                        <a:latin typeface="Cambria Math" panose="02040503050406030204" pitchFamily="18" charset="0"/>
                      </a:rPr>
                      <m:t>+4</m:t>
                    </m:r>
                  </m:oMath>
                </a14:m>
                <a:r>
                  <a:rPr lang="en-AU" sz="1600" dirty="0"/>
                  <a:t>.</a:t>
                </a:r>
              </a:p>
            </p:txBody>
          </p:sp>
        </mc:Choice>
        <mc:Fallback xmlns="">
          <p:sp>
            <p:nvSpPr>
              <p:cNvPr id="6" name="Content Placeholder 5">
                <a:extLst>
                  <a:ext uri="{FF2B5EF4-FFF2-40B4-BE49-F238E27FC236}">
                    <a16:creationId xmlns:a16="http://schemas.microsoft.com/office/drawing/2014/main" id="{B5B1F3C2-8B2D-D304-EB3A-AD2C64B717C2}"/>
                  </a:ext>
                </a:extLst>
              </p:cNvPr>
              <p:cNvSpPr>
                <a:spLocks noGrp="1" noRot="1" noChangeAspect="1" noMove="1" noResize="1" noEditPoints="1" noAdjustHandles="1" noChangeArrowheads="1" noChangeShapeType="1" noTextEdit="1"/>
              </p:cNvSpPr>
              <p:nvPr>
                <p:ph idx="4294967295"/>
              </p:nvPr>
            </p:nvSpPr>
            <p:spPr>
              <a:xfrm>
                <a:off x="360025" y="1619250"/>
                <a:ext cx="11483975" cy="311150"/>
              </a:xfrm>
              <a:blipFill>
                <a:blip r:embed="rId2"/>
                <a:stretch>
                  <a:fillRect l="-1062" t="-23529" b="-15686"/>
                </a:stretch>
              </a:blipFill>
            </p:spPr>
            <p:txBody>
              <a:bodyPr/>
              <a:lstStyle/>
              <a:p>
                <a:r>
                  <a:rPr lang="en-AU">
                    <a:noFill/>
                  </a:rPr>
                  <a:t> </a:t>
                </a:r>
              </a:p>
            </p:txBody>
          </p:sp>
        </mc:Fallback>
      </mc:AlternateContent>
      <p:pic>
        <p:nvPicPr>
          <p:cNvPr id="15" name="Picture 14" descr="A cartesian plane with the following information displayed.&#10;A red line with the equation y equals three x plus four. The y-intercept has been labelled as passing through four on the y-axis and the x-intercept has been labelled as passing through a point between negative one and negative two on the x-axis.&#10;A blue line with the equation y equals three x minus one. The y-intercept has been labelled as passing through negative one on the y-axis and the x-intercept has been labelled as passing through a point between zero and one on the x-axis.">
            <a:extLst>
              <a:ext uri="{FF2B5EF4-FFF2-40B4-BE49-F238E27FC236}">
                <a16:creationId xmlns:a16="http://schemas.microsoft.com/office/drawing/2014/main" id="{C12A1C46-85B3-0CA7-E441-C87088D15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0" y="2088000"/>
            <a:ext cx="6440828" cy="4293885"/>
          </a:xfrm>
          <a:prstGeom prst="rect">
            <a:avLst/>
          </a:prstGeom>
        </p:spPr>
      </p:pic>
      <mc:AlternateContent xmlns:mc="http://schemas.openxmlformats.org/markup-compatibility/2006" xmlns:a14="http://schemas.microsoft.com/office/drawing/2010/main">
        <mc:Choice Requires="a14">
          <p:sp>
            <p:nvSpPr>
              <p:cNvPr id="7" name="Speech Bubble: Rectangle with Corners Rounded 6" descr="A callout box pointing to an equation in the graph: 'y = 3x minus 1'. 'What aspects of this equation are the same as 𝑦=3𝑥+4?'&#10;">
                <a:extLst>
                  <a:ext uri="{FF2B5EF4-FFF2-40B4-BE49-F238E27FC236}">
                    <a16:creationId xmlns:a16="http://schemas.microsoft.com/office/drawing/2014/main" id="{F299AC5B-BD63-D244-AB3C-ABD4695CE533}"/>
                  </a:ext>
                </a:extLst>
              </p:cNvPr>
              <p:cNvSpPr/>
              <p:nvPr/>
            </p:nvSpPr>
            <p:spPr>
              <a:xfrm>
                <a:off x="6549652" y="2922608"/>
                <a:ext cx="5040000" cy="1008318"/>
              </a:xfrm>
              <a:prstGeom prst="wedgeRoundRectCallout">
                <a:avLst>
                  <a:gd name="adj1" fmla="val -83848"/>
                  <a:gd name="adj2" fmla="val 4490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What aspects of this equation are the same as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=3</m:t>
                    </m:r>
                    <m:r>
                      <a:rPr lang="en-AU" sz="1600" b="0" i="1" smtClean="0">
                        <a:latin typeface="Cambria Math" panose="02040503050406030204" pitchFamily="18" charset="0"/>
                      </a:rPr>
                      <m:t>𝑥</m:t>
                    </m:r>
                    <m:r>
                      <a:rPr lang="en-AU" sz="1600" b="0" i="1" smtClean="0">
                        <a:latin typeface="Cambria Math" panose="02040503050406030204" pitchFamily="18" charset="0"/>
                      </a:rPr>
                      <m:t>+4</m:t>
                    </m:r>
                  </m:oMath>
                </a14:m>
                <a:r>
                  <a:rPr lang="en-AU" sz="1600" dirty="0"/>
                  <a:t>?</a:t>
                </a:r>
              </a:p>
            </p:txBody>
          </p:sp>
        </mc:Choice>
        <mc:Fallback xmlns="">
          <p:sp>
            <p:nvSpPr>
              <p:cNvPr id="7" name="Speech Bubble: Rectangle with Corners Rounded 6" descr="A callout box pointing to an equation in the graph: 'y = 3x minus 1'. 'What aspects of this equation are the same as 𝑦=3𝑥+4?'&#10;">
                <a:extLst>
                  <a:ext uri="{FF2B5EF4-FFF2-40B4-BE49-F238E27FC236}">
                    <a16:creationId xmlns:a16="http://schemas.microsoft.com/office/drawing/2014/main" id="{F299AC5B-BD63-D244-AB3C-ABD4695CE533}"/>
                  </a:ext>
                </a:extLst>
              </p:cNvPr>
              <p:cNvSpPr>
                <a:spLocks noRot="1" noChangeAspect="1" noMove="1" noResize="1" noEditPoints="1" noAdjustHandles="1" noChangeArrowheads="1" noChangeShapeType="1" noTextEdit="1"/>
              </p:cNvSpPr>
              <p:nvPr/>
            </p:nvSpPr>
            <p:spPr>
              <a:xfrm>
                <a:off x="6549652" y="2922608"/>
                <a:ext cx="5040000" cy="1008318"/>
              </a:xfrm>
              <a:prstGeom prst="wedgeRoundRectCallout">
                <a:avLst>
                  <a:gd name="adj1" fmla="val -83848"/>
                  <a:gd name="adj2" fmla="val 44901"/>
                  <a:gd name="adj3" fmla="val 16667"/>
                </a:avLst>
              </a:prstGeom>
              <a:blipFill>
                <a:blip r:embed="rId4"/>
                <a:stretch>
                  <a:fillRect/>
                </a:stretch>
              </a:blipFill>
              <a:ln>
                <a:noFill/>
              </a:ln>
            </p:spPr>
            <p:txBody>
              <a:bodyPr/>
              <a:lstStyle/>
              <a:p>
                <a:r>
                  <a:rPr lang="en-AU">
                    <a:noFill/>
                  </a:rPr>
                  <a:t> </a:t>
                </a:r>
              </a:p>
            </p:txBody>
          </p:sp>
        </mc:Fallback>
      </mc:AlternateContent>
      <p:sp>
        <p:nvSpPr>
          <p:cNvPr id="9" name="Speech Bubble: Rectangle with Corners Rounded 8" descr="A callout box pointing to an equation in the graph: 'y = 3x minus 1'. 'What is different?'">
            <a:extLst>
              <a:ext uri="{FF2B5EF4-FFF2-40B4-BE49-F238E27FC236}">
                <a16:creationId xmlns:a16="http://schemas.microsoft.com/office/drawing/2014/main" id="{29746605-2F48-7160-64C5-4FE4D504928A}"/>
              </a:ext>
            </a:extLst>
          </p:cNvPr>
          <p:cNvSpPr/>
          <p:nvPr/>
        </p:nvSpPr>
        <p:spPr>
          <a:xfrm>
            <a:off x="6497114" y="4270067"/>
            <a:ext cx="2520000" cy="864000"/>
          </a:xfrm>
          <a:prstGeom prst="wedgeRoundRectCallout">
            <a:avLst>
              <a:gd name="adj1" fmla="val -101651"/>
              <a:gd name="adj2" fmla="val -5763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What is different?</a:t>
            </a:r>
          </a:p>
        </p:txBody>
      </p:sp>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11528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(5)</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First your turn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5B1F3C2-8B2D-D304-EB3A-AD2C64B717C2}"/>
                  </a:ext>
                </a:extLst>
              </p:cNvPr>
              <p:cNvSpPr>
                <a:spLocks noGrp="1"/>
              </p:cNvSpPr>
              <p:nvPr>
                <p:ph idx="4294967295"/>
              </p:nvPr>
            </p:nvSpPr>
            <p:spPr>
              <a:xfrm>
                <a:off x="360000" y="1619250"/>
                <a:ext cx="7785100" cy="384175"/>
              </a:xfrm>
            </p:spPr>
            <p:txBody>
              <a:bodyPr/>
              <a:lstStyle/>
              <a:p>
                <a:r>
                  <a:rPr lang="en-AU" sz="1600" dirty="0"/>
                  <a:t>Establish a linear equation to create a line that is parallel to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=−5</m:t>
                    </m:r>
                    <m:r>
                      <a:rPr lang="en-AU" sz="1600" b="0" i="1" smtClean="0">
                        <a:latin typeface="Cambria Math" panose="02040503050406030204" pitchFamily="18" charset="0"/>
                      </a:rPr>
                      <m:t>𝑥</m:t>
                    </m:r>
                    <m:r>
                      <a:rPr lang="en-AU" sz="1600" b="0" i="1" smtClean="0">
                        <a:latin typeface="Cambria Math" panose="02040503050406030204" pitchFamily="18" charset="0"/>
                      </a:rPr>
                      <m:t>+1</m:t>
                    </m:r>
                  </m:oMath>
                </a14:m>
                <a:r>
                  <a:rPr lang="en-AU" sz="1600" dirty="0"/>
                  <a:t>.</a:t>
                </a:r>
              </a:p>
            </p:txBody>
          </p:sp>
        </mc:Choice>
        <mc:Fallback xmlns="">
          <p:sp>
            <p:nvSpPr>
              <p:cNvPr id="6" name="Content Placeholder 5">
                <a:extLst>
                  <a:ext uri="{FF2B5EF4-FFF2-40B4-BE49-F238E27FC236}">
                    <a16:creationId xmlns:a16="http://schemas.microsoft.com/office/drawing/2014/main" id="{B5B1F3C2-8B2D-D304-EB3A-AD2C64B717C2}"/>
                  </a:ext>
                </a:extLst>
              </p:cNvPr>
              <p:cNvSpPr>
                <a:spLocks noGrp="1" noRot="1" noChangeAspect="1" noMove="1" noResize="1" noEditPoints="1" noAdjustHandles="1" noChangeArrowheads="1" noChangeShapeType="1" noTextEdit="1"/>
              </p:cNvSpPr>
              <p:nvPr>
                <p:ph idx="4294967295"/>
              </p:nvPr>
            </p:nvSpPr>
            <p:spPr>
              <a:xfrm>
                <a:off x="360000" y="1619250"/>
                <a:ext cx="7785100" cy="384175"/>
              </a:xfrm>
              <a:blipFill>
                <a:blip r:embed="rId2"/>
                <a:stretch>
                  <a:fillRect l="-1566" t="-1904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7412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(6)</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First solutions</a:t>
            </a:r>
          </a:p>
        </p:txBody>
      </p:sp>
      <mc:AlternateContent xmlns:mc="http://schemas.openxmlformats.org/markup-compatibility/2006" xmlns:a14="http://schemas.microsoft.com/office/drawing/2010/main">
        <mc:Choice Requires="a14">
          <p:sp>
            <p:nvSpPr>
              <p:cNvPr id="7" name="Content Placeholder 5">
                <a:extLst>
                  <a:ext uri="{FF2B5EF4-FFF2-40B4-BE49-F238E27FC236}">
                    <a16:creationId xmlns:a16="http://schemas.microsoft.com/office/drawing/2014/main" id="{2C69CEDF-0A8E-6CF3-A147-86D734A51F14}"/>
                  </a:ext>
                </a:extLst>
              </p:cNvPr>
              <p:cNvSpPr>
                <a:spLocks noGrp="1"/>
              </p:cNvSpPr>
              <p:nvPr>
                <p:ph idx="4294967295"/>
              </p:nvPr>
            </p:nvSpPr>
            <p:spPr>
              <a:xfrm>
                <a:off x="360025" y="1619250"/>
                <a:ext cx="11483975" cy="309563"/>
              </a:xfrm>
            </p:spPr>
            <p:txBody>
              <a:bodyPr/>
              <a:lstStyle/>
              <a:p>
                <a:r>
                  <a:rPr lang="en-AU" sz="1600" dirty="0"/>
                  <a:t>Establish a linear equation to create a line that is parallel to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=−5</m:t>
                    </m:r>
                    <m:r>
                      <a:rPr lang="en-AU" sz="1600" b="0" i="1" smtClean="0">
                        <a:latin typeface="Cambria Math" panose="02040503050406030204" pitchFamily="18" charset="0"/>
                      </a:rPr>
                      <m:t>𝑥</m:t>
                    </m:r>
                    <m:r>
                      <a:rPr lang="en-AU" sz="1600" b="0" i="1" smtClean="0">
                        <a:latin typeface="Cambria Math" panose="02040503050406030204" pitchFamily="18" charset="0"/>
                      </a:rPr>
                      <m:t>+1</m:t>
                    </m:r>
                  </m:oMath>
                </a14:m>
                <a:r>
                  <a:rPr lang="en-AU" sz="1600" dirty="0"/>
                  <a:t>.</a:t>
                </a:r>
              </a:p>
            </p:txBody>
          </p:sp>
        </mc:Choice>
        <mc:Fallback xmlns="">
          <p:sp>
            <p:nvSpPr>
              <p:cNvPr id="7" name="Content Placeholder 5">
                <a:extLst>
                  <a:ext uri="{FF2B5EF4-FFF2-40B4-BE49-F238E27FC236}">
                    <a16:creationId xmlns:a16="http://schemas.microsoft.com/office/drawing/2014/main" id="{2C69CEDF-0A8E-6CF3-A147-86D734A51F14}"/>
                  </a:ext>
                </a:extLst>
              </p:cNvPr>
              <p:cNvSpPr>
                <a:spLocks noGrp="1" noRot="1" noChangeAspect="1" noMove="1" noResize="1" noEditPoints="1" noAdjustHandles="1" noChangeArrowheads="1" noChangeShapeType="1" noTextEdit="1"/>
              </p:cNvSpPr>
              <p:nvPr>
                <p:ph idx="4294967295"/>
              </p:nvPr>
            </p:nvSpPr>
            <p:spPr>
              <a:xfrm>
                <a:off x="360025" y="1619250"/>
                <a:ext cx="11483975" cy="309563"/>
              </a:xfrm>
              <a:blipFill>
                <a:blip r:embed="rId2"/>
                <a:stretch>
                  <a:fillRect l="-1062" t="-24000" b="-18000"/>
                </a:stretch>
              </a:blipFill>
            </p:spPr>
            <p:txBody>
              <a:bodyPr/>
              <a:lstStyle/>
              <a:p>
                <a:r>
                  <a:rPr lang="en-AU">
                    <a:noFill/>
                  </a:rPr>
                  <a:t> </a:t>
                </a:r>
              </a:p>
            </p:txBody>
          </p:sp>
        </mc:Fallback>
      </mc:AlternateContent>
      <p:pic>
        <p:nvPicPr>
          <p:cNvPr id="2" name="Picture 1" descr="A cartesian plane with the following information displayed.&#10;A red line with the equation y equals negative five x plus one. The y-intercept has been labelled as passing through one on the y-axis and the x-intercept has been labelled as passing through a point between zero and one on the x-axis.&#10;A blue line with the equation y equals negative five x minus ten. The y-intercept is not visible on the image and the x-intercept has been labelled as passing through negative two on the x-axis.">
            <a:extLst>
              <a:ext uri="{FF2B5EF4-FFF2-40B4-BE49-F238E27FC236}">
                <a16:creationId xmlns:a16="http://schemas.microsoft.com/office/drawing/2014/main" id="{6C899313-078F-8508-1003-B06EA81B4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414" y="2244008"/>
            <a:ext cx="6380988" cy="4253992"/>
          </a:xfrm>
          <a:prstGeom prst="rect">
            <a:avLst/>
          </a:prstGeom>
        </p:spPr>
      </p:pic>
      <mc:AlternateContent xmlns:mc="http://schemas.openxmlformats.org/markup-compatibility/2006" xmlns:a14="http://schemas.microsoft.com/office/drawing/2010/main">
        <mc:Choice Requires="a14">
          <p:sp>
            <p:nvSpPr>
              <p:cNvPr id="10" name="Speech Bubble: Rectangle with Corners Rounded 9" descr="A callout box pointing to an equation in the graph: 'y = minus 5 x minus 10'. 'This is only one solution – what is the component that will be in all lines parallel to &#10;𝑦=−5𝑥+1?'">
                <a:extLst>
                  <a:ext uri="{FF2B5EF4-FFF2-40B4-BE49-F238E27FC236}">
                    <a16:creationId xmlns:a16="http://schemas.microsoft.com/office/drawing/2014/main" id="{8DD2856F-5DB3-1AA5-496C-575DFF1D65B9}"/>
                  </a:ext>
                </a:extLst>
              </p:cNvPr>
              <p:cNvSpPr/>
              <p:nvPr/>
            </p:nvSpPr>
            <p:spPr>
              <a:xfrm>
                <a:off x="360000" y="5072183"/>
                <a:ext cx="3725716" cy="1443817"/>
              </a:xfrm>
              <a:prstGeom prst="wedgeRoundRectCallout">
                <a:avLst>
                  <a:gd name="adj1" fmla="val 50128"/>
                  <a:gd name="adj2" fmla="val -10521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This is only one solution – what is the component that will be in all lines parallel to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=−5</m:t>
                    </m:r>
                    <m:r>
                      <a:rPr lang="en-AU" sz="1600" b="0" i="1" smtClean="0">
                        <a:latin typeface="Cambria Math" panose="02040503050406030204" pitchFamily="18" charset="0"/>
                      </a:rPr>
                      <m:t>𝑥</m:t>
                    </m:r>
                    <m:r>
                      <a:rPr lang="en-AU" sz="1600" b="0" i="1" smtClean="0">
                        <a:latin typeface="Cambria Math" panose="02040503050406030204" pitchFamily="18" charset="0"/>
                      </a:rPr>
                      <m:t>+1</m:t>
                    </m:r>
                  </m:oMath>
                </a14:m>
                <a:r>
                  <a:rPr lang="en-AU" sz="1600" dirty="0"/>
                  <a:t>?</a:t>
                </a:r>
              </a:p>
            </p:txBody>
          </p:sp>
        </mc:Choice>
        <mc:Fallback xmlns="">
          <p:sp>
            <p:nvSpPr>
              <p:cNvPr id="10" name="Speech Bubble: Rectangle with Corners Rounded 9" descr="A callout box pointing to an equation in the graph: 'y = minus 5 x minus 10'. 'This is only one solution – what is the component that will be in all lines parallel to &#10;𝑦=−5𝑥+1?'">
                <a:extLst>
                  <a:ext uri="{FF2B5EF4-FFF2-40B4-BE49-F238E27FC236}">
                    <a16:creationId xmlns:a16="http://schemas.microsoft.com/office/drawing/2014/main" id="{8DD2856F-5DB3-1AA5-496C-575DFF1D65B9}"/>
                  </a:ext>
                </a:extLst>
              </p:cNvPr>
              <p:cNvSpPr>
                <a:spLocks noRot="1" noChangeAspect="1" noMove="1" noResize="1" noEditPoints="1" noAdjustHandles="1" noChangeArrowheads="1" noChangeShapeType="1" noTextEdit="1"/>
              </p:cNvSpPr>
              <p:nvPr/>
            </p:nvSpPr>
            <p:spPr>
              <a:xfrm>
                <a:off x="360000" y="5072183"/>
                <a:ext cx="3725716" cy="1443817"/>
              </a:xfrm>
              <a:prstGeom prst="wedgeRoundRectCallout">
                <a:avLst>
                  <a:gd name="adj1" fmla="val 50128"/>
                  <a:gd name="adj2" fmla="val -105212"/>
                  <a:gd name="adj3" fmla="val 16667"/>
                </a:avLst>
              </a:prstGeom>
              <a:blipFill>
                <a:blip r:embed="rId4"/>
                <a:stretch>
                  <a:fillRect/>
                </a:stretch>
              </a:blipFill>
              <a:ln>
                <a:noFill/>
              </a:ln>
            </p:spPr>
            <p:txBody>
              <a:bodyPr/>
              <a:lstStyle/>
              <a:p>
                <a:r>
                  <a:rPr lang="en-AU">
                    <a:noFill/>
                  </a:rPr>
                  <a:t> </a:t>
                </a:r>
              </a:p>
            </p:txBody>
          </p:sp>
        </mc:Fallback>
      </mc:AlternateContent>
      <p:sp>
        <p:nvSpPr>
          <p:cNvPr id="9" name="Speech Bubble: Rectangle with Corners Rounded 8" descr="A callout box pointing to the graph 'x minus intercept'. 'Why might knowing where the intercepts occur be helpful?'">
            <a:extLst>
              <a:ext uri="{FF2B5EF4-FFF2-40B4-BE49-F238E27FC236}">
                <a16:creationId xmlns:a16="http://schemas.microsoft.com/office/drawing/2014/main" id="{79311120-C689-F196-3B18-70C095495187}"/>
              </a:ext>
            </a:extLst>
          </p:cNvPr>
          <p:cNvSpPr/>
          <p:nvPr/>
        </p:nvSpPr>
        <p:spPr>
          <a:xfrm>
            <a:off x="8586824" y="2109863"/>
            <a:ext cx="3257176" cy="1319137"/>
          </a:xfrm>
          <a:prstGeom prst="wedgeRoundRectCallout">
            <a:avLst>
              <a:gd name="adj1" fmla="val -92694"/>
              <a:gd name="adj2" fmla="val 13618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Why might knowing where the intercepts occur be helpful?</a:t>
            </a:r>
          </a:p>
        </p:txBody>
      </p:sp>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3816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(7)</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Second example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5B1F3C2-8B2D-D304-EB3A-AD2C64B717C2}"/>
                  </a:ext>
                </a:extLst>
              </p:cNvPr>
              <p:cNvSpPr>
                <a:spLocks noGrp="1"/>
              </p:cNvSpPr>
              <p:nvPr>
                <p:ph idx="4294967295"/>
              </p:nvPr>
            </p:nvSpPr>
            <p:spPr>
              <a:xfrm>
                <a:off x="360000" y="1620000"/>
                <a:ext cx="11483975" cy="944563"/>
              </a:xfrm>
            </p:spPr>
            <p:txBody>
              <a:bodyPr/>
              <a:lstStyle/>
              <a:p>
                <a:pPr>
                  <a:lnSpc>
                    <a:spcPct val="150000"/>
                  </a:lnSpc>
                </a:pPr>
                <a:r>
                  <a:rPr lang="en-AU" sz="1600" dirty="0"/>
                  <a:t>Establish an equation for a line that is perpendicular to the linear relationship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m:t>
                        </m:r>
                      </m:num>
                      <m:den>
                        <m:r>
                          <a:rPr lang="en-AU" sz="1600" b="0" i="1" smtClean="0">
                            <a:latin typeface="Cambria Math" panose="02040503050406030204" pitchFamily="18" charset="0"/>
                          </a:rPr>
                          <m:t>3</m:t>
                        </m:r>
                      </m:den>
                    </m:f>
                    <m:r>
                      <a:rPr lang="en-AU" sz="1600" b="0" i="1" smtClean="0">
                        <a:latin typeface="Cambria Math" panose="02040503050406030204" pitchFamily="18" charset="0"/>
                      </a:rPr>
                      <m:t>𝑥</m:t>
                    </m:r>
                    <m:r>
                      <a:rPr lang="en-AU" sz="1600" b="0" i="1" smtClean="0">
                        <a:latin typeface="Cambria Math" panose="02040503050406030204" pitchFamily="18" charset="0"/>
                      </a:rPr>
                      <m:t>+2</m:t>
                    </m:r>
                  </m:oMath>
                </a14:m>
                <a:r>
                  <a:rPr lang="en-AU" sz="1600" dirty="0"/>
                  <a:t> and represent this on the cartesian plane.</a:t>
                </a:r>
              </a:p>
            </p:txBody>
          </p:sp>
        </mc:Choice>
        <mc:Fallback xmlns="">
          <p:sp>
            <p:nvSpPr>
              <p:cNvPr id="6" name="Content Placeholder 5">
                <a:extLst>
                  <a:ext uri="{FF2B5EF4-FFF2-40B4-BE49-F238E27FC236}">
                    <a16:creationId xmlns:a16="http://schemas.microsoft.com/office/drawing/2014/main" id="{B5B1F3C2-8B2D-D304-EB3A-AD2C64B717C2}"/>
                  </a:ext>
                </a:extLst>
              </p:cNvPr>
              <p:cNvSpPr>
                <a:spLocks noGrp="1" noRot="1" noChangeAspect="1" noMove="1" noResize="1" noEditPoints="1" noAdjustHandles="1" noChangeArrowheads="1" noChangeShapeType="1" noTextEdit="1"/>
              </p:cNvSpPr>
              <p:nvPr>
                <p:ph idx="4294967295"/>
              </p:nvPr>
            </p:nvSpPr>
            <p:spPr>
              <a:xfrm>
                <a:off x="360000" y="1620000"/>
                <a:ext cx="11483975" cy="944563"/>
              </a:xfrm>
              <a:blipFill>
                <a:blip r:embed="rId2"/>
                <a:stretch>
                  <a:fillRect l="-1062" b="-12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Content Placeholder 5">
                <a:extLst>
                  <a:ext uri="{FF2B5EF4-FFF2-40B4-BE49-F238E27FC236}">
                    <a16:creationId xmlns:a16="http://schemas.microsoft.com/office/drawing/2014/main" id="{F28893FE-E159-B1DD-8B9C-46246F4DF170}"/>
                  </a:ext>
                </a:extLst>
              </p:cNvPr>
              <p:cNvSpPr txBox="1">
                <a:spLocks/>
              </p:cNvSpPr>
              <p:nvPr/>
            </p:nvSpPr>
            <p:spPr>
              <a:xfrm>
                <a:off x="360000" y="2453102"/>
                <a:ext cx="3216835" cy="402976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+2</m:t>
                      </m:r>
                    </m:oMath>
                  </m:oMathPara>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oMath>
                  </m:oMathPara>
                </a14:m>
                <a:endParaRPr lang="en-AU" sz="160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ea typeface="Cambria Math" panose="02040503050406030204" pitchFamily="18" charset="0"/>
                        </a:rPr>
                        <m:t>×</m:t>
                      </m:r>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=−1</m:t>
                      </m:r>
                    </m:oMath>
                  </m:oMathPara>
                </a14:m>
                <a:endParaRPr lang="en-AU" sz="1600" dirty="0">
                  <a:solidFill>
                    <a:schemeClr val="tx1"/>
                  </a:solidFill>
                </a:endParaRPr>
              </a:p>
              <a:p>
                <a:pPr>
                  <a:lnSpc>
                    <a:spcPct val="150000"/>
                  </a:lnSpc>
                </a:pPr>
                <a:r>
                  <a:rPr lang="en-AU" sz="1600" dirty="0">
                    <a:solidFill>
                      <a:schemeClr val="tx1"/>
                    </a:solidFill>
                  </a:rPr>
                  <a:t>∴ </a:t>
                </a:r>
                <a14:m>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r>
                          <a:rPr lang="en-AU" sz="1600" b="0" i="1" smtClean="0">
                            <a:solidFill>
                              <a:schemeClr val="tx1"/>
                            </a:solidFill>
                            <a:latin typeface="Cambria Math" panose="02040503050406030204" pitchFamily="18" charset="0"/>
                            <a:ea typeface="Cambria Math" panose="02040503050406030204" pitchFamily="18" charset="0"/>
                          </a:rPr>
                          <m:t>×</m:t>
                        </m:r>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oMath>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r>
                        <a:rPr lang="en-AU" sz="1600" b="0" i="1" smtClean="0">
                          <a:solidFill>
                            <a:schemeClr val="tx1"/>
                          </a:solidFill>
                          <a:latin typeface="Cambria Math" panose="02040503050406030204" pitchFamily="18" charset="0"/>
                          <a:ea typeface="Cambria Math" panose="02040503050406030204" pitchFamily="18" charset="0"/>
                        </a:rPr>
                        <m:t>×−3</m:t>
                      </m:r>
                    </m:oMath>
                    <m:oMath xmlns:m="http://schemas.openxmlformats.org/officeDocument/2006/math">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=3</m:t>
                      </m:r>
                    </m:oMath>
                  </m:oMathPara>
                </a14:m>
                <a:endParaRPr lang="en-AU" sz="1600" dirty="0">
                  <a:solidFill>
                    <a:schemeClr val="tx1"/>
                  </a:solidFill>
                </a:endParaRPr>
              </a:p>
              <a:p>
                <a:pPr>
                  <a:lnSpc>
                    <a:spcPct val="150000"/>
                  </a:lnSpc>
                </a:pPr>
                <a:r>
                  <a:rPr lang="en-AU" sz="1600" dirty="0">
                    <a:solidFill>
                      <a:schemeClr val="tx1"/>
                    </a:solidFill>
                  </a:rPr>
                  <a:t>∴ </a:t>
                </a:r>
                <a14:m>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=3</m:t>
                    </m:r>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−1</m:t>
                    </m:r>
                  </m:oMath>
                </a14:m>
                <a:r>
                  <a:rPr lang="en-AU" sz="1600" dirty="0">
                    <a:solidFill>
                      <a:schemeClr val="tx1"/>
                    </a:solidFill>
                  </a:rPr>
                  <a:t> is a solution</a:t>
                </a:r>
              </a:p>
            </p:txBody>
          </p:sp>
        </mc:Choice>
        <mc:Fallback xmlns="">
          <p:sp>
            <p:nvSpPr>
              <p:cNvPr id="11" name="Content Placeholder 5">
                <a:extLst>
                  <a:ext uri="{FF2B5EF4-FFF2-40B4-BE49-F238E27FC236}">
                    <a16:creationId xmlns:a16="http://schemas.microsoft.com/office/drawing/2014/main" id="{F28893FE-E159-B1DD-8B9C-46246F4DF170}"/>
                  </a:ext>
                </a:extLst>
              </p:cNvPr>
              <p:cNvSpPr txBox="1">
                <a:spLocks noRot="1" noChangeAspect="1" noMove="1" noResize="1" noEditPoints="1" noAdjustHandles="1" noChangeArrowheads="1" noChangeShapeType="1" noTextEdit="1"/>
              </p:cNvSpPr>
              <p:nvPr/>
            </p:nvSpPr>
            <p:spPr>
              <a:xfrm>
                <a:off x="360000" y="2453102"/>
                <a:ext cx="3216835" cy="4029765"/>
              </a:xfrm>
              <a:prstGeom prst="rect">
                <a:avLst/>
              </a:prstGeom>
              <a:blipFill>
                <a:blip r:embed="rId4"/>
                <a:stretch>
                  <a:fillRect l="-3788" b="-4236"/>
                </a:stretch>
              </a:blipFill>
            </p:spPr>
            <p:txBody>
              <a:bodyPr/>
              <a:lstStyle/>
              <a:p>
                <a:r>
                  <a:rPr lang="en-AU">
                    <a:noFill/>
                  </a:rPr>
                  <a:t> </a:t>
                </a:r>
              </a:p>
            </p:txBody>
          </p:sp>
        </mc:Fallback>
      </mc:AlternateContent>
      <p:pic>
        <p:nvPicPr>
          <p:cNvPr id="10" name="Picture 9" descr="A cartesian plane with the following information displayed.&#10;A red line with the equation y equals negative one third x plus two. &#10;A blue line with the equation y equals three x minus one.">
            <a:extLst>
              <a:ext uri="{FF2B5EF4-FFF2-40B4-BE49-F238E27FC236}">
                <a16:creationId xmlns:a16="http://schemas.microsoft.com/office/drawing/2014/main" id="{49C540DD-FCD4-3CF1-8380-3307D9B2D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102" y="2378233"/>
            <a:ext cx="6044648" cy="4029765"/>
          </a:xfrm>
          <a:prstGeom prst="rect">
            <a:avLst/>
          </a:prstGeom>
        </p:spPr>
      </p:pic>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64024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(8)</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Second prompts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5B1F3C2-8B2D-D304-EB3A-AD2C64B717C2}"/>
                  </a:ext>
                </a:extLst>
              </p:cNvPr>
              <p:cNvSpPr>
                <a:spLocks noGrp="1"/>
              </p:cNvSpPr>
              <p:nvPr>
                <p:ph idx="4294967295"/>
              </p:nvPr>
            </p:nvSpPr>
            <p:spPr>
              <a:xfrm>
                <a:off x="360000" y="1619250"/>
                <a:ext cx="11460163" cy="869950"/>
              </a:xfrm>
            </p:spPr>
            <p:txBody>
              <a:bodyPr/>
              <a:lstStyle/>
              <a:p>
                <a:pPr>
                  <a:lnSpc>
                    <a:spcPct val="150000"/>
                  </a:lnSpc>
                </a:pPr>
                <a:r>
                  <a:rPr lang="en-AU" sz="1600" dirty="0"/>
                  <a:t>Establish an equation for a line that is perpendicular to the linear relationship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m:t>
                        </m:r>
                      </m:num>
                      <m:den>
                        <m:r>
                          <a:rPr lang="en-AU" sz="1600" b="0" i="1" smtClean="0">
                            <a:latin typeface="Cambria Math" panose="02040503050406030204" pitchFamily="18" charset="0"/>
                          </a:rPr>
                          <m:t>3</m:t>
                        </m:r>
                      </m:den>
                    </m:f>
                    <m:r>
                      <a:rPr lang="en-AU" sz="1600" b="0" i="1" smtClean="0">
                        <a:latin typeface="Cambria Math" panose="02040503050406030204" pitchFamily="18" charset="0"/>
                      </a:rPr>
                      <m:t>𝑥</m:t>
                    </m:r>
                    <m:r>
                      <a:rPr lang="en-AU" sz="1600" b="0" i="1" smtClean="0">
                        <a:latin typeface="Cambria Math" panose="02040503050406030204" pitchFamily="18" charset="0"/>
                      </a:rPr>
                      <m:t>+2</m:t>
                    </m:r>
                  </m:oMath>
                </a14:m>
                <a:r>
                  <a:rPr lang="en-AU" sz="1600" dirty="0"/>
                  <a:t> and represent this on the cartesian plane.</a:t>
                </a:r>
              </a:p>
            </p:txBody>
          </p:sp>
        </mc:Choice>
        <mc:Fallback xmlns="">
          <p:sp>
            <p:nvSpPr>
              <p:cNvPr id="6" name="Content Placeholder 5">
                <a:extLst>
                  <a:ext uri="{FF2B5EF4-FFF2-40B4-BE49-F238E27FC236}">
                    <a16:creationId xmlns:a16="http://schemas.microsoft.com/office/drawing/2014/main" id="{B5B1F3C2-8B2D-D304-EB3A-AD2C64B717C2}"/>
                  </a:ext>
                </a:extLst>
              </p:cNvPr>
              <p:cNvSpPr>
                <a:spLocks noGrp="1" noRot="1" noChangeAspect="1" noMove="1" noResize="1" noEditPoints="1" noAdjustHandles="1" noChangeArrowheads="1" noChangeShapeType="1" noTextEdit="1"/>
              </p:cNvSpPr>
              <p:nvPr>
                <p:ph idx="4294967295"/>
              </p:nvPr>
            </p:nvSpPr>
            <p:spPr>
              <a:xfrm>
                <a:off x="360000" y="1619250"/>
                <a:ext cx="11460163" cy="869950"/>
              </a:xfrm>
              <a:blipFill>
                <a:blip r:embed="rId2"/>
                <a:stretch>
                  <a:fillRect l="-1064" b="-1056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Content Placeholder 5">
                <a:extLst>
                  <a:ext uri="{FF2B5EF4-FFF2-40B4-BE49-F238E27FC236}">
                    <a16:creationId xmlns:a16="http://schemas.microsoft.com/office/drawing/2014/main" id="{F28893FE-E159-B1DD-8B9C-46246F4DF170}"/>
                  </a:ext>
                </a:extLst>
              </p:cNvPr>
              <p:cNvSpPr txBox="1">
                <a:spLocks/>
              </p:cNvSpPr>
              <p:nvPr/>
            </p:nvSpPr>
            <p:spPr>
              <a:xfrm>
                <a:off x="360000" y="2451600"/>
                <a:ext cx="3216835" cy="411976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+2</m:t>
                      </m:r>
                    </m:oMath>
                  </m:oMathPara>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oMath>
                  </m:oMathPara>
                </a14:m>
                <a:endParaRPr lang="en-AU" sz="160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1</m:t>
                          </m:r>
                        </m:sub>
                      </m:sSub>
                      <m:r>
                        <a:rPr lang="en-AU" sz="1600" b="0" i="1" smtClean="0">
                          <a:solidFill>
                            <a:schemeClr val="tx1"/>
                          </a:solidFill>
                          <a:latin typeface="Cambria Math" panose="02040503050406030204" pitchFamily="18" charset="0"/>
                          <a:ea typeface="Cambria Math" panose="02040503050406030204" pitchFamily="18" charset="0"/>
                        </a:rPr>
                        <m:t>×</m:t>
                      </m:r>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=−1</m:t>
                      </m:r>
                    </m:oMath>
                  </m:oMathPara>
                </a14:m>
                <a:endParaRPr lang="en-AU" sz="1600" dirty="0">
                  <a:solidFill>
                    <a:schemeClr val="tx1"/>
                  </a:solidFill>
                </a:endParaRPr>
              </a:p>
              <a:p>
                <a:pPr>
                  <a:lnSpc>
                    <a:spcPct val="150000"/>
                  </a:lnSpc>
                </a:pPr>
                <a:r>
                  <a:rPr lang="en-AU" sz="1600" dirty="0">
                    <a:solidFill>
                      <a:schemeClr val="tx1"/>
                    </a:solidFill>
                  </a:rPr>
                  <a:t>∴ </a:t>
                </a:r>
                <a14:m>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m:t>
                        </m:r>
                        <m:f>
                          <m:fPr>
                            <m:ctrlPr>
                              <a:rPr lang="en-AU" sz="1600" b="0" i="1" smtClean="0">
                                <a:solidFill>
                                  <a:schemeClr val="tx1"/>
                                </a:solidFill>
                                <a:latin typeface="Cambria Math" panose="02040503050406030204" pitchFamily="18" charset="0"/>
                              </a:rPr>
                            </m:ctrlPr>
                          </m:fPr>
                          <m:num>
                            <m:r>
                              <a:rPr lang="en-AU" sz="1600" b="0" i="1" smtClean="0">
                                <a:solidFill>
                                  <a:schemeClr val="tx1"/>
                                </a:solidFill>
                                <a:latin typeface="Cambria Math" panose="02040503050406030204" pitchFamily="18" charset="0"/>
                              </a:rPr>
                              <m:t>1</m:t>
                            </m:r>
                          </m:num>
                          <m:den>
                            <m:r>
                              <a:rPr lang="en-AU" sz="1600" b="0" i="1" smtClean="0">
                                <a:solidFill>
                                  <a:schemeClr val="tx1"/>
                                </a:solidFill>
                                <a:latin typeface="Cambria Math" panose="02040503050406030204" pitchFamily="18" charset="0"/>
                              </a:rPr>
                              <m:t>3</m:t>
                            </m:r>
                          </m:den>
                        </m:f>
                        <m:r>
                          <a:rPr lang="en-AU" sz="1600" b="0" i="1" smtClean="0">
                            <a:solidFill>
                              <a:schemeClr val="tx1"/>
                            </a:solidFill>
                            <a:latin typeface="Cambria Math" panose="02040503050406030204" pitchFamily="18" charset="0"/>
                            <a:ea typeface="Cambria Math" panose="02040503050406030204" pitchFamily="18" charset="0"/>
                          </a:rPr>
                          <m:t>×</m:t>
                        </m:r>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oMath>
                </a14:m>
                <a:endParaRPr lang="en-AU" sz="1600" b="0" dirty="0">
                  <a:solidFill>
                    <a:schemeClr val="tx1"/>
                  </a:solidFill>
                </a:endParaRPr>
              </a:p>
              <a:p>
                <a:pPr>
                  <a:lnSpc>
                    <a:spcPct val="150000"/>
                  </a:lnSpc>
                </a:pPr>
                <a14:m>
                  <m:oMathPara xmlns:m="http://schemas.openxmlformats.org/officeDocument/2006/math">
                    <m:oMathParaPr>
                      <m:jc m:val="left"/>
                    </m:oMathParaPr>
                    <m:oMath xmlns:m="http://schemas.openxmlformats.org/officeDocument/2006/math">
                      <m:sSub>
                        <m:sSubPr>
                          <m:ctrlPr>
                            <a:rPr lang="en-AU" sz="1600" b="0" i="1" smtClean="0">
                              <a:solidFill>
                                <a:schemeClr val="tx1"/>
                              </a:solidFill>
                              <a:latin typeface="Cambria Math" panose="02040503050406030204" pitchFamily="18" charset="0"/>
                            </a:rPr>
                          </m:ctrlPr>
                        </m:sSubPr>
                        <m:e>
                          <m:r>
                            <a:rPr lang="en-AU" sz="1600" b="0" i="1" smtClean="0">
                              <a:solidFill>
                                <a:schemeClr val="tx1"/>
                              </a:solidFill>
                              <a:latin typeface="Cambria Math" panose="02040503050406030204" pitchFamily="18" charset="0"/>
                            </a:rPr>
                            <m:t>𝑚</m:t>
                          </m:r>
                        </m:e>
                        <m:sub>
                          <m:r>
                            <a:rPr lang="en-AU" sz="1600" b="0" i="1" smtClean="0">
                              <a:solidFill>
                                <a:schemeClr val="tx1"/>
                              </a:solidFill>
                              <a:latin typeface="Cambria Math" panose="02040503050406030204" pitchFamily="18" charset="0"/>
                            </a:rPr>
                            <m:t>2</m:t>
                          </m:r>
                        </m:sub>
                      </m:sSub>
                      <m:r>
                        <a:rPr lang="en-AU" sz="1600" b="0" i="1" smtClean="0">
                          <a:solidFill>
                            <a:schemeClr val="tx1"/>
                          </a:solidFill>
                          <a:latin typeface="Cambria Math" panose="02040503050406030204" pitchFamily="18" charset="0"/>
                        </a:rPr>
                        <m:t>=−1</m:t>
                      </m:r>
                      <m:r>
                        <a:rPr lang="en-AU" sz="1600" b="0" i="1" smtClean="0">
                          <a:solidFill>
                            <a:schemeClr val="tx1"/>
                          </a:solidFill>
                          <a:latin typeface="Cambria Math" panose="02040503050406030204" pitchFamily="18" charset="0"/>
                          <a:ea typeface="Cambria Math" panose="02040503050406030204" pitchFamily="18" charset="0"/>
                        </a:rPr>
                        <m:t>×−3</m:t>
                      </m:r>
                    </m:oMath>
                    <m:oMath xmlns:m="http://schemas.openxmlformats.org/officeDocument/2006/math">
                      <m:sSub>
                        <m:sSubPr>
                          <m:ctrlPr>
                            <a:rPr lang="en-AU" sz="1600" b="0" i="1" smtClean="0">
                              <a:solidFill>
                                <a:schemeClr val="tx1"/>
                              </a:solidFill>
                              <a:latin typeface="Cambria Math" panose="02040503050406030204" pitchFamily="18" charset="0"/>
                              <a:ea typeface="Cambria Math" panose="02040503050406030204" pitchFamily="18" charset="0"/>
                            </a:rPr>
                          </m:ctrlPr>
                        </m:sSubPr>
                        <m:e>
                          <m:r>
                            <a:rPr lang="en-AU" sz="1600" b="0" i="1" smtClean="0">
                              <a:solidFill>
                                <a:schemeClr val="tx1"/>
                              </a:solidFill>
                              <a:latin typeface="Cambria Math" panose="02040503050406030204" pitchFamily="18" charset="0"/>
                              <a:ea typeface="Cambria Math" panose="02040503050406030204" pitchFamily="18" charset="0"/>
                            </a:rPr>
                            <m:t>𝑚</m:t>
                          </m:r>
                        </m:e>
                        <m:sub>
                          <m:r>
                            <a:rPr lang="en-AU" sz="1600" b="0" i="1" smtClean="0">
                              <a:solidFill>
                                <a:schemeClr val="tx1"/>
                              </a:solidFill>
                              <a:latin typeface="Cambria Math" panose="02040503050406030204" pitchFamily="18" charset="0"/>
                              <a:ea typeface="Cambria Math" panose="02040503050406030204" pitchFamily="18" charset="0"/>
                            </a:rPr>
                            <m:t>2</m:t>
                          </m:r>
                        </m:sub>
                      </m:sSub>
                      <m:r>
                        <a:rPr lang="en-AU" sz="1600" b="0" i="1" smtClean="0">
                          <a:solidFill>
                            <a:schemeClr val="tx1"/>
                          </a:solidFill>
                          <a:latin typeface="Cambria Math" panose="02040503050406030204" pitchFamily="18" charset="0"/>
                          <a:ea typeface="Cambria Math" panose="02040503050406030204" pitchFamily="18" charset="0"/>
                        </a:rPr>
                        <m:t>=3</m:t>
                      </m:r>
                    </m:oMath>
                  </m:oMathPara>
                </a14:m>
                <a:endParaRPr lang="en-AU" sz="1600" dirty="0">
                  <a:solidFill>
                    <a:schemeClr val="tx1"/>
                  </a:solidFill>
                </a:endParaRPr>
              </a:p>
              <a:p>
                <a:pPr>
                  <a:lnSpc>
                    <a:spcPct val="150000"/>
                  </a:lnSpc>
                </a:pPr>
                <a:r>
                  <a:rPr lang="en-AU" sz="1600" dirty="0">
                    <a:solidFill>
                      <a:schemeClr val="tx1"/>
                    </a:solidFill>
                  </a:rPr>
                  <a:t>∴ </a:t>
                </a:r>
                <a14:m>
                  <m:oMath xmlns:m="http://schemas.openxmlformats.org/officeDocument/2006/math">
                    <m:r>
                      <a:rPr lang="en-AU" sz="1600" b="0" i="1" smtClean="0">
                        <a:solidFill>
                          <a:schemeClr val="tx1"/>
                        </a:solidFill>
                        <a:latin typeface="Cambria Math" panose="02040503050406030204" pitchFamily="18" charset="0"/>
                      </a:rPr>
                      <m:t>𝑦</m:t>
                    </m:r>
                    <m:r>
                      <a:rPr lang="en-AU" sz="1600" b="0" i="1" smtClean="0">
                        <a:solidFill>
                          <a:schemeClr val="tx1"/>
                        </a:solidFill>
                        <a:latin typeface="Cambria Math" panose="02040503050406030204" pitchFamily="18" charset="0"/>
                      </a:rPr>
                      <m:t>=3</m:t>
                    </m:r>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−1</m:t>
                    </m:r>
                  </m:oMath>
                </a14:m>
                <a:r>
                  <a:rPr lang="en-AU" sz="1600" dirty="0">
                    <a:solidFill>
                      <a:schemeClr val="tx1"/>
                    </a:solidFill>
                  </a:rPr>
                  <a:t> is a solution</a:t>
                </a:r>
              </a:p>
            </p:txBody>
          </p:sp>
        </mc:Choice>
        <mc:Fallback xmlns="">
          <p:sp>
            <p:nvSpPr>
              <p:cNvPr id="11" name="Content Placeholder 5">
                <a:extLst>
                  <a:ext uri="{FF2B5EF4-FFF2-40B4-BE49-F238E27FC236}">
                    <a16:creationId xmlns:a16="http://schemas.microsoft.com/office/drawing/2014/main" id="{F28893FE-E159-B1DD-8B9C-46246F4DF170}"/>
                  </a:ext>
                </a:extLst>
              </p:cNvPr>
              <p:cNvSpPr txBox="1">
                <a:spLocks noRot="1" noChangeAspect="1" noMove="1" noResize="1" noEditPoints="1" noAdjustHandles="1" noChangeArrowheads="1" noChangeShapeType="1" noTextEdit="1"/>
              </p:cNvSpPr>
              <p:nvPr/>
            </p:nvSpPr>
            <p:spPr>
              <a:xfrm>
                <a:off x="360000" y="2451600"/>
                <a:ext cx="3216835" cy="4119767"/>
              </a:xfrm>
              <a:prstGeom prst="rect">
                <a:avLst/>
              </a:prstGeom>
              <a:blipFill>
                <a:blip r:embed="rId3"/>
                <a:stretch>
                  <a:fillRect l="-3788" b="-1923"/>
                </a:stretch>
              </a:blipFill>
            </p:spPr>
            <p:txBody>
              <a:bodyPr/>
              <a:lstStyle/>
              <a:p>
                <a:r>
                  <a:rPr lang="en-AU">
                    <a:noFill/>
                  </a:rPr>
                  <a:t> </a:t>
                </a:r>
              </a:p>
            </p:txBody>
          </p:sp>
        </mc:Fallback>
      </mc:AlternateContent>
      <p:pic>
        <p:nvPicPr>
          <p:cNvPr id="10" name="Picture 9" descr="A cartesian plane with the following information displayed.&#10;A red line with the equation y equals negative one third x plus two. &#10;A blue line with the equation y equals three x minus one.">
            <a:extLst>
              <a:ext uri="{FF2B5EF4-FFF2-40B4-BE49-F238E27FC236}">
                <a16:creationId xmlns:a16="http://schemas.microsoft.com/office/drawing/2014/main" id="{49C540DD-FCD4-3CF1-8380-3307D9B2D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102" y="2378233"/>
            <a:ext cx="6044648" cy="4029765"/>
          </a:xfrm>
          <a:prstGeom prst="rect">
            <a:avLst/>
          </a:prstGeom>
        </p:spPr>
      </p:pic>
      <mc:AlternateContent xmlns:mc="http://schemas.openxmlformats.org/markup-compatibility/2006" xmlns:a14="http://schemas.microsoft.com/office/drawing/2010/main">
        <mc:Choice Requires="a14">
          <p:sp>
            <p:nvSpPr>
              <p:cNvPr id="2" name="Speech Bubble: Rectangle with Corners Rounded 1" descr="A callout box pointing to the equation '𝑚_1×𝑚_2=−1'.&#10;'𝑚 represents the gradient, but why is there an 𝑚_1 and 𝑚_2? &#10;">
                <a:extLst>
                  <a:ext uri="{FF2B5EF4-FFF2-40B4-BE49-F238E27FC236}">
                    <a16:creationId xmlns:a16="http://schemas.microsoft.com/office/drawing/2014/main" id="{9FBA57BA-D7AD-8C34-5809-CBE740EDD339}"/>
                  </a:ext>
                </a:extLst>
              </p:cNvPr>
              <p:cNvSpPr/>
              <p:nvPr/>
            </p:nvSpPr>
            <p:spPr>
              <a:xfrm>
                <a:off x="2536911" y="2507911"/>
                <a:ext cx="5924183" cy="623041"/>
              </a:xfrm>
              <a:prstGeom prst="wedgeRoundRectCallout">
                <a:avLst>
                  <a:gd name="adj1" fmla="val -63270"/>
                  <a:gd name="adj2" fmla="val 21510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14:m>
                  <m:oMath xmlns:m="http://schemas.openxmlformats.org/officeDocument/2006/math">
                    <m:r>
                      <a:rPr lang="en-AU" sz="1600" b="0" i="1" smtClean="0">
                        <a:latin typeface="Cambria Math" panose="02040503050406030204" pitchFamily="18" charset="0"/>
                      </a:rPr>
                      <m:t>𝑚</m:t>
                    </m:r>
                  </m:oMath>
                </a14:m>
                <a:r>
                  <a:rPr lang="en-AU" sz="1600" dirty="0"/>
                  <a:t> represents the gradient, but why is there an </a:t>
                </a:r>
                <a14:m>
                  <m:oMath xmlns:m="http://schemas.openxmlformats.org/officeDocument/2006/math">
                    <m:sSub>
                      <m:sSubPr>
                        <m:ctrlPr>
                          <a:rPr lang="en-AU" sz="1600" b="0" i="1" smtClean="0">
                            <a:latin typeface="Cambria Math" panose="02040503050406030204" pitchFamily="18" charset="0"/>
                          </a:rPr>
                        </m:ctrlPr>
                      </m:sSubPr>
                      <m:e>
                        <m:r>
                          <a:rPr lang="en-AU" sz="1600" i="1">
                            <a:latin typeface="Cambria Math" panose="02040503050406030204" pitchFamily="18" charset="0"/>
                          </a:rPr>
                          <m:t>𝑚</m:t>
                        </m:r>
                      </m:e>
                      <m:sub>
                        <m:r>
                          <a:rPr lang="en-AU" sz="1600" b="0" i="1" smtClean="0">
                            <a:latin typeface="Cambria Math" panose="02040503050406030204" pitchFamily="18" charset="0"/>
                          </a:rPr>
                          <m:t>1</m:t>
                        </m:r>
                      </m:sub>
                    </m:sSub>
                  </m:oMath>
                </a14:m>
                <a:r>
                  <a:rPr lang="en-AU" sz="1600" dirty="0"/>
                  <a:t> and </a:t>
                </a:r>
                <a14:m>
                  <m:oMath xmlns:m="http://schemas.openxmlformats.org/officeDocument/2006/math">
                    <m:sSub>
                      <m:sSubPr>
                        <m:ctrlPr>
                          <a:rPr lang="en-AU" sz="1600" b="0" i="1" smtClean="0">
                            <a:latin typeface="Cambria Math" panose="02040503050406030204" pitchFamily="18" charset="0"/>
                          </a:rPr>
                        </m:ctrlPr>
                      </m:sSubPr>
                      <m:e>
                        <m:r>
                          <a:rPr lang="en-AU" sz="1600" i="1">
                            <a:latin typeface="Cambria Math" panose="02040503050406030204" pitchFamily="18" charset="0"/>
                          </a:rPr>
                          <m:t>𝑚</m:t>
                        </m:r>
                      </m:e>
                      <m:sub>
                        <m:r>
                          <a:rPr lang="en-AU" sz="1600" b="0" i="1" smtClean="0">
                            <a:latin typeface="Cambria Math" panose="02040503050406030204" pitchFamily="18" charset="0"/>
                          </a:rPr>
                          <m:t>2</m:t>
                        </m:r>
                      </m:sub>
                    </m:sSub>
                  </m:oMath>
                </a14:m>
                <a:r>
                  <a:rPr lang="en-AU" sz="1600" dirty="0"/>
                  <a:t>? </a:t>
                </a:r>
              </a:p>
            </p:txBody>
          </p:sp>
        </mc:Choice>
        <mc:Fallback xmlns="">
          <p:sp>
            <p:nvSpPr>
              <p:cNvPr id="2" name="Speech Bubble: Rectangle with Corners Rounded 1" descr="A callout box pointing to the equation '𝑚_1×𝑚_2=−1'.&#10;'𝑚 represents the gradient, but why is there an 𝑚_1 and 𝑚_2? &#10;">
                <a:extLst>
                  <a:ext uri="{FF2B5EF4-FFF2-40B4-BE49-F238E27FC236}">
                    <a16:creationId xmlns:a16="http://schemas.microsoft.com/office/drawing/2014/main" id="{9FBA57BA-D7AD-8C34-5809-CBE740EDD339}"/>
                  </a:ext>
                </a:extLst>
              </p:cNvPr>
              <p:cNvSpPr>
                <a:spLocks noRot="1" noChangeAspect="1" noMove="1" noResize="1" noEditPoints="1" noAdjustHandles="1" noChangeArrowheads="1" noChangeShapeType="1" noTextEdit="1"/>
              </p:cNvSpPr>
              <p:nvPr/>
            </p:nvSpPr>
            <p:spPr>
              <a:xfrm>
                <a:off x="2536911" y="2507911"/>
                <a:ext cx="5924183" cy="623041"/>
              </a:xfrm>
              <a:prstGeom prst="wedgeRoundRectCallout">
                <a:avLst>
                  <a:gd name="adj1" fmla="val -63270"/>
                  <a:gd name="adj2" fmla="val 215102"/>
                  <a:gd name="adj3" fmla="val 16667"/>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descr="A callout box pointing to the solution '∴ 𝑦=3𝑥−1 is a solution'.&#10;'Although the constant is −1 in this example, why could any other value be chosen and still be correct?'&#10;">
                <a:extLst>
                  <a:ext uri="{FF2B5EF4-FFF2-40B4-BE49-F238E27FC236}">
                    <a16:creationId xmlns:a16="http://schemas.microsoft.com/office/drawing/2014/main" id="{D43D89B7-FC28-17E8-B3E2-DA83CBCF060B}"/>
                  </a:ext>
                </a:extLst>
              </p:cNvPr>
              <p:cNvSpPr/>
              <p:nvPr/>
            </p:nvSpPr>
            <p:spPr>
              <a:xfrm>
                <a:off x="2536911" y="4141494"/>
                <a:ext cx="5924183" cy="893493"/>
              </a:xfrm>
              <a:prstGeom prst="wedgeRoundRectCallout">
                <a:avLst>
                  <a:gd name="adj1" fmla="val -52318"/>
                  <a:gd name="adj2" fmla="val 18536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Although the constant is </a:t>
                </a:r>
                <a14:m>
                  <m:oMath xmlns:m="http://schemas.openxmlformats.org/officeDocument/2006/math">
                    <m:r>
                      <a:rPr lang="en-AU" sz="1600" b="0" i="1" smtClean="0">
                        <a:latin typeface="Cambria Math" panose="02040503050406030204" pitchFamily="18" charset="0"/>
                      </a:rPr>
                      <m:t>−1</m:t>
                    </m:r>
                  </m:oMath>
                </a14:m>
                <a:r>
                  <a:rPr lang="en-AU" sz="1600" dirty="0"/>
                  <a:t> in this example, why could any other value be chosen and still be correct? </a:t>
                </a:r>
              </a:p>
            </p:txBody>
          </p:sp>
        </mc:Choice>
        <mc:Fallback xmlns="">
          <p:sp>
            <p:nvSpPr>
              <p:cNvPr id="9" name="Speech Bubble: Rectangle with Corners Rounded 8" descr="A callout box pointing to the solution '∴ 𝑦=3𝑥−1 is a solution'.&#10;'Although the constant is −1 in this example, why could any other value be chosen and still be correct?'&#10;">
                <a:extLst>
                  <a:ext uri="{FF2B5EF4-FFF2-40B4-BE49-F238E27FC236}">
                    <a16:creationId xmlns:a16="http://schemas.microsoft.com/office/drawing/2014/main" id="{D43D89B7-FC28-17E8-B3E2-DA83CBCF060B}"/>
                  </a:ext>
                </a:extLst>
              </p:cNvPr>
              <p:cNvSpPr>
                <a:spLocks noRot="1" noChangeAspect="1" noMove="1" noResize="1" noEditPoints="1" noAdjustHandles="1" noChangeArrowheads="1" noChangeShapeType="1" noTextEdit="1"/>
              </p:cNvSpPr>
              <p:nvPr/>
            </p:nvSpPr>
            <p:spPr>
              <a:xfrm>
                <a:off x="2536911" y="4141494"/>
                <a:ext cx="5924183" cy="893493"/>
              </a:xfrm>
              <a:prstGeom prst="wedgeRoundRectCallout">
                <a:avLst>
                  <a:gd name="adj1" fmla="val -52318"/>
                  <a:gd name="adj2" fmla="val 185360"/>
                  <a:gd name="adj3" fmla="val 16667"/>
                </a:avLst>
              </a:pr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descr="A callout box pointing to the solution '∴ 𝑦=3𝑥−1 is a solution'. &#10;'What are the similarities and differences with y=−1/3 𝑥+2?'&#10;&#10;">
                <a:extLst>
                  <a:ext uri="{FF2B5EF4-FFF2-40B4-BE49-F238E27FC236}">
                    <a16:creationId xmlns:a16="http://schemas.microsoft.com/office/drawing/2014/main" id="{3393BF4D-DCFC-BED4-5E37-548DD09453E5}"/>
                  </a:ext>
                </a:extLst>
              </p:cNvPr>
              <p:cNvSpPr/>
              <p:nvPr/>
            </p:nvSpPr>
            <p:spPr>
              <a:xfrm>
                <a:off x="4103271" y="5600531"/>
                <a:ext cx="4357823" cy="964508"/>
              </a:xfrm>
              <a:prstGeom prst="wedgeRoundRectCallout">
                <a:avLst>
                  <a:gd name="adj1" fmla="val -79635"/>
                  <a:gd name="adj2" fmla="val 4412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b="0" dirty="0"/>
                  <a:t>What are the similarities and differences with </a:t>
                </a:r>
                <a14:m>
                  <m:oMath xmlns:m="http://schemas.openxmlformats.org/officeDocument/2006/math">
                    <m:r>
                      <m:rPr>
                        <m:sty m:val="p"/>
                      </m:rPr>
                      <a:rPr lang="en-AU" sz="1600" b="0" i="0" smtClean="0">
                        <a:latin typeface="Cambria Math" panose="02040503050406030204" pitchFamily="18" charset="0"/>
                      </a:rPr>
                      <m:t>y</m:t>
                    </m:r>
                    <m:r>
                      <a:rPr lang="en-AU" sz="1600" b="0" i="0"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0" smtClean="0">
                            <a:latin typeface="Cambria Math" panose="02040503050406030204" pitchFamily="18" charset="0"/>
                          </a:rPr>
                          <m:t>1</m:t>
                        </m:r>
                      </m:num>
                      <m:den>
                        <m:r>
                          <a:rPr lang="en-AU" sz="1600" b="0" i="0" smtClean="0">
                            <a:latin typeface="Cambria Math" panose="02040503050406030204" pitchFamily="18" charset="0"/>
                          </a:rPr>
                          <m:t>3</m:t>
                        </m:r>
                      </m:den>
                    </m:f>
                    <m:r>
                      <a:rPr lang="en-AU" sz="1600" b="0" i="1" smtClean="0">
                        <a:latin typeface="Cambria Math" panose="02040503050406030204" pitchFamily="18" charset="0"/>
                      </a:rPr>
                      <m:t>𝑥</m:t>
                    </m:r>
                    <m:r>
                      <a:rPr lang="en-AU" sz="1600" b="0" i="1" smtClean="0">
                        <a:latin typeface="Cambria Math" panose="02040503050406030204" pitchFamily="18" charset="0"/>
                      </a:rPr>
                      <m:t>+2</m:t>
                    </m:r>
                  </m:oMath>
                </a14:m>
                <a:r>
                  <a:rPr lang="en-AU" sz="1600" dirty="0"/>
                  <a:t>? </a:t>
                </a:r>
              </a:p>
            </p:txBody>
          </p:sp>
        </mc:Choice>
        <mc:Fallback xmlns="">
          <p:sp>
            <p:nvSpPr>
              <p:cNvPr id="7" name="Speech Bubble: Rectangle with Corners Rounded 6" descr="A callout box pointing to the solution '∴ 𝑦=3𝑥−1 is a solution'. &#10;'What are the similarities and differences with y=−1/3 𝑥+2?'&#10;&#10;">
                <a:extLst>
                  <a:ext uri="{FF2B5EF4-FFF2-40B4-BE49-F238E27FC236}">
                    <a16:creationId xmlns:a16="http://schemas.microsoft.com/office/drawing/2014/main" id="{3393BF4D-DCFC-BED4-5E37-548DD09453E5}"/>
                  </a:ext>
                </a:extLst>
              </p:cNvPr>
              <p:cNvSpPr>
                <a:spLocks noRot="1" noChangeAspect="1" noMove="1" noResize="1" noEditPoints="1" noAdjustHandles="1" noChangeArrowheads="1" noChangeShapeType="1" noTextEdit="1"/>
              </p:cNvSpPr>
              <p:nvPr/>
            </p:nvSpPr>
            <p:spPr>
              <a:xfrm>
                <a:off x="4103271" y="5600531"/>
                <a:ext cx="4357823" cy="964508"/>
              </a:xfrm>
              <a:prstGeom prst="wedgeRoundRectCallout">
                <a:avLst>
                  <a:gd name="adj1" fmla="val -79635"/>
                  <a:gd name="adj2" fmla="val 44122"/>
                  <a:gd name="adj3" fmla="val 16667"/>
                </a:avLst>
              </a:prstGeom>
              <a:blipFill>
                <a:blip r:embed="rId7"/>
                <a:stretch>
                  <a:fillRect/>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7555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28529-0344-9F5C-51AF-E6FB55523E7E}"/>
              </a:ext>
            </a:extLst>
          </p:cNvPr>
          <p:cNvSpPr>
            <a:spLocks noGrp="1"/>
          </p:cNvSpPr>
          <p:nvPr>
            <p:ph type="title"/>
          </p:nvPr>
        </p:nvSpPr>
        <p:spPr/>
        <p:txBody>
          <a:bodyPr/>
          <a:lstStyle/>
          <a:p>
            <a:r>
              <a:rPr lang="en-AU" dirty="0"/>
              <a:t>Line it up (9)</a:t>
            </a:r>
          </a:p>
        </p:txBody>
      </p:sp>
      <p:sp>
        <p:nvSpPr>
          <p:cNvPr id="5" name="Text Placeholder 4">
            <a:extLst>
              <a:ext uri="{FF2B5EF4-FFF2-40B4-BE49-F238E27FC236}">
                <a16:creationId xmlns:a16="http://schemas.microsoft.com/office/drawing/2014/main" id="{5F7175A4-DB78-6FD6-E632-030F83FFD82F}"/>
              </a:ext>
            </a:extLst>
          </p:cNvPr>
          <p:cNvSpPr>
            <a:spLocks noGrp="1"/>
          </p:cNvSpPr>
          <p:nvPr>
            <p:ph type="body" sz="quarter" idx="18"/>
          </p:nvPr>
        </p:nvSpPr>
        <p:spPr/>
        <p:txBody>
          <a:bodyPr/>
          <a:lstStyle/>
          <a:p>
            <a:r>
              <a:rPr lang="en-AU" dirty="0"/>
              <a:t>Second your turn</a:t>
            </a:r>
          </a:p>
        </p:txBody>
      </p:sp>
      <mc:AlternateContent xmlns:mc="http://schemas.openxmlformats.org/markup-compatibility/2006" xmlns:a14="http://schemas.microsoft.com/office/drawing/2010/main">
        <mc:Choice Requires="a14">
          <p:sp>
            <p:nvSpPr>
              <p:cNvPr id="10" name="Content Placeholder 5">
                <a:extLst>
                  <a:ext uri="{FF2B5EF4-FFF2-40B4-BE49-F238E27FC236}">
                    <a16:creationId xmlns:a16="http://schemas.microsoft.com/office/drawing/2014/main" id="{75A509FA-E54E-F080-354F-076BC4516633}"/>
                  </a:ext>
                </a:extLst>
              </p:cNvPr>
              <p:cNvSpPr>
                <a:spLocks noGrp="1"/>
              </p:cNvSpPr>
              <p:nvPr>
                <p:ph idx="4294967295"/>
              </p:nvPr>
            </p:nvSpPr>
            <p:spPr>
              <a:xfrm>
                <a:off x="360000" y="1619250"/>
                <a:ext cx="11191875" cy="4537075"/>
              </a:xfrm>
            </p:spPr>
            <p:txBody>
              <a:bodyPr/>
              <a:lstStyle/>
              <a:p>
                <a:pPr>
                  <a:lnSpc>
                    <a:spcPct val="150000"/>
                  </a:lnSpc>
                </a:pPr>
                <a:r>
                  <a:rPr lang="en-AU" sz="1600" dirty="0"/>
                  <a:t>Establish an equation for a line that is perpendicular to the linear relationship  </a:t>
                </a:r>
                <a14:m>
                  <m:oMath xmlns:m="http://schemas.openxmlformats.org/officeDocument/2006/math">
                    <m:r>
                      <a:rPr lang="en-AU" sz="1600" i="1">
                        <a:latin typeface="Cambria Math" panose="02040503050406030204" pitchFamily="18" charset="0"/>
                      </a:rPr>
                      <m:t>𝑦</m:t>
                    </m:r>
                    <m:r>
                      <a:rPr lang="en-AU" sz="1600" i="1">
                        <a:latin typeface="Cambria Math" panose="02040503050406030204" pitchFamily="18" charset="0"/>
                      </a:rPr>
                      <m:t>=−4</m:t>
                    </m:r>
                    <m:r>
                      <a:rPr lang="en-AU" sz="1600" i="1">
                        <a:latin typeface="Cambria Math" panose="02040503050406030204" pitchFamily="18" charset="0"/>
                      </a:rPr>
                      <m:t>𝑥</m:t>
                    </m:r>
                    <m:r>
                      <a:rPr lang="en-AU" sz="1600" i="1">
                        <a:latin typeface="Cambria Math" panose="02040503050406030204" pitchFamily="18" charset="0"/>
                      </a:rPr>
                      <m:t>−3</m:t>
                    </m:r>
                  </m:oMath>
                </a14:m>
                <a:r>
                  <a:rPr lang="en-AU" sz="1600" dirty="0"/>
                  <a:t> and represent this on the cartesian plane.</a:t>
                </a:r>
              </a:p>
            </p:txBody>
          </p:sp>
        </mc:Choice>
        <mc:Fallback xmlns="">
          <p:sp>
            <p:nvSpPr>
              <p:cNvPr id="10" name="Content Placeholder 5">
                <a:extLst>
                  <a:ext uri="{FF2B5EF4-FFF2-40B4-BE49-F238E27FC236}">
                    <a16:creationId xmlns:a16="http://schemas.microsoft.com/office/drawing/2014/main" id="{75A509FA-E54E-F080-354F-076BC4516633}"/>
                  </a:ext>
                </a:extLst>
              </p:cNvPr>
              <p:cNvSpPr>
                <a:spLocks noGrp="1" noRot="1" noChangeAspect="1" noMove="1" noResize="1" noEditPoints="1" noAdjustHandles="1" noChangeArrowheads="1" noChangeShapeType="1" noTextEdit="1"/>
              </p:cNvSpPr>
              <p:nvPr>
                <p:ph idx="4294967295"/>
              </p:nvPr>
            </p:nvSpPr>
            <p:spPr>
              <a:xfrm>
                <a:off x="360000" y="1619250"/>
                <a:ext cx="11191875" cy="4537075"/>
              </a:xfrm>
              <a:blipFill>
                <a:blip r:embed="rId2"/>
                <a:stretch>
                  <a:fillRect l="-108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E742187-D946-EF2D-748E-76E2E7E0B0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2290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887</Words>
  <Application>Microsoft Office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Public Sans</vt:lpstr>
      <vt:lpstr>Public Sans Light</vt:lpstr>
      <vt:lpstr>Arial</vt:lpstr>
      <vt:lpstr>Public Sans SemiBold</vt:lpstr>
      <vt:lpstr>Times New Roman</vt:lpstr>
      <vt:lpstr>Cambria Math</vt:lpstr>
      <vt:lpstr>NSWG Corporate</vt:lpstr>
      <vt:lpstr>Line it up</vt:lpstr>
      <vt:lpstr>Line it up (2)</vt:lpstr>
      <vt:lpstr>Line it up (3)</vt:lpstr>
      <vt:lpstr>Line it up (4)</vt:lpstr>
      <vt:lpstr>Line it up (5)</vt:lpstr>
      <vt:lpstr>Line it up (6)</vt:lpstr>
      <vt:lpstr>Line it up (7)</vt:lpstr>
      <vt:lpstr>Line it up (8)</vt:lpstr>
      <vt:lpstr>Line it up (9)</vt:lpstr>
      <vt:lpstr>Line it up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it up</dc:title>
  <dc:creator>NSW Department of Education</dc:creator>
  <dcterms:created xsi:type="dcterms:W3CDTF">2023-10-17T02:18:57Z</dcterms:created>
  <dcterms:modified xsi:type="dcterms:W3CDTF">2023-10-17T02:19:40Z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2023-10-17T02:19:39Z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e3368518-1529-4d6a-b6de-9bf5db90e998</vt:lpwstr>
  </property>
  <property fmtid="{D5CDD505-2E9C-101B-9397-08002B2CF9AE}" pid="8" name="MSIP_Label_b603dfd7-d93a-4381-a340-2995d8282205_ContentBits">
    <vt:lpwstr>0</vt:lpwstr>
  </property>
</Properties>
</file>