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0" r:id="rId3"/>
    <p:sldId id="271" r:id="rId4"/>
    <p:sldId id="264" r:id="rId5"/>
    <p:sldId id="272" r:id="rId6"/>
    <p:sldId id="273" r:id="rId7"/>
    <p:sldId id="274" r:id="rId8"/>
    <p:sldId id="275" r:id="rId9"/>
    <p:sldId id="26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5" r:id="rId18"/>
    <p:sldId id="286" r:id="rId19"/>
    <p:sldId id="287" r:id="rId20"/>
    <p:sldId id="288" r:id="rId21"/>
    <p:sldId id="267" r:id="rId22"/>
    <p:sldId id="266" r:id="rId23"/>
    <p:sldId id="268" r:id="rId24"/>
    <p:sldId id="289" r:id="rId25"/>
    <p:sldId id="290" r:id="rId26"/>
    <p:sldId id="291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Public Sans" panose="020B0604020202020204" charset="0"/>
      <p:regular r:id="rId31"/>
      <p:bold r:id="rId32"/>
      <p:italic r:id="rId33"/>
      <p:boldItalic r:id="rId34"/>
    </p:embeddedFont>
    <p:embeddedFont>
      <p:font typeface="Public Sans Light" panose="020B0604020202020204" charset="0"/>
      <p:regular r:id="rId35"/>
      <p:italic r:id="rId36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DFD"/>
    <a:srgbClr val="146CFD"/>
    <a:srgbClr val="0070C0"/>
    <a:srgbClr val="00296C"/>
    <a:srgbClr val="002664"/>
    <a:srgbClr val="0046B8"/>
    <a:srgbClr val="FFFFFF"/>
    <a:srgbClr val="F6ACB6"/>
    <a:srgbClr val="63001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87" autoAdjust="0"/>
  </p:normalViewPr>
  <p:slideViewPr>
    <p:cSldViewPr snapToGrid="0">
      <p:cViewPr varScale="1">
        <p:scale>
          <a:sx n="84" d="100"/>
          <a:sy n="84" d="100"/>
        </p:scale>
        <p:origin x="1470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11/09/2023</a:t>
            </a:fld>
            <a:endParaRPr lang="en-AU" dirty="0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11/09/2023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Tell students that this is the tax rates for 2023–24.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088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94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539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4772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750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501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3262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4685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0678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5873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651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Ask students to consider where the fixed amounts in the final 3 rows come from, with reference to the ‘tiered’ tax system they just learnt from the video with the cake metaphor.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412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9146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3502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42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240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Ask students to consider where the fixed of $5092 comes from by calculating the tax paid for a taxable income of $45000.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275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Ask students to consider where the fixed of $29 467 comes from by calculating the tax paid for a taxable income of $120 000.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560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Ask students to consider where the fixed of $51 667 comes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53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108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349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507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936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desmos.com/terms?lang=en" TargetMode="External"/><Relationship Id="rId5" Type="http://schemas.openxmlformats.org/officeDocument/2006/relationships/hyperlink" Target="https://www.desmos.com/?lang=en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How can I get my money back?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Explicit teaching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52552D-EFFA-5A9C-656E-67E0E798C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88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tax tables – example 1 self-explanation prompts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E30AA4BA-3685-1682-5FA7-176EEC55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</p:spPr>
        <p:txBody>
          <a:bodyPr/>
          <a:lstStyle/>
          <a:p>
            <a:r>
              <a:rPr lang="en-AU" dirty="0"/>
              <a:t>Using the tax table, calculate the tax payable for an individual with a taxable income of $42 600. </a:t>
            </a:r>
          </a:p>
        </p:txBody>
      </p:sp>
      <p:graphicFrame>
        <p:nvGraphicFramePr>
          <p:cNvPr id="14" name="Table 6" descr="A table with 2 columns and 6 rows. The first row is for headers, with the 1st column heading &quot;Taxable income&quot; and the second column heading, &quot;Tax on this income&quot;. The 1st row under the heading &quot;Taxable income&quot; reads, &quot;0 to $18,200&quot;. The 1st row under the heading &quot;Tax on this income&quot; reads, &quot;Nil&quot;. The 2nd row under the heading &quot;Taxable income&quot; reads, &quot;$18,201 to $45,000&quot;. The 2nd row under the heading &quot;Tax on this income&quot; reads, &quot;19c for each $1 over $18,200&quot;. The 3rd row under the heading &quot;Taxable income&quot; reads, &quot;$45,001 to $120,000&quot;. The 3rd row under the heading &quot;Tax on this income&quot; reads, &quot;$5092 plus 32.5 cents for each $1 over $45,000&quot;. The 4th row under the heading &quot;Taxable income&quot; reads, &quot;$120,001 to $180,000&quot;. The 4th row under the heading &quot;Tax on this income&quot; reads, &quot;$29,467 plus 37 cents for each $1 over $120,000&quot;. The 5th row under the heading &quot;Taxable income&quot; reads, &quot;$180,001 and over&quot;. The 5th row under the heading &quot;Tax on this income&quot; reads, &quot;$51,667 plus 45 cents for each $1 over $180,000&quot;. ">
            <a:extLst>
              <a:ext uri="{FF2B5EF4-FFF2-40B4-BE49-F238E27FC236}">
                <a16:creationId xmlns:a16="http://schemas.microsoft.com/office/drawing/2014/main" id="{33DBADC2-8FF9-2E28-3128-6E802AA5F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68017"/>
              </p:ext>
            </p:extLst>
          </p:nvPr>
        </p:nvGraphicFramePr>
        <p:xfrm>
          <a:off x="348000" y="2166461"/>
          <a:ext cx="812800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091">
                  <a:extLst>
                    <a:ext uri="{9D8B030D-6E8A-4147-A177-3AD203B41FA5}">
                      <a16:colId xmlns:a16="http://schemas.microsoft.com/office/drawing/2014/main" val="3491289979"/>
                    </a:ext>
                  </a:extLst>
                </a:gridCol>
                <a:gridCol w="5122909">
                  <a:extLst>
                    <a:ext uri="{9D8B030D-6E8A-4147-A177-3AD203B41FA5}">
                      <a16:colId xmlns:a16="http://schemas.microsoft.com/office/drawing/2014/main" val="136295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 on this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 – $18 200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$18 201 – $45 000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19c for each $1 over $18 200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$45 001 – $120 000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$5092 plus 32.5c for each $1 over $45 000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$120 001 – $180 000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$29 467 plus 37c for each $1 over $120 000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6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$180 001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$51 667 plus 45c for each $1 over $180 000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1855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995C6E31-A68E-8214-3BAF-70205128F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568571"/>
                <a:ext cx="8128000" cy="130690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/>
                        <m:t>Tax</m:t>
                      </m:r>
                      <m:r>
                        <a:rPr lang="en-AU" b="0" i="0" smtClean="0"/>
                        <m:t> </m:t>
                      </m:r>
                      <m:r>
                        <m:rPr>
                          <m:sty m:val="p"/>
                        </m:rPr>
                        <a:rPr lang="en-AU" b="0" i="0" smtClean="0"/>
                        <m:t>payable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0.19×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42 600 −18 200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0.19×24 400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$4636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995C6E31-A68E-8214-3BAF-70205128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568571"/>
                <a:ext cx="8128000" cy="130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2CDC06D-33F8-A4B8-CC53-B8E6E23C07B2}"/>
              </a:ext>
            </a:extLst>
          </p:cNvPr>
          <p:cNvSpPr/>
          <p:nvPr/>
        </p:nvSpPr>
        <p:spPr>
          <a:xfrm>
            <a:off x="3253673" y="5507822"/>
            <a:ext cx="2146327" cy="906639"/>
          </a:xfrm>
          <a:prstGeom prst="wedgeRoundRectCallout">
            <a:avLst>
              <a:gd name="adj1" fmla="val -86183"/>
              <a:gd name="adj2" fmla="val -5941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2550"/>
            <a:r>
              <a:rPr lang="en-AU" sz="2000" dirty="0"/>
              <a:t>Where did 0.19 come from?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FBE91C2-F216-71D4-23A7-9A8337503F6F}"/>
              </a:ext>
            </a:extLst>
          </p:cNvPr>
          <p:cNvSpPr/>
          <p:nvPr/>
        </p:nvSpPr>
        <p:spPr>
          <a:xfrm>
            <a:off x="6096000" y="4568571"/>
            <a:ext cx="2292183" cy="1129953"/>
          </a:xfrm>
          <a:prstGeom prst="wedgeRoundRectCallout">
            <a:avLst>
              <a:gd name="adj1" fmla="val -100099"/>
              <a:gd name="adj2" fmla="val -2893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2550"/>
            <a:r>
              <a:rPr lang="en-AU" sz="2000" dirty="0"/>
              <a:t>Why were these numbers subtracted?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5BF0220-9EC9-A2F8-E1C1-F61A743D14BC}"/>
              </a:ext>
            </a:extLst>
          </p:cNvPr>
          <p:cNvSpPr/>
          <p:nvPr/>
        </p:nvSpPr>
        <p:spPr>
          <a:xfrm>
            <a:off x="8912836" y="2372342"/>
            <a:ext cx="2494327" cy="906639"/>
          </a:xfrm>
          <a:prstGeom prst="wedgeRoundRectCallout">
            <a:avLst>
              <a:gd name="adj1" fmla="val -66062"/>
              <a:gd name="adj2" fmla="val 1927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73050"/>
            <a:r>
              <a:rPr lang="en-AU" sz="2000" dirty="0"/>
              <a:t>Why is this row highlighted?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242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</p:spPr>
        <p:txBody>
          <a:bodyPr/>
          <a:lstStyle/>
          <a:p>
            <a:r>
              <a:rPr lang="en-AU" dirty="0"/>
              <a:t>Using the tax table, calculate the tax payable for an individual with a taxable income of $36 700. </a:t>
            </a:r>
          </a:p>
        </p:txBody>
      </p:sp>
      <p:graphicFrame>
        <p:nvGraphicFramePr>
          <p:cNvPr id="6" name="Table 6" descr="A table with 2 columns and 6 rows. The first row is for headers, with the 1st column heading &quot;Taxable income&quot; and the second column heading, &quot;Tax on this income&quot;. The 1st row under the heading &quot;Taxable income&quot; reads, &quot;0 to $18,200&quot;. The 1st row under the heading &quot;Tax on this income&quot; reads, &quot;Nil&quot;. The 2nd row under the heading &quot;Taxable income&quot; reads, &quot;$18,201 to $45,000&quot;. The 2nd row under the heading &quot;Tax on this income&quot; reads, &quot;19c for each $1 over $18,200&quot;. The 3rd row under the heading &quot;Taxable income&quot; reads, &quot;$45,001 to $120,000&quot;. The 3rd row under the heading &quot;Tax on this income&quot; reads, &quot;$5092 plus 32.5 cents for each $1 over $45,000&quot;. The 4th row under the heading &quot;Taxable income&quot; reads, &quot;$120,001 to $180,000&quot;. The 4th row under the heading &quot;Tax on this income&quot; reads, &quot;$29,467 plus 37 cents for each $1 over $120,000&quot;. The 5th row under the heading &quot;Taxable income&quot; reads, &quot;$180,001 and over&quot;. The 5th row under the heading &quot;Tax on this income&quot; reads, &quot;$51,667 plus 45 cents for each $1 over $180,000&quot;.">
            <a:extLst>
              <a:ext uri="{FF2B5EF4-FFF2-40B4-BE49-F238E27FC236}">
                <a16:creationId xmlns:a16="http://schemas.microsoft.com/office/drawing/2014/main" id="{8AB7E644-1507-5CB0-EFAA-83A36989B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37547"/>
              </p:ext>
            </p:extLst>
          </p:nvPr>
        </p:nvGraphicFramePr>
        <p:xfrm>
          <a:off x="360000" y="2319020"/>
          <a:ext cx="8128000" cy="2219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091">
                  <a:extLst>
                    <a:ext uri="{9D8B030D-6E8A-4147-A177-3AD203B41FA5}">
                      <a16:colId xmlns:a16="http://schemas.microsoft.com/office/drawing/2014/main" val="3491289979"/>
                    </a:ext>
                  </a:extLst>
                </a:gridCol>
                <a:gridCol w="5122909">
                  <a:extLst>
                    <a:ext uri="{9D8B030D-6E8A-4147-A177-3AD203B41FA5}">
                      <a16:colId xmlns:a16="http://schemas.microsoft.com/office/drawing/2014/main" val="136295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 on this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 – $18 200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$18 201 – $45 000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19c for each $1 over $18 200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$45 001 – $120 000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$5092 plus 32.5c for each $1 over $45 000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$120 001 – $180 000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$29 467 plus 37c for each $1 over $120 000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66854"/>
                  </a:ext>
                </a:extLst>
              </a:tr>
              <a:tr h="258110">
                <a:tc>
                  <a:txBody>
                    <a:bodyPr/>
                    <a:lstStyle/>
                    <a:p>
                      <a:r>
                        <a:rPr lang="en-AU" dirty="0"/>
                        <a:t>$180 001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$51 667 plus 45c for each $1 over $180 000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1855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853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(4)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</p:spPr>
        <p:txBody>
          <a:bodyPr/>
          <a:lstStyle/>
          <a:p>
            <a:r>
              <a:rPr lang="en-AU" dirty="0"/>
              <a:t>Using the tax table, calculate the tax payable for an individual with a taxable income of $36 700. </a:t>
            </a:r>
          </a:p>
        </p:txBody>
      </p:sp>
      <p:graphicFrame>
        <p:nvGraphicFramePr>
          <p:cNvPr id="8" name="Table 7" descr="A table with 2 columns and 6 rows. The first row is for headers, with the 1st column heading &quot;Taxable income&quot; and the second column heading, &quot;Tax on this income&quot;. The 1st row under the heading &quot;Taxable income&quot; reads, &quot;0 to $18,200&quot;. The 1st row under the heading &quot;Tax on this income&quot; reads, &quot;Nil&quot;. The 2nd row under the heading &quot;Taxable income&quot; reads, &quot;$18,201 to $45,000&quot;. The 2nd row under the heading &quot;Tax on this income&quot; reads, &quot;19c for each $1 over $18,200&quot;. The 3rd row under the heading &quot;Taxable income&quot; reads, &quot;$45,001 to $120,000&quot;. The 3rd row under the heading &quot;Tax on this income&quot; reads, &quot;$5092 plus 32.5 cents for each $1 over $45,000&quot;. The 4th row under the heading &quot;Taxable income&quot; reads, &quot;$120,001 to $180,000&quot;. The 4th row under the heading &quot;Tax on this income&quot; reads, &quot;$29,467 plus 37 cents for each $1 over $120,000&quot;. The 5th row under the heading &quot;Taxable income&quot; reads, &quot;$180,001 and over&quot;. The 5th row under the heading &quot;Tax on this income&quot; reads, &quot;$51,667 plus 45 cents for each $1 over $180,000&quot;. ">
            <a:extLst>
              <a:ext uri="{FF2B5EF4-FFF2-40B4-BE49-F238E27FC236}">
                <a16:creationId xmlns:a16="http://schemas.microsoft.com/office/drawing/2014/main" id="{B3D6127D-BC32-99D9-F486-19778423A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66724"/>
              </p:ext>
            </p:extLst>
          </p:nvPr>
        </p:nvGraphicFramePr>
        <p:xfrm>
          <a:off x="360000" y="2330701"/>
          <a:ext cx="812800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091">
                  <a:extLst>
                    <a:ext uri="{9D8B030D-6E8A-4147-A177-3AD203B41FA5}">
                      <a16:colId xmlns:a16="http://schemas.microsoft.com/office/drawing/2014/main" val="3491289979"/>
                    </a:ext>
                  </a:extLst>
                </a:gridCol>
                <a:gridCol w="5122909">
                  <a:extLst>
                    <a:ext uri="{9D8B030D-6E8A-4147-A177-3AD203B41FA5}">
                      <a16:colId xmlns:a16="http://schemas.microsoft.com/office/drawing/2014/main" val="136295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 on this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 – $18 200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$18 201 – $45 000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19c for each $1 over $18 200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$45 001 – $120 000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$5092 plus 32.5c for each $1 over $45 000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$120 001 – $180 000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$29 467 plus 37c for each $1 over $120 000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6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$180 001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$51 667 plus 45c for each $1 over $180 000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1855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F6AEA84-8357-880B-ABB8-8EEBBA897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720841"/>
                <a:ext cx="8128000" cy="130690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𝑇𝑎𝑥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𝑝𝑎𝑦𝑎𝑏𝑙𝑒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0.19×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36 700 −18 200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0.19×18 500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$3515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F6AEA84-8357-880B-ABB8-8EEBBA89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720841"/>
                <a:ext cx="8128000" cy="130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195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(5)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tax tables – example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</p:spPr>
        <p:txBody>
          <a:bodyPr/>
          <a:lstStyle/>
          <a:p>
            <a:r>
              <a:rPr lang="en-AU" dirty="0"/>
              <a:t>Using the tax table, calculate the tax payable for an individual with a taxable income of $88 300. </a:t>
            </a:r>
          </a:p>
        </p:txBody>
      </p:sp>
      <p:graphicFrame>
        <p:nvGraphicFramePr>
          <p:cNvPr id="8" name="Table 6" descr="A table with 2 columns and 6 rows. The first row is for headers, with the 1st column heading &quot;Taxable income&quot; and the second column heading, &quot;Tax on this income&quot;. The 1st row under the heading &quot;Taxable income&quot; reads, &quot;0 to $18,200&quot;. The 1st row under the heading &quot;Tax on this income&quot; reads, &quot;Nil&quot;. The 2nd row under the heading &quot;Taxable income&quot; reads, &quot;$18,201 to $45,000&quot;. The 2nd row under the heading &quot;Tax on this income&quot; reads, &quot;19c for each $1 over $18,200&quot;. The 3rd row under the heading &quot;Taxable income&quot; reads, &quot;$45,001 to $120,000&quot;. The 3rd row under the heading &quot;Tax on this income&quot; reads, &quot;$5092 plus 32.5 cents for each $1 over $45,000&quot;. The 4th row under the heading &quot;Taxable income&quot; reads, &quot;$120,001 to $180,000&quot;. The 4th row under the heading &quot;Tax on this income&quot; reads, &quot;$29,467 plus 37 cents for each $1 over $120,000&quot;. The 5th row under the heading &quot;Taxable income&quot; reads, &quot;$180,001 and over&quot;. The 5th row under the heading &quot;Tax on this income&quot; reads, &quot;$51,667 plus 45 cents for each $1 over $180,000&quot;. ">
            <a:extLst>
              <a:ext uri="{FF2B5EF4-FFF2-40B4-BE49-F238E27FC236}">
                <a16:creationId xmlns:a16="http://schemas.microsoft.com/office/drawing/2014/main" id="{6E2C1627-00E3-ABF0-2404-E9D6E50E1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54969"/>
              </p:ext>
            </p:extLst>
          </p:nvPr>
        </p:nvGraphicFramePr>
        <p:xfrm>
          <a:off x="360000" y="2355214"/>
          <a:ext cx="812800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091">
                  <a:extLst>
                    <a:ext uri="{9D8B030D-6E8A-4147-A177-3AD203B41FA5}">
                      <a16:colId xmlns:a16="http://schemas.microsoft.com/office/drawing/2014/main" val="3491289979"/>
                    </a:ext>
                  </a:extLst>
                </a:gridCol>
                <a:gridCol w="5122909">
                  <a:extLst>
                    <a:ext uri="{9D8B030D-6E8A-4147-A177-3AD203B41FA5}">
                      <a16:colId xmlns:a16="http://schemas.microsoft.com/office/drawing/2014/main" val="136295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 on this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 – $18 200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$18 201 – $45 000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19c for each $1 over $18 200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$45 001 – $120 000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$5092 plus 32.5c for each $1 over $45 000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$120 001 – $180 000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$29 467 plus 37c for each $1 over $120 000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6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$180 001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$51 667 plus 45c for each $1 over $180 000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1855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F6AEA84-8357-880B-ABB8-8EEBBA897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769867"/>
                <a:ext cx="8128000" cy="130690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𝑇𝑎𝑥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𝑝𝑎𝑦𝑎𝑏𝑙𝑒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5092+0.325×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88 300−45 000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5092+0.325×43 300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$19 164.50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F6AEA84-8357-880B-ABB8-8EEBBA89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769867"/>
                <a:ext cx="8128000" cy="130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949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(6)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tax tables – example 2 self-explanation prompts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</p:spPr>
        <p:txBody>
          <a:bodyPr/>
          <a:lstStyle/>
          <a:p>
            <a:r>
              <a:rPr lang="en-AU" dirty="0"/>
              <a:t>Using the tax table, calculate the tax payable for an individual with a taxable income of $88 300. </a:t>
            </a:r>
          </a:p>
        </p:txBody>
      </p:sp>
      <p:graphicFrame>
        <p:nvGraphicFramePr>
          <p:cNvPr id="12" name="Table 6" descr="A table with 2 columns and 6 rows. The first row is for headers, with the 1st column heading &quot;Taxable income&quot; and the second column heading, &quot;Tax on this income&quot;. The 1st row under the heading &quot;Taxable income&quot; reads, &quot;0 to $18,200&quot;. The 1st row under the heading &quot;Tax on this income&quot; reads, &quot;Nil&quot;. The 2nd row under the heading &quot;Taxable income&quot; reads, &quot;$18,201 to $45,000&quot;. The 2nd row under the heading &quot;Tax on this income&quot; reads, &quot;19c for each $1 over $18,200&quot;. The 3rd row under the heading &quot;Taxable income&quot; reads, &quot;$45,001 to $120,000&quot;. The 3rd row under the heading &quot;Tax on this income&quot; reads, &quot;$5092 plus 32.5 cents for each $1 over $45,000&quot;. The 4th row under the heading &quot;Taxable income&quot; reads, &quot;$120,001 to $180,000&quot;. The 4th row under the heading &quot;Tax on this income&quot; reads, &quot;$29,467 plus 37 cents for each $1 over $120,000&quot;. The 5th row under the heading &quot;Taxable income&quot; reads, &quot;$180,001 and over&quot;. The 5th row under the heading &quot;Tax on this income&quot; reads, &quot;$51,667 plus 45 cents for each $1 over $180,000&quot;. ">
            <a:extLst>
              <a:ext uri="{FF2B5EF4-FFF2-40B4-BE49-F238E27FC236}">
                <a16:creationId xmlns:a16="http://schemas.microsoft.com/office/drawing/2014/main" id="{54B72330-0044-6FB8-43F5-78477608A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9439"/>
              </p:ext>
            </p:extLst>
          </p:nvPr>
        </p:nvGraphicFramePr>
        <p:xfrm>
          <a:off x="360000" y="2355214"/>
          <a:ext cx="812800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091">
                  <a:extLst>
                    <a:ext uri="{9D8B030D-6E8A-4147-A177-3AD203B41FA5}">
                      <a16:colId xmlns:a16="http://schemas.microsoft.com/office/drawing/2014/main" val="3491289979"/>
                    </a:ext>
                  </a:extLst>
                </a:gridCol>
                <a:gridCol w="5122909">
                  <a:extLst>
                    <a:ext uri="{9D8B030D-6E8A-4147-A177-3AD203B41FA5}">
                      <a16:colId xmlns:a16="http://schemas.microsoft.com/office/drawing/2014/main" val="136295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 on this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 – $18 200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$18 201 – $45 000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19c for each $1 over $18 200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$45 001 – $120 000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$5092 plus 32.5c for each $1 over $45 000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$120 001 – $180 000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$29 467 plus 37c for each $1 over $120 000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6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$180 001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$51 667 plus 45c for each $1 over $180 000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1855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4FC665DE-2098-541F-55E0-C738AE473D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769867"/>
                <a:ext cx="8128000" cy="130690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𝑇𝑎𝑥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𝑝𝑎𝑦𝑎𝑏𝑙𝑒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5092+0.325×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88 300−45 000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5092+0.325×43 300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$19 164.50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4FC665DE-2098-541F-55E0-C738AE473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769867"/>
                <a:ext cx="8128000" cy="1306909"/>
              </a:xfrm>
              <a:prstGeom prst="rect">
                <a:avLst/>
              </a:prstGeom>
              <a:blipFill>
                <a:blip r:embed="rId3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E617516-2DEF-62F7-2168-B056D2E4F8BE}"/>
              </a:ext>
            </a:extLst>
          </p:cNvPr>
          <p:cNvSpPr/>
          <p:nvPr/>
        </p:nvSpPr>
        <p:spPr>
          <a:xfrm>
            <a:off x="360000" y="5817775"/>
            <a:ext cx="2292183" cy="897228"/>
          </a:xfrm>
          <a:prstGeom prst="wedgeRoundRectCallout">
            <a:avLst>
              <a:gd name="adj1" fmla="val -887"/>
              <a:gd name="adj2" fmla="val -9291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AU" sz="2000" dirty="0"/>
              <a:t>Why was 5092 added?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4AD64B7-95B7-30A3-6C15-41813FD045A9}"/>
              </a:ext>
            </a:extLst>
          </p:cNvPr>
          <p:cNvSpPr/>
          <p:nvPr/>
        </p:nvSpPr>
        <p:spPr>
          <a:xfrm>
            <a:off x="3568108" y="5708772"/>
            <a:ext cx="2292183" cy="897228"/>
          </a:xfrm>
          <a:prstGeom prst="wedgeRoundRectCallout">
            <a:avLst>
              <a:gd name="adj1" fmla="val -45267"/>
              <a:gd name="adj2" fmla="val -7763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/>
              <a:t>Where did 0.325 come from?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51B307-C6DA-E673-5566-32921FC11332}"/>
              </a:ext>
            </a:extLst>
          </p:cNvPr>
          <p:cNvSpPr/>
          <p:nvPr/>
        </p:nvSpPr>
        <p:spPr>
          <a:xfrm>
            <a:off x="6537253" y="4693986"/>
            <a:ext cx="2292183" cy="1181494"/>
          </a:xfrm>
          <a:prstGeom prst="wedgeRoundRectCallout">
            <a:avLst>
              <a:gd name="adj1" fmla="val -73690"/>
              <a:gd name="adj2" fmla="val -2553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en-AU" sz="2000" dirty="0"/>
              <a:t>Why were these numbers subtracted?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002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</p:spPr>
        <p:txBody>
          <a:bodyPr/>
          <a:lstStyle/>
          <a:p>
            <a:r>
              <a:rPr lang="en-AU" dirty="0"/>
              <a:t>Using the tax table, calculate the tax payable for an individual with a taxable income of $137 200. </a:t>
            </a:r>
          </a:p>
        </p:txBody>
      </p:sp>
      <p:graphicFrame>
        <p:nvGraphicFramePr>
          <p:cNvPr id="7" name="Table 6" descr="A table with 2 columns and 6 rows. The first row is for headers, with the 1st column heading &quot;Taxable income&quot; and the second column heading, &quot;Tax on this income&quot;. The 1st row under the heading &quot;Taxable income&quot; reads, &quot;0 to $18,200&quot;. The 1st row under the heading &quot;Tax on this income&quot; reads, &quot;Nil&quot;. The 2nd row under the heading &quot;Taxable income&quot; reads, &quot;$18,201 to $45,000&quot;. The 2nd row under the heading &quot;Tax on this income&quot; reads, &quot;19c for each $1 over $18,200&quot;. The 3rd row under the heading &quot;Taxable income&quot; reads, &quot;$45,001 to $120,000&quot;. The 3rd row under the heading &quot;Tax on this income&quot; reads, &quot;$5092 plus 32.5 cents for each $1 over $45,000&quot;. The 4th row under the heading &quot;Taxable income&quot; reads, &quot;$120,001 to $180,000&quot;. The 4th row under the heading &quot;Tax on this income&quot; reads, &quot;$29,467 plus 37 cents for each $1 over $120,000&quot;. The 5th row under the heading &quot;Taxable income&quot; reads, &quot;$180,001 and over&quot;. The 5th row under the heading &quot;Tax on this income&quot; reads, &quot;$51,667 plus 45 cents for each $1 over $180,000&quot;. ">
            <a:extLst>
              <a:ext uri="{FF2B5EF4-FFF2-40B4-BE49-F238E27FC236}">
                <a16:creationId xmlns:a16="http://schemas.microsoft.com/office/drawing/2014/main" id="{12C3CE80-E83E-11CF-B831-0F98259E2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80937"/>
              </p:ext>
            </p:extLst>
          </p:nvPr>
        </p:nvGraphicFramePr>
        <p:xfrm>
          <a:off x="360000" y="2355214"/>
          <a:ext cx="812800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091">
                  <a:extLst>
                    <a:ext uri="{9D8B030D-6E8A-4147-A177-3AD203B41FA5}">
                      <a16:colId xmlns:a16="http://schemas.microsoft.com/office/drawing/2014/main" val="3491289979"/>
                    </a:ext>
                  </a:extLst>
                </a:gridCol>
                <a:gridCol w="5122909">
                  <a:extLst>
                    <a:ext uri="{9D8B030D-6E8A-4147-A177-3AD203B41FA5}">
                      <a16:colId xmlns:a16="http://schemas.microsoft.com/office/drawing/2014/main" val="136295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 on this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 – $18 200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$18 201 – $45 000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19c for each $1 over $18 200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$45 001 – $120 000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$5092 plus 32.5c for each $1 over $45 000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$120 001 – $180 000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$29 467 plus 37c for each $1 over $120 000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6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$180 001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$51 667 plus 45c for each $1 over $180 000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1855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266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(8)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</p:spPr>
        <p:txBody>
          <a:bodyPr/>
          <a:lstStyle/>
          <a:p>
            <a:r>
              <a:rPr lang="en-AU" dirty="0"/>
              <a:t>Using the tax table, calculate the tax payable for an individual with a taxable income of $137 200. 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00D2D8F-D68D-3171-EAB4-D205A90A7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404431"/>
              </p:ext>
            </p:extLst>
          </p:nvPr>
        </p:nvGraphicFramePr>
        <p:xfrm>
          <a:off x="360000" y="2360294"/>
          <a:ext cx="8128000" cy="2219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091">
                  <a:extLst>
                    <a:ext uri="{9D8B030D-6E8A-4147-A177-3AD203B41FA5}">
                      <a16:colId xmlns:a16="http://schemas.microsoft.com/office/drawing/2014/main" val="3491289979"/>
                    </a:ext>
                  </a:extLst>
                </a:gridCol>
                <a:gridCol w="5122909">
                  <a:extLst>
                    <a:ext uri="{9D8B030D-6E8A-4147-A177-3AD203B41FA5}">
                      <a16:colId xmlns:a16="http://schemas.microsoft.com/office/drawing/2014/main" val="136295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 on this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 – $18 200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$18 201 – $45 000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19c for each $1 over $18,200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$45 001 – $120 000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$5092 plus 32.5c for each $1 over $45 000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$120 001 – $180 000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$29 467 plus 37c for each $1 over $120 000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766854"/>
                  </a:ext>
                </a:extLst>
              </a:tr>
              <a:tr h="15046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$180 001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$51 667 plus 45c for each $1 over $180 000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1855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F6AEA84-8357-880B-ABB8-8EEBBA897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692400"/>
                <a:ext cx="8128000" cy="130690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𝑇𝑎𝑥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𝑝𝑎𝑦𝑎𝑏𝑙𝑒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29 467+0.37×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137 200−120 000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29 467+0.37×17 200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$35 831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F6AEA84-8357-880B-ABB8-8EEBBA89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692400"/>
                <a:ext cx="8128000" cy="130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549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(9)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tax tables – example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Using the tax table, calculate the tax payable for an individual who earns $98 000 p.a., made $750 in interest and spent $200 on new work boots they can claim on tax.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719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(10)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tax tables – example 3 self-explanation prompts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69454"/>
            <a:ext cx="11484000" cy="5456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Using the tax table, calculate the tax payable for an individual who earns $98 000 p.a., made $750 in interest and spent $200 on new work boots they can claim on tax. </a:t>
            </a:r>
          </a:p>
        </p:txBody>
      </p:sp>
      <p:graphicFrame>
        <p:nvGraphicFramePr>
          <p:cNvPr id="11" name="Table 6" descr="A table with 2 columns and 6 rows. The first row is for headers, with the 1st column heading &quot;Taxable income&quot; and the second column heading, &quot;Tax on this income&quot;. The 1st row under the heading &quot;Taxable income&quot; reads, &quot;0 to $18,200&quot;. The 1st row under the heading &quot;Tax on this income&quot; reads, &quot;Nil&quot;. The 2nd row under the heading &quot;Taxable income&quot; reads, &quot;$18,201 to $45,000&quot;. The 2nd row under the heading &quot;Tax on this income&quot; reads, &quot;19c for each $1 over $18,200&quot;. The 3rd row under the heading &quot;Taxable income&quot; reads, &quot;$45,001 to $120,000&quot;. The 3rd row under the heading &quot;Tax on this income&quot; reads, &quot;$5092 plus 32.5 cents for each $1 over $45,000&quot;. The 4th row under the heading &quot;Taxable income&quot; reads, &quot;$120,001 to $180,000&quot;. The 4th row under the heading &quot;Tax on this income&quot; reads, &quot;$29,467 plus 37 cents for each $1 over $120,000&quot;. The 5th row under the heading &quot;Taxable income&quot; reads, &quot;$180,001 and over&quot;. The 5th row under the heading &quot;Tax on this income&quot; reads, &quot;$51,667 plus 45 cents for each $1 over $180,000&quot;. ">
            <a:extLst>
              <a:ext uri="{FF2B5EF4-FFF2-40B4-BE49-F238E27FC236}">
                <a16:creationId xmlns:a16="http://schemas.microsoft.com/office/drawing/2014/main" id="{46039633-E2B4-F12F-0498-73C443A50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81389"/>
              </p:ext>
            </p:extLst>
          </p:nvPr>
        </p:nvGraphicFramePr>
        <p:xfrm>
          <a:off x="360000" y="2360294"/>
          <a:ext cx="8128000" cy="2219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091">
                  <a:extLst>
                    <a:ext uri="{9D8B030D-6E8A-4147-A177-3AD203B41FA5}">
                      <a16:colId xmlns:a16="http://schemas.microsoft.com/office/drawing/2014/main" val="3491289979"/>
                    </a:ext>
                  </a:extLst>
                </a:gridCol>
                <a:gridCol w="5122909">
                  <a:extLst>
                    <a:ext uri="{9D8B030D-6E8A-4147-A177-3AD203B41FA5}">
                      <a16:colId xmlns:a16="http://schemas.microsoft.com/office/drawing/2014/main" val="136295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 on this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 – $18,200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$18,201 – $45 000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19c for each $1 over $18 200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$45 001 – $120,000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$5092 plus 32.5c for each $1 over $45 000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$120 001 – $180 000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$29 467 plus 37c for each $1 over $120 000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66854"/>
                  </a:ext>
                </a:extLst>
              </a:tr>
              <a:tr h="262472">
                <a:tc>
                  <a:txBody>
                    <a:bodyPr/>
                    <a:lstStyle/>
                    <a:p>
                      <a:r>
                        <a:rPr lang="en-AU" dirty="0"/>
                        <a:t>$180,001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$51 667 plus 45c for each $1 over $180 000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1855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BC6E7E96-5F9C-D04D-70E6-F0F6B9CB41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774947"/>
                <a:ext cx="8128000" cy="130690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𝑇𝑎𝑥𝑎𝑏𝑙𝑒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𝑖𝑛𝑐𝑜𝑚𝑒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98 000+750−200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98 550</m:t>
                      </m:r>
                    </m:oMath>
                  </m:oMathPara>
                </a14:m>
                <a:endParaRPr lang="en-AU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𝑇𝑎𝑥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𝑝𝑎𝑦𝑎𝑏𝑙𝑒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5092+0.325×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98 550−45 000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5092+0.325×53 550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$22 495.75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BC6E7E96-5F9C-D04D-70E6-F0F6B9CB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774947"/>
                <a:ext cx="8128000" cy="1306909"/>
              </a:xfrm>
              <a:prstGeom prst="rect">
                <a:avLst/>
              </a:prstGeom>
              <a:blipFill>
                <a:blip r:embed="rId3"/>
                <a:stretch>
                  <a:fillRect l="-1125" b="-395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DAAB75F-D0DA-611D-5CBD-4546E61DA522}"/>
              </a:ext>
            </a:extLst>
          </p:cNvPr>
          <p:cNvSpPr/>
          <p:nvPr/>
        </p:nvSpPr>
        <p:spPr>
          <a:xfrm>
            <a:off x="6096000" y="4760340"/>
            <a:ext cx="2960474" cy="881011"/>
          </a:xfrm>
          <a:prstGeom prst="wedgeRoundRectCallout">
            <a:avLst>
              <a:gd name="adj1" fmla="val -89943"/>
              <a:gd name="adj2" fmla="val -257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63525"/>
            <a:r>
              <a:rPr lang="en-AU" sz="1800" dirty="0"/>
              <a:t>Why was one number added and the other subtracted?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EFFF024-B988-E52E-3416-8E06CC679A96}"/>
              </a:ext>
            </a:extLst>
          </p:cNvPr>
          <p:cNvSpPr/>
          <p:nvPr/>
        </p:nvSpPr>
        <p:spPr>
          <a:xfrm>
            <a:off x="6096000" y="5814990"/>
            <a:ext cx="2960475" cy="881010"/>
          </a:xfrm>
          <a:prstGeom prst="wedgeRoundRectCallout">
            <a:avLst>
              <a:gd name="adj1" fmla="val -90715"/>
              <a:gd name="adj2" fmla="val -2377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/>
              <a:t>Why might the taxable income be greater than the income?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3940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(11)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69454"/>
            <a:ext cx="11484000" cy="5456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Using the tax table, calculate the tax payable for an individual who earns $195 700 p.a. and paid $650 in professional equipment. </a:t>
            </a:r>
          </a:p>
        </p:txBody>
      </p:sp>
      <p:graphicFrame>
        <p:nvGraphicFramePr>
          <p:cNvPr id="7" name="Table 6" descr="A table with 2 columns and 6 rows. The first row is for headers, with the 1st column heading &quot;Taxable income&quot; and the second column heading, &quot;Tax on this income&quot;. The 1st row under the heading &quot;Taxable income&quot; reads, &quot;0 to $18,200&quot;. The 1st row under the heading &quot;Tax on this income&quot; reads, &quot;Nil&quot;. The 2nd row under the heading &quot;Taxable income&quot; reads, &quot;$18,201 to $45,000&quot;. The 2nd row under the heading &quot;Tax on this income&quot; reads, &quot;19c for each $1 over $18,200&quot;. The 3rd row under the heading &quot;Taxable income&quot; reads, &quot;$45,001 to $120,000&quot;. The 3rd row under the heading &quot;Tax on this income&quot; reads, &quot;$5092 plus 32.5 cents for each $1 over $45,000&quot;. The 4th row under the heading &quot;Taxable income&quot; reads, &quot;$120,001 to $180,000&quot;. The 4th row under the heading &quot;Tax on this income&quot; reads, &quot;$29,467 plus 37 cents for each $1 over $120,000&quot;. The 5th row under the heading &quot;Taxable income&quot; reads, &quot;$180,001 and over&quot;. The 5th row under the heading &quot;Tax on this income&quot; reads, &quot;$51,667 plus 45 cents for each $1 over $180,000&quot;. ">
            <a:extLst>
              <a:ext uri="{FF2B5EF4-FFF2-40B4-BE49-F238E27FC236}">
                <a16:creationId xmlns:a16="http://schemas.microsoft.com/office/drawing/2014/main" id="{EE07DE2A-8F15-720F-756D-75195A606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387575"/>
              </p:ext>
            </p:extLst>
          </p:nvPr>
        </p:nvGraphicFramePr>
        <p:xfrm>
          <a:off x="360000" y="2369821"/>
          <a:ext cx="812800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091">
                  <a:extLst>
                    <a:ext uri="{9D8B030D-6E8A-4147-A177-3AD203B41FA5}">
                      <a16:colId xmlns:a16="http://schemas.microsoft.com/office/drawing/2014/main" val="3491289979"/>
                    </a:ext>
                  </a:extLst>
                </a:gridCol>
                <a:gridCol w="5122909">
                  <a:extLst>
                    <a:ext uri="{9D8B030D-6E8A-4147-A177-3AD203B41FA5}">
                      <a16:colId xmlns:a16="http://schemas.microsoft.com/office/drawing/2014/main" val="136295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Tax on this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 – $18 200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$18 201 – $45 000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19c for each $1 over $18</a:t>
                      </a:r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AU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$45 001 – $120 000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$5092 plus 32.5c for each $1 over $45</a:t>
                      </a:r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AU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$120 001 – $180 000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$29</a:t>
                      </a:r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AU" dirty="0"/>
                        <a:t>467 plus 37c for each $1 over $120 000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6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$180 001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$51</a:t>
                      </a:r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AU" dirty="0"/>
                        <a:t>667 plus 45c for each $1 over $180</a:t>
                      </a:r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AU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1855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069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7AA64A-413C-285B-44C1-A1CE9891B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Explore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534C6F-18ED-8AA5-04BD-0C66FF56E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9295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(12)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69454"/>
            <a:ext cx="11484000" cy="5456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Using the tax table, calculate the tax payable for an individual who earns $195 700 p.a. and paid $650 in professional equipment. </a:t>
            </a:r>
          </a:p>
        </p:txBody>
      </p:sp>
      <p:graphicFrame>
        <p:nvGraphicFramePr>
          <p:cNvPr id="8" name="Table 6" descr="A table with 2 columns and 6 rows. The first row is for headers, with the 1st column heading &quot;Taxable income&quot; and the second column heading, &quot;Tax on this income&quot;. The 1st row under the heading &quot;Taxable income&quot; reads, &quot;0 to $18,200&quot;. The 1st row under the heading &quot;Tax on this income&quot; reads, &quot;Nil&quot;. The 2nd row under the heading &quot;Taxable income&quot; reads, &quot;$18,201 to $45,000&quot;. The 2nd row under the heading &quot;Tax on this income&quot; reads, &quot;19c for each $1 over $18,200&quot;. The 3rd row under the heading &quot;Taxable income&quot; reads, &quot;$45,001 to $120,000&quot;. The 3rd row under the heading &quot;Tax on this income&quot; reads, &quot;$5092 plus 32.5 cents for each $1 over $45,000&quot;. The 4th row under the heading &quot;Taxable income&quot; reads, &quot;$120,001 to $180,000&quot;. The 4th row under the heading &quot;Tax on this income&quot; reads, &quot;$29,467 plus 37 cents for each $1 over $120,000&quot;. The 5th row under the heading &quot;Taxable income&quot; reads, &quot;$180,001 and over&quot;. The 5th row under the heading &quot;Tax on this income&quot; reads, &quot;$51,667 plus 45 cents for each $1 over $180,000&quot;. ">
            <a:extLst>
              <a:ext uri="{FF2B5EF4-FFF2-40B4-BE49-F238E27FC236}">
                <a16:creationId xmlns:a16="http://schemas.microsoft.com/office/drawing/2014/main" id="{9DFE9B83-D177-AE64-EABA-CC11D87F6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8730"/>
              </p:ext>
            </p:extLst>
          </p:nvPr>
        </p:nvGraphicFramePr>
        <p:xfrm>
          <a:off x="360000" y="2355214"/>
          <a:ext cx="812800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091">
                  <a:extLst>
                    <a:ext uri="{9D8B030D-6E8A-4147-A177-3AD203B41FA5}">
                      <a16:colId xmlns:a16="http://schemas.microsoft.com/office/drawing/2014/main" val="3491289979"/>
                    </a:ext>
                  </a:extLst>
                </a:gridCol>
                <a:gridCol w="5122909">
                  <a:extLst>
                    <a:ext uri="{9D8B030D-6E8A-4147-A177-3AD203B41FA5}">
                      <a16:colId xmlns:a16="http://schemas.microsoft.com/office/drawing/2014/main" val="136295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 on this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 – $18 200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$18 201 – $45 000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19c for each $1 over $18 200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$45 001 – $120 000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$5092 plus 32.5c for each $1 over $45 000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$120 001 – $180 000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$29 467 plus 37c for each $1 over $120 000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6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$180 001 and over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$51 667 plus 45c for each $1 over $180 000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1855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F6AEA84-8357-880B-ABB8-8EEBBA897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769867"/>
                <a:ext cx="8128000" cy="130690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𝑇𝑎𝑥𝑎𝑏𝑙𝑒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𝑖𝑛𝑐𝑜𝑚𝑒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195 700−650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195 050</m:t>
                      </m:r>
                    </m:oMath>
                  </m:oMathPara>
                </a14:m>
                <a:endParaRPr lang="en-AU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𝑇𝑎𝑥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𝑝𝑎𝑦𝑎𝑏𝑙𝑒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51 667+0.45×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195050−180 000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51 667+0.45×15 050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$58 439.50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F6AEA84-8357-880B-ABB8-8EEBBA89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769867"/>
                <a:ext cx="8128000" cy="1306909"/>
              </a:xfrm>
              <a:prstGeom prst="rect">
                <a:avLst/>
              </a:prstGeom>
              <a:blipFill>
                <a:blip r:embed="rId3"/>
                <a:stretch>
                  <a:fillRect l="-1125" b="-395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0330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PAYG taxation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Review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20000"/>
            <a:ext cx="11554909" cy="4536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AU" dirty="0">
                <a:ea typeface="Calibri" panose="020F0502020204030204" pitchFamily="34" charset="0"/>
              </a:rPr>
              <a:t>M</a:t>
            </a:r>
            <a:r>
              <a:rPr lang="en-AU" dirty="0">
                <a:effectLst/>
                <a:ea typeface="Calibri" panose="020F0502020204030204" pitchFamily="34" charset="0"/>
              </a:rPr>
              <a:t>ost employers take money out of worker’s pay and give it to the ATO. This is called pay as you go. </a:t>
            </a:r>
            <a:endParaRPr lang="en-AU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7C708C5-C52F-D683-C78C-528C23416D3F}"/>
              </a:ext>
            </a:extLst>
          </p:cNvPr>
          <p:cNvSpPr/>
          <p:nvPr/>
        </p:nvSpPr>
        <p:spPr>
          <a:xfrm>
            <a:off x="359999" y="2811063"/>
            <a:ext cx="2612184" cy="1235873"/>
          </a:xfrm>
          <a:prstGeom prst="wedgeRoundRectCallout">
            <a:avLst>
              <a:gd name="adj1" fmla="val -21708"/>
              <a:gd name="adj2" fmla="val -6276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63525"/>
            <a:r>
              <a:rPr lang="en-AU" sz="2000" dirty="0"/>
              <a:t>Why might this happen?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7086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 earnings (1)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Definition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9746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An individual's net earnings is the part of your pay left after deductions and tax have been taken out.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D4AF9-A215-F0AD-30D8-57A611787AA4}"/>
              </a:ext>
            </a:extLst>
          </p:cNvPr>
          <p:cNvSpPr txBox="1"/>
          <p:nvPr/>
        </p:nvSpPr>
        <p:spPr>
          <a:xfrm>
            <a:off x="1925791" y="3139722"/>
            <a:ext cx="8340417" cy="57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>
              <a:lnSpc>
                <a:spcPct val="150000"/>
              </a:lnSpc>
            </a:pPr>
            <a:r>
              <a:rPr lang="en-AU" dirty="0"/>
              <a:t>Net earnings = total earnings − (deductions and taxation)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FA805C8-8218-9605-0792-E2DE4076B4E4}"/>
              </a:ext>
            </a:extLst>
          </p:cNvPr>
          <p:cNvSpPr/>
          <p:nvPr/>
        </p:nvSpPr>
        <p:spPr>
          <a:xfrm>
            <a:off x="2452981" y="4263390"/>
            <a:ext cx="3015599" cy="1303576"/>
          </a:xfrm>
          <a:prstGeom prst="wedgeRoundRectCallout">
            <a:avLst>
              <a:gd name="adj1" fmla="val 21239"/>
              <a:gd name="adj2" fmla="val -8918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What could ‘total earnings’ refer to?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B7754AA-1104-0263-0134-153663084ABD}"/>
              </a:ext>
            </a:extLst>
          </p:cNvPr>
          <p:cNvSpPr/>
          <p:nvPr/>
        </p:nvSpPr>
        <p:spPr>
          <a:xfrm>
            <a:off x="6553542" y="4263390"/>
            <a:ext cx="3015599" cy="1303576"/>
          </a:xfrm>
          <a:prstGeom prst="wedgeRoundRectCallout">
            <a:avLst>
              <a:gd name="adj1" fmla="val -21591"/>
              <a:gd name="adj2" fmla="val -8831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What might be some examples of deductions?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178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 earnings (2)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Calculating net earnings – example 4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1809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Matilda earns a gross weekly pay of $760. Her employer removes $78 in pay-as-you-go tax each week. She also has $16 in union fees deducted each week. Calculate her net earnings for the week. </a:t>
            </a:r>
          </a:p>
          <a:p>
            <a:pPr>
              <a:lnSpc>
                <a:spcPct val="150000"/>
              </a:lnSpc>
            </a:pPr>
            <a:endParaRPr lang="en-AU" dirty="0"/>
          </a:p>
          <a:p>
            <a:pPr>
              <a:lnSpc>
                <a:spcPct val="150000"/>
              </a:lnSpc>
            </a:pP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248DC8E6-23FA-F96E-D3E4-7183B9E4A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3238899"/>
                <a:ext cx="11484000" cy="180900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Weekly</m:t>
                      </m:r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net</m:t>
                      </m:r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earnings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760−78−16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$666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248DC8E6-23FA-F96E-D3E4-7183B9E4A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238899"/>
                <a:ext cx="11484000" cy="1809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7841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 earnings (3)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Calculating net earnings – example 4 self-explanation prompts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1809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Matilda earns a gross weekly pay of $760. Her employer removes $78 in pay-as-you-go tax each week. She also has $16 in union fees deducted each week. Calculate her net earnings for the week.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248DC8E6-23FA-F96E-D3E4-7183B9E4A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3429000"/>
                <a:ext cx="11484000" cy="180900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Weekly</m:t>
                      </m:r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net</m:t>
                      </m:r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earnings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760−78−16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$666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248DC8E6-23FA-F96E-D3E4-7183B9E4A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429000"/>
                <a:ext cx="11484000" cy="1809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619E5A6-9A2A-3BF7-1EB4-62DB5327B601}"/>
              </a:ext>
            </a:extLst>
          </p:cNvPr>
          <p:cNvSpPr/>
          <p:nvPr/>
        </p:nvSpPr>
        <p:spPr>
          <a:xfrm>
            <a:off x="1414018" y="4751040"/>
            <a:ext cx="2750727" cy="1459347"/>
          </a:xfrm>
          <a:prstGeom prst="wedgeRoundRectCallout">
            <a:avLst>
              <a:gd name="adj1" fmla="val 20720"/>
              <a:gd name="adj2" fmla="val -800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AU" sz="2000" dirty="0"/>
              <a:t>What might this number represent for Matilda?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49541D4-4BB3-0E1F-57D6-2BAC9E4F998B}"/>
              </a:ext>
            </a:extLst>
          </p:cNvPr>
          <p:cNvSpPr/>
          <p:nvPr/>
        </p:nvSpPr>
        <p:spPr>
          <a:xfrm>
            <a:off x="5388570" y="3287853"/>
            <a:ext cx="3024909" cy="1459347"/>
          </a:xfrm>
          <a:prstGeom prst="wedgeRoundRectCallout">
            <a:avLst>
              <a:gd name="adj1" fmla="val -70711"/>
              <a:gd name="adj2" fmla="val -2208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AU" sz="2000" dirty="0"/>
              <a:t>Why were the 2 amounts subtracted and not added?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7668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 earnings (4)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4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1809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Lewanna earns a gross fortnightly pay of $3730. Her employer removes $850 in pay-as-you-go tax each fortnight. She also has $460 in Higher Education Contribution Scheme (HECS) fees deducted each fortnight. Calculate her net earnings for the fortnight.</a:t>
            </a:r>
          </a:p>
          <a:p>
            <a:pPr>
              <a:lnSpc>
                <a:spcPct val="150000"/>
              </a:lnSpc>
            </a:pP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8915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 earnings (5)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4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1809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Lewanna earns a gross fortnightly pay of $3730. Her employer removes $850 in pay-as-you-tax each fortnight. She also has $460 in Higher Education Contribution Scheme (HECS) fees deducted each fortnight. Calculate her net earnings for the fortnight.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248DC8E6-23FA-F96E-D3E4-7183B9E4A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3429000"/>
                <a:ext cx="11484000" cy="180900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Fortnightly</m:t>
                      </m:r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net</m:t>
                      </m:r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earnings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3730−850−460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$2420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248DC8E6-23FA-F96E-D3E4-7183B9E4A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429000"/>
                <a:ext cx="11484000" cy="1809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919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ATO 2023–24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Individual income tax rates</a:t>
            </a:r>
          </a:p>
        </p:txBody>
      </p:sp>
      <p:pic>
        <p:nvPicPr>
          <p:cNvPr id="6" name="Picture 5" descr="Tax rates for 2023-2024 from the ATO">
            <a:extLst>
              <a:ext uri="{FF2B5EF4-FFF2-40B4-BE49-F238E27FC236}">
                <a16:creationId xmlns:a16="http://schemas.microsoft.com/office/drawing/2014/main" id="{8AE1A9CC-91AB-2FB0-CDB1-59284F8C2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65"/>
          <a:stretch/>
        </p:blipFill>
        <p:spPr>
          <a:xfrm>
            <a:off x="159571" y="1644484"/>
            <a:ext cx="5448791" cy="3275859"/>
          </a:xfrm>
          <a:prstGeom prst="rect">
            <a:avLst/>
          </a:prstGeom>
        </p:spPr>
      </p:pic>
      <p:pic>
        <p:nvPicPr>
          <p:cNvPr id="12" name="Picture 11" descr="A line graph showing the tax paid for particular incomes. ">
            <a:extLst>
              <a:ext uri="{FF2B5EF4-FFF2-40B4-BE49-F238E27FC236}">
                <a16:creationId xmlns:a16="http://schemas.microsoft.com/office/drawing/2014/main" id="{8352687F-3807-7D29-8EBF-53D7781CC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62" y="329513"/>
            <a:ext cx="6150600" cy="615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EF9D0-F968-48FD-2C4D-6A0F12B6DCAF}"/>
              </a:ext>
            </a:extLst>
          </p:cNvPr>
          <p:cNvSpPr txBox="1"/>
          <p:nvPr/>
        </p:nvSpPr>
        <p:spPr>
          <a:xfrm>
            <a:off x="5793762" y="6569887"/>
            <a:ext cx="5859655" cy="1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900" dirty="0">
                <a:effectLst/>
                <a:ea typeface="Calibri" panose="020F0502020204030204" pitchFamily="34" charset="0"/>
              </a:rPr>
              <a:t>Image created using </a:t>
            </a:r>
            <a:r>
              <a:rPr lang="en-AU" sz="900" u="sng" dirty="0">
                <a:solidFill>
                  <a:srgbClr val="2F5496"/>
                </a:solidFill>
                <a:effectLst/>
                <a:ea typeface="Calibri" panose="020F0502020204030204" pitchFamily="34" charset="0"/>
                <a:hlinkClick r:id="rId5" tooltip="https://www.desmos.com/?lang=en"/>
              </a:rPr>
              <a:t>Desmos</a:t>
            </a:r>
            <a:r>
              <a:rPr lang="en-AU" sz="900" dirty="0">
                <a:effectLst/>
                <a:ea typeface="Calibri" panose="020F0502020204030204" pitchFamily="34" charset="0"/>
              </a:rPr>
              <a:t> and is licensed under the </a:t>
            </a:r>
            <a:r>
              <a:rPr lang="en-AU" sz="900" u="sng" dirty="0">
                <a:solidFill>
                  <a:srgbClr val="2F5496"/>
                </a:solidFill>
                <a:effectLst/>
                <a:ea typeface="Calibri" panose="020F0502020204030204" pitchFamily="34" charset="0"/>
                <a:hlinkClick r:id="rId6" tooltip="https://www.desmos.com/terms?lang=en"/>
              </a:rPr>
              <a:t>Desmos Terms of Service</a:t>
            </a:r>
            <a:r>
              <a:rPr lang="en-AU" sz="900" u="sng" dirty="0">
                <a:solidFill>
                  <a:srgbClr val="2F5496"/>
                </a:solidFill>
                <a:effectLst/>
                <a:ea typeface="Calibri" panose="020F0502020204030204" pitchFamily="34" charset="0"/>
              </a:rPr>
              <a:t>.</a:t>
            </a:r>
            <a:endParaRPr lang="en-AU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901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do these amounts come from?</a:t>
            </a:r>
            <a:br>
              <a:rPr lang="en-AU" dirty="0"/>
            </a:b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Individual income tax rates</a:t>
            </a:r>
          </a:p>
        </p:txBody>
      </p:sp>
      <p:pic>
        <p:nvPicPr>
          <p:cNvPr id="6" name="Picture 5" descr="Tax rates for 2023-2024 from the ATO">
            <a:extLst>
              <a:ext uri="{FF2B5EF4-FFF2-40B4-BE49-F238E27FC236}">
                <a16:creationId xmlns:a16="http://schemas.microsoft.com/office/drawing/2014/main" id="{8AE1A9CC-91AB-2FB0-CDB1-59284F8C2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65"/>
          <a:stretch/>
        </p:blipFill>
        <p:spPr>
          <a:xfrm>
            <a:off x="2455295" y="1471054"/>
            <a:ext cx="7078210" cy="42554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065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Analysing row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Individual income tax rates</a:t>
            </a:r>
          </a:p>
        </p:txBody>
      </p:sp>
      <p:pic>
        <p:nvPicPr>
          <p:cNvPr id="6" name="Picture 5" descr="Tax rates for 2023-2024 from the ATO">
            <a:extLst>
              <a:ext uri="{FF2B5EF4-FFF2-40B4-BE49-F238E27FC236}">
                <a16:creationId xmlns:a16="http://schemas.microsoft.com/office/drawing/2014/main" id="{8AE1A9CC-91AB-2FB0-CDB1-59284F8C2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85" b="12565"/>
          <a:stretch/>
        </p:blipFill>
        <p:spPr>
          <a:xfrm>
            <a:off x="348000" y="1620000"/>
            <a:ext cx="6817435" cy="42554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F10202-FF1C-39C1-25AF-7A6427AD8B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8210" y="1620000"/>
                <a:ext cx="4405789" cy="154871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AU" dirty="0"/>
                  <a:t>For a taxable income of </a:t>
                </a:r>
                <a:br>
                  <a:rPr lang="en-AU" dirty="0"/>
                </a:br>
                <a:r>
                  <a:rPr lang="en-AU" dirty="0"/>
                  <a:t>$45 000:</a:t>
                </a:r>
                <a:endParaRPr lang="en-AU" b="0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/>
                        <m:t>45 000=18 200+26 800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F10202-FF1C-39C1-25AF-7A6427AD8B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8210" y="1620000"/>
                <a:ext cx="4405789" cy="1548711"/>
              </a:xfrm>
              <a:blipFill>
                <a:blip r:embed="rId4"/>
                <a:stretch>
                  <a:fillRect l="-34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10" descr="A table with 2 columns and 3 rows. The 1st row is for headers, with the 1st column header, &quot;Amount&quot; and the 2nd &quot;Tax paid&quot;. The 1st row under the heading &quot;Amount&quot; reads, $18,200. The 1st row under the heading &quot;Tax paid&quot; reads, &quot;nil&quot;. The 2nd row under the heading &quot;Amount&quot; reads, $26,800. The 2nd row under the heading &quot;Tax paid&quot; reads, &quot;0.19 times 26,800 = $5092&quot;.">
                <a:extLst>
                  <a:ext uri="{FF2B5EF4-FFF2-40B4-BE49-F238E27FC236}">
                    <a16:creationId xmlns:a16="http://schemas.microsoft.com/office/drawing/2014/main" id="{45DAF9CF-FEA1-45B8-93C6-46A3208E7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1490819"/>
                  </p:ext>
                </p:extLst>
              </p:nvPr>
            </p:nvGraphicFramePr>
            <p:xfrm>
              <a:off x="7438210" y="3171031"/>
              <a:ext cx="4542177" cy="194595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76944">
                      <a:extLst>
                        <a:ext uri="{9D8B030D-6E8A-4147-A177-3AD203B41FA5}">
                          <a16:colId xmlns:a16="http://schemas.microsoft.com/office/drawing/2014/main" val="1388987183"/>
                        </a:ext>
                      </a:extLst>
                    </a:gridCol>
                    <a:gridCol w="1321807">
                      <a:extLst>
                        <a:ext uri="{9D8B030D-6E8A-4147-A177-3AD203B41FA5}">
                          <a16:colId xmlns:a16="http://schemas.microsoft.com/office/drawing/2014/main" val="1868900439"/>
                        </a:ext>
                      </a:extLst>
                    </a:gridCol>
                    <a:gridCol w="2843426">
                      <a:extLst>
                        <a:ext uri="{9D8B030D-6E8A-4147-A177-3AD203B41FA5}">
                          <a16:colId xmlns:a16="http://schemas.microsoft.com/office/drawing/2014/main" val="2761284548"/>
                        </a:ext>
                      </a:extLst>
                    </a:gridCol>
                  </a:tblGrid>
                  <a:tr h="396668">
                    <a:tc>
                      <a:txBody>
                        <a:bodyPr/>
                        <a:lstStyle/>
                        <a:p>
                          <a:pPr algn="ctr"/>
                          <a:endParaRPr lang="en-AU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j-lt"/>
                            </a:rPr>
                            <a:t>Amount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j-lt"/>
                            </a:rPr>
                            <a:t>Tax paid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37436888"/>
                      </a:ext>
                    </a:extLst>
                  </a:tr>
                  <a:tr h="774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n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n-lt"/>
                            </a:rPr>
                            <a:t>$18 200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n-lt"/>
                            </a:rPr>
                            <a:t>nil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32365480"/>
                      </a:ext>
                    </a:extLst>
                  </a:tr>
                  <a:tr h="774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n-lt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n-lt"/>
                            </a:rPr>
                            <a:t>$26 800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000" b="0" i="1" smtClean="0">
                                    <a:latin typeface="+mn-lt"/>
                                  </a:rPr>
                                  <m:t>0.19×26 800=$5092</m:t>
                                </m:r>
                              </m:oMath>
                            </m:oMathPara>
                          </a14:m>
                          <a:endParaRPr lang="en-AU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692670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10" descr="A table with 2 columns and 3 rows. The 1st row is for headers, with the 1st column header, &quot;Amount&quot; and the 2nd &quot;Tax paid&quot;. The 1st row under the heading &quot;Amount&quot; reads, $18,200. The 1st row under the heading &quot;Tax paid&quot; reads, &quot;nil&quot;. The 2nd row under the heading &quot;Amount&quot; reads, $26,800. The 2nd row under the heading &quot;Tax paid&quot; reads, &quot;0.19 times 26,800 = $5092&quot;.">
                <a:extLst>
                  <a:ext uri="{FF2B5EF4-FFF2-40B4-BE49-F238E27FC236}">
                    <a16:creationId xmlns:a16="http://schemas.microsoft.com/office/drawing/2014/main" id="{45DAF9CF-FEA1-45B8-93C6-46A3208E7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1490819"/>
                  </p:ext>
                </p:extLst>
              </p:nvPr>
            </p:nvGraphicFramePr>
            <p:xfrm>
              <a:off x="7438210" y="3171031"/>
              <a:ext cx="4542177" cy="194595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76944">
                      <a:extLst>
                        <a:ext uri="{9D8B030D-6E8A-4147-A177-3AD203B41FA5}">
                          <a16:colId xmlns:a16="http://schemas.microsoft.com/office/drawing/2014/main" val="1388987183"/>
                        </a:ext>
                      </a:extLst>
                    </a:gridCol>
                    <a:gridCol w="1321807">
                      <a:extLst>
                        <a:ext uri="{9D8B030D-6E8A-4147-A177-3AD203B41FA5}">
                          <a16:colId xmlns:a16="http://schemas.microsoft.com/office/drawing/2014/main" val="1868900439"/>
                        </a:ext>
                      </a:extLst>
                    </a:gridCol>
                    <a:gridCol w="2843426">
                      <a:extLst>
                        <a:ext uri="{9D8B030D-6E8A-4147-A177-3AD203B41FA5}">
                          <a16:colId xmlns:a16="http://schemas.microsoft.com/office/drawing/2014/main" val="2761284548"/>
                        </a:ext>
                      </a:extLst>
                    </a:gridCol>
                  </a:tblGrid>
                  <a:tr h="396668">
                    <a:tc>
                      <a:txBody>
                        <a:bodyPr/>
                        <a:lstStyle/>
                        <a:p>
                          <a:pPr algn="ctr"/>
                          <a:endParaRPr lang="en-AU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j-lt"/>
                            </a:rPr>
                            <a:t>Amount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j-lt"/>
                            </a:rPr>
                            <a:t>Tax paid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37436888"/>
                      </a:ext>
                    </a:extLst>
                  </a:tr>
                  <a:tr h="774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n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n-lt"/>
                            </a:rPr>
                            <a:t>$18 200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n-lt"/>
                            </a:rPr>
                            <a:t>nil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32365480"/>
                      </a:ext>
                    </a:extLst>
                  </a:tr>
                  <a:tr h="774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n-lt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n-lt"/>
                            </a:rPr>
                            <a:t>$26 800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9957" t="-156693" r="-214" b="-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92670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4302C66E-CB35-7ECD-AB15-976CD995C5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8210" y="5238000"/>
                <a:ext cx="4393790" cy="981771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AU" dirty="0"/>
                  <a:t>Total tax paid </a:t>
                </a:r>
                <a14:m>
                  <m:oMath xmlns:m="http://schemas.openxmlformats.org/officeDocument/2006/math">
                    <m:r>
                      <a:rPr lang="en-AU" b="0" i="1" smtClean="0"/>
                      <m:t>=0+5092</m:t>
                    </m:r>
                  </m:oMath>
                </a14:m>
                <a:br>
                  <a:rPr lang="en-AU" b="0" i="1" dirty="0"/>
                </a:br>
                <a:r>
                  <a:rPr lang="en-AU" b="0" i="1" dirty="0"/>
                  <a:t> 		  </a:t>
                </a:r>
                <a14:m>
                  <m:oMath xmlns:m="http://schemas.openxmlformats.org/officeDocument/2006/math">
                    <m:r>
                      <a:rPr lang="en-AU" b="0" i="1" smtClean="0"/>
                      <m:t>=$5092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4302C66E-CB35-7ECD-AB15-976CD995C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210" y="5238000"/>
                <a:ext cx="4393790" cy="981771"/>
              </a:xfrm>
              <a:prstGeom prst="rect">
                <a:avLst/>
              </a:prstGeom>
              <a:blipFill>
                <a:blip r:embed="rId6"/>
                <a:stretch>
                  <a:fillRect l="-34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215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Analysing row 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Individual income tax rates</a:t>
            </a:r>
          </a:p>
        </p:txBody>
      </p:sp>
      <p:pic>
        <p:nvPicPr>
          <p:cNvPr id="6" name="Picture 5" descr="Tax rates for 2023-2024 from the ATO">
            <a:extLst>
              <a:ext uri="{FF2B5EF4-FFF2-40B4-BE49-F238E27FC236}">
                <a16:creationId xmlns:a16="http://schemas.microsoft.com/office/drawing/2014/main" id="{8AE1A9CC-91AB-2FB0-CDB1-59284F8C2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65"/>
          <a:stretch/>
        </p:blipFill>
        <p:spPr>
          <a:xfrm>
            <a:off x="360000" y="1620001"/>
            <a:ext cx="7078210" cy="42554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F10202-FF1C-39C1-25AF-7A6427AD8B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8210" y="1620001"/>
                <a:ext cx="4393790" cy="154871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AU" dirty="0"/>
                  <a:t>For a taxable income of </a:t>
                </a:r>
                <a:endParaRPr lang="en-AU" b="0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/>
                        <m:t>$</m:t>
                      </m:r>
                      <m:r>
                        <a:rPr lang="en-AU" i="1"/>
                        <m:t>1</m:t>
                      </m:r>
                      <m:r>
                        <a:rPr lang="en-AU" b="0" i="1" smtClean="0"/>
                        <m:t>20 000=18 200+26 800+75 000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F10202-FF1C-39C1-25AF-7A6427AD8B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8210" y="1620001"/>
                <a:ext cx="4393790" cy="1548711"/>
              </a:xfrm>
              <a:blipFill>
                <a:blip r:embed="rId4"/>
                <a:stretch>
                  <a:fillRect l="-34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10" descr="A table with 2 columns and 4 rows. The first row is for headers, with the 1st column header, &quot;Amount&quot; and the 2nd &quot;Tax paid&quot;. The 1st row under the heading &quot;Amount&quot; reads, $18,200. The 1st row under the heading &quot;Tax paid&quot; reads, &quot;nil&quot;. The 2nd row under the heading &quot;Amount&quot; reads, $26,800. The 2nd row under the heading &quot;Tax paid&quot; reads, &quot;0.19 times 26,800 = $5092&quot;. The 3rd row under the heading &quot;Amount&quot; reads, &quot;$75,000&quot;. The 3rd row under the heading &quot;Tax paid&quot; reads, &quot;0.325 times 75,000 = $24,375&quot;. ">
                <a:extLst>
                  <a:ext uri="{FF2B5EF4-FFF2-40B4-BE49-F238E27FC236}">
                    <a16:creationId xmlns:a16="http://schemas.microsoft.com/office/drawing/2014/main" id="{45DAF9CF-FEA1-45B8-93C6-46A3208E7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4730498"/>
                  </p:ext>
                </p:extLst>
              </p:nvPr>
            </p:nvGraphicFramePr>
            <p:xfrm>
              <a:off x="7438210" y="2739031"/>
              <a:ext cx="4289333" cy="250915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55961">
                      <a:extLst>
                        <a:ext uri="{9D8B030D-6E8A-4147-A177-3AD203B41FA5}">
                          <a16:colId xmlns:a16="http://schemas.microsoft.com/office/drawing/2014/main" val="1388987183"/>
                        </a:ext>
                      </a:extLst>
                    </a:gridCol>
                    <a:gridCol w="1248228">
                      <a:extLst>
                        <a:ext uri="{9D8B030D-6E8A-4147-A177-3AD203B41FA5}">
                          <a16:colId xmlns:a16="http://schemas.microsoft.com/office/drawing/2014/main" val="1868900439"/>
                        </a:ext>
                      </a:extLst>
                    </a:gridCol>
                    <a:gridCol w="2685144">
                      <a:extLst>
                        <a:ext uri="{9D8B030D-6E8A-4147-A177-3AD203B41FA5}">
                          <a16:colId xmlns:a16="http://schemas.microsoft.com/office/drawing/2014/main" val="2761284548"/>
                        </a:ext>
                      </a:extLst>
                    </a:gridCol>
                  </a:tblGrid>
                  <a:tr h="396668">
                    <a:tc>
                      <a:txBody>
                        <a:bodyPr/>
                        <a:lstStyle/>
                        <a:p>
                          <a:pPr algn="ctr"/>
                          <a:endParaRPr lang="en-AU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j-lt"/>
                            </a:rPr>
                            <a:t>Amount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j-lt"/>
                            </a:rPr>
                            <a:t>Tax paid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37436888"/>
                      </a:ext>
                    </a:extLst>
                  </a:tr>
                  <a:tr h="563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$18 200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nil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32365480"/>
                      </a:ext>
                    </a:extLst>
                  </a:tr>
                  <a:tr h="774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$26 800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0.19×26 800=$5092</m:t>
                                </m:r>
                              </m:oMath>
                            </m:oMathPara>
                          </a14:m>
                          <a:endParaRPr lang="en-AU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69267090"/>
                      </a:ext>
                    </a:extLst>
                  </a:tr>
                  <a:tr h="774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$75 000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0.325×75 000=$24 375</m:t>
                                </m:r>
                              </m:oMath>
                            </m:oMathPara>
                          </a14:m>
                          <a:endParaRPr lang="en-AU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768908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10" descr="A table with 2 columns and 4 rows. The first row is for headers, with the 1st column header, &quot;Amount&quot; and the 2nd &quot;Tax paid&quot;. The 1st row under the heading &quot;Amount&quot; reads, $18,200. The 1st row under the heading &quot;Tax paid&quot; reads, &quot;nil&quot;. The 2nd row under the heading &quot;Amount&quot; reads, $26,800. The 2nd row under the heading &quot;Tax paid&quot; reads, &quot;0.19 times 26,800 = $5092&quot;. The 3rd row under the heading &quot;Amount&quot; reads, &quot;$75,000&quot;. The 3rd row under the heading &quot;Tax paid&quot; reads, &quot;0.325 times 75,000 = $24,375&quot;. ">
                <a:extLst>
                  <a:ext uri="{FF2B5EF4-FFF2-40B4-BE49-F238E27FC236}">
                    <a16:creationId xmlns:a16="http://schemas.microsoft.com/office/drawing/2014/main" id="{45DAF9CF-FEA1-45B8-93C6-46A3208E7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4730498"/>
                  </p:ext>
                </p:extLst>
              </p:nvPr>
            </p:nvGraphicFramePr>
            <p:xfrm>
              <a:off x="7438210" y="2739031"/>
              <a:ext cx="4289333" cy="250915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55961">
                      <a:extLst>
                        <a:ext uri="{9D8B030D-6E8A-4147-A177-3AD203B41FA5}">
                          <a16:colId xmlns:a16="http://schemas.microsoft.com/office/drawing/2014/main" val="1388987183"/>
                        </a:ext>
                      </a:extLst>
                    </a:gridCol>
                    <a:gridCol w="1248228">
                      <a:extLst>
                        <a:ext uri="{9D8B030D-6E8A-4147-A177-3AD203B41FA5}">
                          <a16:colId xmlns:a16="http://schemas.microsoft.com/office/drawing/2014/main" val="1868900439"/>
                        </a:ext>
                      </a:extLst>
                    </a:gridCol>
                    <a:gridCol w="2685144">
                      <a:extLst>
                        <a:ext uri="{9D8B030D-6E8A-4147-A177-3AD203B41FA5}">
                          <a16:colId xmlns:a16="http://schemas.microsoft.com/office/drawing/2014/main" val="2761284548"/>
                        </a:ext>
                      </a:extLst>
                    </a:gridCol>
                  </a:tblGrid>
                  <a:tr h="396668">
                    <a:tc>
                      <a:txBody>
                        <a:bodyPr/>
                        <a:lstStyle/>
                        <a:p>
                          <a:pPr algn="ctr"/>
                          <a:endParaRPr lang="en-AU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j-lt"/>
                            </a:rPr>
                            <a:t>Amount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+mj-lt"/>
                            </a:rPr>
                            <a:t>Tax paid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37436888"/>
                      </a:ext>
                    </a:extLst>
                  </a:tr>
                  <a:tr h="563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$18 200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nil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32365480"/>
                      </a:ext>
                    </a:extLst>
                  </a:tr>
                  <a:tr h="774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$26 800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9864" t="-129134" r="-227" b="-100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9267090"/>
                      </a:ext>
                    </a:extLst>
                  </a:tr>
                  <a:tr h="774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$75 000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9864" t="-229134" r="-227" b="-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68908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214741F0-0128-1132-35FE-ECE550D819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8210" y="5248187"/>
                <a:ext cx="4393790" cy="981771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AU" dirty="0"/>
                  <a:t>Total tax paid </a:t>
                </a:r>
                <a14:m>
                  <m:oMath xmlns:m="http://schemas.openxmlformats.org/officeDocument/2006/math">
                    <m:r>
                      <a:rPr lang="en-AU" b="0" i="1" smtClean="0"/>
                      <m:t>=5092+24 375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/>
                        <m:t>                              =$29 467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214741F0-0128-1132-35FE-ECE550D8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210" y="5248187"/>
                <a:ext cx="4393790" cy="981771"/>
              </a:xfrm>
              <a:prstGeom prst="rect">
                <a:avLst/>
              </a:prstGeom>
              <a:blipFill>
                <a:blip r:embed="rId6"/>
                <a:stretch>
                  <a:fillRect l="-34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156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Analysing row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Individual income tax rates</a:t>
            </a:r>
          </a:p>
        </p:txBody>
      </p:sp>
      <p:pic>
        <p:nvPicPr>
          <p:cNvPr id="6" name="Picture 5" descr="Tax rates for 2023-2024 from the ATO">
            <a:extLst>
              <a:ext uri="{FF2B5EF4-FFF2-40B4-BE49-F238E27FC236}">
                <a16:creationId xmlns:a16="http://schemas.microsoft.com/office/drawing/2014/main" id="{8AE1A9CC-91AB-2FB0-CDB1-59284F8C2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65"/>
          <a:stretch/>
        </p:blipFill>
        <p:spPr>
          <a:xfrm>
            <a:off x="360000" y="1620001"/>
            <a:ext cx="7078210" cy="4255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94FB20-4DDD-E4BE-A3F0-BF8A2060800E}"/>
              </a:ext>
            </a:extLst>
          </p:cNvPr>
          <p:cNvSpPr txBox="1"/>
          <p:nvPr/>
        </p:nvSpPr>
        <p:spPr>
          <a:xfrm>
            <a:off x="7600950" y="4812030"/>
            <a:ext cx="2667600" cy="1063450"/>
          </a:xfrm>
          <a:prstGeom prst="wedgeRoundRectCallout">
            <a:avLst>
              <a:gd name="adj1" fmla="val -58750"/>
              <a:gd name="adj2" fmla="val 2052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marL="354013"/>
            <a:r>
              <a:rPr lang="en-AU" sz="2000" dirty="0"/>
              <a:t>Can you explain where $51 667 comes from?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463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7AA64A-413C-285B-44C1-A1CE9891B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Summarise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534C6F-18ED-8AA5-04BD-0C66FF56E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439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tax payable (1)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tax tables – example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</p:spPr>
        <p:txBody>
          <a:bodyPr/>
          <a:lstStyle/>
          <a:p>
            <a:r>
              <a:rPr lang="en-AU" dirty="0"/>
              <a:t>Using the tax table, calculate the tax payable for an individual with a taxable income of $42 600. </a:t>
            </a:r>
          </a:p>
        </p:txBody>
      </p:sp>
      <p:graphicFrame>
        <p:nvGraphicFramePr>
          <p:cNvPr id="8" name="Table 6" descr="A table with 2 columns and 6 rows. The first row is for headers, with the 1st column heading &quot;Taxable income&quot; and the second column heading, &quot;Tax on this income&quot;. The 1st row under the heading &quot;Taxable income&quot; reads, &quot;0 to $18,200&quot;. The 1st row under the heading &quot;Tax on this income&quot; reads, &quot;Nil&quot;. The 2nd row under the heading &quot;Taxable income&quot; reads, &quot;$18,201 to $45,000&quot;. The 2nd row under the heading &quot;Tax on this income&quot; reads, &quot;19c for each $1 over $18,200&quot;. The 3rd row under the heading &quot;Taxable income&quot; reads, &quot;$45,001 to $120,000&quot;. The 3rd row under the heading &quot;Tax on this income&quot; reads, &quot;$5092 plus 32.5 cents for each $1 over $45,000&quot;. The 4th row under the heading &quot;Taxable income&quot; reads, &quot;$120,001 to $180,000&quot;. The 4th row under the heading &quot;Tax on this income&quot; reads, &quot;$29,467 plus 37 cents for each $1 over $120,000&quot;. The 5th row under the heading &quot;Taxable income&quot; reads, &quot;$180,001 and over&quot;. The 5th row under the heading &quot;Tax on this income&quot; reads, &quot;$51,667 plus 45 cents for each $1 over $180,000&quot;. ">
            <a:extLst>
              <a:ext uri="{FF2B5EF4-FFF2-40B4-BE49-F238E27FC236}">
                <a16:creationId xmlns:a16="http://schemas.microsoft.com/office/drawing/2014/main" id="{6EBD2DF7-A8F6-5E44-74AD-9A3ABFBCE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558179"/>
              </p:ext>
            </p:extLst>
          </p:nvPr>
        </p:nvGraphicFramePr>
        <p:xfrm>
          <a:off x="348000" y="2166461"/>
          <a:ext cx="812800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091">
                  <a:extLst>
                    <a:ext uri="{9D8B030D-6E8A-4147-A177-3AD203B41FA5}">
                      <a16:colId xmlns:a16="http://schemas.microsoft.com/office/drawing/2014/main" val="3491289979"/>
                    </a:ext>
                  </a:extLst>
                </a:gridCol>
                <a:gridCol w="5122909">
                  <a:extLst>
                    <a:ext uri="{9D8B030D-6E8A-4147-A177-3AD203B41FA5}">
                      <a16:colId xmlns:a16="http://schemas.microsoft.com/office/drawing/2014/main" val="136295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Tax on this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 – $18 200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$18 201 – $45 000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19c for each $1 over $18 200</a:t>
                      </a:r>
                    </a:p>
                  </a:txBody>
                  <a:tcPr>
                    <a:solidFill>
                      <a:srgbClr val="CB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6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$45 001 – $120 000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$5092 plus 32.5c for each $1 over $45 000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$120 001 – $180 000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$29 467 plus 37c for each $1 over $120 000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6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$180 001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$51 667 plus 45c for each $1 over $180 000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1855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68A091D6-D5A0-E8EF-55C9-7C1FCCBBB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568571"/>
                <a:ext cx="8128000" cy="130690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/>
                        <m:t>Tax</m:t>
                      </m:r>
                      <m:r>
                        <a:rPr lang="en-AU" b="0" i="0" smtClean="0"/>
                        <m:t> </m:t>
                      </m:r>
                      <m:r>
                        <m:rPr>
                          <m:sty m:val="p"/>
                        </m:rPr>
                        <a:rPr lang="en-AU" b="0" i="0" smtClean="0"/>
                        <m:t>payable</m:t>
                      </m:r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0.19×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42 600 −18 200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0.19×24 400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$4636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68A091D6-D5A0-E8EF-55C9-7C1FCCBBB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568571"/>
                <a:ext cx="8128000" cy="130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9573570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urriculum-reform-7-10-syllabus-sws-december-2022.potx  -  Read-Only" id="{4B7518B7-7928-4400-889E-427E9DE28E01}" vid="{F7238460-63C4-40E6-AE58-06ED0ED9C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2270</Words>
  <Application>Microsoft Office PowerPoint</Application>
  <PresentationFormat>Widescreen</PresentationFormat>
  <Paragraphs>309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Times New Roman</vt:lpstr>
      <vt:lpstr>Cambria Math</vt:lpstr>
      <vt:lpstr>Arial</vt:lpstr>
      <vt:lpstr>Public Sans Light</vt:lpstr>
      <vt:lpstr>Public Sans</vt:lpstr>
      <vt:lpstr>NSWG Corporate</vt:lpstr>
      <vt:lpstr>How can I get my money back?</vt:lpstr>
      <vt:lpstr>Explore</vt:lpstr>
      <vt:lpstr>ATO 2023–24 </vt:lpstr>
      <vt:lpstr>Where do these amounts come from? </vt:lpstr>
      <vt:lpstr>Analysing row 3</vt:lpstr>
      <vt:lpstr>Analysing row 4</vt:lpstr>
      <vt:lpstr>Analysing row 5</vt:lpstr>
      <vt:lpstr>Summarise</vt:lpstr>
      <vt:lpstr>Calculating tax payable (1)</vt:lpstr>
      <vt:lpstr>Calculating tax payable (2)</vt:lpstr>
      <vt:lpstr>Calculating tax payable (3)</vt:lpstr>
      <vt:lpstr>Calculating tax payable (4)</vt:lpstr>
      <vt:lpstr>Calculating tax payable (5)</vt:lpstr>
      <vt:lpstr>Calculating tax payable (6)</vt:lpstr>
      <vt:lpstr>Calculating tax payable (7)</vt:lpstr>
      <vt:lpstr>Calculating tax payable (8)</vt:lpstr>
      <vt:lpstr>Calculating tax payable (9)</vt:lpstr>
      <vt:lpstr>Calculating tax payable (10)</vt:lpstr>
      <vt:lpstr>Calculating tax payable (11)</vt:lpstr>
      <vt:lpstr>Calculating tax payable (12)</vt:lpstr>
      <vt:lpstr>PAYG taxation system</vt:lpstr>
      <vt:lpstr>Net earnings (1) </vt:lpstr>
      <vt:lpstr>Net earnings (2)</vt:lpstr>
      <vt:lpstr>Net earnings (3)</vt:lpstr>
      <vt:lpstr>Net earnings (4)</vt:lpstr>
      <vt:lpstr>Net earnings (5)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get my money back?</dc:title>
  <dc:creator>NSW Department of Education</dc:creator>
  <dcterms:created xsi:type="dcterms:W3CDTF">2023-09-11T05:55:41Z</dcterms:created>
  <dcterms:modified xsi:type="dcterms:W3CDTF">2023-09-11T05:56:04Z</dcterms:modified>
</cp:coreProperties>
</file>