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7" r:id="rId3"/>
    <p:sldId id="269" r:id="rId4"/>
    <p:sldId id="288" r:id="rId5"/>
    <p:sldId id="260" r:id="rId6"/>
    <p:sldId id="289" r:id="rId7"/>
    <p:sldId id="291" r:id="rId8"/>
    <p:sldId id="279" r:id="rId9"/>
    <p:sldId id="280" r:id="rId10"/>
    <p:sldId id="281" r:id="rId11"/>
    <p:sldId id="282" r:id="rId12"/>
    <p:sldId id="293" r:id="rId13"/>
    <p:sldId id="297" r:id="rId14"/>
    <p:sldId id="295" r:id="rId15"/>
    <p:sldId id="296" r:id="rId16"/>
    <p:sldId id="292" r:id="rId17"/>
    <p:sldId id="283" r:id="rId18"/>
    <p:sldId id="298" r:id="rId19"/>
    <p:sldId id="286" r:id="rId20"/>
    <p:sldId id="285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Public Sans" panose="020B0604020202020204" charset="0"/>
      <p:regular r:id="rId25"/>
      <p:bold r:id="rId26"/>
      <p:italic r:id="rId27"/>
      <p:boldItalic r:id="rId28"/>
    </p:embeddedFont>
    <p:embeddedFont>
      <p:font typeface="Public Sans Light" panose="020B0604020202020204" charset="0"/>
      <p:regular r:id="rId29"/>
      <p: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86871" autoAdjust="0"/>
  </p:normalViewPr>
  <p:slideViewPr>
    <p:cSldViewPr snapToGrid="0">
      <p:cViewPr varScale="1">
        <p:scale>
          <a:sx n="79" d="100"/>
          <a:sy n="79" d="100"/>
        </p:scale>
        <p:origin x="1293" y="63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12/09/2023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12/09/2023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74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Percentage of my earnings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52552D-EFFA-5A9C-656E-67E0E798C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(3)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1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13A24-5B2B-7BE4-B15A-839BBFDD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An art dealer receives a weekly retainer of $435 and 2.5% of all their sales. How much will they receive if they sold $24 500 worth of art during that week?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72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(4)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131" y="1640053"/>
                <a:ext cx="11484000" cy="4536000"/>
              </a:xfrm>
            </p:spPr>
            <p:txBody>
              <a:bodyPr/>
              <a:lstStyle/>
              <a:p>
                <a:pPr algn="l" rtl="0" fontAlgn="base">
                  <a:lnSpc>
                    <a:spcPct val="150000"/>
                  </a:lnSpc>
                </a:pPr>
                <a:r>
                  <a:rPr lang="en-AU" sz="1800" b="0" i="0" u="none" strike="noStrike" dirty="0">
                    <a:solidFill>
                      <a:srgbClr val="22272B"/>
                    </a:solidFill>
                    <a:effectLst/>
                    <a:latin typeface="Public Sans Light" panose="020B0604020202020204" charset="0"/>
                  </a:rPr>
                  <a:t>An art dealer receives a weekly retainer of $435 and 2.5% of all their sales.</a:t>
                </a:r>
                <a:r>
                  <a:rPr lang="en-US" sz="1800" b="0" i="0" dirty="0">
                    <a:solidFill>
                      <a:srgbClr val="22272B"/>
                    </a:solidFill>
                    <a:effectLst/>
                    <a:latin typeface="Public Sans Light" panose="020B0604020202020204" charset="0"/>
                  </a:rPr>
                  <a:t>​</a:t>
                </a:r>
                <a:endParaRPr lang="en-US" b="0" i="0" dirty="0">
                  <a:solidFill>
                    <a:srgbClr val="22272B"/>
                  </a:solidFill>
                  <a:effectLst/>
                  <a:latin typeface="Segoe UI" panose="020B0502040204020203" pitchFamily="34" charset="0"/>
                </a:endParaRPr>
              </a:p>
              <a:p>
                <a:pPr algn="l" rtl="0" fontAlgn="base">
                  <a:lnSpc>
                    <a:spcPct val="150000"/>
                  </a:lnSpc>
                </a:pPr>
                <a:r>
                  <a:rPr lang="en-AU" sz="1800" b="0" i="0" u="none" strike="noStrike" dirty="0">
                    <a:solidFill>
                      <a:srgbClr val="22272B"/>
                    </a:solidFill>
                    <a:effectLst/>
                    <a:latin typeface="Public Sans Light" panose="020B0604020202020204" charset="0"/>
                  </a:rPr>
                  <a:t>How much will they receive if they sold $24500 worth of </a:t>
                </a:r>
                <a:r>
                  <a:rPr lang="en-AU" sz="1800" dirty="0">
                    <a:solidFill>
                      <a:srgbClr val="22272B"/>
                    </a:solidFill>
                    <a:latin typeface="Public Sans Light" panose="020B0604020202020204" charset="0"/>
                  </a:rPr>
                  <a:t>art</a:t>
                </a:r>
                <a:r>
                  <a:rPr lang="en-AU" sz="1800" b="0" i="0" u="none" strike="noStrike" dirty="0">
                    <a:solidFill>
                      <a:srgbClr val="22272B"/>
                    </a:solidFill>
                    <a:effectLst/>
                    <a:latin typeface="Public Sans Light" panose="020B0604020202020204" charset="0"/>
                  </a:rPr>
                  <a:t> during that week? </a:t>
                </a:r>
                <a:endParaRPr lang="en-US" b="0" i="0" dirty="0">
                  <a:solidFill>
                    <a:srgbClr val="22272B"/>
                  </a:solidFill>
                  <a:effectLst/>
                  <a:latin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Weekly retainer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=$435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Additional commission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=0.025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×24500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=$612.50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Total earnings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=$435+$612.50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=$1047.50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131" y="1640053"/>
                <a:ext cx="11484000" cy="4536000"/>
              </a:xfrm>
              <a:blipFill>
                <a:blip r:embed="rId2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190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(5)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A travel agent receives a weekly retainer of $800 and 4.5% of all their sales. How much will they receive in a month if they sold $15 500 in holiday packages that month?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Monthly retainer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=(800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×52)÷12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 		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$3466.67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Additional commission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=0.045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×15 500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=$697.50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Total earnings		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466.67+$697.50</m:t>
                    </m:r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=$4164.17</m:t>
                    </m:r>
                  </m:oMath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r="-531" b="-10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854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(6)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A travel agent receives a weekly retainer of $800 and 4.5% of all their sales. How much will they receive in a month if they sold $15 500 in holiday packages that month?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Monthly retainer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=(800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×52)÷12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 		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$3466.67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Additional commission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=0.045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×15 500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=$697.50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Total earnings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466.67+$697.50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=$4164.17</m:t>
                    </m:r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r="-531" b="-10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8C26FAB-1343-B880-9114-D6E800D17A6D}"/>
              </a:ext>
            </a:extLst>
          </p:cNvPr>
          <p:cNvSpPr/>
          <p:nvPr/>
        </p:nvSpPr>
        <p:spPr>
          <a:xfrm>
            <a:off x="6096000" y="3281283"/>
            <a:ext cx="3008672" cy="1213433"/>
          </a:xfrm>
          <a:prstGeom prst="wedgeRoundRectCallout">
            <a:avLst>
              <a:gd name="adj1" fmla="val -61717"/>
              <a:gd name="adj2" fmla="val 2302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/>
            <a:r>
              <a:rPr lang="en-AU" dirty="0"/>
              <a:t>Where has the 0.045 come from?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F4B9998-300A-DF2D-CD8F-EC728461B843}"/>
              </a:ext>
            </a:extLst>
          </p:cNvPr>
          <p:cNvSpPr/>
          <p:nvPr/>
        </p:nvSpPr>
        <p:spPr>
          <a:xfrm>
            <a:off x="6096000" y="4931229"/>
            <a:ext cx="3503341" cy="1404771"/>
          </a:xfrm>
          <a:prstGeom prst="wedgeRoundRectCallout">
            <a:avLst>
              <a:gd name="adj1" fmla="val -61849"/>
              <a:gd name="adj2" fmla="val -204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/>
            <a:r>
              <a:rPr lang="en-AU" dirty="0"/>
              <a:t>What do these two amounts being added represent?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54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(7)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2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13A24-5B2B-7BE4-B15A-839BBFDD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An insurance agent receives a weekly retainer of $435 and 2.5% of all their sales. How much will they receive in a month if they sold $12 050 worth of insurance during a month?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681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(8)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1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An insurance agent receives a weekly retainer of $435 and 2.5% of all their sales. How much will they receive in a month if they sold $12 050 worth of insurance during a month?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Monthly retainer	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$435×52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÷12 </m:t>
                    </m:r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	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=$1885</m:t>
                    </m:r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Additional commission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=0.025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=$301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Total earnings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=$1885+$301.25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=$2186.25</m:t>
                    </m:r>
                  </m:oMath>
                </a14:m>
                <a:endParaRPr lang="en-AU" dirty="0"/>
              </a:p>
              <a:p>
                <a:pPr>
                  <a:lnSpc>
                    <a:spcPct val="150000"/>
                  </a:lnSpc>
                </a:pPr>
                <a:endParaRPr lang="en-AU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r="-796" b="-10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019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00B74-3726-D6EE-0E68-B0969CBC1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Apply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7F7969-25A9-A9E7-445E-6D8CD7DAC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1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13507-29DE-AFE5-7E41-04770999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tiered commission (1)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C60B7-CB1F-EA39-F996-369CA6B3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B0D50-B5CF-57C2-04F5-2251189C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Below is a tiered commission table. How much commission is paid on $1 200 000.</a:t>
            </a:r>
          </a:p>
        </p:txBody>
      </p:sp>
      <p:graphicFrame>
        <p:nvGraphicFramePr>
          <p:cNvPr id="6" name="Table 6" descr="A table with 2 columns and 4 rows. The first row is for headings, with the first heading, &quot;Value&quot; and the second &quot;Percentage commission&quot;. The 1st row under the heading &quot;Value&quot; reads, &quot;Up to $500,000&quot;. The 1st row under the heading &quot;Percentage commission reads, &quot;2%&quot;. 2nd row under the heading &quot;Value&quot; reads, &quot;From $500,000 to 900,000&quot;. The 2nd row under the heading &quot;Percentage commission reads, &quot;1.5%&quot;.  3rd row under the heading &quot;Value&quot; reads, &quot;More than $900,000&quot;. The 3rd row under the heading &quot;Percentage commission reads, &quot;1%&quot;. ">
            <a:extLst>
              <a:ext uri="{FF2B5EF4-FFF2-40B4-BE49-F238E27FC236}">
                <a16:creationId xmlns:a16="http://schemas.microsoft.com/office/drawing/2014/main" id="{57A84761-05AB-604E-39CD-CCDB8F9A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7049"/>
              </p:ext>
            </p:extLst>
          </p:nvPr>
        </p:nvGraphicFramePr>
        <p:xfrm>
          <a:off x="1419051" y="2116387"/>
          <a:ext cx="8128000" cy="1584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8241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2404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+mj-lt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+mj-lt"/>
                        </a:rPr>
                        <a:t>Percentage commission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7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Up to $500 000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8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From $500 000 to $900 000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4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More than $900 000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52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/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1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=$10000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blipFill>
                <a:blip r:embed="rId3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/>
              <p:nvPr/>
            </p:nvSpPr>
            <p:spPr>
              <a:xfrm>
                <a:off x="715945" y="4554735"/>
                <a:ext cx="53800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2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=0.015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=$6000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4554735"/>
                <a:ext cx="5380055" cy="707886"/>
              </a:xfrm>
              <a:prstGeom prst="rect">
                <a:avLst/>
              </a:prstGeom>
              <a:blipFill>
                <a:blip r:embed="rId6"/>
                <a:stretch>
                  <a:fillRect l="-1133" t="-5172" b="-2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/>
              <p:nvPr/>
            </p:nvSpPr>
            <p:spPr>
              <a:xfrm>
                <a:off x="715945" y="5325003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3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=0.01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=$3000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5325003"/>
                <a:ext cx="7440804" cy="707886"/>
              </a:xfrm>
              <a:prstGeom prst="rect">
                <a:avLst/>
              </a:prstGeom>
              <a:blipFill>
                <a:blip r:embed="rId5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/>
              <p:nvPr/>
            </p:nvSpPr>
            <p:spPr>
              <a:xfrm>
                <a:off x="6279973" y="3799687"/>
                <a:ext cx="471360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Total commission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=10000 + 6000 + 3000</m:t>
                      </m:r>
                    </m:oMath>
                  </m:oMathPara>
                </a14:m>
                <a:endParaRPr lang="en-A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$19000</m:t>
                      </m:r>
                    </m:oMath>
                  </m:oMathPara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973" y="3799687"/>
                <a:ext cx="4713609" cy="1015663"/>
              </a:xfrm>
              <a:prstGeom prst="rect">
                <a:avLst/>
              </a:prstGeom>
              <a:blipFill>
                <a:blip r:embed="rId4"/>
                <a:stretch>
                  <a:fillRect l="-1294" t="-3593" b="-1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0B051-A2F8-9412-BC73-50081D0A5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142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13507-29DE-AFE5-7E41-04770999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tiered commission (2)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C60B7-CB1F-EA39-F996-369CA6B3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B0D50-B5CF-57C2-04F5-2251189C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Below is a tiered commission table. How much commission is paid on $1 200 000.</a:t>
            </a:r>
          </a:p>
        </p:txBody>
      </p:sp>
      <p:graphicFrame>
        <p:nvGraphicFramePr>
          <p:cNvPr id="6" name="Table 6" descr="A table with 2 columns and 4 rows. The first row is for headings, with the first heading, &quot;Value&quot; and the second &quot;Percentage commission&quot;. The 1st row under the heading &quot;Value&quot; reads, &quot;Up to $500,000&quot;. The 1st row under the heading &quot;Percentage commission reads, &quot;2%&quot;. 2nd row under the heading &quot;Value&quot; reads, &quot;From $500,000 to 900,000&quot;. The 2nd row under the heading &quot;Percentage commission reads, &quot;1.5%&quot;.  3rd row under the heading &quot;Value&quot; reads, &quot;More than $900,000&quot;. The 3rd row under the heading &quot;Percentage commission reads, &quot;1%&quot;. ">
            <a:extLst>
              <a:ext uri="{FF2B5EF4-FFF2-40B4-BE49-F238E27FC236}">
                <a16:creationId xmlns:a16="http://schemas.microsoft.com/office/drawing/2014/main" id="{57A84761-05AB-604E-39CD-CCDB8F9A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33725"/>
              </p:ext>
            </p:extLst>
          </p:nvPr>
        </p:nvGraphicFramePr>
        <p:xfrm>
          <a:off x="1419051" y="2116387"/>
          <a:ext cx="8128000" cy="1584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8241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2404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+mj-lt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>
                          <a:latin typeface="+mj-lt"/>
                        </a:rPr>
                        <a:t>Percentage commission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7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Up to $500 000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8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From $500 000 to $900 000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4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More than $900 000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52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/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1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=$10000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blipFill>
                <a:blip r:embed="rId2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/>
              <p:nvPr/>
            </p:nvSpPr>
            <p:spPr>
              <a:xfrm>
                <a:off x="715945" y="4554735"/>
                <a:ext cx="53800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2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=0.015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=$6000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4554735"/>
                <a:ext cx="5380055" cy="707886"/>
              </a:xfrm>
              <a:prstGeom prst="rect">
                <a:avLst/>
              </a:prstGeom>
              <a:blipFill>
                <a:blip r:embed="rId5"/>
                <a:stretch>
                  <a:fillRect l="-1133" t="-5172" b="-2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/>
              <p:nvPr/>
            </p:nvSpPr>
            <p:spPr>
              <a:xfrm>
                <a:off x="715945" y="5325003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3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=0.01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=$3000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5325003"/>
                <a:ext cx="7440804" cy="707886"/>
              </a:xfrm>
              <a:prstGeom prst="rect">
                <a:avLst/>
              </a:prstGeom>
              <a:blipFill>
                <a:blip r:embed="rId4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/>
              <p:nvPr/>
            </p:nvSpPr>
            <p:spPr>
              <a:xfrm>
                <a:off x="6279973" y="3799687"/>
                <a:ext cx="471360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Total commission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=10000 + 6000 + 3000</m:t>
                      </m:r>
                    </m:oMath>
                  </m:oMathPara>
                </a14:m>
                <a:endParaRPr lang="en-A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$19000</m:t>
                      </m:r>
                    </m:oMath>
                  </m:oMathPara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973" y="3799687"/>
                <a:ext cx="4713609" cy="1015663"/>
              </a:xfrm>
              <a:prstGeom prst="rect">
                <a:avLst/>
              </a:prstGeom>
              <a:blipFill>
                <a:blip r:embed="rId3"/>
                <a:stretch>
                  <a:fillRect l="-1294" t="-3593" b="-1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251D05B-70D1-C75D-ECBB-90ECE3E65F74}"/>
              </a:ext>
            </a:extLst>
          </p:cNvPr>
          <p:cNvSpPr/>
          <p:nvPr/>
        </p:nvSpPr>
        <p:spPr>
          <a:xfrm>
            <a:off x="4772357" y="5213528"/>
            <a:ext cx="4353760" cy="1103971"/>
          </a:xfrm>
          <a:prstGeom prst="wedgeRoundRectCallout">
            <a:avLst>
              <a:gd name="adj1" fmla="val -54386"/>
              <a:gd name="adj2" fmla="val -2234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/>
            <a:r>
              <a:rPr lang="en-AU" dirty="0"/>
              <a:t>Where did the 400 000 and </a:t>
            </a:r>
            <a:br>
              <a:rPr lang="en-AU" dirty="0"/>
            </a:br>
            <a:r>
              <a:rPr lang="en-AU" dirty="0"/>
              <a:t>300 000 come from?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0B051-A2F8-9412-BC73-50081D0A5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47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13507-29DE-AFE5-7E41-04770999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tiered commission (3) 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C60B7-CB1F-EA39-F996-369CA6B3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question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B0D50-B5CF-57C2-04F5-2251189C3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08338"/>
            <a:ext cx="11574436" cy="4536000"/>
          </a:xfrm>
        </p:spPr>
        <p:txBody>
          <a:bodyPr/>
          <a:lstStyle/>
          <a:p>
            <a:r>
              <a:rPr lang="en-AU" dirty="0"/>
              <a:t>Below is a tiered commission table. How much commission is paid on $1 450 000.</a:t>
            </a:r>
          </a:p>
        </p:txBody>
      </p:sp>
      <p:graphicFrame>
        <p:nvGraphicFramePr>
          <p:cNvPr id="6" name="Table 6" descr="A table with 2 columns and 4 rows. The first row is for headings, with the first heading, &quot;Value&quot; and the second &quot;Percentage commission&quot;. The 1st row under the heading &quot;Value&quot; reads, &quot;Up to $400,000&quot;. The 1st row under the heading &quot;Percentage commission reads, &quot;3%&quot;. 2nd row under the heading &quot;Value&quot; reads, &quot;From $400,000 to 1,000,000&quot;. The 2nd row under the heading &quot;Percentage commission reads, &quot;2%&quot;.  3rd row under the heading &quot;Value&quot; reads, &quot;More than $1,000,000&quot;. The 3rd row under the heading &quot;Percentage commission reads, &quot;1%&quot;. ">
            <a:extLst>
              <a:ext uri="{FF2B5EF4-FFF2-40B4-BE49-F238E27FC236}">
                <a16:creationId xmlns:a16="http://schemas.microsoft.com/office/drawing/2014/main" id="{57A84761-05AB-604E-39CD-CCDB8F9A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79237"/>
              </p:ext>
            </p:extLst>
          </p:nvPr>
        </p:nvGraphicFramePr>
        <p:xfrm>
          <a:off x="1419051" y="2116387"/>
          <a:ext cx="8128000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8241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2404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+mj-lt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+mj-lt"/>
                        </a:rPr>
                        <a:t>Percentage commission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7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Up to $400 000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8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From $400 000 to $1 000 000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4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More than $1 000 000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52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/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1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        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blipFill>
                <a:blip r:embed="rId3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/>
              <p:nvPr/>
            </p:nvSpPr>
            <p:spPr>
              <a:xfrm>
                <a:off x="715945" y="4585099"/>
                <a:ext cx="53800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2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         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4585099"/>
                <a:ext cx="5380055" cy="707886"/>
              </a:xfrm>
              <a:prstGeom prst="rect">
                <a:avLst/>
              </a:prstGeom>
              <a:blipFill>
                <a:blip r:embed="rId6"/>
                <a:stretch>
                  <a:fillRect l="-1133" t="-5172" b="-2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/>
              <p:nvPr/>
            </p:nvSpPr>
            <p:spPr>
              <a:xfrm>
                <a:off x="715945" y="5385732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3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         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AU" sz="2000" dirty="0"/>
              </a:p>
              <a:p>
                <a:r>
                  <a:rPr lang="en-AU" sz="2000" dirty="0"/>
                  <a:t>		  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5385732"/>
                <a:ext cx="7440804" cy="707886"/>
              </a:xfrm>
              <a:prstGeom prst="rect">
                <a:avLst/>
              </a:prstGeom>
              <a:blipFill>
                <a:blip r:embed="rId5"/>
                <a:stretch>
                  <a:fillRect l="-819" t="-5128" b="-17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/>
              <p:nvPr/>
            </p:nvSpPr>
            <p:spPr>
              <a:xfrm>
                <a:off x="6279973" y="3799687"/>
                <a:ext cx="471360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Total commission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AU" sz="2000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973" y="3799687"/>
                <a:ext cx="4713609" cy="1015663"/>
              </a:xfrm>
              <a:prstGeom prst="rect">
                <a:avLst/>
              </a:prstGeom>
              <a:blipFill>
                <a:blip r:embed="rId4"/>
                <a:stretch>
                  <a:fillRect l="-1294" t="-3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0B051-A2F8-9412-BC73-50081D0A5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679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D577C3-8017-8D3B-3588-770F4B086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E945ED-FA05-00B5-4CB7-E1479771A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185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13507-29DE-AFE5-7E41-04770999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tiered commission (4) 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C60B7-CB1F-EA39-F996-369CA6B3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Your turn – solution 1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7FF171D-FB5F-89AA-842C-82A183F56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08338"/>
            <a:ext cx="11574436" cy="4536000"/>
          </a:xfrm>
        </p:spPr>
        <p:txBody>
          <a:bodyPr/>
          <a:lstStyle/>
          <a:p>
            <a:r>
              <a:rPr lang="en-AU" dirty="0"/>
              <a:t>Below is a tiered commission table. How much commission is paid on $1 450 000.</a:t>
            </a:r>
          </a:p>
        </p:txBody>
      </p:sp>
      <p:graphicFrame>
        <p:nvGraphicFramePr>
          <p:cNvPr id="6" name="Table 6" descr="A table with 2 columns and 4 rows. The first row is for headings, with the first heading, &quot;Value&quot; and the second &quot;Percentage commission&quot;. The 1st row under the heading &quot;Value&quot; reads, &quot;Up to $400,000&quot;. The 1st row under the heading &quot;Percentage commission reads, &quot;3%&quot;. 2nd row under the heading &quot;Value&quot; reads, &quot;From $400,000 to 1,000,000&quot;. The 2nd row under the heading &quot;Percentage commission reads, &quot;2%&quot;.  3rd row under the heading &quot;Value&quot; reads, &quot;More than $1,000,000&quot;. The 3rd row under the heading &quot;Percentage commission reads, &quot;1%&quot;. ">
            <a:extLst>
              <a:ext uri="{FF2B5EF4-FFF2-40B4-BE49-F238E27FC236}">
                <a16:creationId xmlns:a16="http://schemas.microsoft.com/office/drawing/2014/main" id="{57A84761-05AB-604E-39CD-CCDB8F9A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07278"/>
              </p:ext>
            </p:extLst>
          </p:nvPr>
        </p:nvGraphicFramePr>
        <p:xfrm>
          <a:off x="1419051" y="2116387"/>
          <a:ext cx="8128000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8241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2404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Value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+mj-lt"/>
                        </a:rPr>
                        <a:t>Percentage commission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7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Up to $400 000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48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From $400 000 to $1 000 000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340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More than $1 000 000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526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/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1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=0.03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=$12000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6D5703-66A8-BC99-F113-7A590026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3784466"/>
                <a:ext cx="7440804" cy="707886"/>
              </a:xfrm>
              <a:prstGeom prst="rect">
                <a:avLst/>
              </a:prstGeom>
              <a:blipFill>
                <a:blip r:embed="rId2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/>
              <p:nvPr/>
            </p:nvSpPr>
            <p:spPr>
              <a:xfrm>
                <a:off x="715945" y="4554735"/>
                <a:ext cx="53800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2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=0.02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×600 000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	 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=$12000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945744-4A1F-3C67-DE5E-C55DEFA4C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4554735"/>
                <a:ext cx="5380055" cy="707886"/>
              </a:xfrm>
              <a:prstGeom prst="rect">
                <a:avLst/>
              </a:prstGeom>
              <a:blipFill>
                <a:blip r:embed="rId5"/>
                <a:stretch>
                  <a:fillRect l="-1133" t="-5172" b="-2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/>
              <p:nvPr/>
            </p:nvSpPr>
            <p:spPr>
              <a:xfrm>
                <a:off x="715945" y="5325003"/>
                <a:ext cx="74408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Commission 3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=0.01</m:t>
                    </m:r>
                    <m:r>
                      <a:rPr lang="en-A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×450 000</m:t>
                    </m:r>
                  </m:oMath>
                </a14:m>
                <a:endParaRPr lang="en-AU" sz="2000" b="0" dirty="0"/>
              </a:p>
              <a:p>
                <a:r>
                  <a:rPr lang="en-AU" sz="2000" dirty="0"/>
                  <a:t>	                 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=$4500</m:t>
                    </m:r>
                  </m:oMath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191459-3FAE-BA28-BB8F-76C2E4E3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5325003"/>
                <a:ext cx="7440804" cy="707886"/>
              </a:xfrm>
              <a:prstGeom prst="rect">
                <a:avLst/>
              </a:prstGeom>
              <a:blipFill>
                <a:blip r:embed="rId4"/>
                <a:stretch>
                  <a:fillRect l="-819" t="-6034" b="-17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/>
              <p:nvPr/>
            </p:nvSpPr>
            <p:spPr>
              <a:xfrm>
                <a:off x="6317139" y="3862210"/>
                <a:ext cx="471360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/>
                  <a:t>Total commission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=12000 </m:t>
                      </m:r>
                      <m:r>
                        <a:rPr lang="en-AU" sz="2000" b="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12000 </m:t>
                      </m:r>
                      <m:r>
                        <a:rPr lang="en-AU" sz="2000" b="0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AU" sz="2000" b="0" i="1" dirty="0" smtClean="0">
                          <a:latin typeface="Cambria Math" panose="02040503050406030204" pitchFamily="18" charset="0"/>
                        </a:rPr>
                        <m:t>4500</m:t>
                      </m:r>
                    </m:oMath>
                  </m:oMathPara>
                </a14:m>
                <a:endParaRPr lang="en-A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$28 500</m:t>
                      </m:r>
                    </m:oMath>
                  </m:oMathPara>
                </a14:m>
                <a:endParaRPr lang="en-AU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42BC9-910B-BCC0-A97B-82675FC04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139" y="3862210"/>
                <a:ext cx="4713609" cy="1015663"/>
              </a:xfrm>
              <a:prstGeom prst="rect">
                <a:avLst/>
              </a:prstGeom>
              <a:blipFill>
                <a:blip r:embed="rId3"/>
                <a:stretch>
                  <a:fillRect l="-1292" t="-4217" b="-12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0B051-A2F8-9412-BC73-50081D0A5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881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9C3992-CB6F-362C-D63A-3518C22B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Would you rather…?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77D04-4625-C663-20D2-FFCC1AB9DA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02650-F387-E7EA-8624-6B5B4997B3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58775"/>
            <a:r>
              <a:rPr lang="en-AU" sz="5400" dirty="0"/>
              <a:t>Get paid $1000 every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BB609-8464-04B4-F735-BDB8E3341D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71463"/>
            <a:r>
              <a:rPr lang="en-AU" sz="5400" dirty="0"/>
              <a:t>Get paid 10% of the profits you make for your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346C8-968B-E93B-379C-CA742B17C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495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D577C3-8017-8D3B-3588-770F4B086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Explore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E945ED-FA05-00B5-4CB7-E1479771A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55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733DCE1-30ED-F4FC-BC44-B25340F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 anchor="t">
            <a:normAutofit/>
          </a:bodyPr>
          <a:lstStyle/>
          <a:p>
            <a:r>
              <a:rPr lang="en-AU" dirty="0"/>
              <a:t>Jobs 	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E650AD-37AE-8CDD-A25A-9246A4E23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982520"/>
            <a:ext cx="10080000" cy="310015"/>
          </a:xfrm>
        </p:spPr>
        <p:txBody>
          <a:bodyPr anchor="b">
            <a:normAutofit/>
          </a:bodyPr>
          <a:lstStyle/>
          <a:p>
            <a:r>
              <a:rPr lang="en-AU" dirty="0"/>
              <a:t>What do notice, what do you wonder?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F7C98-EE08-5DB2-7855-4CDF9FC26BC8}"/>
              </a:ext>
            </a:extLst>
          </p:cNvPr>
          <p:cNvSpPr txBox="1"/>
          <p:nvPr/>
        </p:nvSpPr>
        <p:spPr>
          <a:xfrm>
            <a:off x="360000" y="1472887"/>
            <a:ext cx="3629784" cy="1368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Car sales consultant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26ACA-B0AF-1CE6-7946-A42F4B272058}"/>
              </a:ext>
            </a:extLst>
          </p:cNvPr>
          <p:cNvSpPr txBox="1"/>
          <p:nvPr/>
        </p:nvSpPr>
        <p:spPr>
          <a:xfrm>
            <a:off x="4287110" y="1472887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Real estate agent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2268F7-E514-1336-0C82-E9EA40E50C64}"/>
              </a:ext>
            </a:extLst>
          </p:cNvPr>
          <p:cNvSpPr txBox="1"/>
          <p:nvPr/>
        </p:nvSpPr>
        <p:spPr>
          <a:xfrm>
            <a:off x="8214218" y="1472887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Insurance broker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85DD5-3ABC-D342-FAD1-41A3118356CA}"/>
              </a:ext>
            </a:extLst>
          </p:cNvPr>
          <p:cNvSpPr txBox="1"/>
          <p:nvPr/>
        </p:nvSpPr>
        <p:spPr>
          <a:xfrm>
            <a:off x="345114" y="3158345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Insurance agent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2600E-0C08-77F5-0EFE-AE840E407545}"/>
              </a:ext>
            </a:extLst>
          </p:cNvPr>
          <p:cNvSpPr txBox="1"/>
          <p:nvPr/>
        </p:nvSpPr>
        <p:spPr>
          <a:xfrm>
            <a:off x="4279666" y="3158345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Travel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3D316-7D05-05BD-5EF6-47E72606C3D9}"/>
              </a:ext>
            </a:extLst>
          </p:cNvPr>
          <p:cNvSpPr txBox="1"/>
          <p:nvPr/>
        </p:nvSpPr>
        <p:spPr>
          <a:xfrm>
            <a:off x="8214218" y="3158345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Art dealer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10060-F632-4EBA-7A53-A4593E539481}"/>
              </a:ext>
            </a:extLst>
          </p:cNvPr>
          <p:cNvSpPr txBox="1"/>
          <p:nvPr/>
        </p:nvSpPr>
        <p:spPr>
          <a:xfrm>
            <a:off x="360002" y="4843802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Event planner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256A6-9EF9-BA4E-B6DC-398196CD3A25}"/>
              </a:ext>
            </a:extLst>
          </p:cNvPr>
          <p:cNvSpPr txBox="1"/>
          <p:nvPr/>
        </p:nvSpPr>
        <p:spPr>
          <a:xfrm>
            <a:off x="4287110" y="4843802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Recruitment consultant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D6E8C-9FF8-F9E7-9F35-E54663210D30}"/>
              </a:ext>
            </a:extLst>
          </p:cNvPr>
          <p:cNvSpPr txBox="1"/>
          <p:nvPr/>
        </p:nvSpPr>
        <p:spPr>
          <a:xfrm>
            <a:off x="8214218" y="4843802"/>
            <a:ext cx="3629782" cy="13690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AU" sz="2800" dirty="0">
                <a:solidFill>
                  <a:schemeClr val="accent1"/>
                </a:solidFill>
              </a:rPr>
              <a:t>Mortgage broker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028DB00-FC59-2B89-DFF5-EF36E047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4000" y="6516000"/>
            <a:ext cx="72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62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15029-EBDE-E4B7-052A-8FAB7FEA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Commission (1)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6A3AE-66DF-E0E2-ABC8-A44A38146A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Using an online calculator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975F0-BE8A-9CD2-7CD4-D840D4A1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6174615" cy="4536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Commission is a type of income that an employee receives when they sell something.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It is a percentage of the sale price. The percentage is referred to as the commission rate.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The sales price refers to the total amount that the employee sold.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A retainer (or base salary) is a fixed amount that is paid to an employee on a regular basis, regardless of how much they sell.</a:t>
            </a:r>
          </a:p>
        </p:txBody>
      </p:sp>
      <p:pic>
        <p:nvPicPr>
          <p:cNvPr id="11" name="Picture 10" descr="Screenshot from a website that shows the sales price, commission rate and commission. There is a button to calculate. ">
            <a:extLst>
              <a:ext uri="{FF2B5EF4-FFF2-40B4-BE49-F238E27FC236}">
                <a16:creationId xmlns:a16="http://schemas.microsoft.com/office/drawing/2014/main" id="{F0865BF0-B1B3-9681-5C34-C1CC1512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09" y="2006934"/>
            <a:ext cx="4222828" cy="30870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737CD0-48FC-7023-65FB-E7DE9FA4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7691" y="2253774"/>
            <a:ext cx="3842158" cy="113251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966C3-B04F-1D12-4B57-A9F82597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627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00B74-3726-D6EE-0E68-B0969CBC1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Summarise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7F7969-25A9-A9E7-445E-6D8CD7DAC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17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(1)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A stockbroker receives a weekly retainer of $380 and 3% of all their sales. How much will they receive if they sold $43 500 in shares that week?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Weekly retainer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=$380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Additional commission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=0.03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×43500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=$1305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Total earnings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=$380+$1305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=$1685</m:t>
                    </m:r>
                  </m:oMath>
                </a14:m>
                <a:endParaRPr lang="en-AU" b="0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744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E6AB1-1A3B-473E-1F90-97439966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Calculating Commission (2)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6A58B-7484-C9BF-5FF7-F832240453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Example 1 – self-explanation prompts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AU" dirty="0"/>
                  <a:t>A stockbroker receives a weekly retainer of $380 and 3% of all their sales. How much will they receive if they sold $43500 in shares that week?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Weekly retainer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=$380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Additional commission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=0.03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×43500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=$1305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dirty="0"/>
                  <a:t>Total earnings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=$380+$1305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r>
                  <a:rPr lang="en-AU" b="0" dirty="0"/>
                  <a:t>		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=$1685</m:t>
                    </m:r>
                  </m:oMath>
                </a14:m>
                <a:endParaRPr lang="en-AU" b="0" dirty="0"/>
              </a:p>
              <a:p>
                <a:pPr>
                  <a:lnSpc>
                    <a:spcPct val="150000"/>
                  </a:lnSpc>
                </a:pPr>
                <a:endParaRPr lang="en-AU" dirty="0"/>
              </a:p>
              <a:p>
                <a:pPr>
                  <a:lnSpc>
                    <a:spcPct val="150000"/>
                  </a:lnSpc>
                </a:pPr>
                <a:endParaRPr lang="en-AU" dirty="0"/>
              </a:p>
              <a:p>
                <a:pPr>
                  <a:lnSpc>
                    <a:spcPct val="150000"/>
                  </a:lnSpc>
                </a:pPr>
                <a:endParaRPr lang="en-AU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013A24-5B2B-7BE4-B15A-839BBFDD2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8F80DE5-6957-EA62-36E4-9BCBA5F9FFEC}"/>
              </a:ext>
            </a:extLst>
          </p:cNvPr>
          <p:cNvSpPr/>
          <p:nvPr/>
        </p:nvSpPr>
        <p:spPr>
          <a:xfrm>
            <a:off x="5249375" y="2809460"/>
            <a:ext cx="2916177" cy="1078540"/>
          </a:xfrm>
          <a:prstGeom prst="wedgeRoundRectCallout">
            <a:avLst>
              <a:gd name="adj1" fmla="val -57041"/>
              <a:gd name="adj2" fmla="val 1990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/>
            <a:r>
              <a:rPr lang="en-AU" dirty="0"/>
              <a:t>Where did 0.03 come from?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6F92642-4907-6793-FC90-D412DD5C4483}"/>
              </a:ext>
            </a:extLst>
          </p:cNvPr>
          <p:cNvSpPr/>
          <p:nvPr/>
        </p:nvSpPr>
        <p:spPr>
          <a:xfrm>
            <a:off x="5249375" y="4394420"/>
            <a:ext cx="3503341" cy="1172205"/>
          </a:xfrm>
          <a:prstGeom prst="wedgeRoundRectCallout">
            <a:avLst>
              <a:gd name="adj1" fmla="val -57498"/>
              <a:gd name="adj2" fmla="val -2050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What would change if there was no retainer?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19436-EF6E-6CFC-5863-2D078EA41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00158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1180</Words>
  <Application>Microsoft Office PowerPoint</Application>
  <PresentationFormat>Widescreen</PresentationFormat>
  <Paragraphs>194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Segoe UI</vt:lpstr>
      <vt:lpstr>Public Sans</vt:lpstr>
      <vt:lpstr>Public Sans Light</vt:lpstr>
      <vt:lpstr>Times New Roman</vt:lpstr>
      <vt:lpstr>Cambria Math</vt:lpstr>
      <vt:lpstr>NSWG Corporate</vt:lpstr>
      <vt:lpstr>Percentage of my earnings</vt:lpstr>
      <vt:lpstr>Launch</vt:lpstr>
      <vt:lpstr>Would you rather…?</vt:lpstr>
      <vt:lpstr>Explore</vt:lpstr>
      <vt:lpstr>Jobs  </vt:lpstr>
      <vt:lpstr>Commission (1) </vt:lpstr>
      <vt:lpstr>Summarise</vt:lpstr>
      <vt:lpstr>Calculating Commission (1) </vt:lpstr>
      <vt:lpstr>Calculating Commission (2) </vt:lpstr>
      <vt:lpstr>Calculating Commission (3) </vt:lpstr>
      <vt:lpstr>Calculating Commission (4) </vt:lpstr>
      <vt:lpstr>Calculating Commission (5) </vt:lpstr>
      <vt:lpstr>Calculating Commission (6) </vt:lpstr>
      <vt:lpstr>Calculating Commission (7) </vt:lpstr>
      <vt:lpstr>Calculating Commission (8) </vt:lpstr>
      <vt:lpstr>Apply</vt:lpstr>
      <vt:lpstr>Calculating tiered commission (1) </vt:lpstr>
      <vt:lpstr>Calculating tiered commission (2) </vt:lpstr>
      <vt:lpstr>Calculating tiered commission (3)  </vt:lpstr>
      <vt:lpstr>Calculating tiered commission (4)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 of my earnings</dc:title>
  <dc:creator>NSW Department of Education</dc:creator>
  <dcterms:created xsi:type="dcterms:W3CDTF">2023-09-12T04:54:15Z</dcterms:created>
  <dcterms:modified xsi:type="dcterms:W3CDTF">2023-09-12T04:54:45Z</dcterms:modified>
</cp:coreProperties>
</file>