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25"/>
  </p:notesMasterIdLst>
  <p:handoutMasterIdLst>
    <p:handoutMasterId r:id="rId26"/>
  </p:handoutMasterIdLst>
  <p:sldIdLst>
    <p:sldId id="257" r:id="rId2"/>
    <p:sldId id="289" r:id="rId3"/>
    <p:sldId id="260" r:id="rId4"/>
    <p:sldId id="290" r:id="rId5"/>
    <p:sldId id="263" r:id="rId6"/>
    <p:sldId id="292" r:id="rId7"/>
    <p:sldId id="293" r:id="rId8"/>
    <p:sldId id="294" r:id="rId9"/>
    <p:sldId id="269" r:id="rId10"/>
    <p:sldId id="296" r:id="rId11"/>
    <p:sldId id="291" r:id="rId12"/>
    <p:sldId id="264" r:id="rId13"/>
    <p:sldId id="297" r:id="rId14"/>
    <p:sldId id="271" r:id="rId15"/>
    <p:sldId id="298" r:id="rId16"/>
    <p:sldId id="273" r:id="rId17"/>
    <p:sldId id="299" r:id="rId18"/>
    <p:sldId id="276" r:id="rId19"/>
    <p:sldId id="300" r:id="rId20"/>
    <p:sldId id="282" r:id="rId21"/>
    <p:sldId id="301" r:id="rId22"/>
    <p:sldId id="303" r:id="rId23"/>
    <p:sldId id="302" r:id="rId24"/>
  </p:sldIdLst>
  <p:sldSz cx="12192000" cy="6858000"/>
  <p:notesSz cx="6858000" cy="9144000"/>
  <p:embeddedFontLst>
    <p:embeddedFont>
      <p:font typeface="Cambria Math" panose="02040503050406030204" pitchFamily="18" charset="0"/>
      <p:regular r:id="rId27"/>
    </p:embeddedFont>
    <p:embeddedFont>
      <p:font typeface="Public Sans" panose="020B0604020202020204" charset="0"/>
      <p:regular r:id="rId28"/>
      <p:bold r:id="rId29"/>
      <p:italic r:id="rId30"/>
      <p:boldItalic r:id="rId31"/>
    </p:embeddedFont>
    <p:embeddedFont>
      <p:font typeface="Public Sans Light" panose="020B0604020202020204" charset="0"/>
      <p:regular r:id="rId32"/>
      <p:italic r:id="rId33"/>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042" userDrawn="1">
          <p15:clr>
            <a:srgbClr val="A4A3A4"/>
          </p15:clr>
        </p15:guide>
        <p15:guide id="3" orient="horz" pos="3929" userDrawn="1">
          <p15:clr>
            <a:srgbClr val="A4A3A4"/>
          </p15:clr>
        </p15:guide>
        <p15:guide id="4"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B6C4"/>
    <a:srgbClr val="7ACBB8"/>
    <a:srgbClr val="C7E9B4"/>
    <a:srgbClr val="E0E0E0"/>
    <a:srgbClr val="7FCDBB"/>
    <a:srgbClr val="023858"/>
    <a:srgbClr val="1C5AA6"/>
    <a:srgbClr val="046FB0"/>
    <a:srgbClr val="146CFD"/>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1034" autoAdjust="0"/>
  </p:normalViewPr>
  <p:slideViewPr>
    <p:cSldViewPr snapToGrid="0">
      <p:cViewPr varScale="1">
        <p:scale>
          <a:sx n="92" d="100"/>
          <a:sy n="92" d="100"/>
        </p:scale>
        <p:origin x="273" y="60"/>
      </p:cViewPr>
      <p:guideLst>
        <p:guide orient="horz" pos="2160"/>
        <p:guide orient="horz" pos="4042"/>
        <p:guide orient="horz" pos="3929"/>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7.fntdata"/><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12/09/2023</a:t>
            </a:fld>
            <a:endParaRPr lang="en-AU" dirty="0">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dirty="0">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12/09/2023</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dirty="0"/>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dirty="0"/>
          </a:p>
        </p:txBody>
      </p:sp>
    </p:spTree>
    <p:extLst>
      <p:ext uri="{BB962C8B-B14F-4D97-AF65-F5344CB8AC3E}">
        <p14:creationId xmlns:p14="http://schemas.microsoft.com/office/powerpoint/2010/main" val="2575741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20</a:t>
            </a:fld>
            <a:endParaRPr lang="en-AU" dirty="0"/>
          </a:p>
        </p:txBody>
      </p:sp>
    </p:spTree>
    <p:extLst>
      <p:ext uri="{BB962C8B-B14F-4D97-AF65-F5344CB8AC3E}">
        <p14:creationId xmlns:p14="http://schemas.microsoft.com/office/powerpoint/2010/main" val="4190191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21</a:t>
            </a:fld>
            <a:endParaRPr lang="en-AU" dirty="0"/>
          </a:p>
        </p:txBody>
      </p:sp>
    </p:spTree>
    <p:extLst>
      <p:ext uri="{BB962C8B-B14F-4D97-AF65-F5344CB8AC3E}">
        <p14:creationId xmlns:p14="http://schemas.microsoft.com/office/powerpoint/2010/main" val="1846067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23</a:t>
            </a:fld>
            <a:endParaRPr lang="en-AU" dirty="0"/>
          </a:p>
        </p:txBody>
      </p:sp>
    </p:spTree>
    <p:extLst>
      <p:ext uri="{BB962C8B-B14F-4D97-AF65-F5344CB8AC3E}">
        <p14:creationId xmlns:p14="http://schemas.microsoft.com/office/powerpoint/2010/main" val="1782791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Aft>
                <a:spcPts val="1200"/>
              </a:spcAft>
            </a:pPr>
            <a:r>
              <a:rPr lang="en-AU" dirty="0">
                <a:latin typeface="Public Sans"/>
              </a:rPr>
              <a:t>In the 1890’s maritime workers took strike action to protest about employee’s rights.</a:t>
            </a:r>
            <a:endParaRPr lang="en-US" dirty="0">
              <a:latin typeface="Public Sans"/>
            </a:endParaRPr>
          </a:p>
          <a:p>
            <a:pPr>
              <a:spcAft>
                <a:spcPts val="1200"/>
              </a:spcAft>
            </a:pPr>
            <a:r>
              <a:rPr lang="en-AU" dirty="0">
                <a:latin typeface="Public Sans"/>
              </a:rPr>
              <a:t>In 1906 the federal maritime award introduced 10 days paid annual leave to all workers.</a:t>
            </a:r>
            <a:endParaRPr lang="en-US" dirty="0">
              <a:latin typeface="Public Sans"/>
            </a:endParaRPr>
          </a:p>
          <a:p>
            <a:pPr>
              <a:lnSpc>
                <a:spcPct val="150000"/>
              </a:lnSpc>
              <a:spcAft>
                <a:spcPts val="1200"/>
              </a:spcAft>
            </a:pPr>
            <a:r>
              <a:rPr lang="en-AU" dirty="0"/>
              <a:t>The first award in Australia was the maritime and shearers awards outlining working conditions and rights of workers.</a:t>
            </a:r>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dirty="0"/>
          </a:p>
        </p:txBody>
      </p:sp>
    </p:spTree>
    <p:extLst>
      <p:ext uri="{BB962C8B-B14F-4D97-AF65-F5344CB8AC3E}">
        <p14:creationId xmlns:p14="http://schemas.microsoft.com/office/powerpoint/2010/main" val="18168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Aft>
                <a:spcPts val="1200"/>
              </a:spcAft>
            </a:pPr>
            <a:r>
              <a:rPr lang="en-AU" dirty="0">
                <a:latin typeface="Public Sans"/>
              </a:rPr>
              <a:t>Explain to students what a strike and why they might occur. </a:t>
            </a:r>
          </a:p>
          <a:p>
            <a:pPr>
              <a:lnSpc>
                <a:spcPct val="150000"/>
              </a:lnSpc>
              <a:spcAft>
                <a:spcPts val="1200"/>
              </a:spcAft>
            </a:pPr>
            <a:r>
              <a:rPr lang="en-AU" dirty="0">
                <a:latin typeface="Public Sans"/>
              </a:rPr>
              <a:t>Explain to students what an award is. </a:t>
            </a:r>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dirty="0"/>
          </a:p>
        </p:txBody>
      </p:sp>
    </p:spTree>
    <p:extLst>
      <p:ext uri="{BB962C8B-B14F-4D97-AF65-F5344CB8AC3E}">
        <p14:creationId xmlns:p14="http://schemas.microsoft.com/office/powerpoint/2010/main" val="3636207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AU" sz="1600" dirty="0"/>
              <a:t>The Printer’s Union won one week paid annual leave in 1935.</a:t>
            </a:r>
          </a:p>
          <a:p>
            <a:pPr>
              <a:lnSpc>
                <a:spcPct val="150000"/>
              </a:lnSpc>
            </a:pPr>
            <a:r>
              <a:rPr lang="en-AU" sz="1600" dirty="0"/>
              <a:t>After WWII in 1945, workers across Australia won the right to two weeks’ annual leave. </a:t>
            </a:r>
          </a:p>
          <a:p>
            <a:pPr>
              <a:lnSpc>
                <a:spcPct val="150000"/>
              </a:lnSpc>
            </a:pPr>
            <a:endParaRPr lang="en-AU" sz="1600" dirty="0"/>
          </a:p>
          <a:p>
            <a:pPr>
              <a:lnSpc>
                <a:spcPct val="150000"/>
              </a:lnSpc>
            </a:pPr>
            <a:r>
              <a:rPr lang="en-AU" sz="1600" dirty="0"/>
              <a:t>It wasn’t until 1974 that the NSW Industrial Relations Commission introduced 4 weeks annual leave each year. </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dirty="0"/>
          </a:p>
        </p:txBody>
      </p:sp>
    </p:spTree>
    <p:extLst>
      <p:ext uri="{BB962C8B-B14F-4D97-AF65-F5344CB8AC3E}">
        <p14:creationId xmlns:p14="http://schemas.microsoft.com/office/powerpoint/2010/main" val="625778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AU" sz="1600" dirty="0"/>
              <a:t>Ask students to explain what a union is.</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dirty="0"/>
          </a:p>
        </p:txBody>
      </p:sp>
    </p:spTree>
    <p:extLst>
      <p:ext uri="{BB962C8B-B14F-4D97-AF65-F5344CB8AC3E}">
        <p14:creationId xmlns:p14="http://schemas.microsoft.com/office/powerpoint/2010/main" val="1441160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9</a:t>
            </a:fld>
            <a:endParaRPr lang="en-AU" dirty="0"/>
          </a:p>
        </p:txBody>
      </p:sp>
    </p:spTree>
    <p:extLst>
      <p:ext uri="{BB962C8B-B14F-4D97-AF65-F5344CB8AC3E}">
        <p14:creationId xmlns:p14="http://schemas.microsoft.com/office/powerpoint/2010/main" val="1474599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10</a:t>
            </a:fld>
            <a:endParaRPr lang="en-AU" dirty="0"/>
          </a:p>
        </p:txBody>
      </p:sp>
    </p:spTree>
    <p:extLst>
      <p:ext uri="{BB962C8B-B14F-4D97-AF65-F5344CB8AC3E}">
        <p14:creationId xmlns:p14="http://schemas.microsoft.com/office/powerpoint/2010/main" val="207417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13</a:t>
            </a:fld>
            <a:endParaRPr lang="en-AU" dirty="0"/>
          </a:p>
        </p:txBody>
      </p:sp>
    </p:spTree>
    <p:extLst>
      <p:ext uri="{BB962C8B-B14F-4D97-AF65-F5344CB8AC3E}">
        <p14:creationId xmlns:p14="http://schemas.microsoft.com/office/powerpoint/2010/main" val="3795248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14</a:t>
            </a:fld>
            <a:endParaRPr lang="en-AU" dirty="0"/>
          </a:p>
        </p:txBody>
      </p:sp>
    </p:spTree>
    <p:extLst>
      <p:ext uri="{BB962C8B-B14F-4D97-AF65-F5344CB8AC3E}">
        <p14:creationId xmlns:p14="http://schemas.microsoft.com/office/powerpoint/2010/main" val="3611297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56856507"/>
      </p:ext>
    </p:extLst>
  </p:cSld>
  <p:clrMapOvr>
    <a:masterClrMapping/>
  </p:clrMapOvr>
  <p:extLst>
    <p:ext uri="{DCECCB84-F9BA-43D5-87BE-67443E8EF086}">
      <p15:sldGuideLst xmlns:p15="http://schemas.microsoft.com/office/powerpoint/2012/main">
        <p15:guide id="1" orient="horz" pos="411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dirty="0"/>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43849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dirty="0"/>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1023240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bg>
      <p:bgPr>
        <a:solidFill>
          <a:srgbClr val="00266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endParaRPr lang="en-AU" dirty="0"/>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dirty="0"/>
              <a:t>Click icon to add picture</a:t>
            </a:r>
            <a:endParaRPr lang="en-AU" dirty="0"/>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9402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dirty="0"/>
              <a:t>Click icon to add table</a:t>
            </a:r>
            <a:endParaRPr lang="en-AU" dirty="0"/>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dirty="0"/>
              <a:t>Click icon to add table</a:t>
            </a:r>
            <a:endParaRPr lang="en-AU" dirty="0"/>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dirty="0"/>
              <a:t>Click icon to add table</a:t>
            </a:r>
            <a:endParaRPr lang="en-AU" dirty="0"/>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dirty="0"/>
              <a:t>Click icon to add table</a:t>
            </a: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565172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dirty="0"/>
              <a:t>Click icon to add table</a:t>
            </a:r>
            <a:endParaRPr lang="en-AU" dirty="0"/>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dirty="0"/>
              <a:t>Click icon to add table</a:t>
            </a:r>
            <a:endParaRPr lang="en-AU" dirty="0"/>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dirty="0"/>
              <a:t>Click icon to add table</a:t>
            </a:r>
            <a:endParaRPr lang="en-AU" dirty="0"/>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dirty="0"/>
              <a:t>Click icon to add table</a:t>
            </a: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179446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dirty="0"/>
              <a:t>Click icon to add table</a:t>
            </a:r>
            <a:endParaRPr lang="en-AU" dirty="0"/>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dirty="0"/>
              <a:t>Click icon to add table</a:t>
            </a:r>
            <a:endParaRPr lang="en-AU" dirty="0"/>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505727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defRPr>
                <a:latin typeface="+mn-lt"/>
              </a:defRPr>
            </a:lvl1pPr>
            <a:lvl2pPr>
              <a:defRPr/>
            </a:lvl2pPr>
            <a:lvl3pPr>
              <a:defRPr/>
            </a:lvl3pPr>
            <a:lvl4pPr>
              <a:defRPr/>
            </a:lvl4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70407630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97119284"/>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583723895"/>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223972593"/>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4018397184"/>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69994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108675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dirty="0"/>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dirty="0"/>
              <a:t>Edit Master text styles</a:t>
            </a:r>
          </a:p>
          <a:p>
            <a:pPr lvl="1"/>
            <a:r>
              <a:rPr lang="en-US" dirty="0"/>
              <a:t>Second level</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889342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dirty="0"/>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856743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8646634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dirty="0"/>
              <a:t>Click to edit Master title style</a:t>
            </a:r>
            <a:endParaRPr lang="en-AU" dirty="0"/>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39195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7413180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Acknowledgement of Country">
    <p:bg>
      <p:bgPr>
        <a:solidFill>
          <a:schemeClr val="accent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2122922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Acknowledgement of Country">
    <p:bg>
      <p:bgPr>
        <a:solidFill>
          <a:srgbClr val="00266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dirty="0"/>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6721928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37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dirty="0"/>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dirty="0"/>
              <a:t>Click icon to add picture</a:t>
            </a:r>
            <a:endParaRPr lang="en-AU" dirty="0"/>
          </a:p>
        </p:txBody>
      </p:sp>
    </p:spTree>
    <p:extLst>
      <p:ext uri="{BB962C8B-B14F-4D97-AF65-F5344CB8AC3E}">
        <p14:creationId xmlns:p14="http://schemas.microsoft.com/office/powerpoint/2010/main" val="1787055479"/>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9695810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2768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1862383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bg>
      <p:bgPr>
        <a:solidFill>
          <a:schemeClr val="accent4"/>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dirty="0"/>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8878998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bg>
      <p:bgPr>
        <a:solidFill>
          <a:schemeClr val="accent4"/>
        </a:solidFill>
        <a:effectLst/>
      </p:bgPr>
    </p:bg>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dirty="0"/>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6735954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dirty="0"/>
              <a:t>Click icon to add picture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2250978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6187384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dirty="0"/>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4512198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dirty="0"/>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8321364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dirty="0"/>
              <a:t>Click icon to add picture</a:t>
            </a:r>
            <a:endParaRPr lang="en-AU" dirty="0"/>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dirty="0"/>
              <a:t>Click to edit Master title style</a:t>
            </a:r>
            <a:endParaRPr lang="en-AU" dirty="0"/>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56369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4986268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dirty="0"/>
              <a:t>Click icon to add chart</a:t>
            </a:r>
            <a:endParaRPr lang="en-AU" dirty="0"/>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dirty="0"/>
              <a:t>Click icon to add chart</a:t>
            </a:r>
            <a:endParaRPr lang="en-AU" dirty="0"/>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125962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659563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dirty="0"/>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9668512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3039702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58795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dirty="0"/>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dirty="0"/>
              <a:t>Click icon to add picture</a:t>
            </a:r>
            <a:endParaRPr lang="en-AU" dirty="0"/>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Tree>
    <p:extLst>
      <p:ext uri="{BB962C8B-B14F-4D97-AF65-F5344CB8AC3E}">
        <p14:creationId xmlns:p14="http://schemas.microsoft.com/office/powerpoint/2010/main" val="3458132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419941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1329444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endParaRPr lang="en-AU" dirty="0"/>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428287379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2.png"/><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5"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dirty="0"/>
          </a:p>
        </p:txBody>
      </p:sp>
      <p:sp>
        <p:nvSpPr>
          <p:cNvPr id="9" name="TextBox 8">
            <a:extLst>
              <a:ext uri="{FF2B5EF4-FFF2-40B4-BE49-F238E27FC236}">
                <a16:creationId xmlns:a16="http://schemas.microsoft.com/office/drawing/2014/main" id="{E98AFF8C-6EAC-4301-9800-49DD3EDD38B8}"/>
              </a:ext>
              <a:ext uri="{C183D7F6-B498-43B3-948B-1728B52AA6E4}">
                <adec:decorative xmlns:adec="http://schemas.microsoft.com/office/drawing/2017/decorative" val="1"/>
              </a:ext>
            </a:extLst>
          </p:cNvPr>
          <p:cNvSpPr txBox="1"/>
          <p:nvPr userDrawn="1"/>
        </p:nvSpPr>
        <p:spPr>
          <a:xfrm>
            <a:off x="-2622931" y="14626"/>
            <a:ext cx="2544960" cy="5539978"/>
          </a:xfrm>
          <a:prstGeom prst="rect">
            <a:avLst/>
          </a:prstGeom>
          <a:noFill/>
        </p:spPr>
        <p:txBody>
          <a:bodyPr wrap="square" lIns="0" tIns="0" rIns="0" bIns="0" rtlCol="0">
            <a:spAutoFit/>
          </a:bodyPr>
          <a:lstStyle/>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OPEN IN DESKTOP APP</a:t>
            </a:r>
          </a:p>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This will enable full functionality of the template.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CHOOSE A SLIDE STYLE FROM </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Home tab</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New Slide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Choose layout</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If layout goes awry, select Reset</a:t>
            </a: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TEXT</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There are 5 levels of formatted text available.</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Please move between text  levels using the increase/decrease button on the menu above.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CHANGE SLIDE BACKGROUND/COLOUR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Design Menu</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Format Background</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Select colour from palette OR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Picture or Texture Fill</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Find image </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REPLACE IMAGE IN SHAPE OR ON PAGE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Right click on image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Change Picture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Select your image</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OR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Delete the image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icon</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Find the new image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TO REPOSITION IMAGE WITHIN SHAPE </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image</a:t>
            </a:r>
          </a:p>
          <a:p>
            <a:pPr marL="239178" indent="-239178" algn="l">
              <a:buFont typeface="+mj-lt"/>
              <a:buAutoNum type="arabicPeriod"/>
            </a:pPr>
            <a:r>
              <a:rPr lang="en-US" sz="800" b="0" kern="1200" baseline="0" noProof="0" dirty="0">
                <a:solidFill>
                  <a:schemeClr val="bg1">
                    <a:lumMod val="65000"/>
                  </a:schemeClr>
                </a:solidFill>
                <a:latin typeface="Arial" panose="020B0604020202020204" pitchFamily="34" charset="0"/>
                <a:ea typeface="+mn-ea"/>
                <a:cs typeface="Arial" panose="020B0604020202020204" pitchFamily="34" charset="0"/>
              </a:rPr>
              <a:t>Picture Format menu</a:t>
            </a:r>
          </a:p>
          <a:p>
            <a:pPr marL="239178" indent="-239178" algn="l">
              <a:buFont typeface="+mj-lt"/>
              <a:buAutoNum type="arabicPeriod"/>
            </a:pPr>
            <a:r>
              <a:rPr lang="en-US"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Crop button dropdown</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To fit the whole image inside select FIT</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To use only a portion select FILL then crop, move or resize image to show properly within shape.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ADD/CHANGE FOOTER</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Insert Menu</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Header &amp; Footer</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Tick to activate/Untick to remove</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Change text</a:t>
            </a:r>
          </a:p>
        </p:txBody>
      </p:sp>
      <p:pic>
        <p:nvPicPr>
          <p:cNvPr id="11" name="Picture 10">
            <a:extLst>
              <a:ext uri="{FF2B5EF4-FFF2-40B4-BE49-F238E27FC236}">
                <a16:creationId xmlns:a16="http://schemas.microsoft.com/office/drawing/2014/main" id="{95497C0B-0C24-4334-9150-A2D01FE29EBB}"/>
              </a:ext>
              <a:ext uri="{C183D7F6-B498-43B3-948B-1728B52AA6E4}">
                <adec:decorative xmlns:adec="http://schemas.microsoft.com/office/drawing/2017/decorative" val="1"/>
              </a:ext>
            </a:extLst>
          </p:cNvPr>
          <p:cNvPicPr>
            <a:picLocks noChangeAspect="1"/>
          </p:cNvPicPr>
          <p:nvPr userDrawn="1"/>
        </p:nvPicPr>
        <p:blipFill>
          <a:blip r:embed="rId46">
            <a:extLst>
              <a:ext uri="{28A0092B-C50C-407E-A947-70E740481C1C}">
                <a14:useLocalDpi xmlns:a14="http://schemas.microsoft.com/office/drawing/2010/main"/>
              </a:ext>
            </a:extLst>
          </a:blip>
          <a:stretch>
            <a:fillRect/>
          </a:stretch>
        </p:blipFill>
        <p:spPr>
          <a:xfrm>
            <a:off x="-2622931" y="1682950"/>
            <a:ext cx="632972" cy="215628"/>
          </a:xfrm>
          <a:prstGeom prst="rect">
            <a:avLst/>
          </a:prstGeom>
        </p:spPr>
      </p:pic>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661" r:id="rId1"/>
    <p:sldLayoutId id="2147483703" r:id="rId2"/>
    <p:sldLayoutId id="2147483702" r:id="rId3"/>
    <p:sldLayoutId id="2147483688" r:id="rId4"/>
    <p:sldLayoutId id="2147483705" r:id="rId5"/>
    <p:sldLayoutId id="2147483668" r:id="rId6"/>
    <p:sldLayoutId id="2147483671" r:id="rId7"/>
    <p:sldLayoutId id="2147483706" r:id="rId8"/>
    <p:sldLayoutId id="2147483673" r:id="rId9"/>
    <p:sldLayoutId id="2147483674" r:id="rId10"/>
    <p:sldLayoutId id="2147483707" r:id="rId11"/>
    <p:sldLayoutId id="2147483711" r:id="rId12"/>
    <p:sldLayoutId id="2147483675" r:id="rId13"/>
    <p:sldLayoutId id="2147483712" r:id="rId14"/>
    <p:sldLayoutId id="2147483676" r:id="rId15"/>
    <p:sldLayoutId id="2147483662" r:id="rId16"/>
    <p:sldLayoutId id="2147483690" r:id="rId17"/>
    <p:sldLayoutId id="2147483672" r:id="rId18"/>
    <p:sldLayoutId id="2147483691" r:id="rId19"/>
    <p:sldLayoutId id="2147483677" r:id="rId20"/>
    <p:sldLayoutId id="2147483692" r:id="rId21"/>
    <p:sldLayoutId id="2147483678" r:id="rId22"/>
    <p:sldLayoutId id="2147483710" r:id="rId23"/>
    <p:sldLayoutId id="2147483698" r:id="rId24"/>
    <p:sldLayoutId id="2147483699" r:id="rId25"/>
    <p:sldLayoutId id="2147483689" r:id="rId26"/>
    <p:sldLayoutId id="2147483713" r:id="rId27"/>
    <p:sldLayoutId id="2147483714" r:id="rId28"/>
    <p:sldLayoutId id="2147483664" r:id="rId29"/>
    <p:sldLayoutId id="2147483693" r:id="rId30"/>
    <p:sldLayoutId id="2147483684" r:id="rId31"/>
    <p:sldLayoutId id="2147483694" r:id="rId32"/>
    <p:sldLayoutId id="2147483687" r:id="rId33"/>
    <p:sldLayoutId id="2147483696" r:id="rId34"/>
    <p:sldLayoutId id="2147483680" r:id="rId35"/>
    <p:sldLayoutId id="2147483681" r:id="rId36"/>
    <p:sldLayoutId id="2147483697" r:id="rId37"/>
    <p:sldLayoutId id="2147483709" r:id="rId38"/>
    <p:sldLayoutId id="2147483685" r:id="rId39"/>
    <p:sldLayoutId id="2147483686" r:id="rId40"/>
    <p:sldLayoutId id="2147483665" r:id="rId41"/>
    <p:sldLayoutId id="2147483666" r:id="rId42"/>
    <p:sldLayoutId id="2147483667" r:id="rId43"/>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9.xml"/><Relationship Id="rId5" Type="http://schemas.openxmlformats.org/officeDocument/2006/relationships/hyperlink" Target="https://creativecommons.org/licenses/by-sa/4.0/deed.en" TargetMode="External"/><Relationship Id="rId4" Type="http://schemas.openxmlformats.org/officeDocument/2006/relationships/hyperlink" Target="https://en.wikipedia.org/wiki/List_of_minimum_annual_leave_by_country#/media/File:Map_of_Vacation_Days_Around_the_World.p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BA3B2A6-BFB1-7E9F-3A9E-A94F7B3F2DD2}"/>
              </a:ext>
            </a:extLst>
          </p:cNvPr>
          <p:cNvSpPr>
            <a:spLocks noGrp="1"/>
          </p:cNvSpPr>
          <p:nvPr>
            <p:ph type="ctrTitle"/>
          </p:nvPr>
        </p:nvSpPr>
        <p:spPr/>
        <p:txBody>
          <a:bodyPr/>
          <a:lstStyle/>
          <a:p>
            <a:r>
              <a:rPr lang="en-AU" dirty="0"/>
              <a:t>What? More pay!</a:t>
            </a:r>
          </a:p>
        </p:txBody>
      </p:sp>
      <p:sp>
        <p:nvSpPr>
          <p:cNvPr id="14" name="Text Placeholder 13">
            <a:extLst>
              <a:ext uri="{FF2B5EF4-FFF2-40B4-BE49-F238E27FC236}">
                <a16:creationId xmlns:a16="http://schemas.microsoft.com/office/drawing/2014/main" id="{280F012C-82F8-CD73-FF8D-288DD577190D}"/>
              </a:ext>
            </a:extLst>
          </p:cNvPr>
          <p:cNvSpPr>
            <a:spLocks noGrp="1"/>
          </p:cNvSpPr>
          <p:nvPr>
            <p:ph type="body" sz="quarter" idx="10"/>
          </p:nvPr>
        </p:nvSpPr>
        <p:spPr/>
        <p:txBody>
          <a:bodyPr/>
          <a:lstStyle/>
          <a:p>
            <a:r>
              <a:rPr lang="en-AU" dirty="0"/>
              <a:t>Explicit teaching</a:t>
            </a:r>
          </a:p>
        </p:txBody>
      </p:sp>
    </p:spTree>
    <p:extLst>
      <p:ext uri="{BB962C8B-B14F-4D97-AF65-F5344CB8AC3E}">
        <p14:creationId xmlns:p14="http://schemas.microsoft.com/office/powerpoint/2010/main" val="1658889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Why do we have annual leave loading? (2)</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We have overtime to thank.</a:t>
            </a:r>
          </a:p>
        </p:txBody>
      </p:sp>
      <p:sp>
        <p:nvSpPr>
          <p:cNvPr id="7" name="Content Placeholder 2">
            <a:extLst>
              <a:ext uri="{FF2B5EF4-FFF2-40B4-BE49-F238E27FC236}">
                <a16:creationId xmlns:a16="http://schemas.microsoft.com/office/drawing/2014/main" id="{71E5A8C4-88AC-0CE5-CECD-DB9ADB8D6E42}"/>
              </a:ext>
            </a:extLst>
          </p:cNvPr>
          <p:cNvSpPr txBox="1">
            <a:spLocks/>
          </p:cNvSpPr>
          <p:nvPr/>
        </p:nvSpPr>
        <p:spPr>
          <a:xfrm>
            <a:off x="360000" y="1620000"/>
            <a:ext cx="11132090" cy="2579467"/>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AU" sz="1800" dirty="0"/>
              <a:t>In the 1970s many people worked in industry and did overtime which was paid on top of their normal income.</a:t>
            </a:r>
          </a:p>
          <a:p>
            <a:pPr>
              <a:lnSpc>
                <a:spcPct val="150000"/>
              </a:lnSpc>
            </a:pPr>
            <a:endParaRPr lang="en-AU" sz="1800" dirty="0"/>
          </a:p>
          <a:p>
            <a:pPr>
              <a:lnSpc>
                <a:spcPct val="150000"/>
              </a:lnSpc>
            </a:pPr>
            <a:r>
              <a:rPr lang="en-AU" sz="1800" dirty="0"/>
              <a:t>Annual leave loading was introduced to compensate workers during their holidays for missing out on overtime pay. </a:t>
            </a:r>
          </a:p>
          <a:p>
            <a:endParaRPr lang="en-AU" sz="1800" dirty="0"/>
          </a:p>
        </p:txBody>
      </p:sp>
      <p:sp>
        <p:nvSpPr>
          <p:cNvPr id="2" name="Speech Bubble: Rectangle with Corners Rounded 1">
            <a:extLst>
              <a:ext uri="{FF2B5EF4-FFF2-40B4-BE49-F238E27FC236}">
                <a16:creationId xmlns:a16="http://schemas.microsoft.com/office/drawing/2014/main" id="{40E9AB4C-27C4-B747-C285-544A0BB101D6}"/>
              </a:ext>
            </a:extLst>
          </p:cNvPr>
          <p:cNvSpPr/>
          <p:nvPr/>
        </p:nvSpPr>
        <p:spPr>
          <a:xfrm flipH="1">
            <a:off x="383822" y="4700156"/>
            <a:ext cx="5712177" cy="1315155"/>
          </a:xfrm>
          <a:prstGeom prst="wedgeRoundRectCallout">
            <a:avLst>
              <a:gd name="adj1" fmla="val 22006"/>
              <a:gd name="adj2" fmla="val -66680"/>
              <a:gd name="adj3" fmla="val 16667"/>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88900">
              <a:lnSpc>
                <a:spcPct val="150000"/>
              </a:lnSpc>
            </a:pPr>
            <a:r>
              <a:rPr lang="en-AU" sz="1800" dirty="0">
                <a:effectLst/>
              </a:rPr>
              <a:t>We can thank the people who work overtime for the extra money we get in holiday pay.</a:t>
            </a:r>
            <a:endParaRPr lang="en-AU" sz="1800" dirty="0"/>
          </a:p>
        </p:txBody>
      </p:sp>
      <p:sp>
        <p:nvSpPr>
          <p:cNvPr id="4" name="Slide Number Placeholder 3">
            <a:extLst>
              <a:ext uri="{FF2B5EF4-FFF2-40B4-BE49-F238E27FC236}">
                <a16:creationId xmlns:a16="http://schemas.microsoft.com/office/drawing/2014/main" id="{93162F47-E511-6648-4443-84741BA6BB86}"/>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10</a:t>
            </a:fld>
            <a:endParaRPr lang="en-AU" dirty="0"/>
          </a:p>
        </p:txBody>
      </p:sp>
    </p:spTree>
    <p:extLst>
      <p:ext uri="{BB962C8B-B14F-4D97-AF65-F5344CB8AC3E}">
        <p14:creationId xmlns:p14="http://schemas.microsoft.com/office/powerpoint/2010/main" val="1938834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74AB87-17EC-15C8-373E-7777780DE486}"/>
              </a:ext>
            </a:extLst>
          </p:cNvPr>
          <p:cNvSpPr>
            <a:spLocks noGrp="1"/>
          </p:cNvSpPr>
          <p:nvPr>
            <p:ph type="ctrTitle"/>
          </p:nvPr>
        </p:nvSpPr>
        <p:spPr/>
        <p:txBody>
          <a:bodyPr/>
          <a:lstStyle/>
          <a:p>
            <a:r>
              <a:rPr lang="en-AU" dirty="0"/>
              <a:t>Summarise</a:t>
            </a:r>
          </a:p>
        </p:txBody>
      </p:sp>
    </p:spTree>
    <p:extLst>
      <p:ext uri="{BB962C8B-B14F-4D97-AF65-F5344CB8AC3E}">
        <p14:creationId xmlns:p14="http://schemas.microsoft.com/office/powerpoint/2010/main" val="2881163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815029-EBDE-E4B7-052A-8FAB7FEA196B}"/>
              </a:ext>
            </a:extLst>
          </p:cNvPr>
          <p:cNvSpPr>
            <a:spLocks noGrp="1"/>
          </p:cNvSpPr>
          <p:nvPr>
            <p:ph type="title"/>
          </p:nvPr>
        </p:nvSpPr>
        <p:spPr/>
        <p:txBody>
          <a:bodyPr/>
          <a:lstStyle/>
          <a:p>
            <a:r>
              <a:rPr lang="en-AU" dirty="0"/>
              <a:t>Calculating leave loading (1)	</a:t>
            </a:r>
          </a:p>
        </p:txBody>
      </p:sp>
      <p:sp>
        <p:nvSpPr>
          <p:cNvPr id="5" name="Text Placeholder 4">
            <a:extLst>
              <a:ext uri="{FF2B5EF4-FFF2-40B4-BE49-F238E27FC236}">
                <a16:creationId xmlns:a16="http://schemas.microsoft.com/office/drawing/2014/main" id="{49D6A3AE-66DF-E0E2-ABC8-A44A38146AC0}"/>
              </a:ext>
            </a:extLst>
          </p:cNvPr>
          <p:cNvSpPr>
            <a:spLocks noGrp="1"/>
          </p:cNvSpPr>
          <p:nvPr>
            <p:ph type="body" sz="quarter" idx="18"/>
          </p:nvPr>
        </p:nvSpPr>
        <p:spPr/>
        <p:txBody>
          <a:bodyPr/>
          <a:lstStyle/>
          <a:p>
            <a:r>
              <a:rPr lang="en-AU" dirty="0"/>
              <a:t>Example 1</a:t>
            </a:r>
          </a:p>
        </p:txBody>
      </p:sp>
      <p:sp>
        <p:nvSpPr>
          <p:cNvPr id="2" name="Content Placeholder 1">
            <a:extLst>
              <a:ext uri="{FF2B5EF4-FFF2-40B4-BE49-F238E27FC236}">
                <a16:creationId xmlns:a16="http://schemas.microsoft.com/office/drawing/2014/main" id="{6AF10202-FF1C-39C1-25AF-7A6427AD8B4C}"/>
              </a:ext>
            </a:extLst>
          </p:cNvPr>
          <p:cNvSpPr>
            <a:spLocks noGrp="1"/>
          </p:cNvSpPr>
          <p:nvPr>
            <p:ph idx="1"/>
          </p:nvPr>
        </p:nvSpPr>
        <p:spPr/>
        <p:txBody>
          <a:bodyPr/>
          <a:lstStyle/>
          <a:p>
            <a:pPr>
              <a:lnSpc>
                <a:spcPct val="150000"/>
              </a:lnSpc>
            </a:pPr>
            <a:r>
              <a:rPr lang="en-AU" sz="1800" b="0" i="0" dirty="0">
                <a:solidFill>
                  <a:srgbClr val="374151"/>
                </a:solidFill>
                <a:effectLst/>
              </a:rPr>
              <a:t>Emily works as a full-time employee at a company that provides leave loading at a rate of 17.5%. </a:t>
            </a:r>
          </a:p>
          <a:p>
            <a:pPr>
              <a:lnSpc>
                <a:spcPct val="150000"/>
              </a:lnSpc>
            </a:pPr>
            <a:r>
              <a:rPr lang="en-AU" sz="1800" b="0" i="0" dirty="0">
                <a:solidFill>
                  <a:srgbClr val="374151"/>
                </a:solidFill>
                <a:effectLst/>
              </a:rPr>
              <a:t>Her base salary is $1500 per week. Emily is planning to take one week of annual leave. </a:t>
            </a:r>
            <a:r>
              <a:rPr lang="en-AU" sz="1800" i="0" dirty="0">
                <a:solidFill>
                  <a:srgbClr val="374151"/>
                </a:solidFill>
                <a:effectLst/>
              </a:rPr>
              <a:t>Calculate her leave loading.</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78491EDC-E5D4-AE96-5890-26BDA4ACB5B2}"/>
                  </a:ext>
                  <a:ext uri="{C183D7F6-B498-43B3-948B-1728B52AA6E4}">
                    <adec:decorative xmlns:adec="http://schemas.microsoft.com/office/drawing/2017/decorative" val="0"/>
                  </a:ext>
                </a:extLst>
              </p:cNvPr>
              <p:cNvSpPr/>
              <p:nvPr/>
            </p:nvSpPr>
            <p:spPr>
              <a:xfrm>
                <a:off x="4611405" y="3429000"/>
                <a:ext cx="2969189" cy="1335505"/>
              </a:xfrm>
              <a:prstGeom prst="rect">
                <a:avLst/>
              </a:prstGeom>
              <a:no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lIns="180000" rtlCol="0" anchor="ctr"/>
              <a:lstStyle/>
              <a:p>
                <a:pPr algn="ctr"/>
                <a14:m>
                  <m:oMathPara xmlns:m="http://schemas.openxmlformats.org/officeDocument/2006/math">
                    <m:oMathParaPr>
                      <m:jc m:val="centerGroup"/>
                    </m:oMathParaPr>
                    <m:oMath xmlns:m="http://schemas.openxmlformats.org/officeDocument/2006/math">
                      <m:f>
                        <m:fPr>
                          <m:ctrlPr>
                            <a:rPr lang="en-AU" sz="1800" b="0" i="1" smtClean="0">
                              <a:solidFill>
                                <a:schemeClr val="tx1"/>
                              </a:solidFill>
                              <a:latin typeface="Cambria Math" panose="02040503050406030204" pitchFamily="18" charset="0"/>
                            </a:rPr>
                          </m:ctrlPr>
                        </m:fPr>
                        <m:num>
                          <m:r>
                            <a:rPr lang="en-AU" sz="1800" b="0" i="1" smtClean="0">
                              <a:solidFill>
                                <a:schemeClr val="tx1"/>
                              </a:solidFill>
                              <a:latin typeface="Cambria Math" panose="02040503050406030204" pitchFamily="18" charset="0"/>
                            </a:rPr>
                            <m:t>17.5</m:t>
                          </m:r>
                        </m:num>
                        <m:den>
                          <m:r>
                            <a:rPr lang="en-AU" sz="1800" b="0" i="1" smtClean="0">
                              <a:solidFill>
                                <a:schemeClr val="tx1"/>
                              </a:solidFill>
                              <a:latin typeface="Cambria Math" panose="02040503050406030204" pitchFamily="18" charset="0"/>
                            </a:rPr>
                            <m:t>100</m:t>
                          </m:r>
                        </m:den>
                      </m:f>
                      <m:r>
                        <a:rPr lang="en-AU" sz="1800" b="0" i="1" smtClean="0">
                          <a:solidFill>
                            <a:schemeClr val="tx1"/>
                          </a:solidFill>
                          <a:latin typeface="Cambria Math" panose="02040503050406030204" pitchFamily="18" charset="0"/>
                          <a:ea typeface="Cambria Math" panose="02040503050406030204" pitchFamily="18" charset="0"/>
                        </a:rPr>
                        <m:t>×1500=$262.50</m:t>
                      </m:r>
                    </m:oMath>
                  </m:oMathPara>
                </a14:m>
                <a:endParaRPr lang="en-AU" sz="1800" dirty="0">
                  <a:solidFill>
                    <a:schemeClr val="tx1"/>
                  </a:solidFill>
                </a:endParaRPr>
              </a:p>
            </p:txBody>
          </p:sp>
        </mc:Choice>
        <mc:Fallback xmlns="">
          <p:sp>
            <p:nvSpPr>
              <p:cNvPr id="6" name="Rectangle 5">
                <a:extLst>
                  <a:ext uri="{FF2B5EF4-FFF2-40B4-BE49-F238E27FC236}">
                    <a16:creationId xmlns:a16="http://schemas.microsoft.com/office/drawing/2014/main" id="{78491EDC-E5D4-AE96-5890-26BDA4ACB5B2}"/>
                  </a:ext>
                  <a:ext uri="{C183D7F6-B498-43B3-948B-1728B52AA6E4}">
                    <adec:decorative xmlns:adec="http://schemas.microsoft.com/office/drawing/2017/decorative" val="0"/>
                  </a:ext>
                </a:extLst>
              </p:cNvPr>
              <p:cNvSpPr>
                <a:spLocks noRot="1" noChangeAspect="1" noMove="1" noResize="1" noEditPoints="1" noAdjustHandles="1" noChangeArrowheads="1" noChangeShapeType="1" noTextEdit="1"/>
              </p:cNvSpPr>
              <p:nvPr/>
            </p:nvSpPr>
            <p:spPr>
              <a:xfrm>
                <a:off x="4611405" y="3429000"/>
                <a:ext cx="2969189" cy="1335505"/>
              </a:xfrm>
              <a:prstGeom prst="rect">
                <a:avLst/>
              </a:prstGeom>
              <a:blipFill>
                <a:blip r:embed="rId2"/>
                <a:stretch>
                  <a:fillRect/>
                </a:stretch>
              </a:blipFill>
              <a:ln w="57150">
                <a:solidFill>
                  <a:schemeClr val="tx2"/>
                </a:solidFill>
              </a:ln>
            </p:spPr>
            <p:txBody>
              <a:bodyPr/>
              <a:lstStyle/>
              <a:p>
                <a:r>
                  <a:rPr lang="en-AU">
                    <a:noFill/>
                  </a:rPr>
                  <a:t> </a:t>
                </a:r>
              </a:p>
            </p:txBody>
          </p:sp>
        </mc:Fallback>
      </mc:AlternateContent>
      <p:sp>
        <p:nvSpPr>
          <p:cNvPr id="3" name="Slide Number Placeholder 2">
            <a:extLst>
              <a:ext uri="{FF2B5EF4-FFF2-40B4-BE49-F238E27FC236}">
                <a16:creationId xmlns:a16="http://schemas.microsoft.com/office/drawing/2014/main" id="{CBE966C3-B04F-1D12-4B57-A9F825978BE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12</a:t>
            </a:fld>
            <a:endParaRPr lang="en-AU" dirty="0"/>
          </a:p>
        </p:txBody>
      </p:sp>
    </p:spTree>
    <p:extLst>
      <p:ext uri="{BB962C8B-B14F-4D97-AF65-F5344CB8AC3E}">
        <p14:creationId xmlns:p14="http://schemas.microsoft.com/office/powerpoint/2010/main" val="2280652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815029-EBDE-E4B7-052A-8FAB7FEA196B}"/>
              </a:ext>
            </a:extLst>
          </p:cNvPr>
          <p:cNvSpPr>
            <a:spLocks noGrp="1"/>
          </p:cNvSpPr>
          <p:nvPr>
            <p:ph type="title"/>
          </p:nvPr>
        </p:nvSpPr>
        <p:spPr/>
        <p:txBody>
          <a:bodyPr/>
          <a:lstStyle/>
          <a:p>
            <a:r>
              <a:rPr lang="en-AU" dirty="0"/>
              <a:t>Calculating leave loading (2)	</a:t>
            </a:r>
          </a:p>
        </p:txBody>
      </p:sp>
      <p:sp>
        <p:nvSpPr>
          <p:cNvPr id="5" name="Text Placeholder 4">
            <a:extLst>
              <a:ext uri="{FF2B5EF4-FFF2-40B4-BE49-F238E27FC236}">
                <a16:creationId xmlns:a16="http://schemas.microsoft.com/office/drawing/2014/main" id="{49D6A3AE-66DF-E0E2-ABC8-A44A38146AC0}"/>
              </a:ext>
            </a:extLst>
          </p:cNvPr>
          <p:cNvSpPr>
            <a:spLocks noGrp="1"/>
          </p:cNvSpPr>
          <p:nvPr>
            <p:ph type="body" sz="quarter" idx="18"/>
          </p:nvPr>
        </p:nvSpPr>
        <p:spPr/>
        <p:txBody>
          <a:bodyPr/>
          <a:lstStyle/>
          <a:p>
            <a:r>
              <a:rPr lang="en-AU" dirty="0"/>
              <a:t>Example 1 prompts</a:t>
            </a:r>
          </a:p>
        </p:txBody>
      </p:sp>
      <p:sp>
        <p:nvSpPr>
          <p:cNvPr id="11" name="Content Placeholder 1">
            <a:extLst>
              <a:ext uri="{FF2B5EF4-FFF2-40B4-BE49-F238E27FC236}">
                <a16:creationId xmlns:a16="http://schemas.microsoft.com/office/drawing/2014/main" id="{A2B4E33C-1552-5538-8B52-64EC844F6F2C}"/>
              </a:ext>
            </a:extLst>
          </p:cNvPr>
          <p:cNvSpPr>
            <a:spLocks noGrp="1"/>
          </p:cNvSpPr>
          <p:nvPr>
            <p:ph idx="1"/>
          </p:nvPr>
        </p:nvSpPr>
        <p:spPr>
          <a:xfrm>
            <a:off x="360000" y="1620000"/>
            <a:ext cx="11484000" cy="1335505"/>
          </a:xfrm>
        </p:spPr>
        <p:txBody>
          <a:bodyPr/>
          <a:lstStyle/>
          <a:p>
            <a:pPr>
              <a:lnSpc>
                <a:spcPct val="150000"/>
              </a:lnSpc>
            </a:pPr>
            <a:r>
              <a:rPr lang="en-AU" sz="1800" b="0" i="0" dirty="0">
                <a:solidFill>
                  <a:srgbClr val="374151"/>
                </a:solidFill>
                <a:effectLst/>
              </a:rPr>
              <a:t>Emily works as a full-time employee at a company that provides leave loading at a rate of 17.5%. </a:t>
            </a:r>
          </a:p>
          <a:p>
            <a:pPr>
              <a:lnSpc>
                <a:spcPct val="150000"/>
              </a:lnSpc>
            </a:pPr>
            <a:r>
              <a:rPr lang="en-AU" sz="1800" b="0" i="0" dirty="0">
                <a:solidFill>
                  <a:srgbClr val="374151"/>
                </a:solidFill>
                <a:effectLst/>
              </a:rPr>
              <a:t>Her base salary is $1500 per week. Emily is planning to take one week of annual leave. </a:t>
            </a:r>
            <a:r>
              <a:rPr lang="en-AU" sz="1800" i="0" dirty="0">
                <a:solidFill>
                  <a:srgbClr val="374151"/>
                </a:solidFill>
                <a:effectLst/>
              </a:rPr>
              <a:t>Calculate her leave loading.</a:t>
            </a:r>
          </a:p>
        </p:txBody>
      </p:sp>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30B0DDC3-804D-4CB0-D9CA-C2E63F07FCFC}"/>
                  </a:ext>
                  <a:ext uri="{C183D7F6-B498-43B3-948B-1728B52AA6E4}">
                    <adec:decorative xmlns:adec="http://schemas.microsoft.com/office/drawing/2017/decorative" val="0"/>
                  </a:ext>
                </a:extLst>
              </p:cNvPr>
              <p:cNvSpPr/>
              <p:nvPr/>
            </p:nvSpPr>
            <p:spPr>
              <a:xfrm>
                <a:off x="4592087" y="3429000"/>
                <a:ext cx="3007825" cy="1335505"/>
              </a:xfrm>
              <a:prstGeom prst="rect">
                <a:avLst/>
              </a:prstGeom>
              <a:no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lIns="180000" rtlCol="0" anchor="ctr"/>
              <a:lstStyle/>
              <a:p>
                <a:pPr marL="182563" algn="ctr"/>
                <a14:m>
                  <m:oMathPara xmlns:m="http://schemas.openxmlformats.org/officeDocument/2006/math">
                    <m:oMathParaPr>
                      <m:jc m:val="left"/>
                    </m:oMathParaPr>
                    <m:oMath xmlns:m="http://schemas.openxmlformats.org/officeDocument/2006/math">
                      <m:f>
                        <m:fPr>
                          <m:ctrlPr>
                            <a:rPr lang="en-AU" sz="1800" b="0" i="1" smtClean="0">
                              <a:solidFill>
                                <a:schemeClr val="tx1"/>
                              </a:solidFill>
                              <a:latin typeface="Cambria Math" panose="02040503050406030204" pitchFamily="18" charset="0"/>
                            </a:rPr>
                          </m:ctrlPr>
                        </m:fPr>
                        <m:num>
                          <m:r>
                            <a:rPr lang="en-AU" sz="1800" b="1" i="1" smtClean="0">
                              <a:solidFill>
                                <a:schemeClr val="tx1"/>
                              </a:solidFill>
                              <a:latin typeface="Cambria Math" panose="02040503050406030204" pitchFamily="18" charset="0"/>
                            </a:rPr>
                            <m:t>𝟏𝟕</m:t>
                          </m:r>
                          <m:r>
                            <a:rPr lang="en-AU" sz="1800" b="1" i="1" smtClean="0">
                              <a:solidFill>
                                <a:schemeClr val="tx1"/>
                              </a:solidFill>
                              <a:latin typeface="Cambria Math" panose="02040503050406030204" pitchFamily="18" charset="0"/>
                            </a:rPr>
                            <m:t>.</m:t>
                          </m:r>
                          <m:r>
                            <a:rPr lang="en-AU" sz="1800" b="1" i="1" smtClean="0">
                              <a:solidFill>
                                <a:schemeClr val="tx1"/>
                              </a:solidFill>
                              <a:latin typeface="Cambria Math" panose="02040503050406030204" pitchFamily="18" charset="0"/>
                            </a:rPr>
                            <m:t>𝟓</m:t>
                          </m:r>
                        </m:num>
                        <m:den>
                          <m:r>
                            <a:rPr lang="en-AU" sz="1800" b="0" i="1" smtClean="0">
                              <a:solidFill>
                                <a:schemeClr val="tx1"/>
                              </a:solidFill>
                              <a:latin typeface="Cambria Math" panose="02040503050406030204" pitchFamily="18" charset="0"/>
                            </a:rPr>
                            <m:t>100</m:t>
                          </m:r>
                        </m:den>
                      </m:f>
                      <m:r>
                        <a:rPr lang="en-AU" sz="1800" b="0" i="1" smtClean="0">
                          <a:solidFill>
                            <a:schemeClr val="tx1"/>
                          </a:solidFill>
                          <a:latin typeface="Cambria Math" panose="02040503050406030204" pitchFamily="18" charset="0"/>
                          <a:ea typeface="Cambria Math" panose="02040503050406030204" pitchFamily="18" charset="0"/>
                        </a:rPr>
                        <m:t>×1500=$262.50</m:t>
                      </m:r>
                    </m:oMath>
                  </m:oMathPara>
                </a14:m>
                <a:endParaRPr lang="en-AU" sz="1800" dirty="0">
                  <a:solidFill>
                    <a:schemeClr val="tx1"/>
                  </a:solidFill>
                </a:endParaRPr>
              </a:p>
            </p:txBody>
          </p:sp>
        </mc:Choice>
        <mc:Fallback xmlns="">
          <p:sp>
            <p:nvSpPr>
              <p:cNvPr id="12" name="Rectangle 11">
                <a:extLst>
                  <a:ext uri="{FF2B5EF4-FFF2-40B4-BE49-F238E27FC236}">
                    <a16:creationId xmlns:a16="http://schemas.microsoft.com/office/drawing/2014/main" id="{30B0DDC3-804D-4CB0-D9CA-C2E63F07FCFC}"/>
                  </a:ext>
                  <a:ext uri="{C183D7F6-B498-43B3-948B-1728B52AA6E4}">
                    <adec:decorative xmlns:adec="http://schemas.microsoft.com/office/drawing/2017/decorative" val="0"/>
                  </a:ext>
                </a:extLst>
              </p:cNvPr>
              <p:cNvSpPr>
                <a:spLocks noRot="1" noChangeAspect="1" noMove="1" noResize="1" noEditPoints="1" noAdjustHandles="1" noChangeArrowheads="1" noChangeShapeType="1" noTextEdit="1"/>
              </p:cNvSpPr>
              <p:nvPr/>
            </p:nvSpPr>
            <p:spPr>
              <a:xfrm>
                <a:off x="4592087" y="3429000"/>
                <a:ext cx="3007825" cy="1335505"/>
              </a:xfrm>
              <a:prstGeom prst="rect">
                <a:avLst/>
              </a:prstGeom>
              <a:blipFill>
                <a:blip r:embed="rId3"/>
                <a:stretch>
                  <a:fillRect/>
                </a:stretch>
              </a:blipFill>
              <a:ln w="57150">
                <a:solidFill>
                  <a:schemeClr val="tx2"/>
                </a:solidFill>
              </a:ln>
            </p:spPr>
            <p:txBody>
              <a:bodyPr/>
              <a:lstStyle/>
              <a:p>
                <a:r>
                  <a:rPr lang="en-AU">
                    <a:noFill/>
                  </a:rPr>
                  <a:t> </a:t>
                </a:r>
              </a:p>
            </p:txBody>
          </p:sp>
        </mc:Fallback>
      </mc:AlternateContent>
      <p:sp>
        <p:nvSpPr>
          <p:cNvPr id="7" name="Speech Bubble: Rectangle with Corners Rounded 6">
            <a:extLst>
              <a:ext uri="{FF2B5EF4-FFF2-40B4-BE49-F238E27FC236}">
                <a16:creationId xmlns:a16="http://schemas.microsoft.com/office/drawing/2014/main" id="{B77EFFCE-E894-A09E-6991-390CE8DE9D79}"/>
              </a:ext>
            </a:extLst>
          </p:cNvPr>
          <p:cNvSpPr/>
          <p:nvPr/>
        </p:nvSpPr>
        <p:spPr>
          <a:xfrm>
            <a:off x="1231320" y="3836159"/>
            <a:ext cx="3107540" cy="1137095"/>
          </a:xfrm>
          <a:prstGeom prst="wedgeRoundRectCallout">
            <a:avLst>
              <a:gd name="adj1" fmla="val 62427"/>
              <a:gd name="adj2" fmla="val -23398"/>
              <a:gd name="adj3" fmla="val 16667"/>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50000"/>
              </a:lnSpc>
            </a:pPr>
            <a:r>
              <a:rPr lang="en-AU" sz="1800" dirty="0"/>
              <a:t>Would it have mattered if I used 0.175?</a:t>
            </a:r>
          </a:p>
        </p:txBody>
      </p:sp>
      <p:sp>
        <p:nvSpPr>
          <p:cNvPr id="8" name="Speech Bubble: Rectangle with Corners Rounded 7">
            <a:extLst>
              <a:ext uri="{FF2B5EF4-FFF2-40B4-BE49-F238E27FC236}">
                <a16:creationId xmlns:a16="http://schemas.microsoft.com/office/drawing/2014/main" id="{F690D841-10B2-ABD7-95FC-324AC49516E3}"/>
              </a:ext>
            </a:extLst>
          </p:cNvPr>
          <p:cNvSpPr/>
          <p:nvPr/>
        </p:nvSpPr>
        <p:spPr>
          <a:xfrm>
            <a:off x="4154668" y="5055829"/>
            <a:ext cx="3107540" cy="1137095"/>
          </a:xfrm>
          <a:prstGeom prst="wedgeRoundRectCallout">
            <a:avLst>
              <a:gd name="adj1" fmla="val -21000"/>
              <a:gd name="adj2" fmla="val -87365"/>
              <a:gd name="adj3" fmla="val 16667"/>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50000"/>
              </a:lnSpc>
            </a:pPr>
            <a:r>
              <a:rPr lang="en-AU" sz="1800" dirty="0"/>
              <a:t>Would it have mattered if I used 17.5?</a:t>
            </a:r>
          </a:p>
        </p:txBody>
      </p:sp>
      <p:sp>
        <p:nvSpPr>
          <p:cNvPr id="6" name="Speech Bubble: Rectangle with Corners Rounded 5">
            <a:extLst>
              <a:ext uri="{FF2B5EF4-FFF2-40B4-BE49-F238E27FC236}">
                <a16:creationId xmlns:a16="http://schemas.microsoft.com/office/drawing/2014/main" id="{3657A9F7-287B-AAE8-F2D9-DDC37BC9327B}"/>
              </a:ext>
            </a:extLst>
          </p:cNvPr>
          <p:cNvSpPr/>
          <p:nvPr/>
        </p:nvSpPr>
        <p:spPr>
          <a:xfrm>
            <a:off x="7409217" y="2645921"/>
            <a:ext cx="3107540" cy="1092663"/>
          </a:xfrm>
          <a:prstGeom prst="wedgeRoundRectCallout">
            <a:avLst>
              <a:gd name="adj1" fmla="val -83863"/>
              <a:gd name="adj2" fmla="val 58221"/>
              <a:gd name="adj3" fmla="val 16667"/>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446088">
              <a:lnSpc>
                <a:spcPct val="150000"/>
              </a:lnSpc>
            </a:pPr>
            <a:r>
              <a:rPr lang="en-AU" sz="1800" dirty="0"/>
              <a:t>Why is there a multiplication sign?</a:t>
            </a:r>
          </a:p>
        </p:txBody>
      </p:sp>
      <p:sp>
        <p:nvSpPr>
          <p:cNvPr id="3" name="Slide Number Placeholder 2">
            <a:extLst>
              <a:ext uri="{FF2B5EF4-FFF2-40B4-BE49-F238E27FC236}">
                <a16:creationId xmlns:a16="http://schemas.microsoft.com/office/drawing/2014/main" id="{CBE966C3-B04F-1D12-4B57-A9F825978BE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13</a:t>
            </a:fld>
            <a:endParaRPr lang="en-AU" dirty="0"/>
          </a:p>
        </p:txBody>
      </p:sp>
    </p:spTree>
    <p:extLst>
      <p:ext uri="{BB962C8B-B14F-4D97-AF65-F5344CB8AC3E}">
        <p14:creationId xmlns:p14="http://schemas.microsoft.com/office/powerpoint/2010/main" val="313488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815029-EBDE-E4B7-052A-8FAB7FEA196B}"/>
              </a:ext>
            </a:extLst>
          </p:cNvPr>
          <p:cNvSpPr>
            <a:spLocks noGrp="1"/>
          </p:cNvSpPr>
          <p:nvPr>
            <p:ph type="title"/>
          </p:nvPr>
        </p:nvSpPr>
        <p:spPr/>
        <p:txBody>
          <a:bodyPr/>
          <a:lstStyle/>
          <a:p>
            <a:r>
              <a:rPr lang="en-AU" dirty="0"/>
              <a:t>Calculating leave loading (3)	</a:t>
            </a:r>
          </a:p>
        </p:txBody>
      </p:sp>
      <p:sp>
        <p:nvSpPr>
          <p:cNvPr id="5" name="Text Placeholder 4">
            <a:extLst>
              <a:ext uri="{FF2B5EF4-FFF2-40B4-BE49-F238E27FC236}">
                <a16:creationId xmlns:a16="http://schemas.microsoft.com/office/drawing/2014/main" id="{49D6A3AE-66DF-E0E2-ABC8-A44A38146AC0}"/>
              </a:ext>
            </a:extLst>
          </p:cNvPr>
          <p:cNvSpPr>
            <a:spLocks noGrp="1"/>
          </p:cNvSpPr>
          <p:nvPr>
            <p:ph type="body" sz="quarter" idx="18"/>
          </p:nvPr>
        </p:nvSpPr>
        <p:spPr/>
        <p:txBody>
          <a:bodyPr/>
          <a:lstStyle/>
          <a:p>
            <a:r>
              <a:rPr lang="en-AU" dirty="0"/>
              <a:t>Your turn – question 1</a:t>
            </a:r>
          </a:p>
        </p:txBody>
      </p:sp>
      <p:sp>
        <p:nvSpPr>
          <p:cNvPr id="2" name="Content Placeholder 1">
            <a:extLst>
              <a:ext uri="{FF2B5EF4-FFF2-40B4-BE49-F238E27FC236}">
                <a16:creationId xmlns:a16="http://schemas.microsoft.com/office/drawing/2014/main" id="{6AF10202-FF1C-39C1-25AF-7A6427AD8B4C}"/>
              </a:ext>
            </a:extLst>
          </p:cNvPr>
          <p:cNvSpPr>
            <a:spLocks noGrp="1"/>
          </p:cNvSpPr>
          <p:nvPr>
            <p:ph idx="1"/>
          </p:nvPr>
        </p:nvSpPr>
        <p:spPr/>
        <p:txBody>
          <a:bodyPr vert="horz" lIns="0" tIns="0" rIns="0" bIns="0" rtlCol="0" anchor="t">
            <a:noAutofit/>
          </a:bodyPr>
          <a:lstStyle/>
          <a:p>
            <a:pPr>
              <a:lnSpc>
                <a:spcPct val="150000"/>
              </a:lnSpc>
            </a:pPr>
            <a:r>
              <a:rPr lang="en-AU" sz="1800" dirty="0"/>
              <a:t>John works part-time at the town car wash. </a:t>
            </a:r>
          </a:p>
          <a:p>
            <a:pPr>
              <a:lnSpc>
                <a:spcPct val="150000"/>
              </a:lnSpc>
            </a:pPr>
            <a:r>
              <a:rPr lang="en-AU" sz="1800" dirty="0"/>
              <a:t>He earns $380 per week and is wishing to take one week of annual leave to go fishing with his mates. </a:t>
            </a:r>
          </a:p>
          <a:p>
            <a:pPr>
              <a:lnSpc>
                <a:spcPct val="150000"/>
              </a:lnSpc>
            </a:pPr>
            <a:r>
              <a:rPr lang="en-AU" sz="1800" dirty="0"/>
              <a:t>If he is entitled to 17.5% annual leave loading, how much extra money will he receive for the week?</a:t>
            </a:r>
          </a:p>
        </p:txBody>
      </p:sp>
      <p:sp>
        <p:nvSpPr>
          <p:cNvPr id="3" name="Slide Number Placeholder 2">
            <a:extLst>
              <a:ext uri="{FF2B5EF4-FFF2-40B4-BE49-F238E27FC236}">
                <a16:creationId xmlns:a16="http://schemas.microsoft.com/office/drawing/2014/main" id="{CBE966C3-B04F-1D12-4B57-A9F825978BE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14</a:t>
            </a:fld>
            <a:endParaRPr lang="en-AU" dirty="0"/>
          </a:p>
        </p:txBody>
      </p:sp>
    </p:spTree>
    <p:extLst>
      <p:ext uri="{BB962C8B-B14F-4D97-AF65-F5344CB8AC3E}">
        <p14:creationId xmlns:p14="http://schemas.microsoft.com/office/powerpoint/2010/main" val="1255944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815029-EBDE-E4B7-052A-8FAB7FEA196B}"/>
              </a:ext>
            </a:extLst>
          </p:cNvPr>
          <p:cNvSpPr>
            <a:spLocks noGrp="1"/>
          </p:cNvSpPr>
          <p:nvPr>
            <p:ph type="title"/>
          </p:nvPr>
        </p:nvSpPr>
        <p:spPr/>
        <p:txBody>
          <a:bodyPr/>
          <a:lstStyle/>
          <a:p>
            <a:r>
              <a:rPr lang="en-AU" dirty="0"/>
              <a:t>Calculating leave loading (4)	</a:t>
            </a:r>
          </a:p>
        </p:txBody>
      </p:sp>
      <p:sp>
        <p:nvSpPr>
          <p:cNvPr id="5" name="Text Placeholder 4">
            <a:extLst>
              <a:ext uri="{FF2B5EF4-FFF2-40B4-BE49-F238E27FC236}">
                <a16:creationId xmlns:a16="http://schemas.microsoft.com/office/drawing/2014/main" id="{49D6A3AE-66DF-E0E2-ABC8-A44A38146AC0}"/>
              </a:ext>
            </a:extLst>
          </p:cNvPr>
          <p:cNvSpPr>
            <a:spLocks noGrp="1"/>
          </p:cNvSpPr>
          <p:nvPr>
            <p:ph type="body" sz="quarter" idx="18"/>
          </p:nvPr>
        </p:nvSpPr>
        <p:spPr/>
        <p:txBody>
          <a:bodyPr/>
          <a:lstStyle/>
          <a:p>
            <a:r>
              <a:rPr lang="en-AU" dirty="0"/>
              <a:t>Your turn – solution 1</a:t>
            </a:r>
          </a:p>
        </p:txBody>
      </p:sp>
      <p:sp>
        <p:nvSpPr>
          <p:cNvPr id="2" name="Content Placeholder 1">
            <a:extLst>
              <a:ext uri="{FF2B5EF4-FFF2-40B4-BE49-F238E27FC236}">
                <a16:creationId xmlns:a16="http://schemas.microsoft.com/office/drawing/2014/main" id="{6AF10202-FF1C-39C1-25AF-7A6427AD8B4C}"/>
              </a:ext>
            </a:extLst>
          </p:cNvPr>
          <p:cNvSpPr>
            <a:spLocks noGrp="1"/>
          </p:cNvSpPr>
          <p:nvPr>
            <p:ph idx="1"/>
          </p:nvPr>
        </p:nvSpPr>
        <p:spPr>
          <a:xfrm>
            <a:off x="348000" y="1620000"/>
            <a:ext cx="11484000" cy="1736714"/>
          </a:xfrm>
        </p:spPr>
        <p:txBody>
          <a:bodyPr vert="horz" lIns="0" tIns="0" rIns="0" bIns="0" rtlCol="0" anchor="t">
            <a:noAutofit/>
          </a:bodyPr>
          <a:lstStyle/>
          <a:p>
            <a:pPr>
              <a:lnSpc>
                <a:spcPct val="150000"/>
              </a:lnSpc>
            </a:pPr>
            <a:r>
              <a:rPr lang="en-AU" sz="1800" dirty="0"/>
              <a:t>John works part-time at the town car wash. </a:t>
            </a:r>
          </a:p>
          <a:p>
            <a:pPr>
              <a:lnSpc>
                <a:spcPct val="150000"/>
              </a:lnSpc>
            </a:pPr>
            <a:r>
              <a:rPr lang="en-AU" sz="1800" dirty="0"/>
              <a:t>He earns $380 per week and is wishing to take one week of annual leave to go fishing with his mates. </a:t>
            </a:r>
          </a:p>
          <a:p>
            <a:pPr>
              <a:lnSpc>
                <a:spcPct val="150000"/>
              </a:lnSpc>
            </a:pPr>
            <a:r>
              <a:rPr lang="en-AU" sz="1800" dirty="0"/>
              <a:t>If he is entitled to 17.5% annual leave loading, how much extra money will he receive for the week?</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E6E8A4D8-C0C2-55A0-6878-FD5A13F0EE42}"/>
                  </a:ext>
                  <a:ext uri="{C183D7F6-B498-43B3-948B-1728B52AA6E4}">
                    <adec:decorative xmlns:adec="http://schemas.microsoft.com/office/drawing/2017/decorative" val="0"/>
                  </a:ext>
                </a:extLst>
              </p:cNvPr>
              <p:cNvSpPr/>
              <p:nvPr/>
            </p:nvSpPr>
            <p:spPr>
              <a:xfrm>
                <a:off x="4585200" y="3501287"/>
                <a:ext cx="3009600" cy="1335505"/>
              </a:xfrm>
              <a:prstGeom prst="rect">
                <a:avLst/>
              </a:prstGeom>
              <a:no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58775" algn="ctr"/>
                <a14:m>
                  <m:oMathPara xmlns:m="http://schemas.openxmlformats.org/officeDocument/2006/math">
                    <m:oMathParaPr>
                      <m:jc m:val="left"/>
                    </m:oMathParaPr>
                    <m:oMath xmlns:m="http://schemas.openxmlformats.org/officeDocument/2006/math">
                      <m:f>
                        <m:fPr>
                          <m:ctrlPr>
                            <a:rPr lang="en-AU" sz="1800" b="0" i="1" smtClean="0">
                              <a:solidFill>
                                <a:schemeClr val="tx1"/>
                              </a:solidFill>
                              <a:latin typeface="Cambria Math" panose="02040503050406030204" pitchFamily="18" charset="0"/>
                            </a:rPr>
                          </m:ctrlPr>
                        </m:fPr>
                        <m:num>
                          <m:r>
                            <a:rPr lang="en-AU" sz="1800" b="0" i="1" smtClean="0">
                              <a:solidFill>
                                <a:schemeClr val="tx1"/>
                              </a:solidFill>
                              <a:latin typeface="Cambria Math" panose="02040503050406030204" pitchFamily="18" charset="0"/>
                            </a:rPr>
                            <m:t>17.5</m:t>
                          </m:r>
                        </m:num>
                        <m:den>
                          <m:r>
                            <a:rPr lang="en-AU" sz="1800" b="0" i="1" smtClean="0">
                              <a:solidFill>
                                <a:schemeClr val="tx1"/>
                              </a:solidFill>
                              <a:latin typeface="Cambria Math" panose="02040503050406030204" pitchFamily="18" charset="0"/>
                            </a:rPr>
                            <m:t>100</m:t>
                          </m:r>
                        </m:den>
                      </m:f>
                      <m:r>
                        <a:rPr lang="en-AU" sz="1800" b="0" i="1" smtClean="0">
                          <a:solidFill>
                            <a:schemeClr val="tx1"/>
                          </a:solidFill>
                          <a:latin typeface="Cambria Math" panose="02040503050406030204" pitchFamily="18" charset="0"/>
                          <a:ea typeface="Cambria Math" panose="02040503050406030204" pitchFamily="18" charset="0"/>
                        </a:rPr>
                        <m:t>×380=$66.50</m:t>
                      </m:r>
                    </m:oMath>
                  </m:oMathPara>
                </a14:m>
                <a:endParaRPr lang="en-AU" sz="1800" dirty="0">
                  <a:solidFill>
                    <a:schemeClr val="tx1"/>
                  </a:solidFill>
                </a:endParaRPr>
              </a:p>
            </p:txBody>
          </p:sp>
        </mc:Choice>
        <mc:Fallback xmlns="">
          <p:sp>
            <p:nvSpPr>
              <p:cNvPr id="6" name="Rectangle 5">
                <a:extLst>
                  <a:ext uri="{FF2B5EF4-FFF2-40B4-BE49-F238E27FC236}">
                    <a16:creationId xmlns:a16="http://schemas.microsoft.com/office/drawing/2014/main" id="{E6E8A4D8-C0C2-55A0-6878-FD5A13F0EE42}"/>
                  </a:ext>
                  <a:ext uri="{C183D7F6-B498-43B3-948B-1728B52AA6E4}">
                    <adec:decorative xmlns:adec="http://schemas.microsoft.com/office/drawing/2017/decorative" val="0"/>
                  </a:ext>
                </a:extLst>
              </p:cNvPr>
              <p:cNvSpPr>
                <a:spLocks noRot="1" noChangeAspect="1" noMove="1" noResize="1" noEditPoints="1" noAdjustHandles="1" noChangeArrowheads="1" noChangeShapeType="1" noTextEdit="1"/>
              </p:cNvSpPr>
              <p:nvPr/>
            </p:nvSpPr>
            <p:spPr>
              <a:xfrm>
                <a:off x="4585200" y="3501287"/>
                <a:ext cx="3009600" cy="1335505"/>
              </a:xfrm>
              <a:prstGeom prst="rect">
                <a:avLst/>
              </a:prstGeom>
              <a:blipFill>
                <a:blip r:embed="rId2"/>
                <a:stretch>
                  <a:fillRect/>
                </a:stretch>
              </a:blipFill>
              <a:ln w="57150">
                <a:solidFill>
                  <a:schemeClr val="tx2"/>
                </a:solidFill>
              </a:ln>
            </p:spPr>
            <p:txBody>
              <a:bodyPr/>
              <a:lstStyle/>
              <a:p>
                <a:r>
                  <a:rPr lang="en-AU">
                    <a:noFill/>
                  </a:rPr>
                  <a:t> </a:t>
                </a:r>
              </a:p>
            </p:txBody>
          </p:sp>
        </mc:Fallback>
      </mc:AlternateContent>
      <p:sp>
        <p:nvSpPr>
          <p:cNvPr id="3" name="Slide Number Placeholder 2">
            <a:extLst>
              <a:ext uri="{FF2B5EF4-FFF2-40B4-BE49-F238E27FC236}">
                <a16:creationId xmlns:a16="http://schemas.microsoft.com/office/drawing/2014/main" id="{CBE966C3-B04F-1D12-4B57-A9F825978BE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15</a:t>
            </a:fld>
            <a:endParaRPr lang="en-AU" dirty="0"/>
          </a:p>
        </p:txBody>
      </p:sp>
    </p:spTree>
    <p:extLst>
      <p:ext uri="{BB962C8B-B14F-4D97-AF65-F5344CB8AC3E}">
        <p14:creationId xmlns:p14="http://schemas.microsoft.com/office/powerpoint/2010/main" val="3957041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815029-EBDE-E4B7-052A-8FAB7FEA196B}"/>
              </a:ext>
            </a:extLst>
          </p:cNvPr>
          <p:cNvSpPr>
            <a:spLocks noGrp="1"/>
          </p:cNvSpPr>
          <p:nvPr>
            <p:ph type="title"/>
          </p:nvPr>
        </p:nvSpPr>
        <p:spPr/>
        <p:txBody>
          <a:bodyPr/>
          <a:lstStyle/>
          <a:p>
            <a:r>
              <a:rPr lang="en-AU" dirty="0"/>
              <a:t>Calculating leave loading (5)	</a:t>
            </a:r>
          </a:p>
        </p:txBody>
      </p:sp>
      <p:sp>
        <p:nvSpPr>
          <p:cNvPr id="5" name="Text Placeholder 4">
            <a:extLst>
              <a:ext uri="{FF2B5EF4-FFF2-40B4-BE49-F238E27FC236}">
                <a16:creationId xmlns:a16="http://schemas.microsoft.com/office/drawing/2014/main" id="{49D6A3AE-66DF-E0E2-ABC8-A44A38146AC0}"/>
              </a:ext>
            </a:extLst>
          </p:cNvPr>
          <p:cNvSpPr>
            <a:spLocks noGrp="1"/>
          </p:cNvSpPr>
          <p:nvPr>
            <p:ph type="body" sz="quarter" idx="18"/>
          </p:nvPr>
        </p:nvSpPr>
        <p:spPr/>
        <p:txBody>
          <a:bodyPr/>
          <a:lstStyle/>
          <a:p>
            <a:r>
              <a:rPr lang="en-AU" dirty="0"/>
              <a:t>Example 2</a:t>
            </a:r>
          </a:p>
        </p:txBody>
      </p:sp>
      <p:sp>
        <p:nvSpPr>
          <p:cNvPr id="2" name="Content Placeholder 1">
            <a:extLst>
              <a:ext uri="{FF2B5EF4-FFF2-40B4-BE49-F238E27FC236}">
                <a16:creationId xmlns:a16="http://schemas.microsoft.com/office/drawing/2014/main" id="{6AF10202-FF1C-39C1-25AF-7A6427AD8B4C}"/>
              </a:ext>
            </a:extLst>
          </p:cNvPr>
          <p:cNvSpPr>
            <a:spLocks noGrp="1"/>
          </p:cNvSpPr>
          <p:nvPr>
            <p:ph idx="1"/>
          </p:nvPr>
        </p:nvSpPr>
        <p:spPr>
          <a:xfrm>
            <a:off x="360000" y="1620000"/>
            <a:ext cx="11484000" cy="1969413"/>
          </a:xfrm>
        </p:spPr>
        <p:txBody>
          <a:bodyPr vert="horz" lIns="0" tIns="0" rIns="0" bIns="0" rtlCol="0" anchor="t">
            <a:noAutofit/>
          </a:bodyPr>
          <a:lstStyle/>
          <a:p>
            <a:pPr>
              <a:lnSpc>
                <a:spcPct val="150000"/>
              </a:lnSpc>
            </a:pPr>
            <a:r>
              <a:rPr lang="en-AU" sz="1800" b="0" i="0" dirty="0">
                <a:solidFill>
                  <a:srgbClr val="374151"/>
                </a:solidFill>
                <a:effectLst/>
              </a:rPr>
              <a:t>Emily works as a full-time employee at a company that provides leave loading at a rate of 17.5%. Her base salary is $1500 per week. </a:t>
            </a:r>
          </a:p>
          <a:p>
            <a:pPr>
              <a:lnSpc>
                <a:spcPct val="150000"/>
              </a:lnSpc>
            </a:pPr>
            <a:r>
              <a:rPr lang="en-AU" sz="1800" b="0" i="0" dirty="0">
                <a:solidFill>
                  <a:srgbClr val="374151"/>
                </a:solidFill>
                <a:effectLst/>
              </a:rPr>
              <a:t>Emily is planning to take a </a:t>
            </a:r>
            <a:r>
              <a:rPr lang="en-AU" sz="1800" dirty="0">
                <a:solidFill>
                  <a:srgbClr val="374151"/>
                </a:solidFill>
              </a:rPr>
              <a:t>week</a:t>
            </a:r>
            <a:r>
              <a:rPr lang="en-AU" sz="1800" b="0" i="0" dirty="0">
                <a:solidFill>
                  <a:srgbClr val="374151"/>
                </a:solidFill>
                <a:effectLst/>
              </a:rPr>
              <a:t> of annual leave. </a:t>
            </a:r>
          </a:p>
          <a:p>
            <a:pPr>
              <a:lnSpc>
                <a:spcPct val="150000"/>
              </a:lnSpc>
            </a:pPr>
            <a:r>
              <a:rPr lang="en-AU" sz="1800" i="0" dirty="0">
                <a:solidFill>
                  <a:srgbClr val="374151"/>
                </a:solidFill>
                <a:effectLst/>
              </a:rPr>
              <a:t>What will be her pay for that week?</a:t>
            </a: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24F75CC8-17D2-09F7-4840-95E8931B0599}"/>
                  </a:ext>
                  <a:ext uri="{C183D7F6-B498-43B3-948B-1728B52AA6E4}">
                    <adec:decorative xmlns:adec="http://schemas.microsoft.com/office/drawing/2017/decorative" val="1"/>
                  </a:ext>
                </a:extLst>
              </p:cNvPr>
              <p:cNvSpPr/>
              <p:nvPr/>
            </p:nvSpPr>
            <p:spPr>
              <a:xfrm>
                <a:off x="360000" y="4104768"/>
                <a:ext cx="5661111" cy="1818996"/>
              </a:xfrm>
              <a:prstGeom prst="rect">
                <a:avLst/>
              </a:prstGeom>
              <a:no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58775">
                  <a:lnSpc>
                    <a:spcPct val="150000"/>
                  </a:lnSpc>
                </a:pPr>
                <a:r>
                  <a:rPr lang="en-AU" sz="1800" dirty="0">
                    <a:solidFill>
                      <a:schemeClr val="tx1"/>
                    </a:solidFill>
                  </a:rPr>
                  <a:t>Leave loading </a:t>
                </a:r>
                <a14:m>
                  <m:oMath xmlns:m="http://schemas.openxmlformats.org/officeDocument/2006/math">
                    <m:r>
                      <a:rPr lang="en-AU" sz="1800" b="0" i="1" smtClean="0">
                        <a:solidFill>
                          <a:schemeClr val="tx1"/>
                        </a:solidFill>
                        <a:latin typeface="Cambria Math" panose="02040503050406030204" pitchFamily="18" charset="0"/>
                      </a:rPr>
                      <m:t>=</m:t>
                    </m:r>
                    <m:f>
                      <m:fPr>
                        <m:ctrlPr>
                          <a:rPr lang="en-AU" sz="1800" b="0" i="1" smtClean="0">
                            <a:solidFill>
                              <a:schemeClr val="tx1"/>
                            </a:solidFill>
                            <a:latin typeface="Cambria Math" panose="02040503050406030204" pitchFamily="18" charset="0"/>
                          </a:rPr>
                        </m:ctrlPr>
                      </m:fPr>
                      <m:num>
                        <m:r>
                          <a:rPr lang="en-AU" sz="1800" b="0" i="1" smtClean="0">
                            <a:solidFill>
                              <a:schemeClr val="tx1"/>
                            </a:solidFill>
                            <a:latin typeface="Cambria Math" panose="02040503050406030204" pitchFamily="18" charset="0"/>
                          </a:rPr>
                          <m:t>17.5</m:t>
                        </m:r>
                      </m:num>
                      <m:den>
                        <m:r>
                          <a:rPr lang="en-AU" sz="1800" b="0" i="1" smtClean="0">
                            <a:solidFill>
                              <a:schemeClr val="tx1"/>
                            </a:solidFill>
                            <a:latin typeface="Cambria Math" panose="02040503050406030204" pitchFamily="18" charset="0"/>
                          </a:rPr>
                          <m:t>100</m:t>
                        </m:r>
                      </m:den>
                    </m:f>
                    <m:r>
                      <a:rPr lang="en-AU" sz="1800" b="0" i="1" smtClean="0">
                        <a:solidFill>
                          <a:schemeClr val="tx1"/>
                        </a:solidFill>
                        <a:latin typeface="Cambria Math" panose="02040503050406030204" pitchFamily="18" charset="0"/>
                      </a:rPr>
                      <m:t>×1500=$262.50</m:t>
                    </m:r>
                  </m:oMath>
                </a14:m>
                <a:endParaRPr lang="en-AU" sz="1800" dirty="0">
                  <a:solidFill>
                    <a:schemeClr val="tx1"/>
                  </a:solidFill>
                </a:endParaRPr>
              </a:p>
              <a:p>
                <a:pPr marL="358775">
                  <a:lnSpc>
                    <a:spcPct val="150000"/>
                  </a:lnSpc>
                </a:pPr>
                <a:r>
                  <a:rPr lang="en-AU" sz="1800" dirty="0">
                    <a:solidFill>
                      <a:schemeClr val="tx1"/>
                    </a:solidFill>
                  </a:rPr>
                  <a:t>Total holiday pay </a:t>
                </a:r>
                <a14:m>
                  <m:oMath xmlns:m="http://schemas.openxmlformats.org/officeDocument/2006/math">
                    <m:r>
                      <a:rPr lang="en-AU" sz="1800" b="0" i="1" smtClean="0">
                        <a:solidFill>
                          <a:schemeClr val="tx1"/>
                        </a:solidFill>
                        <a:latin typeface="Cambria Math" panose="02040503050406030204" pitchFamily="18" charset="0"/>
                      </a:rPr>
                      <m:t>=1500+262.50=$1762.50</m:t>
                    </m:r>
                  </m:oMath>
                </a14:m>
                <a:endParaRPr lang="en-AU" sz="1800" dirty="0">
                  <a:solidFill>
                    <a:schemeClr val="tx1"/>
                  </a:solidFill>
                </a:endParaRPr>
              </a:p>
            </p:txBody>
          </p:sp>
        </mc:Choice>
        <mc:Fallback xmlns="">
          <p:sp>
            <p:nvSpPr>
              <p:cNvPr id="7" name="Rectangle 6">
                <a:extLst>
                  <a:ext uri="{FF2B5EF4-FFF2-40B4-BE49-F238E27FC236}">
                    <a16:creationId xmlns:a16="http://schemas.microsoft.com/office/drawing/2014/main" id="{24F75CC8-17D2-09F7-4840-95E8931B0599}"/>
                  </a:ext>
                  <a:ext uri="{C183D7F6-B498-43B3-948B-1728B52AA6E4}">
                    <adec:decorative xmlns:adec="http://schemas.microsoft.com/office/drawing/2017/decorative" val="1"/>
                  </a:ext>
                </a:extLst>
              </p:cNvPr>
              <p:cNvSpPr>
                <a:spLocks noRot="1" noChangeAspect="1" noMove="1" noResize="1" noEditPoints="1" noAdjustHandles="1" noChangeArrowheads="1" noChangeShapeType="1" noTextEdit="1"/>
              </p:cNvSpPr>
              <p:nvPr/>
            </p:nvSpPr>
            <p:spPr>
              <a:xfrm>
                <a:off x="360000" y="4104768"/>
                <a:ext cx="5661111" cy="1818996"/>
              </a:xfrm>
              <a:prstGeom prst="rect">
                <a:avLst/>
              </a:prstGeom>
              <a:blipFill>
                <a:blip r:embed="rId2"/>
                <a:stretch>
                  <a:fillRect/>
                </a:stretch>
              </a:blipFill>
              <a:ln w="57150">
                <a:solidFill>
                  <a:schemeClr val="tx2"/>
                </a:solidFill>
              </a:ln>
            </p:spPr>
            <p:txBody>
              <a:bodyPr/>
              <a:lstStyle/>
              <a:p>
                <a:r>
                  <a:rPr lang="en-AU">
                    <a:noFill/>
                  </a:rPr>
                  <a:t> </a:t>
                </a:r>
              </a:p>
            </p:txBody>
          </p:sp>
        </mc:Fallback>
      </mc:AlternateContent>
      <p:sp>
        <p:nvSpPr>
          <p:cNvPr id="3" name="Slide Number Placeholder 2">
            <a:extLst>
              <a:ext uri="{FF2B5EF4-FFF2-40B4-BE49-F238E27FC236}">
                <a16:creationId xmlns:a16="http://schemas.microsoft.com/office/drawing/2014/main" id="{CBE966C3-B04F-1D12-4B57-A9F825978BE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16</a:t>
            </a:fld>
            <a:endParaRPr lang="en-AU" dirty="0"/>
          </a:p>
        </p:txBody>
      </p:sp>
    </p:spTree>
    <p:extLst>
      <p:ext uri="{BB962C8B-B14F-4D97-AF65-F5344CB8AC3E}">
        <p14:creationId xmlns:p14="http://schemas.microsoft.com/office/powerpoint/2010/main" val="3115248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815029-EBDE-E4B7-052A-8FAB7FEA196B}"/>
              </a:ext>
            </a:extLst>
          </p:cNvPr>
          <p:cNvSpPr>
            <a:spLocks noGrp="1"/>
          </p:cNvSpPr>
          <p:nvPr>
            <p:ph type="title"/>
          </p:nvPr>
        </p:nvSpPr>
        <p:spPr/>
        <p:txBody>
          <a:bodyPr/>
          <a:lstStyle/>
          <a:p>
            <a:r>
              <a:rPr lang="en-AU" dirty="0"/>
              <a:t>Calculating leave loading (6)	</a:t>
            </a:r>
          </a:p>
        </p:txBody>
      </p:sp>
      <p:sp>
        <p:nvSpPr>
          <p:cNvPr id="5" name="Text Placeholder 4">
            <a:extLst>
              <a:ext uri="{FF2B5EF4-FFF2-40B4-BE49-F238E27FC236}">
                <a16:creationId xmlns:a16="http://schemas.microsoft.com/office/drawing/2014/main" id="{49D6A3AE-66DF-E0E2-ABC8-A44A38146AC0}"/>
              </a:ext>
            </a:extLst>
          </p:cNvPr>
          <p:cNvSpPr>
            <a:spLocks noGrp="1"/>
          </p:cNvSpPr>
          <p:nvPr>
            <p:ph type="body" sz="quarter" idx="18"/>
          </p:nvPr>
        </p:nvSpPr>
        <p:spPr/>
        <p:txBody>
          <a:bodyPr/>
          <a:lstStyle/>
          <a:p>
            <a:r>
              <a:rPr lang="en-AU" dirty="0"/>
              <a:t>Example 2 prompts</a:t>
            </a:r>
          </a:p>
        </p:txBody>
      </p:sp>
      <p:sp>
        <p:nvSpPr>
          <p:cNvPr id="11" name="Content Placeholder 1">
            <a:extLst>
              <a:ext uri="{FF2B5EF4-FFF2-40B4-BE49-F238E27FC236}">
                <a16:creationId xmlns:a16="http://schemas.microsoft.com/office/drawing/2014/main" id="{DA3A0DC4-6BCE-79AA-CCB3-09EFD6ED5C61}"/>
              </a:ext>
            </a:extLst>
          </p:cNvPr>
          <p:cNvSpPr>
            <a:spLocks noGrp="1"/>
          </p:cNvSpPr>
          <p:nvPr>
            <p:ph idx="1"/>
          </p:nvPr>
        </p:nvSpPr>
        <p:spPr>
          <a:xfrm>
            <a:off x="360000" y="1620000"/>
            <a:ext cx="11484000" cy="1969413"/>
          </a:xfrm>
        </p:spPr>
        <p:txBody>
          <a:bodyPr vert="horz" lIns="0" tIns="0" rIns="0" bIns="0" rtlCol="0" anchor="t">
            <a:noAutofit/>
          </a:bodyPr>
          <a:lstStyle/>
          <a:p>
            <a:pPr>
              <a:lnSpc>
                <a:spcPct val="150000"/>
              </a:lnSpc>
            </a:pPr>
            <a:r>
              <a:rPr lang="en-AU" sz="1800" b="0" i="0" dirty="0">
                <a:solidFill>
                  <a:srgbClr val="374151"/>
                </a:solidFill>
                <a:effectLst/>
              </a:rPr>
              <a:t>Emily works as a full-time employee at a company that provides leave loading at a rate of 17.5%. Her base salary is $1500 per week. </a:t>
            </a:r>
          </a:p>
          <a:p>
            <a:pPr>
              <a:lnSpc>
                <a:spcPct val="150000"/>
              </a:lnSpc>
            </a:pPr>
            <a:r>
              <a:rPr lang="en-AU" sz="1800" b="0" i="0" dirty="0">
                <a:solidFill>
                  <a:srgbClr val="374151"/>
                </a:solidFill>
                <a:effectLst/>
              </a:rPr>
              <a:t>Emily is planning to take a </a:t>
            </a:r>
            <a:r>
              <a:rPr lang="en-AU" sz="1800" dirty="0">
                <a:solidFill>
                  <a:srgbClr val="374151"/>
                </a:solidFill>
              </a:rPr>
              <a:t>week</a:t>
            </a:r>
            <a:r>
              <a:rPr lang="en-AU" sz="1800" b="0" i="0" dirty="0">
                <a:solidFill>
                  <a:srgbClr val="374151"/>
                </a:solidFill>
                <a:effectLst/>
              </a:rPr>
              <a:t> of annual leave. </a:t>
            </a:r>
          </a:p>
          <a:p>
            <a:pPr>
              <a:lnSpc>
                <a:spcPct val="150000"/>
              </a:lnSpc>
            </a:pPr>
            <a:r>
              <a:rPr lang="en-AU" sz="1800" i="0" dirty="0">
                <a:solidFill>
                  <a:srgbClr val="374151"/>
                </a:solidFill>
                <a:effectLst/>
              </a:rPr>
              <a:t>What will be her pay for that week?</a:t>
            </a:r>
          </a:p>
        </p:txBody>
      </p:sp>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604D56DB-E41B-E61A-B9C8-F00A97728CC4}"/>
                  </a:ext>
                  <a:ext uri="{C183D7F6-B498-43B3-948B-1728B52AA6E4}">
                    <adec:decorative xmlns:adec="http://schemas.microsoft.com/office/drawing/2017/decorative" val="0"/>
                  </a:ext>
                </a:extLst>
              </p:cNvPr>
              <p:cNvSpPr/>
              <p:nvPr/>
            </p:nvSpPr>
            <p:spPr>
              <a:xfrm>
                <a:off x="360000" y="4104768"/>
                <a:ext cx="5736000" cy="1818996"/>
              </a:xfrm>
              <a:prstGeom prst="rect">
                <a:avLst/>
              </a:prstGeom>
              <a:no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39750" indent="-182563">
                  <a:lnSpc>
                    <a:spcPct val="150000"/>
                  </a:lnSpc>
                </a:pPr>
                <a:r>
                  <a:rPr lang="en-AU" sz="1800" dirty="0">
                    <a:solidFill>
                      <a:schemeClr val="tx1"/>
                    </a:solidFill>
                  </a:rPr>
                  <a:t>Leave loading </a:t>
                </a:r>
                <a14:m>
                  <m:oMath xmlns:m="http://schemas.openxmlformats.org/officeDocument/2006/math">
                    <m:r>
                      <a:rPr lang="en-AU" sz="1800" b="0" i="1" smtClean="0">
                        <a:solidFill>
                          <a:schemeClr val="tx1"/>
                        </a:solidFill>
                        <a:latin typeface="Cambria Math" panose="02040503050406030204" pitchFamily="18" charset="0"/>
                      </a:rPr>
                      <m:t>=</m:t>
                    </m:r>
                    <m:f>
                      <m:fPr>
                        <m:ctrlPr>
                          <a:rPr lang="en-AU" sz="1800" b="0" i="1" smtClean="0">
                            <a:solidFill>
                              <a:schemeClr val="tx1"/>
                            </a:solidFill>
                            <a:latin typeface="Cambria Math" panose="02040503050406030204" pitchFamily="18" charset="0"/>
                          </a:rPr>
                        </m:ctrlPr>
                      </m:fPr>
                      <m:num>
                        <m:r>
                          <a:rPr lang="en-AU" sz="1800" b="0" i="1" smtClean="0">
                            <a:solidFill>
                              <a:schemeClr val="tx1"/>
                            </a:solidFill>
                            <a:latin typeface="Cambria Math" panose="02040503050406030204" pitchFamily="18" charset="0"/>
                          </a:rPr>
                          <m:t>17.5</m:t>
                        </m:r>
                      </m:num>
                      <m:den>
                        <m:r>
                          <a:rPr lang="en-AU" sz="1800" b="0" i="1" smtClean="0">
                            <a:solidFill>
                              <a:schemeClr val="tx1"/>
                            </a:solidFill>
                            <a:latin typeface="Cambria Math" panose="02040503050406030204" pitchFamily="18" charset="0"/>
                          </a:rPr>
                          <m:t>100</m:t>
                        </m:r>
                      </m:den>
                    </m:f>
                    <m:r>
                      <a:rPr lang="en-AU" sz="1800" b="0" i="1" smtClean="0">
                        <a:solidFill>
                          <a:schemeClr val="tx1"/>
                        </a:solidFill>
                        <a:latin typeface="Cambria Math" panose="02040503050406030204" pitchFamily="18" charset="0"/>
                      </a:rPr>
                      <m:t>×1500=$262.50</m:t>
                    </m:r>
                  </m:oMath>
                </a14:m>
                <a:endParaRPr lang="en-AU" sz="1800" dirty="0">
                  <a:solidFill>
                    <a:schemeClr val="tx1"/>
                  </a:solidFill>
                </a:endParaRPr>
              </a:p>
              <a:p>
                <a:pPr marL="539750" indent="-182563">
                  <a:lnSpc>
                    <a:spcPct val="150000"/>
                  </a:lnSpc>
                </a:pPr>
                <a:r>
                  <a:rPr lang="en-AU" sz="1800" dirty="0">
                    <a:solidFill>
                      <a:schemeClr val="tx1"/>
                    </a:solidFill>
                  </a:rPr>
                  <a:t>Total holiday pay </a:t>
                </a:r>
                <a14:m>
                  <m:oMath xmlns:m="http://schemas.openxmlformats.org/officeDocument/2006/math">
                    <m:r>
                      <a:rPr lang="en-AU" sz="1800" b="0" i="1" smtClean="0">
                        <a:solidFill>
                          <a:schemeClr val="tx1"/>
                        </a:solidFill>
                        <a:latin typeface="Cambria Math" panose="02040503050406030204" pitchFamily="18" charset="0"/>
                      </a:rPr>
                      <m:t>=1500+262.50=$1762.50</m:t>
                    </m:r>
                  </m:oMath>
                </a14:m>
                <a:endParaRPr lang="en-AU" sz="1800" dirty="0">
                  <a:solidFill>
                    <a:schemeClr val="tx1"/>
                  </a:solidFill>
                </a:endParaRPr>
              </a:p>
            </p:txBody>
          </p:sp>
        </mc:Choice>
        <mc:Fallback xmlns="">
          <p:sp>
            <p:nvSpPr>
              <p:cNvPr id="12" name="Rectangle 11">
                <a:extLst>
                  <a:ext uri="{FF2B5EF4-FFF2-40B4-BE49-F238E27FC236}">
                    <a16:creationId xmlns:a16="http://schemas.microsoft.com/office/drawing/2014/main" id="{604D56DB-E41B-E61A-B9C8-F00A97728CC4}"/>
                  </a:ext>
                  <a:ext uri="{C183D7F6-B498-43B3-948B-1728B52AA6E4}">
                    <adec:decorative xmlns:adec="http://schemas.microsoft.com/office/drawing/2017/decorative" val="0"/>
                  </a:ext>
                </a:extLst>
              </p:cNvPr>
              <p:cNvSpPr>
                <a:spLocks noRot="1" noChangeAspect="1" noMove="1" noResize="1" noEditPoints="1" noAdjustHandles="1" noChangeArrowheads="1" noChangeShapeType="1" noTextEdit="1"/>
              </p:cNvSpPr>
              <p:nvPr/>
            </p:nvSpPr>
            <p:spPr>
              <a:xfrm>
                <a:off x="360000" y="4104768"/>
                <a:ext cx="5736000" cy="1818996"/>
              </a:xfrm>
              <a:prstGeom prst="rect">
                <a:avLst/>
              </a:prstGeom>
              <a:blipFill>
                <a:blip r:embed="rId2"/>
                <a:stretch>
                  <a:fillRect/>
                </a:stretch>
              </a:blipFill>
              <a:ln w="57150">
                <a:solidFill>
                  <a:schemeClr val="tx2"/>
                </a:solidFill>
              </a:ln>
            </p:spPr>
            <p:txBody>
              <a:bodyPr/>
              <a:lstStyle/>
              <a:p>
                <a:r>
                  <a:rPr lang="en-AU">
                    <a:noFill/>
                  </a:rPr>
                  <a:t> </a:t>
                </a:r>
              </a:p>
            </p:txBody>
          </p:sp>
        </mc:Fallback>
      </mc:AlternateContent>
      <p:sp>
        <p:nvSpPr>
          <p:cNvPr id="6" name="Speech Bubble: Rectangle with Corners Rounded 5">
            <a:extLst>
              <a:ext uri="{FF2B5EF4-FFF2-40B4-BE49-F238E27FC236}">
                <a16:creationId xmlns:a16="http://schemas.microsoft.com/office/drawing/2014/main" id="{39501F9A-88C8-B637-BBBF-223C2803867E}"/>
              </a:ext>
            </a:extLst>
          </p:cNvPr>
          <p:cNvSpPr/>
          <p:nvPr/>
        </p:nvSpPr>
        <p:spPr>
          <a:xfrm flipH="1">
            <a:off x="6770054" y="4104768"/>
            <a:ext cx="4788734" cy="850056"/>
          </a:xfrm>
          <a:prstGeom prst="wedgeRoundRectCallout">
            <a:avLst>
              <a:gd name="adj1" fmla="val 73665"/>
              <a:gd name="adj2" fmla="val 30719"/>
              <a:gd name="adj3" fmla="val 16667"/>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539750">
              <a:lnSpc>
                <a:spcPct val="150000"/>
              </a:lnSpc>
            </a:pPr>
            <a:r>
              <a:rPr lang="en-AU" sz="1800" dirty="0"/>
              <a:t>How has the question changed?</a:t>
            </a:r>
          </a:p>
        </p:txBody>
      </p:sp>
      <p:sp>
        <p:nvSpPr>
          <p:cNvPr id="7" name="Speech Bubble: Rectangle with Corners Rounded 6">
            <a:extLst>
              <a:ext uri="{FF2B5EF4-FFF2-40B4-BE49-F238E27FC236}">
                <a16:creationId xmlns:a16="http://schemas.microsoft.com/office/drawing/2014/main" id="{99416237-3AB2-4E71-6684-B7F8B3962846}"/>
              </a:ext>
            </a:extLst>
          </p:cNvPr>
          <p:cNvSpPr/>
          <p:nvPr/>
        </p:nvSpPr>
        <p:spPr>
          <a:xfrm flipH="1">
            <a:off x="6770055" y="5160126"/>
            <a:ext cx="4788734" cy="763638"/>
          </a:xfrm>
          <a:prstGeom prst="wedgeRoundRectCallout">
            <a:avLst>
              <a:gd name="adj1" fmla="val 73665"/>
              <a:gd name="adj2" fmla="val -70850"/>
              <a:gd name="adj3" fmla="val 16667"/>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50000"/>
              </a:lnSpc>
            </a:pPr>
            <a:r>
              <a:rPr lang="en-AU" sz="1800" dirty="0"/>
              <a:t>Why is 1500 added to the leave loading?</a:t>
            </a:r>
          </a:p>
        </p:txBody>
      </p:sp>
      <p:sp>
        <p:nvSpPr>
          <p:cNvPr id="3" name="Slide Number Placeholder 2">
            <a:extLst>
              <a:ext uri="{FF2B5EF4-FFF2-40B4-BE49-F238E27FC236}">
                <a16:creationId xmlns:a16="http://schemas.microsoft.com/office/drawing/2014/main" id="{CBE966C3-B04F-1D12-4B57-A9F825978BE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17</a:t>
            </a:fld>
            <a:endParaRPr lang="en-AU" dirty="0"/>
          </a:p>
        </p:txBody>
      </p:sp>
    </p:spTree>
    <p:extLst>
      <p:ext uri="{BB962C8B-B14F-4D97-AF65-F5344CB8AC3E}">
        <p14:creationId xmlns:p14="http://schemas.microsoft.com/office/powerpoint/2010/main" val="3677344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815029-EBDE-E4B7-052A-8FAB7FEA196B}"/>
              </a:ext>
            </a:extLst>
          </p:cNvPr>
          <p:cNvSpPr>
            <a:spLocks noGrp="1"/>
          </p:cNvSpPr>
          <p:nvPr>
            <p:ph type="title"/>
          </p:nvPr>
        </p:nvSpPr>
        <p:spPr/>
        <p:txBody>
          <a:bodyPr/>
          <a:lstStyle/>
          <a:p>
            <a:r>
              <a:rPr lang="en-AU" dirty="0"/>
              <a:t>Calculating leave loading (7)	</a:t>
            </a:r>
          </a:p>
        </p:txBody>
      </p:sp>
      <p:sp>
        <p:nvSpPr>
          <p:cNvPr id="5" name="Text Placeholder 4">
            <a:extLst>
              <a:ext uri="{FF2B5EF4-FFF2-40B4-BE49-F238E27FC236}">
                <a16:creationId xmlns:a16="http://schemas.microsoft.com/office/drawing/2014/main" id="{49D6A3AE-66DF-E0E2-ABC8-A44A38146AC0}"/>
              </a:ext>
            </a:extLst>
          </p:cNvPr>
          <p:cNvSpPr>
            <a:spLocks noGrp="1"/>
          </p:cNvSpPr>
          <p:nvPr>
            <p:ph type="body" sz="quarter" idx="18"/>
          </p:nvPr>
        </p:nvSpPr>
        <p:spPr/>
        <p:txBody>
          <a:bodyPr/>
          <a:lstStyle/>
          <a:p>
            <a:r>
              <a:rPr lang="en-AU" dirty="0"/>
              <a:t>Your turn – question 2</a:t>
            </a:r>
          </a:p>
        </p:txBody>
      </p:sp>
      <p:sp>
        <p:nvSpPr>
          <p:cNvPr id="2" name="Content Placeholder 1">
            <a:extLst>
              <a:ext uri="{FF2B5EF4-FFF2-40B4-BE49-F238E27FC236}">
                <a16:creationId xmlns:a16="http://schemas.microsoft.com/office/drawing/2014/main" id="{6AF10202-FF1C-39C1-25AF-7A6427AD8B4C}"/>
              </a:ext>
            </a:extLst>
          </p:cNvPr>
          <p:cNvSpPr>
            <a:spLocks noGrp="1"/>
          </p:cNvSpPr>
          <p:nvPr>
            <p:ph idx="1"/>
          </p:nvPr>
        </p:nvSpPr>
        <p:spPr>
          <a:xfrm>
            <a:off x="360000" y="1620000"/>
            <a:ext cx="11484000" cy="1915251"/>
          </a:xfrm>
        </p:spPr>
        <p:txBody>
          <a:bodyPr/>
          <a:lstStyle/>
          <a:p>
            <a:pPr>
              <a:lnSpc>
                <a:spcPct val="150000"/>
              </a:lnSpc>
            </a:pPr>
            <a:r>
              <a:rPr lang="en-AU" sz="1800" dirty="0"/>
              <a:t>John works part-time at the town car wash. </a:t>
            </a:r>
          </a:p>
          <a:p>
            <a:pPr>
              <a:lnSpc>
                <a:spcPct val="150000"/>
              </a:lnSpc>
            </a:pPr>
            <a:r>
              <a:rPr lang="en-AU" sz="1800" dirty="0"/>
              <a:t>He earns $380 per week and is wishing to take annual leave to go fishing with his mates. </a:t>
            </a:r>
          </a:p>
          <a:p>
            <a:pPr>
              <a:lnSpc>
                <a:spcPct val="150000"/>
              </a:lnSpc>
            </a:pPr>
            <a:r>
              <a:rPr lang="en-AU" sz="1800" dirty="0"/>
              <a:t>If he is entitled to 17.5% annual leave loading, how much will he receive for the week?</a:t>
            </a:r>
          </a:p>
        </p:txBody>
      </p:sp>
      <p:sp>
        <p:nvSpPr>
          <p:cNvPr id="3" name="Slide Number Placeholder 2">
            <a:extLst>
              <a:ext uri="{FF2B5EF4-FFF2-40B4-BE49-F238E27FC236}">
                <a16:creationId xmlns:a16="http://schemas.microsoft.com/office/drawing/2014/main" id="{CBE966C3-B04F-1D12-4B57-A9F825978BE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18</a:t>
            </a:fld>
            <a:endParaRPr lang="en-AU" dirty="0"/>
          </a:p>
        </p:txBody>
      </p:sp>
    </p:spTree>
    <p:extLst>
      <p:ext uri="{BB962C8B-B14F-4D97-AF65-F5344CB8AC3E}">
        <p14:creationId xmlns:p14="http://schemas.microsoft.com/office/powerpoint/2010/main" val="3488363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815029-EBDE-E4B7-052A-8FAB7FEA196B}"/>
              </a:ext>
            </a:extLst>
          </p:cNvPr>
          <p:cNvSpPr>
            <a:spLocks noGrp="1"/>
          </p:cNvSpPr>
          <p:nvPr>
            <p:ph type="title"/>
          </p:nvPr>
        </p:nvSpPr>
        <p:spPr/>
        <p:txBody>
          <a:bodyPr/>
          <a:lstStyle/>
          <a:p>
            <a:r>
              <a:rPr lang="en-AU" dirty="0"/>
              <a:t>Calculating leave loading (8)	</a:t>
            </a:r>
          </a:p>
        </p:txBody>
      </p:sp>
      <p:sp>
        <p:nvSpPr>
          <p:cNvPr id="5" name="Text Placeholder 4">
            <a:extLst>
              <a:ext uri="{FF2B5EF4-FFF2-40B4-BE49-F238E27FC236}">
                <a16:creationId xmlns:a16="http://schemas.microsoft.com/office/drawing/2014/main" id="{49D6A3AE-66DF-E0E2-ABC8-A44A38146AC0}"/>
              </a:ext>
            </a:extLst>
          </p:cNvPr>
          <p:cNvSpPr>
            <a:spLocks noGrp="1"/>
          </p:cNvSpPr>
          <p:nvPr>
            <p:ph type="body" sz="quarter" idx="18"/>
          </p:nvPr>
        </p:nvSpPr>
        <p:spPr/>
        <p:txBody>
          <a:bodyPr/>
          <a:lstStyle/>
          <a:p>
            <a:r>
              <a:rPr lang="en-AU" dirty="0"/>
              <a:t>Your turn – solution 2</a:t>
            </a:r>
          </a:p>
        </p:txBody>
      </p:sp>
      <p:sp>
        <p:nvSpPr>
          <p:cNvPr id="2" name="Content Placeholder 1">
            <a:extLst>
              <a:ext uri="{FF2B5EF4-FFF2-40B4-BE49-F238E27FC236}">
                <a16:creationId xmlns:a16="http://schemas.microsoft.com/office/drawing/2014/main" id="{6AF10202-FF1C-39C1-25AF-7A6427AD8B4C}"/>
              </a:ext>
            </a:extLst>
          </p:cNvPr>
          <p:cNvSpPr>
            <a:spLocks noGrp="1"/>
          </p:cNvSpPr>
          <p:nvPr>
            <p:ph idx="1"/>
          </p:nvPr>
        </p:nvSpPr>
        <p:spPr>
          <a:xfrm>
            <a:off x="360000" y="1620000"/>
            <a:ext cx="11484000" cy="1809000"/>
          </a:xfrm>
        </p:spPr>
        <p:txBody>
          <a:bodyPr/>
          <a:lstStyle/>
          <a:p>
            <a:pPr>
              <a:lnSpc>
                <a:spcPct val="150000"/>
              </a:lnSpc>
            </a:pPr>
            <a:r>
              <a:rPr lang="en-AU" sz="1800" dirty="0"/>
              <a:t>John works part-time at the town car wash. </a:t>
            </a:r>
          </a:p>
          <a:p>
            <a:pPr>
              <a:lnSpc>
                <a:spcPct val="150000"/>
              </a:lnSpc>
            </a:pPr>
            <a:r>
              <a:rPr lang="en-AU" sz="1800" dirty="0"/>
              <a:t>He earns $380 per week and is wishing to take annual leave to go fishing with his mates. </a:t>
            </a:r>
          </a:p>
          <a:p>
            <a:pPr>
              <a:lnSpc>
                <a:spcPct val="150000"/>
              </a:lnSpc>
            </a:pPr>
            <a:r>
              <a:rPr lang="en-AU" sz="1800" dirty="0"/>
              <a:t>If he is entitled to 17.5% annual leave loading, how much will he receive for the week?</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D1CD8D3B-CC30-5622-7A2A-F24CE22C50A7}"/>
                  </a:ext>
                  <a:ext uri="{C183D7F6-B498-43B3-948B-1728B52AA6E4}">
                    <adec:decorative xmlns:adec="http://schemas.microsoft.com/office/drawing/2017/decorative" val="0"/>
                  </a:ext>
                </a:extLst>
              </p:cNvPr>
              <p:cNvSpPr/>
              <p:nvPr/>
            </p:nvSpPr>
            <p:spPr>
              <a:xfrm>
                <a:off x="360000" y="4104000"/>
                <a:ext cx="5736000" cy="1809000"/>
              </a:xfrm>
              <a:prstGeom prst="rect">
                <a:avLst/>
              </a:prstGeom>
              <a:no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39750">
                  <a:lnSpc>
                    <a:spcPct val="150000"/>
                  </a:lnSpc>
                </a:pPr>
                <a:r>
                  <a:rPr lang="en-AU" sz="1800" dirty="0">
                    <a:solidFill>
                      <a:schemeClr val="tx1"/>
                    </a:solidFill>
                  </a:rPr>
                  <a:t>Leave loading </a:t>
                </a:r>
                <a14:m>
                  <m:oMath xmlns:m="http://schemas.openxmlformats.org/officeDocument/2006/math">
                    <m:r>
                      <a:rPr lang="en-AU" sz="1800" b="0" i="1" smtClean="0">
                        <a:solidFill>
                          <a:schemeClr val="tx1"/>
                        </a:solidFill>
                        <a:latin typeface="Cambria Math" panose="02040503050406030204" pitchFamily="18" charset="0"/>
                      </a:rPr>
                      <m:t>=</m:t>
                    </m:r>
                    <m:f>
                      <m:fPr>
                        <m:ctrlPr>
                          <a:rPr lang="en-AU" sz="1800" b="0" i="1" smtClean="0">
                            <a:solidFill>
                              <a:schemeClr val="tx1"/>
                            </a:solidFill>
                            <a:latin typeface="Cambria Math" panose="02040503050406030204" pitchFamily="18" charset="0"/>
                          </a:rPr>
                        </m:ctrlPr>
                      </m:fPr>
                      <m:num>
                        <m:r>
                          <a:rPr lang="en-AU" sz="1800" b="0" i="1" smtClean="0">
                            <a:solidFill>
                              <a:schemeClr val="tx1"/>
                            </a:solidFill>
                            <a:latin typeface="Cambria Math" panose="02040503050406030204" pitchFamily="18" charset="0"/>
                          </a:rPr>
                          <m:t>17.5</m:t>
                        </m:r>
                      </m:num>
                      <m:den>
                        <m:r>
                          <a:rPr lang="en-AU" sz="1800" b="0" i="1" smtClean="0">
                            <a:solidFill>
                              <a:schemeClr val="tx1"/>
                            </a:solidFill>
                            <a:latin typeface="Cambria Math" panose="02040503050406030204" pitchFamily="18" charset="0"/>
                          </a:rPr>
                          <m:t>100</m:t>
                        </m:r>
                      </m:den>
                    </m:f>
                    <m:r>
                      <a:rPr lang="en-AU" sz="1800" b="0" i="1" smtClean="0">
                        <a:solidFill>
                          <a:schemeClr val="tx1"/>
                        </a:solidFill>
                        <a:latin typeface="Cambria Math" panose="02040503050406030204" pitchFamily="18" charset="0"/>
                      </a:rPr>
                      <m:t>×380=$66.50</m:t>
                    </m:r>
                  </m:oMath>
                </a14:m>
                <a:endParaRPr lang="en-AU" sz="1800" dirty="0">
                  <a:solidFill>
                    <a:schemeClr val="tx1"/>
                  </a:solidFill>
                </a:endParaRPr>
              </a:p>
              <a:p>
                <a:pPr marL="539750">
                  <a:lnSpc>
                    <a:spcPct val="150000"/>
                  </a:lnSpc>
                </a:pPr>
                <a:r>
                  <a:rPr lang="en-AU" sz="1800" dirty="0">
                    <a:solidFill>
                      <a:schemeClr val="tx1"/>
                    </a:solidFill>
                  </a:rPr>
                  <a:t>Total holiday pay </a:t>
                </a:r>
                <a14:m>
                  <m:oMath xmlns:m="http://schemas.openxmlformats.org/officeDocument/2006/math">
                    <m:r>
                      <a:rPr lang="en-AU" sz="1800" b="0" i="1" smtClean="0">
                        <a:solidFill>
                          <a:schemeClr val="tx1"/>
                        </a:solidFill>
                        <a:latin typeface="Cambria Math" panose="02040503050406030204" pitchFamily="18" charset="0"/>
                      </a:rPr>
                      <m:t>=380+66.50=$446.50</m:t>
                    </m:r>
                  </m:oMath>
                </a14:m>
                <a:endParaRPr lang="en-AU" sz="1800" dirty="0">
                  <a:solidFill>
                    <a:schemeClr val="tx1"/>
                  </a:solidFill>
                </a:endParaRPr>
              </a:p>
            </p:txBody>
          </p:sp>
        </mc:Choice>
        <mc:Fallback xmlns="">
          <p:sp>
            <p:nvSpPr>
              <p:cNvPr id="6" name="Rectangle 5">
                <a:extLst>
                  <a:ext uri="{FF2B5EF4-FFF2-40B4-BE49-F238E27FC236}">
                    <a16:creationId xmlns:a16="http://schemas.microsoft.com/office/drawing/2014/main" id="{D1CD8D3B-CC30-5622-7A2A-F24CE22C50A7}"/>
                  </a:ext>
                  <a:ext uri="{C183D7F6-B498-43B3-948B-1728B52AA6E4}">
                    <adec:decorative xmlns:adec="http://schemas.microsoft.com/office/drawing/2017/decorative" val="0"/>
                  </a:ext>
                </a:extLst>
              </p:cNvPr>
              <p:cNvSpPr>
                <a:spLocks noRot="1" noChangeAspect="1" noMove="1" noResize="1" noEditPoints="1" noAdjustHandles="1" noChangeArrowheads="1" noChangeShapeType="1" noTextEdit="1"/>
              </p:cNvSpPr>
              <p:nvPr/>
            </p:nvSpPr>
            <p:spPr>
              <a:xfrm>
                <a:off x="360000" y="4104000"/>
                <a:ext cx="5736000" cy="1809000"/>
              </a:xfrm>
              <a:prstGeom prst="rect">
                <a:avLst/>
              </a:prstGeom>
              <a:blipFill>
                <a:blip r:embed="rId2"/>
                <a:stretch>
                  <a:fillRect/>
                </a:stretch>
              </a:blipFill>
              <a:ln w="57150">
                <a:solidFill>
                  <a:schemeClr val="tx2"/>
                </a:solidFill>
              </a:ln>
            </p:spPr>
            <p:txBody>
              <a:bodyPr/>
              <a:lstStyle/>
              <a:p>
                <a:r>
                  <a:rPr lang="en-AU">
                    <a:noFill/>
                  </a:rPr>
                  <a:t> </a:t>
                </a:r>
              </a:p>
            </p:txBody>
          </p:sp>
        </mc:Fallback>
      </mc:AlternateContent>
      <p:sp>
        <p:nvSpPr>
          <p:cNvPr id="3" name="Slide Number Placeholder 2">
            <a:extLst>
              <a:ext uri="{FF2B5EF4-FFF2-40B4-BE49-F238E27FC236}">
                <a16:creationId xmlns:a16="http://schemas.microsoft.com/office/drawing/2014/main" id="{CBE966C3-B04F-1D12-4B57-A9F825978BE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19</a:t>
            </a:fld>
            <a:endParaRPr lang="en-AU" dirty="0"/>
          </a:p>
        </p:txBody>
      </p:sp>
    </p:spTree>
    <p:extLst>
      <p:ext uri="{BB962C8B-B14F-4D97-AF65-F5344CB8AC3E}">
        <p14:creationId xmlns:p14="http://schemas.microsoft.com/office/powerpoint/2010/main" val="278860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74AB87-17EC-15C8-373E-7777780DE486}"/>
              </a:ext>
            </a:extLst>
          </p:cNvPr>
          <p:cNvSpPr>
            <a:spLocks noGrp="1"/>
          </p:cNvSpPr>
          <p:nvPr>
            <p:ph type="ctrTitle"/>
          </p:nvPr>
        </p:nvSpPr>
        <p:spPr/>
        <p:txBody>
          <a:bodyPr/>
          <a:lstStyle/>
          <a:p>
            <a:r>
              <a:rPr lang="en-AU" dirty="0"/>
              <a:t>Launch</a:t>
            </a:r>
          </a:p>
        </p:txBody>
      </p:sp>
      <p:sp>
        <p:nvSpPr>
          <p:cNvPr id="5" name="Text Placeholder 4">
            <a:extLst>
              <a:ext uri="{FF2B5EF4-FFF2-40B4-BE49-F238E27FC236}">
                <a16:creationId xmlns:a16="http://schemas.microsoft.com/office/drawing/2014/main" id="{5B05136F-189B-083C-BB42-108E3AA304E9}"/>
              </a:ext>
            </a:extLst>
          </p:cNvPr>
          <p:cNvSpPr>
            <a:spLocks noGrp="1"/>
          </p:cNvSpPr>
          <p:nvPr>
            <p:ph type="body" sz="quarter" idx="11"/>
          </p:nvPr>
        </p:nvSpPr>
        <p:spPr/>
        <p:txBody>
          <a:bodyPr/>
          <a:lstStyle/>
          <a:p>
            <a:endParaRPr lang="en-AU" dirty="0"/>
          </a:p>
        </p:txBody>
      </p:sp>
    </p:spTree>
    <p:extLst>
      <p:ext uri="{BB962C8B-B14F-4D97-AF65-F5344CB8AC3E}">
        <p14:creationId xmlns:p14="http://schemas.microsoft.com/office/powerpoint/2010/main" val="1840090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815029-EBDE-E4B7-052A-8FAB7FEA196B}"/>
              </a:ext>
            </a:extLst>
          </p:cNvPr>
          <p:cNvSpPr>
            <a:spLocks noGrp="1"/>
          </p:cNvSpPr>
          <p:nvPr>
            <p:ph type="title"/>
          </p:nvPr>
        </p:nvSpPr>
        <p:spPr/>
        <p:txBody>
          <a:bodyPr/>
          <a:lstStyle/>
          <a:p>
            <a:r>
              <a:rPr lang="en-AU" dirty="0"/>
              <a:t>Calculating leave loading (9)	</a:t>
            </a:r>
          </a:p>
        </p:txBody>
      </p:sp>
      <p:sp>
        <p:nvSpPr>
          <p:cNvPr id="5" name="Text Placeholder 4">
            <a:extLst>
              <a:ext uri="{FF2B5EF4-FFF2-40B4-BE49-F238E27FC236}">
                <a16:creationId xmlns:a16="http://schemas.microsoft.com/office/drawing/2014/main" id="{49D6A3AE-66DF-E0E2-ABC8-A44A38146AC0}"/>
              </a:ext>
            </a:extLst>
          </p:cNvPr>
          <p:cNvSpPr>
            <a:spLocks noGrp="1"/>
          </p:cNvSpPr>
          <p:nvPr>
            <p:ph type="body" sz="quarter" idx="18"/>
          </p:nvPr>
        </p:nvSpPr>
        <p:spPr/>
        <p:txBody>
          <a:bodyPr/>
          <a:lstStyle/>
          <a:p>
            <a:r>
              <a:rPr lang="en-AU" dirty="0"/>
              <a:t>Example 3</a:t>
            </a:r>
          </a:p>
        </p:txBody>
      </p:sp>
      <p:sp>
        <p:nvSpPr>
          <p:cNvPr id="2" name="Content Placeholder 1">
            <a:extLst>
              <a:ext uri="{FF2B5EF4-FFF2-40B4-BE49-F238E27FC236}">
                <a16:creationId xmlns:a16="http://schemas.microsoft.com/office/drawing/2014/main" id="{6AF10202-FF1C-39C1-25AF-7A6427AD8B4C}"/>
              </a:ext>
            </a:extLst>
          </p:cNvPr>
          <p:cNvSpPr>
            <a:spLocks noGrp="1"/>
          </p:cNvSpPr>
          <p:nvPr>
            <p:ph idx="1"/>
          </p:nvPr>
        </p:nvSpPr>
        <p:spPr>
          <a:xfrm>
            <a:off x="360000" y="1620000"/>
            <a:ext cx="11484000" cy="2110023"/>
          </a:xfrm>
        </p:spPr>
        <p:txBody>
          <a:bodyPr/>
          <a:lstStyle/>
          <a:p>
            <a:pPr>
              <a:lnSpc>
                <a:spcPct val="150000"/>
              </a:lnSpc>
            </a:pPr>
            <a:r>
              <a:rPr lang="en-AU" sz="1800" b="0" i="0" dirty="0">
                <a:solidFill>
                  <a:srgbClr val="374151"/>
                </a:solidFill>
                <a:effectLst/>
              </a:rPr>
              <a:t>Emily works as a full-time employee at a company that provides leave loading at a rate of 17.5%. Her base salary is $1500 per week. </a:t>
            </a:r>
          </a:p>
          <a:p>
            <a:pPr>
              <a:lnSpc>
                <a:spcPct val="150000"/>
              </a:lnSpc>
            </a:pPr>
            <a:r>
              <a:rPr lang="en-AU" sz="1800" b="0" i="0" dirty="0">
                <a:solidFill>
                  <a:srgbClr val="374151"/>
                </a:solidFill>
                <a:effectLst/>
              </a:rPr>
              <a:t>Emily is planning to taking 4 weeks’ annual leave. </a:t>
            </a:r>
          </a:p>
          <a:p>
            <a:pPr>
              <a:lnSpc>
                <a:spcPct val="150000"/>
              </a:lnSpc>
            </a:pPr>
            <a:r>
              <a:rPr lang="en-AU" sz="1800" i="0" dirty="0">
                <a:solidFill>
                  <a:srgbClr val="374151"/>
                </a:solidFill>
                <a:effectLst/>
              </a:rPr>
              <a:t>What will be her pay for this time?</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42718393-22A9-3A34-60B0-86B7DFB0F381}"/>
                  </a:ext>
                  <a:ext uri="{C183D7F6-B498-43B3-948B-1728B52AA6E4}">
                    <adec:decorative xmlns:adec="http://schemas.microsoft.com/office/drawing/2017/decorative" val="0"/>
                  </a:ext>
                </a:extLst>
              </p:cNvPr>
              <p:cNvSpPr/>
              <p:nvPr/>
            </p:nvSpPr>
            <p:spPr>
              <a:xfrm>
                <a:off x="359999" y="4104000"/>
                <a:ext cx="7135505" cy="2110023"/>
              </a:xfrm>
              <a:prstGeom prst="rect">
                <a:avLst/>
              </a:prstGeom>
              <a:no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58775">
                  <a:lnSpc>
                    <a:spcPct val="150000"/>
                  </a:lnSpc>
                </a:pPr>
                <a:r>
                  <a:rPr lang="en-AU" sz="1800" dirty="0">
                    <a:solidFill>
                      <a:schemeClr val="tx1"/>
                    </a:solidFill>
                  </a:rPr>
                  <a:t>Leave loading for one week </a:t>
                </a:r>
                <a14:m>
                  <m:oMath xmlns:m="http://schemas.openxmlformats.org/officeDocument/2006/math">
                    <m:r>
                      <a:rPr lang="en-AU" sz="1800" b="0" i="1" smtClean="0">
                        <a:solidFill>
                          <a:schemeClr val="tx1"/>
                        </a:solidFill>
                        <a:latin typeface="Cambria Math" panose="02040503050406030204" pitchFamily="18" charset="0"/>
                      </a:rPr>
                      <m:t>=</m:t>
                    </m:r>
                    <m:f>
                      <m:fPr>
                        <m:ctrlPr>
                          <a:rPr lang="en-AU" sz="1800" b="0" i="1" smtClean="0">
                            <a:solidFill>
                              <a:schemeClr val="tx1"/>
                            </a:solidFill>
                            <a:latin typeface="Cambria Math" panose="02040503050406030204" pitchFamily="18" charset="0"/>
                          </a:rPr>
                        </m:ctrlPr>
                      </m:fPr>
                      <m:num>
                        <m:r>
                          <a:rPr lang="en-AU" sz="1800" b="0" i="1" smtClean="0">
                            <a:solidFill>
                              <a:schemeClr val="tx1"/>
                            </a:solidFill>
                            <a:latin typeface="Cambria Math" panose="02040503050406030204" pitchFamily="18" charset="0"/>
                          </a:rPr>
                          <m:t>17.5</m:t>
                        </m:r>
                      </m:num>
                      <m:den>
                        <m:r>
                          <a:rPr lang="en-AU" sz="1800" b="0" i="1" smtClean="0">
                            <a:solidFill>
                              <a:schemeClr val="tx1"/>
                            </a:solidFill>
                            <a:latin typeface="Cambria Math" panose="02040503050406030204" pitchFamily="18" charset="0"/>
                          </a:rPr>
                          <m:t>100</m:t>
                        </m:r>
                      </m:den>
                    </m:f>
                    <m:r>
                      <a:rPr lang="en-AU" sz="1800" b="0" i="1" smtClean="0">
                        <a:solidFill>
                          <a:schemeClr val="tx1"/>
                        </a:solidFill>
                        <a:latin typeface="Cambria Math" panose="02040503050406030204" pitchFamily="18" charset="0"/>
                      </a:rPr>
                      <m:t>×1500=$262.50</m:t>
                    </m:r>
                  </m:oMath>
                </a14:m>
                <a:endParaRPr lang="en-AU" sz="1800" dirty="0">
                  <a:solidFill>
                    <a:schemeClr val="tx1"/>
                  </a:solidFill>
                </a:endParaRPr>
              </a:p>
              <a:p>
                <a:pPr marL="358775">
                  <a:lnSpc>
                    <a:spcPct val="150000"/>
                  </a:lnSpc>
                </a:pPr>
                <a:r>
                  <a:rPr lang="en-AU" sz="1800" dirty="0">
                    <a:solidFill>
                      <a:schemeClr val="tx1"/>
                    </a:solidFill>
                  </a:rPr>
                  <a:t>Total holiday pay for one week </a:t>
                </a:r>
                <a14:m>
                  <m:oMath xmlns:m="http://schemas.openxmlformats.org/officeDocument/2006/math">
                    <m:r>
                      <a:rPr lang="en-AU" sz="1800" b="0" i="1" smtClean="0">
                        <a:solidFill>
                          <a:schemeClr val="tx1"/>
                        </a:solidFill>
                        <a:latin typeface="Cambria Math" panose="02040503050406030204" pitchFamily="18" charset="0"/>
                      </a:rPr>
                      <m:t>=1500+262.50=$1762.50</m:t>
                    </m:r>
                  </m:oMath>
                </a14:m>
                <a:endParaRPr lang="en-AU" sz="1800" dirty="0">
                  <a:solidFill>
                    <a:schemeClr val="tx1"/>
                  </a:solidFill>
                </a:endParaRPr>
              </a:p>
              <a:p>
                <a:pPr marL="358775">
                  <a:lnSpc>
                    <a:spcPct val="150000"/>
                  </a:lnSpc>
                </a:pPr>
                <a:r>
                  <a:rPr lang="en-AU" sz="1800" dirty="0">
                    <a:solidFill>
                      <a:schemeClr val="tx1"/>
                    </a:solidFill>
                  </a:rPr>
                  <a:t>Total holiday pay </a:t>
                </a:r>
                <a14:m>
                  <m:oMath xmlns:m="http://schemas.openxmlformats.org/officeDocument/2006/math">
                    <m:r>
                      <a:rPr lang="en-AU" sz="1800" b="0" i="1" smtClean="0">
                        <a:solidFill>
                          <a:schemeClr val="tx1"/>
                        </a:solidFill>
                        <a:latin typeface="Cambria Math" panose="02040503050406030204" pitchFamily="18" charset="0"/>
                      </a:rPr>
                      <m:t>=1762.50×4=$7050.00</m:t>
                    </m:r>
                  </m:oMath>
                </a14:m>
                <a:r>
                  <a:rPr lang="en-AU" sz="1800" dirty="0">
                    <a:solidFill>
                      <a:schemeClr val="tx1"/>
                    </a:solidFill>
                  </a:rPr>
                  <a:t> </a:t>
                </a:r>
              </a:p>
              <a:p>
                <a:pPr algn="ctr"/>
                <a:endParaRPr lang="en-AU" sz="1800" dirty="0">
                  <a:solidFill>
                    <a:schemeClr val="tx1"/>
                  </a:solidFill>
                </a:endParaRPr>
              </a:p>
            </p:txBody>
          </p:sp>
        </mc:Choice>
        <mc:Fallback xmlns="">
          <p:sp>
            <p:nvSpPr>
              <p:cNvPr id="6" name="Rectangle 5">
                <a:extLst>
                  <a:ext uri="{FF2B5EF4-FFF2-40B4-BE49-F238E27FC236}">
                    <a16:creationId xmlns:a16="http://schemas.microsoft.com/office/drawing/2014/main" id="{42718393-22A9-3A34-60B0-86B7DFB0F381}"/>
                  </a:ext>
                  <a:ext uri="{C183D7F6-B498-43B3-948B-1728B52AA6E4}">
                    <adec:decorative xmlns:adec="http://schemas.microsoft.com/office/drawing/2017/decorative" val="0"/>
                  </a:ext>
                </a:extLst>
              </p:cNvPr>
              <p:cNvSpPr>
                <a:spLocks noRot="1" noChangeAspect="1" noMove="1" noResize="1" noEditPoints="1" noAdjustHandles="1" noChangeArrowheads="1" noChangeShapeType="1" noTextEdit="1"/>
              </p:cNvSpPr>
              <p:nvPr/>
            </p:nvSpPr>
            <p:spPr>
              <a:xfrm>
                <a:off x="359999" y="4104000"/>
                <a:ext cx="7135505" cy="2110023"/>
              </a:xfrm>
              <a:prstGeom prst="rect">
                <a:avLst/>
              </a:prstGeom>
              <a:blipFill>
                <a:blip r:embed="rId3"/>
                <a:stretch>
                  <a:fillRect/>
                </a:stretch>
              </a:blipFill>
              <a:ln w="57150">
                <a:solidFill>
                  <a:schemeClr val="tx2"/>
                </a:solidFill>
              </a:ln>
            </p:spPr>
            <p:txBody>
              <a:bodyPr/>
              <a:lstStyle/>
              <a:p>
                <a:r>
                  <a:rPr lang="en-AU">
                    <a:noFill/>
                  </a:rPr>
                  <a:t> </a:t>
                </a:r>
              </a:p>
            </p:txBody>
          </p:sp>
        </mc:Fallback>
      </mc:AlternateContent>
      <p:sp>
        <p:nvSpPr>
          <p:cNvPr id="3" name="Slide Number Placeholder 2">
            <a:extLst>
              <a:ext uri="{FF2B5EF4-FFF2-40B4-BE49-F238E27FC236}">
                <a16:creationId xmlns:a16="http://schemas.microsoft.com/office/drawing/2014/main" id="{CBE966C3-B04F-1D12-4B57-A9F825978BE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20</a:t>
            </a:fld>
            <a:endParaRPr lang="en-AU" dirty="0"/>
          </a:p>
        </p:txBody>
      </p:sp>
    </p:spTree>
    <p:extLst>
      <p:ext uri="{BB962C8B-B14F-4D97-AF65-F5344CB8AC3E}">
        <p14:creationId xmlns:p14="http://schemas.microsoft.com/office/powerpoint/2010/main" val="3896748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815029-EBDE-E4B7-052A-8FAB7FEA196B}"/>
              </a:ext>
            </a:extLst>
          </p:cNvPr>
          <p:cNvSpPr>
            <a:spLocks noGrp="1"/>
          </p:cNvSpPr>
          <p:nvPr>
            <p:ph type="title"/>
          </p:nvPr>
        </p:nvSpPr>
        <p:spPr/>
        <p:txBody>
          <a:bodyPr/>
          <a:lstStyle/>
          <a:p>
            <a:r>
              <a:rPr lang="en-AU" dirty="0"/>
              <a:t>Calculating leave loading (10)	</a:t>
            </a:r>
          </a:p>
        </p:txBody>
      </p:sp>
      <p:sp>
        <p:nvSpPr>
          <p:cNvPr id="5" name="Text Placeholder 4">
            <a:extLst>
              <a:ext uri="{FF2B5EF4-FFF2-40B4-BE49-F238E27FC236}">
                <a16:creationId xmlns:a16="http://schemas.microsoft.com/office/drawing/2014/main" id="{49D6A3AE-66DF-E0E2-ABC8-A44A38146AC0}"/>
              </a:ext>
            </a:extLst>
          </p:cNvPr>
          <p:cNvSpPr>
            <a:spLocks noGrp="1"/>
          </p:cNvSpPr>
          <p:nvPr>
            <p:ph type="body" sz="quarter" idx="18"/>
          </p:nvPr>
        </p:nvSpPr>
        <p:spPr/>
        <p:txBody>
          <a:bodyPr/>
          <a:lstStyle/>
          <a:p>
            <a:r>
              <a:rPr lang="en-AU" dirty="0"/>
              <a:t>Example 3 prompts</a:t>
            </a:r>
          </a:p>
        </p:txBody>
      </p:sp>
      <p:sp>
        <p:nvSpPr>
          <p:cNvPr id="13" name="Content Placeholder 1">
            <a:extLst>
              <a:ext uri="{FF2B5EF4-FFF2-40B4-BE49-F238E27FC236}">
                <a16:creationId xmlns:a16="http://schemas.microsoft.com/office/drawing/2014/main" id="{DFC2D0B9-DA32-D789-5840-4B6DC9570A09}"/>
              </a:ext>
            </a:extLst>
          </p:cNvPr>
          <p:cNvSpPr>
            <a:spLocks noGrp="1"/>
          </p:cNvSpPr>
          <p:nvPr>
            <p:ph idx="1"/>
          </p:nvPr>
        </p:nvSpPr>
        <p:spPr>
          <a:xfrm>
            <a:off x="360000" y="1620000"/>
            <a:ext cx="11237419" cy="2110023"/>
          </a:xfrm>
        </p:spPr>
        <p:txBody>
          <a:bodyPr/>
          <a:lstStyle/>
          <a:p>
            <a:pPr>
              <a:lnSpc>
                <a:spcPct val="150000"/>
              </a:lnSpc>
            </a:pPr>
            <a:r>
              <a:rPr lang="en-AU" sz="1800" b="0" i="0" dirty="0">
                <a:solidFill>
                  <a:srgbClr val="374151"/>
                </a:solidFill>
                <a:effectLst/>
              </a:rPr>
              <a:t>Emily works as a full-time employee at a company that provides leave loading at a rate of 17.5%. Her base salary is $1500 per week. </a:t>
            </a:r>
          </a:p>
          <a:p>
            <a:pPr>
              <a:lnSpc>
                <a:spcPct val="150000"/>
              </a:lnSpc>
            </a:pPr>
            <a:r>
              <a:rPr lang="en-AU" sz="1800" b="0" i="0" dirty="0">
                <a:solidFill>
                  <a:srgbClr val="374151"/>
                </a:solidFill>
                <a:effectLst/>
              </a:rPr>
              <a:t>Emily is planning to taking 4 weeks’ annual leave. </a:t>
            </a:r>
          </a:p>
          <a:p>
            <a:pPr>
              <a:lnSpc>
                <a:spcPct val="150000"/>
              </a:lnSpc>
            </a:pPr>
            <a:r>
              <a:rPr lang="en-AU" sz="1800" i="0" dirty="0">
                <a:solidFill>
                  <a:srgbClr val="374151"/>
                </a:solidFill>
                <a:effectLst/>
              </a:rPr>
              <a:t>What will be her pay for this time?</a:t>
            </a:r>
          </a:p>
        </p:txBody>
      </p:sp>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FE8DAC43-DE86-64D8-C7CB-210054F2E6CE}"/>
                  </a:ext>
                  <a:ext uri="{C183D7F6-B498-43B3-948B-1728B52AA6E4}">
                    <adec:decorative xmlns:adec="http://schemas.microsoft.com/office/drawing/2017/decorative" val="0"/>
                  </a:ext>
                </a:extLst>
              </p:cNvPr>
              <p:cNvSpPr/>
              <p:nvPr/>
            </p:nvSpPr>
            <p:spPr>
              <a:xfrm>
                <a:off x="359999" y="4112955"/>
                <a:ext cx="7135505" cy="2081039"/>
              </a:xfrm>
              <a:prstGeom prst="rect">
                <a:avLst/>
              </a:prstGeom>
              <a:no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58775">
                  <a:lnSpc>
                    <a:spcPct val="150000"/>
                  </a:lnSpc>
                </a:pPr>
                <a:r>
                  <a:rPr lang="en-AU" sz="1800" dirty="0">
                    <a:solidFill>
                      <a:schemeClr val="tx1"/>
                    </a:solidFill>
                  </a:rPr>
                  <a:t>Leave loading for one week </a:t>
                </a:r>
                <a14:m>
                  <m:oMath xmlns:m="http://schemas.openxmlformats.org/officeDocument/2006/math">
                    <m:r>
                      <a:rPr lang="en-AU" sz="1800" b="0" i="1" smtClean="0">
                        <a:solidFill>
                          <a:schemeClr val="tx1"/>
                        </a:solidFill>
                        <a:latin typeface="Cambria Math" panose="02040503050406030204" pitchFamily="18" charset="0"/>
                      </a:rPr>
                      <m:t>=</m:t>
                    </m:r>
                    <m:f>
                      <m:fPr>
                        <m:ctrlPr>
                          <a:rPr lang="en-AU" sz="1800" b="0" i="1" smtClean="0">
                            <a:solidFill>
                              <a:schemeClr val="tx1"/>
                            </a:solidFill>
                            <a:latin typeface="Cambria Math" panose="02040503050406030204" pitchFamily="18" charset="0"/>
                          </a:rPr>
                        </m:ctrlPr>
                      </m:fPr>
                      <m:num>
                        <m:r>
                          <a:rPr lang="en-AU" sz="1800" b="0" i="1" smtClean="0">
                            <a:solidFill>
                              <a:schemeClr val="tx1"/>
                            </a:solidFill>
                            <a:latin typeface="Cambria Math" panose="02040503050406030204" pitchFamily="18" charset="0"/>
                          </a:rPr>
                          <m:t>17.5</m:t>
                        </m:r>
                      </m:num>
                      <m:den>
                        <m:r>
                          <a:rPr lang="en-AU" sz="1800" b="0" i="1" smtClean="0">
                            <a:solidFill>
                              <a:schemeClr val="tx1"/>
                            </a:solidFill>
                            <a:latin typeface="Cambria Math" panose="02040503050406030204" pitchFamily="18" charset="0"/>
                          </a:rPr>
                          <m:t>100</m:t>
                        </m:r>
                      </m:den>
                    </m:f>
                    <m:r>
                      <a:rPr lang="en-AU" sz="1800" b="0" i="1" smtClean="0">
                        <a:solidFill>
                          <a:schemeClr val="tx1"/>
                        </a:solidFill>
                        <a:latin typeface="Cambria Math" panose="02040503050406030204" pitchFamily="18" charset="0"/>
                      </a:rPr>
                      <m:t>×1500=$262.50</m:t>
                    </m:r>
                  </m:oMath>
                </a14:m>
                <a:endParaRPr lang="en-AU" sz="1800" dirty="0">
                  <a:solidFill>
                    <a:schemeClr val="tx1"/>
                  </a:solidFill>
                </a:endParaRPr>
              </a:p>
              <a:p>
                <a:pPr marL="358775">
                  <a:lnSpc>
                    <a:spcPct val="150000"/>
                  </a:lnSpc>
                </a:pPr>
                <a:r>
                  <a:rPr lang="en-AU" sz="1800" dirty="0">
                    <a:solidFill>
                      <a:schemeClr val="tx1"/>
                    </a:solidFill>
                  </a:rPr>
                  <a:t>Total holiday pay for one week </a:t>
                </a:r>
                <a14:m>
                  <m:oMath xmlns:m="http://schemas.openxmlformats.org/officeDocument/2006/math">
                    <m:r>
                      <a:rPr lang="en-AU" sz="1800" b="0" i="1" smtClean="0">
                        <a:solidFill>
                          <a:schemeClr val="tx1"/>
                        </a:solidFill>
                        <a:latin typeface="Cambria Math" panose="02040503050406030204" pitchFamily="18" charset="0"/>
                      </a:rPr>
                      <m:t>=1500+262.50=$1762.50</m:t>
                    </m:r>
                  </m:oMath>
                </a14:m>
                <a:endParaRPr lang="en-AU" sz="1800" dirty="0">
                  <a:solidFill>
                    <a:schemeClr val="tx1"/>
                  </a:solidFill>
                </a:endParaRPr>
              </a:p>
              <a:p>
                <a:pPr marL="358775">
                  <a:lnSpc>
                    <a:spcPct val="150000"/>
                  </a:lnSpc>
                </a:pPr>
                <a:r>
                  <a:rPr lang="en-AU" sz="1800" dirty="0">
                    <a:solidFill>
                      <a:schemeClr val="tx1"/>
                    </a:solidFill>
                  </a:rPr>
                  <a:t>Total holiday pay </a:t>
                </a:r>
                <a14:m>
                  <m:oMath xmlns:m="http://schemas.openxmlformats.org/officeDocument/2006/math">
                    <m:r>
                      <a:rPr lang="en-AU" sz="1800" b="0" i="1" smtClean="0">
                        <a:solidFill>
                          <a:schemeClr val="tx1"/>
                        </a:solidFill>
                        <a:latin typeface="Cambria Math" panose="02040503050406030204" pitchFamily="18" charset="0"/>
                      </a:rPr>
                      <m:t>=1762.50×4=$7050.00</m:t>
                    </m:r>
                  </m:oMath>
                </a14:m>
                <a:r>
                  <a:rPr lang="en-AU" sz="1800" dirty="0">
                    <a:solidFill>
                      <a:schemeClr val="tx1"/>
                    </a:solidFill>
                  </a:rPr>
                  <a:t> </a:t>
                </a:r>
              </a:p>
            </p:txBody>
          </p:sp>
        </mc:Choice>
        <mc:Fallback xmlns="">
          <p:sp>
            <p:nvSpPr>
              <p:cNvPr id="14" name="Rectangle 13">
                <a:extLst>
                  <a:ext uri="{FF2B5EF4-FFF2-40B4-BE49-F238E27FC236}">
                    <a16:creationId xmlns:a16="http://schemas.microsoft.com/office/drawing/2014/main" id="{FE8DAC43-DE86-64D8-C7CB-210054F2E6CE}"/>
                  </a:ext>
                  <a:ext uri="{C183D7F6-B498-43B3-948B-1728B52AA6E4}">
                    <adec:decorative xmlns:adec="http://schemas.microsoft.com/office/drawing/2017/decorative" val="0"/>
                  </a:ext>
                </a:extLst>
              </p:cNvPr>
              <p:cNvSpPr>
                <a:spLocks noRot="1" noChangeAspect="1" noMove="1" noResize="1" noEditPoints="1" noAdjustHandles="1" noChangeArrowheads="1" noChangeShapeType="1" noTextEdit="1"/>
              </p:cNvSpPr>
              <p:nvPr/>
            </p:nvSpPr>
            <p:spPr>
              <a:xfrm>
                <a:off x="359999" y="4112955"/>
                <a:ext cx="7135505" cy="2081039"/>
              </a:xfrm>
              <a:prstGeom prst="rect">
                <a:avLst/>
              </a:prstGeom>
              <a:blipFill>
                <a:blip r:embed="rId3"/>
                <a:stretch>
                  <a:fillRect/>
                </a:stretch>
              </a:blipFill>
              <a:ln w="57150">
                <a:solidFill>
                  <a:schemeClr val="tx2"/>
                </a:solidFill>
              </a:ln>
            </p:spPr>
            <p:txBody>
              <a:bodyPr/>
              <a:lstStyle/>
              <a:p>
                <a:r>
                  <a:rPr lang="en-AU">
                    <a:noFill/>
                  </a:rPr>
                  <a:t> </a:t>
                </a:r>
              </a:p>
            </p:txBody>
          </p:sp>
        </mc:Fallback>
      </mc:AlternateContent>
      <p:sp>
        <p:nvSpPr>
          <p:cNvPr id="6" name="Speech Bubble: Rectangle with Corners Rounded 5">
            <a:extLst>
              <a:ext uri="{FF2B5EF4-FFF2-40B4-BE49-F238E27FC236}">
                <a16:creationId xmlns:a16="http://schemas.microsoft.com/office/drawing/2014/main" id="{CF1C654A-212E-FBBB-2593-06ACF30F9471}"/>
              </a:ext>
            </a:extLst>
          </p:cNvPr>
          <p:cNvSpPr/>
          <p:nvPr/>
        </p:nvSpPr>
        <p:spPr>
          <a:xfrm flipH="1">
            <a:off x="8152323" y="4112956"/>
            <a:ext cx="3445097" cy="1003810"/>
          </a:xfrm>
          <a:prstGeom prst="wedgeRoundRectCallout">
            <a:avLst>
              <a:gd name="adj1" fmla="val 93630"/>
              <a:gd name="adj2" fmla="val 22647"/>
              <a:gd name="adj3" fmla="val 16667"/>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182563">
              <a:lnSpc>
                <a:spcPct val="150000"/>
              </a:lnSpc>
            </a:pPr>
            <a:r>
              <a:rPr lang="en-AU" sz="1800" dirty="0"/>
              <a:t>How has the question changed?</a:t>
            </a:r>
          </a:p>
        </p:txBody>
      </p:sp>
      <p:sp>
        <p:nvSpPr>
          <p:cNvPr id="7" name="Speech Bubble: Rectangle with Corners Rounded 6">
            <a:extLst>
              <a:ext uri="{FF2B5EF4-FFF2-40B4-BE49-F238E27FC236}">
                <a16:creationId xmlns:a16="http://schemas.microsoft.com/office/drawing/2014/main" id="{D91C6F38-C999-61AD-95FE-8B87B8C23271}"/>
              </a:ext>
            </a:extLst>
          </p:cNvPr>
          <p:cNvSpPr/>
          <p:nvPr/>
        </p:nvSpPr>
        <p:spPr>
          <a:xfrm flipH="1">
            <a:off x="8152326" y="5190185"/>
            <a:ext cx="3445097" cy="1003809"/>
          </a:xfrm>
          <a:prstGeom prst="wedgeRoundRectCallout">
            <a:avLst>
              <a:gd name="adj1" fmla="val 92574"/>
              <a:gd name="adj2" fmla="val 10743"/>
              <a:gd name="adj3" fmla="val 16667"/>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182563">
              <a:lnSpc>
                <a:spcPct val="150000"/>
              </a:lnSpc>
            </a:pPr>
            <a:r>
              <a:rPr lang="en-AU" sz="1800" dirty="0"/>
              <a:t>What does this calculation find?</a:t>
            </a:r>
          </a:p>
        </p:txBody>
      </p:sp>
      <p:sp>
        <p:nvSpPr>
          <p:cNvPr id="3" name="Slide Number Placeholder 2">
            <a:extLst>
              <a:ext uri="{FF2B5EF4-FFF2-40B4-BE49-F238E27FC236}">
                <a16:creationId xmlns:a16="http://schemas.microsoft.com/office/drawing/2014/main" id="{CBE966C3-B04F-1D12-4B57-A9F825978BE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21</a:t>
            </a:fld>
            <a:endParaRPr lang="en-AU" dirty="0"/>
          </a:p>
        </p:txBody>
      </p:sp>
    </p:spTree>
    <p:extLst>
      <p:ext uri="{BB962C8B-B14F-4D97-AF65-F5344CB8AC3E}">
        <p14:creationId xmlns:p14="http://schemas.microsoft.com/office/powerpoint/2010/main" val="4083784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815029-EBDE-E4B7-052A-8FAB7FEA196B}"/>
              </a:ext>
            </a:extLst>
          </p:cNvPr>
          <p:cNvSpPr>
            <a:spLocks noGrp="1"/>
          </p:cNvSpPr>
          <p:nvPr>
            <p:ph type="title"/>
          </p:nvPr>
        </p:nvSpPr>
        <p:spPr/>
        <p:txBody>
          <a:bodyPr/>
          <a:lstStyle/>
          <a:p>
            <a:r>
              <a:rPr lang="en-AU" dirty="0"/>
              <a:t>Calculating leave loading (11)	</a:t>
            </a:r>
          </a:p>
        </p:txBody>
      </p:sp>
      <p:sp>
        <p:nvSpPr>
          <p:cNvPr id="5" name="Text Placeholder 4">
            <a:extLst>
              <a:ext uri="{FF2B5EF4-FFF2-40B4-BE49-F238E27FC236}">
                <a16:creationId xmlns:a16="http://schemas.microsoft.com/office/drawing/2014/main" id="{49D6A3AE-66DF-E0E2-ABC8-A44A38146AC0}"/>
              </a:ext>
            </a:extLst>
          </p:cNvPr>
          <p:cNvSpPr>
            <a:spLocks noGrp="1"/>
          </p:cNvSpPr>
          <p:nvPr>
            <p:ph type="body" sz="quarter" idx="18"/>
          </p:nvPr>
        </p:nvSpPr>
        <p:spPr/>
        <p:txBody>
          <a:bodyPr/>
          <a:lstStyle/>
          <a:p>
            <a:r>
              <a:rPr lang="en-AU" dirty="0"/>
              <a:t>Your turn – question 3</a:t>
            </a:r>
          </a:p>
        </p:txBody>
      </p:sp>
      <p:sp>
        <p:nvSpPr>
          <p:cNvPr id="2" name="Content Placeholder 1">
            <a:extLst>
              <a:ext uri="{FF2B5EF4-FFF2-40B4-BE49-F238E27FC236}">
                <a16:creationId xmlns:a16="http://schemas.microsoft.com/office/drawing/2014/main" id="{6AF10202-FF1C-39C1-25AF-7A6427AD8B4C}"/>
              </a:ext>
            </a:extLst>
          </p:cNvPr>
          <p:cNvSpPr>
            <a:spLocks noGrp="1"/>
          </p:cNvSpPr>
          <p:nvPr>
            <p:ph idx="1"/>
          </p:nvPr>
        </p:nvSpPr>
        <p:spPr>
          <a:xfrm>
            <a:off x="360000" y="1620000"/>
            <a:ext cx="11237425" cy="1599126"/>
          </a:xfrm>
        </p:spPr>
        <p:txBody>
          <a:bodyPr/>
          <a:lstStyle/>
          <a:p>
            <a:pPr>
              <a:lnSpc>
                <a:spcPct val="150000"/>
              </a:lnSpc>
            </a:pPr>
            <a:r>
              <a:rPr lang="en-AU" sz="1800" dirty="0"/>
              <a:t>John works part-time at the town car wash. </a:t>
            </a:r>
          </a:p>
          <a:p>
            <a:pPr>
              <a:lnSpc>
                <a:spcPct val="150000"/>
              </a:lnSpc>
            </a:pPr>
            <a:r>
              <a:rPr lang="en-AU" sz="1800" dirty="0"/>
              <a:t>He earns $380 per week and is wishing to take two weeks’ annual leave to go fishing with his mates. </a:t>
            </a:r>
          </a:p>
          <a:p>
            <a:pPr>
              <a:lnSpc>
                <a:spcPct val="150000"/>
              </a:lnSpc>
            </a:pPr>
            <a:r>
              <a:rPr lang="en-AU" sz="1800" dirty="0"/>
              <a:t>If he is entitled to 17.5% annual leave loading, how much pay will he receive in total?</a:t>
            </a:r>
          </a:p>
        </p:txBody>
      </p:sp>
      <p:sp>
        <p:nvSpPr>
          <p:cNvPr id="3" name="Slide Number Placeholder 2">
            <a:extLst>
              <a:ext uri="{FF2B5EF4-FFF2-40B4-BE49-F238E27FC236}">
                <a16:creationId xmlns:a16="http://schemas.microsoft.com/office/drawing/2014/main" id="{CBE966C3-B04F-1D12-4B57-A9F825978BE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22</a:t>
            </a:fld>
            <a:endParaRPr lang="en-AU" dirty="0"/>
          </a:p>
        </p:txBody>
      </p:sp>
    </p:spTree>
    <p:extLst>
      <p:ext uri="{BB962C8B-B14F-4D97-AF65-F5344CB8AC3E}">
        <p14:creationId xmlns:p14="http://schemas.microsoft.com/office/powerpoint/2010/main" val="2799222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815029-EBDE-E4B7-052A-8FAB7FEA196B}"/>
              </a:ext>
            </a:extLst>
          </p:cNvPr>
          <p:cNvSpPr>
            <a:spLocks noGrp="1"/>
          </p:cNvSpPr>
          <p:nvPr>
            <p:ph type="title"/>
          </p:nvPr>
        </p:nvSpPr>
        <p:spPr/>
        <p:txBody>
          <a:bodyPr/>
          <a:lstStyle/>
          <a:p>
            <a:r>
              <a:rPr lang="en-AU" dirty="0"/>
              <a:t>Calculating leave loading (12)	</a:t>
            </a:r>
          </a:p>
        </p:txBody>
      </p:sp>
      <p:sp>
        <p:nvSpPr>
          <p:cNvPr id="5" name="Text Placeholder 4">
            <a:extLst>
              <a:ext uri="{FF2B5EF4-FFF2-40B4-BE49-F238E27FC236}">
                <a16:creationId xmlns:a16="http://schemas.microsoft.com/office/drawing/2014/main" id="{49D6A3AE-66DF-E0E2-ABC8-A44A38146AC0}"/>
              </a:ext>
            </a:extLst>
          </p:cNvPr>
          <p:cNvSpPr>
            <a:spLocks noGrp="1"/>
          </p:cNvSpPr>
          <p:nvPr>
            <p:ph type="body" sz="quarter" idx="18"/>
          </p:nvPr>
        </p:nvSpPr>
        <p:spPr/>
        <p:txBody>
          <a:bodyPr/>
          <a:lstStyle/>
          <a:p>
            <a:r>
              <a:rPr lang="en-AU" dirty="0"/>
              <a:t>Your turn – solution 3</a:t>
            </a:r>
          </a:p>
        </p:txBody>
      </p:sp>
      <p:sp>
        <p:nvSpPr>
          <p:cNvPr id="9" name="Content Placeholder 1">
            <a:extLst>
              <a:ext uri="{FF2B5EF4-FFF2-40B4-BE49-F238E27FC236}">
                <a16:creationId xmlns:a16="http://schemas.microsoft.com/office/drawing/2014/main" id="{591064FC-0D02-F623-F972-14B7A1285BE8}"/>
              </a:ext>
            </a:extLst>
          </p:cNvPr>
          <p:cNvSpPr txBox="1">
            <a:spLocks/>
          </p:cNvSpPr>
          <p:nvPr/>
        </p:nvSpPr>
        <p:spPr>
          <a:xfrm>
            <a:off x="360000" y="1620000"/>
            <a:ext cx="11237425" cy="1599126"/>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AU" sz="1800" dirty="0"/>
              <a:t>John works part-time at the town car wash. </a:t>
            </a:r>
          </a:p>
          <a:p>
            <a:pPr>
              <a:lnSpc>
                <a:spcPct val="150000"/>
              </a:lnSpc>
            </a:pPr>
            <a:r>
              <a:rPr lang="en-AU" sz="1800" dirty="0"/>
              <a:t>He earns $380 per week and is wishing to take two weeks’ annual leave to go fishing with his mates. </a:t>
            </a:r>
          </a:p>
          <a:p>
            <a:pPr>
              <a:lnSpc>
                <a:spcPct val="150000"/>
              </a:lnSpc>
            </a:pPr>
            <a:r>
              <a:rPr lang="en-AU" sz="1800" dirty="0"/>
              <a:t>If he is entitled to 17.5% annual leave loading, how much pay will he receive in total?</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1707CCE0-187C-EDB4-79CC-DE2FB4F24935}"/>
                  </a:ext>
                  <a:ext uri="{C183D7F6-B498-43B3-948B-1728B52AA6E4}">
                    <adec:decorative xmlns:adec="http://schemas.microsoft.com/office/drawing/2017/decorative" val="0"/>
                  </a:ext>
                </a:extLst>
              </p:cNvPr>
              <p:cNvSpPr/>
              <p:nvPr/>
            </p:nvSpPr>
            <p:spPr>
              <a:xfrm>
                <a:off x="235888" y="4114800"/>
                <a:ext cx="7253177" cy="2160095"/>
              </a:xfrm>
              <a:prstGeom prst="rect">
                <a:avLst/>
              </a:prstGeom>
              <a:no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39750">
                  <a:lnSpc>
                    <a:spcPct val="150000"/>
                  </a:lnSpc>
                </a:pPr>
                <a:r>
                  <a:rPr lang="en-AU" sz="1800" dirty="0">
                    <a:solidFill>
                      <a:schemeClr val="tx1"/>
                    </a:solidFill>
                  </a:rPr>
                  <a:t>Leave loading for one week </a:t>
                </a:r>
                <a14:m>
                  <m:oMath xmlns:m="http://schemas.openxmlformats.org/officeDocument/2006/math">
                    <m:r>
                      <a:rPr lang="en-AU" sz="1800" b="0" i="1" smtClean="0">
                        <a:solidFill>
                          <a:schemeClr val="tx1"/>
                        </a:solidFill>
                        <a:latin typeface="Cambria Math" panose="02040503050406030204" pitchFamily="18" charset="0"/>
                      </a:rPr>
                      <m:t>=</m:t>
                    </m:r>
                    <m:f>
                      <m:fPr>
                        <m:ctrlPr>
                          <a:rPr lang="en-AU" sz="1800" b="0" i="1" smtClean="0">
                            <a:solidFill>
                              <a:schemeClr val="tx1"/>
                            </a:solidFill>
                            <a:latin typeface="Cambria Math" panose="02040503050406030204" pitchFamily="18" charset="0"/>
                          </a:rPr>
                        </m:ctrlPr>
                      </m:fPr>
                      <m:num>
                        <m:r>
                          <a:rPr lang="en-AU" sz="1800" b="0" i="1" smtClean="0">
                            <a:solidFill>
                              <a:schemeClr val="tx1"/>
                            </a:solidFill>
                            <a:latin typeface="Cambria Math" panose="02040503050406030204" pitchFamily="18" charset="0"/>
                          </a:rPr>
                          <m:t>17.5</m:t>
                        </m:r>
                      </m:num>
                      <m:den>
                        <m:r>
                          <a:rPr lang="en-AU" sz="1800" b="0" i="1" smtClean="0">
                            <a:solidFill>
                              <a:schemeClr val="tx1"/>
                            </a:solidFill>
                            <a:latin typeface="Cambria Math" panose="02040503050406030204" pitchFamily="18" charset="0"/>
                          </a:rPr>
                          <m:t>100</m:t>
                        </m:r>
                      </m:den>
                    </m:f>
                    <m:r>
                      <a:rPr lang="en-AU" sz="1800" b="0" i="1" smtClean="0">
                        <a:solidFill>
                          <a:schemeClr val="tx1"/>
                        </a:solidFill>
                        <a:latin typeface="Cambria Math" panose="02040503050406030204" pitchFamily="18" charset="0"/>
                      </a:rPr>
                      <m:t>×380=$66.50</m:t>
                    </m:r>
                  </m:oMath>
                </a14:m>
                <a:endParaRPr lang="en-AU" sz="1800" dirty="0">
                  <a:solidFill>
                    <a:schemeClr val="tx1"/>
                  </a:solidFill>
                </a:endParaRPr>
              </a:p>
              <a:p>
                <a:pPr marL="539750">
                  <a:lnSpc>
                    <a:spcPct val="150000"/>
                  </a:lnSpc>
                </a:pPr>
                <a:r>
                  <a:rPr lang="en-AU" sz="1800" dirty="0">
                    <a:solidFill>
                      <a:schemeClr val="tx1"/>
                    </a:solidFill>
                  </a:rPr>
                  <a:t>Total holiday pay for one week </a:t>
                </a:r>
                <a14:m>
                  <m:oMath xmlns:m="http://schemas.openxmlformats.org/officeDocument/2006/math">
                    <m:r>
                      <a:rPr lang="en-AU" sz="1800" b="0" i="1" smtClean="0">
                        <a:solidFill>
                          <a:schemeClr val="tx1"/>
                        </a:solidFill>
                        <a:latin typeface="Cambria Math" panose="02040503050406030204" pitchFamily="18" charset="0"/>
                      </a:rPr>
                      <m:t>=380+66.50=$446.50</m:t>
                    </m:r>
                  </m:oMath>
                </a14:m>
                <a:endParaRPr lang="en-AU" sz="1800" dirty="0">
                  <a:solidFill>
                    <a:schemeClr val="tx1"/>
                  </a:solidFill>
                </a:endParaRPr>
              </a:p>
              <a:p>
                <a:pPr marL="539750">
                  <a:lnSpc>
                    <a:spcPct val="150000"/>
                  </a:lnSpc>
                </a:pPr>
                <a:r>
                  <a:rPr lang="en-AU" sz="1800" dirty="0">
                    <a:solidFill>
                      <a:schemeClr val="tx1"/>
                    </a:solidFill>
                  </a:rPr>
                  <a:t>Total holiday pay </a:t>
                </a:r>
                <a14:m>
                  <m:oMath xmlns:m="http://schemas.openxmlformats.org/officeDocument/2006/math">
                    <m:r>
                      <a:rPr lang="en-AU" sz="1800" b="0" i="1" smtClean="0">
                        <a:solidFill>
                          <a:schemeClr val="tx1"/>
                        </a:solidFill>
                        <a:latin typeface="Cambria Math" panose="02040503050406030204" pitchFamily="18" charset="0"/>
                      </a:rPr>
                      <m:t>=446.50×2=$893.00</m:t>
                    </m:r>
                  </m:oMath>
                </a14:m>
                <a:endParaRPr lang="en-AU" sz="1800" dirty="0">
                  <a:solidFill>
                    <a:schemeClr val="tx1"/>
                  </a:solidFill>
                </a:endParaRPr>
              </a:p>
            </p:txBody>
          </p:sp>
        </mc:Choice>
        <mc:Fallback xmlns="">
          <p:sp>
            <p:nvSpPr>
              <p:cNvPr id="6" name="Rectangle 5">
                <a:extLst>
                  <a:ext uri="{FF2B5EF4-FFF2-40B4-BE49-F238E27FC236}">
                    <a16:creationId xmlns:a16="http://schemas.microsoft.com/office/drawing/2014/main" id="{1707CCE0-187C-EDB4-79CC-DE2FB4F24935}"/>
                  </a:ext>
                  <a:ext uri="{C183D7F6-B498-43B3-948B-1728B52AA6E4}">
                    <adec:decorative xmlns:adec="http://schemas.microsoft.com/office/drawing/2017/decorative" val="0"/>
                  </a:ext>
                </a:extLst>
              </p:cNvPr>
              <p:cNvSpPr>
                <a:spLocks noRot="1" noChangeAspect="1" noMove="1" noResize="1" noEditPoints="1" noAdjustHandles="1" noChangeArrowheads="1" noChangeShapeType="1" noTextEdit="1"/>
              </p:cNvSpPr>
              <p:nvPr/>
            </p:nvSpPr>
            <p:spPr>
              <a:xfrm>
                <a:off x="235888" y="4114800"/>
                <a:ext cx="7253177" cy="2160095"/>
              </a:xfrm>
              <a:prstGeom prst="rect">
                <a:avLst/>
              </a:prstGeom>
              <a:blipFill>
                <a:blip r:embed="rId3"/>
                <a:stretch>
                  <a:fillRect/>
                </a:stretch>
              </a:blipFill>
              <a:ln w="57150">
                <a:solidFill>
                  <a:schemeClr val="tx2"/>
                </a:solidFill>
              </a:ln>
            </p:spPr>
            <p:txBody>
              <a:bodyPr/>
              <a:lstStyle/>
              <a:p>
                <a:r>
                  <a:rPr lang="en-AU">
                    <a:noFill/>
                  </a:rPr>
                  <a:t> </a:t>
                </a:r>
              </a:p>
            </p:txBody>
          </p:sp>
        </mc:Fallback>
      </mc:AlternateContent>
      <p:sp>
        <p:nvSpPr>
          <p:cNvPr id="3" name="Slide Number Placeholder 2">
            <a:extLst>
              <a:ext uri="{FF2B5EF4-FFF2-40B4-BE49-F238E27FC236}">
                <a16:creationId xmlns:a16="http://schemas.microsoft.com/office/drawing/2014/main" id="{CBE966C3-B04F-1D12-4B57-A9F825978BE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23</a:t>
            </a:fld>
            <a:endParaRPr lang="en-AU" dirty="0"/>
          </a:p>
        </p:txBody>
      </p:sp>
    </p:spTree>
    <p:extLst>
      <p:ext uri="{BB962C8B-B14F-4D97-AF65-F5344CB8AC3E}">
        <p14:creationId xmlns:p14="http://schemas.microsoft.com/office/powerpoint/2010/main" val="20858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a:xfrm>
            <a:off x="360000" y="360000"/>
            <a:ext cx="10080000" cy="545601"/>
          </a:xfrm>
        </p:spPr>
        <p:txBody>
          <a:bodyPr anchor="t">
            <a:normAutofit/>
          </a:bodyPr>
          <a:lstStyle/>
          <a:p>
            <a:r>
              <a:rPr lang="en-AU" dirty="0"/>
              <a:t>What do you notice / what do you wonder?	</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a:xfrm>
            <a:off x="360000" y="982520"/>
            <a:ext cx="10080000" cy="310015"/>
          </a:xfrm>
        </p:spPr>
        <p:txBody>
          <a:bodyPr anchor="b">
            <a:normAutofit/>
          </a:bodyPr>
          <a:lstStyle/>
          <a:p>
            <a:r>
              <a:rPr lang="en-AU" dirty="0">
                <a:effectLst/>
                <a:latin typeface="+mn-lt"/>
                <a:ea typeface="Calibri" panose="020F0502020204030204" pitchFamily="34" charset="0"/>
              </a:rPr>
              <a:t>Minimum mandatory paid vacation days, normalised for a five-day work week</a:t>
            </a:r>
            <a:endParaRPr lang="en-AU" sz="2400" dirty="0">
              <a:latin typeface="+mn-lt"/>
            </a:endParaRPr>
          </a:p>
        </p:txBody>
      </p:sp>
      <p:pic>
        <p:nvPicPr>
          <p:cNvPr id="2" name="Picture 1" descr="A map of the world&#10;colour coded to show the minimum mandatory paid vacation days.">
            <a:extLst>
              <a:ext uri="{FF2B5EF4-FFF2-40B4-BE49-F238E27FC236}">
                <a16:creationId xmlns:a16="http://schemas.microsoft.com/office/drawing/2014/main" id="{4E8341B5-8287-1E75-0581-D29E17D9AE0A}"/>
              </a:ext>
            </a:extLst>
          </p:cNvPr>
          <p:cNvPicPr>
            <a:picLocks noChangeAspect="1"/>
          </p:cNvPicPr>
          <p:nvPr/>
        </p:nvPicPr>
        <p:blipFill>
          <a:blip r:embed="rId3"/>
          <a:stretch>
            <a:fillRect/>
          </a:stretch>
        </p:blipFill>
        <p:spPr>
          <a:xfrm>
            <a:off x="360000" y="1445335"/>
            <a:ext cx="7779448" cy="5070665"/>
          </a:xfrm>
          <a:prstGeom prst="rect">
            <a:avLst/>
          </a:prstGeom>
          <a:noFill/>
        </p:spPr>
      </p:pic>
      <p:grpSp>
        <p:nvGrpSpPr>
          <p:cNvPr id="33" name="Group 32" descr="An element of the key to the mandatory vacation days map. 'No data at all'.">
            <a:extLst>
              <a:ext uri="{FF2B5EF4-FFF2-40B4-BE49-F238E27FC236}">
                <a16:creationId xmlns:a16="http://schemas.microsoft.com/office/drawing/2014/main" id="{BDC1A187-BC16-DF6A-F59C-C7F7AE69C276}"/>
              </a:ext>
            </a:extLst>
          </p:cNvPr>
          <p:cNvGrpSpPr/>
          <p:nvPr/>
        </p:nvGrpSpPr>
        <p:grpSpPr>
          <a:xfrm>
            <a:off x="8386502" y="1500551"/>
            <a:ext cx="2350821" cy="457200"/>
            <a:chOff x="8386502" y="1424670"/>
            <a:chExt cx="2350821" cy="457200"/>
          </a:xfrm>
        </p:grpSpPr>
        <p:sp>
          <p:nvSpPr>
            <p:cNvPr id="3" name="TextBox 2">
              <a:extLst>
                <a:ext uri="{FF2B5EF4-FFF2-40B4-BE49-F238E27FC236}">
                  <a16:creationId xmlns:a16="http://schemas.microsoft.com/office/drawing/2014/main" id="{558ED549-CF5D-D34C-5189-89566CFD889C}"/>
                </a:ext>
              </a:extLst>
            </p:cNvPr>
            <p:cNvSpPr txBox="1"/>
            <p:nvPr/>
          </p:nvSpPr>
          <p:spPr>
            <a:xfrm>
              <a:off x="8658968" y="1441398"/>
              <a:ext cx="2078355" cy="363600"/>
            </a:xfrm>
            <a:prstGeom prst="rect">
              <a:avLst/>
            </a:prstGeom>
            <a:noFill/>
          </p:spPr>
          <p:txBody>
            <a:bodyPr wrap="square" lIns="0" tIns="0" rIns="0" bIns="0" rtlCol="0" anchor="ctr">
              <a:noAutofit/>
            </a:bodyPr>
            <a:lstStyle/>
            <a:p>
              <a:pPr algn="l">
                <a:lnSpc>
                  <a:spcPct val="150000"/>
                </a:lnSpc>
              </a:pPr>
              <a:r>
                <a:rPr lang="en-AU" sz="1800" dirty="0"/>
                <a:t>No data at all</a:t>
              </a:r>
            </a:p>
          </p:txBody>
        </p:sp>
        <p:sp>
          <p:nvSpPr>
            <p:cNvPr id="23" name="Rectangle 22">
              <a:extLst>
                <a:ext uri="{FF2B5EF4-FFF2-40B4-BE49-F238E27FC236}">
                  <a16:creationId xmlns:a16="http://schemas.microsoft.com/office/drawing/2014/main" id="{6A280C2C-23F2-7662-7035-DFAB2D2A1EE4}"/>
                </a:ext>
              </a:extLst>
            </p:cNvPr>
            <p:cNvSpPr/>
            <p:nvPr/>
          </p:nvSpPr>
          <p:spPr>
            <a:xfrm>
              <a:off x="8386502" y="1424670"/>
              <a:ext cx="214489" cy="4572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34" name="Group 33" descr="An element of the key to the mandatory vacation days map. 'No mandatory vacation'. The United States is in this category.">
            <a:extLst>
              <a:ext uri="{FF2B5EF4-FFF2-40B4-BE49-F238E27FC236}">
                <a16:creationId xmlns:a16="http://schemas.microsoft.com/office/drawing/2014/main" id="{F3A214D0-1ADA-EA27-A0B3-82A72681B01E}"/>
              </a:ext>
            </a:extLst>
          </p:cNvPr>
          <p:cNvGrpSpPr/>
          <p:nvPr/>
        </p:nvGrpSpPr>
        <p:grpSpPr>
          <a:xfrm>
            <a:off x="8386505" y="2064745"/>
            <a:ext cx="2990087" cy="457200"/>
            <a:chOff x="8386505" y="1988864"/>
            <a:chExt cx="2990087" cy="457200"/>
          </a:xfrm>
        </p:grpSpPr>
        <p:sp>
          <p:nvSpPr>
            <p:cNvPr id="22" name="TextBox 21">
              <a:extLst>
                <a:ext uri="{FF2B5EF4-FFF2-40B4-BE49-F238E27FC236}">
                  <a16:creationId xmlns:a16="http://schemas.microsoft.com/office/drawing/2014/main" id="{E10E55DD-7938-A329-F50C-8F3D18E5C1F0}"/>
                </a:ext>
              </a:extLst>
            </p:cNvPr>
            <p:cNvSpPr txBox="1"/>
            <p:nvPr/>
          </p:nvSpPr>
          <p:spPr>
            <a:xfrm>
              <a:off x="8658968" y="2009211"/>
              <a:ext cx="2717624" cy="364652"/>
            </a:xfrm>
            <a:prstGeom prst="rect">
              <a:avLst/>
            </a:prstGeom>
            <a:noFill/>
          </p:spPr>
          <p:txBody>
            <a:bodyPr wrap="square" lIns="0" tIns="0" rIns="0" bIns="0" anchor="ctr">
              <a:spAutoFit/>
            </a:bodyPr>
            <a:lstStyle/>
            <a:p>
              <a:pPr algn="l">
                <a:lnSpc>
                  <a:spcPct val="150000"/>
                </a:lnSpc>
              </a:pPr>
              <a:r>
                <a:rPr lang="en-AU" sz="1800" dirty="0"/>
                <a:t>No mandatory vacation</a:t>
              </a:r>
            </a:p>
          </p:txBody>
        </p:sp>
        <p:sp>
          <p:nvSpPr>
            <p:cNvPr id="24" name="Rectangle 23">
              <a:extLst>
                <a:ext uri="{FF2B5EF4-FFF2-40B4-BE49-F238E27FC236}">
                  <a16:creationId xmlns:a16="http://schemas.microsoft.com/office/drawing/2014/main" id="{C6D897B5-96D9-9615-71C4-688D1D94D53A}"/>
                </a:ext>
              </a:extLst>
            </p:cNvPr>
            <p:cNvSpPr/>
            <p:nvPr/>
          </p:nvSpPr>
          <p:spPr>
            <a:xfrm>
              <a:off x="8386505" y="1988864"/>
              <a:ext cx="214489" cy="457200"/>
            </a:xfrm>
            <a:prstGeom prst="rect">
              <a:avLst/>
            </a:prstGeom>
            <a:solidFill>
              <a:srgbClr val="E0E0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35" name="Group 34" descr="An element of the key to the mandatory vacation days map. '1 to 5 days'. China is in this category, as well as Mexico.">
            <a:extLst>
              <a:ext uri="{FF2B5EF4-FFF2-40B4-BE49-F238E27FC236}">
                <a16:creationId xmlns:a16="http://schemas.microsoft.com/office/drawing/2014/main" id="{975616C4-AB63-BCF9-ABC9-6BD6084967E1}"/>
              </a:ext>
            </a:extLst>
          </p:cNvPr>
          <p:cNvGrpSpPr/>
          <p:nvPr/>
        </p:nvGrpSpPr>
        <p:grpSpPr>
          <a:xfrm>
            <a:off x="8386504" y="2628939"/>
            <a:ext cx="2990088" cy="457200"/>
            <a:chOff x="8386504" y="2553058"/>
            <a:chExt cx="2990088" cy="457200"/>
          </a:xfrm>
        </p:grpSpPr>
        <p:sp>
          <p:nvSpPr>
            <p:cNvPr id="8" name="TextBox 7">
              <a:extLst>
                <a:ext uri="{FF2B5EF4-FFF2-40B4-BE49-F238E27FC236}">
                  <a16:creationId xmlns:a16="http://schemas.microsoft.com/office/drawing/2014/main" id="{E4C9AC72-4AC3-BA77-F065-3A17718EC2DF}"/>
                </a:ext>
              </a:extLst>
            </p:cNvPr>
            <p:cNvSpPr txBox="1"/>
            <p:nvPr/>
          </p:nvSpPr>
          <p:spPr>
            <a:xfrm>
              <a:off x="8658968" y="2578076"/>
              <a:ext cx="2717624" cy="364652"/>
            </a:xfrm>
            <a:prstGeom prst="rect">
              <a:avLst/>
            </a:prstGeom>
            <a:noFill/>
          </p:spPr>
          <p:txBody>
            <a:bodyPr wrap="square" lIns="0" tIns="0" rIns="0" bIns="0" anchor="ctr">
              <a:spAutoFit/>
            </a:bodyPr>
            <a:lstStyle/>
            <a:p>
              <a:pPr algn="l">
                <a:lnSpc>
                  <a:spcPct val="150000"/>
                </a:lnSpc>
              </a:pPr>
              <a:r>
                <a:rPr lang="en-AU" sz="1800" dirty="0"/>
                <a:t>1 to 5 days</a:t>
              </a:r>
            </a:p>
          </p:txBody>
        </p:sp>
        <p:sp>
          <p:nvSpPr>
            <p:cNvPr id="25" name="Rectangle 24">
              <a:extLst>
                <a:ext uri="{FF2B5EF4-FFF2-40B4-BE49-F238E27FC236}">
                  <a16:creationId xmlns:a16="http://schemas.microsoft.com/office/drawing/2014/main" id="{CEBF4B1A-0227-59A4-AB83-599DFD2DDB8D}"/>
                </a:ext>
              </a:extLst>
            </p:cNvPr>
            <p:cNvSpPr/>
            <p:nvPr/>
          </p:nvSpPr>
          <p:spPr>
            <a:xfrm>
              <a:off x="8386504" y="2553058"/>
              <a:ext cx="214489" cy="457200"/>
            </a:xfrm>
            <a:prstGeom prst="rect">
              <a:avLst/>
            </a:prstGeom>
            <a:solidFill>
              <a:srgbClr val="C7E9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36" name="Group 35" descr="An element of the key to the mandatory vacation days map. '6 to 10 days'. Canada, Argentina and some African nations are in this category.">
            <a:extLst>
              <a:ext uri="{FF2B5EF4-FFF2-40B4-BE49-F238E27FC236}">
                <a16:creationId xmlns:a16="http://schemas.microsoft.com/office/drawing/2014/main" id="{88BD982D-8136-6643-9D41-CB820082A756}"/>
              </a:ext>
            </a:extLst>
          </p:cNvPr>
          <p:cNvGrpSpPr/>
          <p:nvPr/>
        </p:nvGrpSpPr>
        <p:grpSpPr>
          <a:xfrm>
            <a:off x="8386503" y="3193133"/>
            <a:ext cx="3067666" cy="457200"/>
            <a:chOff x="8386503" y="3117252"/>
            <a:chExt cx="3067666" cy="457200"/>
          </a:xfrm>
        </p:grpSpPr>
        <p:sp>
          <p:nvSpPr>
            <p:cNvPr id="10" name="TextBox 9">
              <a:extLst>
                <a:ext uri="{FF2B5EF4-FFF2-40B4-BE49-F238E27FC236}">
                  <a16:creationId xmlns:a16="http://schemas.microsoft.com/office/drawing/2014/main" id="{CF31A7F5-90E4-101B-69C8-637153515891}"/>
                </a:ext>
              </a:extLst>
            </p:cNvPr>
            <p:cNvSpPr txBox="1"/>
            <p:nvPr/>
          </p:nvSpPr>
          <p:spPr>
            <a:xfrm>
              <a:off x="8658968" y="3146941"/>
              <a:ext cx="2795201" cy="364652"/>
            </a:xfrm>
            <a:prstGeom prst="rect">
              <a:avLst/>
            </a:prstGeom>
            <a:noFill/>
          </p:spPr>
          <p:txBody>
            <a:bodyPr wrap="square" lIns="0" tIns="0" rIns="0" bIns="0" anchor="ctr">
              <a:spAutoFit/>
            </a:bodyPr>
            <a:lstStyle/>
            <a:p>
              <a:pPr algn="l">
                <a:lnSpc>
                  <a:spcPct val="150000"/>
                </a:lnSpc>
              </a:pPr>
              <a:r>
                <a:rPr lang="en-AU" sz="1800" dirty="0"/>
                <a:t>6 to 10 days</a:t>
              </a:r>
            </a:p>
          </p:txBody>
        </p:sp>
        <p:sp>
          <p:nvSpPr>
            <p:cNvPr id="26" name="Rectangle 25">
              <a:extLst>
                <a:ext uri="{FF2B5EF4-FFF2-40B4-BE49-F238E27FC236}">
                  <a16:creationId xmlns:a16="http://schemas.microsoft.com/office/drawing/2014/main" id="{AF401B4A-ABBF-80AD-4758-0988DB7D55A4}"/>
                </a:ext>
              </a:extLst>
            </p:cNvPr>
            <p:cNvSpPr/>
            <p:nvPr/>
          </p:nvSpPr>
          <p:spPr>
            <a:xfrm>
              <a:off x="8386503" y="3117252"/>
              <a:ext cx="214489" cy="457200"/>
            </a:xfrm>
            <a:prstGeom prst="rect">
              <a:avLst/>
            </a:prstGeom>
            <a:solidFill>
              <a:srgbClr val="7ACBB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37" name="Group 36" descr="An element of the key to the mandatory vacation days map. '11 to 15 days'. Saudi Arabia, Mongolia and some South American countries are in this category.">
            <a:extLst>
              <a:ext uri="{FF2B5EF4-FFF2-40B4-BE49-F238E27FC236}">
                <a16:creationId xmlns:a16="http://schemas.microsoft.com/office/drawing/2014/main" id="{1E86BC2A-0CCE-DAF9-6ED6-9C00ADF6EA1F}"/>
              </a:ext>
            </a:extLst>
          </p:cNvPr>
          <p:cNvGrpSpPr/>
          <p:nvPr/>
        </p:nvGrpSpPr>
        <p:grpSpPr>
          <a:xfrm>
            <a:off x="8386502" y="3762470"/>
            <a:ext cx="3067667" cy="457200"/>
            <a:chOff x="8386502" y="3686589"/>
            <a:chExt cx="3067667" cy="457200"/>
          </a:xfrm>
        </p:grpSpPr>
        <p:sp>
          <p:nvSpPr>
            <p:cNvPr id="14" name="TextBox 13">
              <a:extLst>
                <a:ext uri="{FF2B5EF4-FFF2-40B4-BE49-F238E27FC236}">
                  <a16:creationId xmlns:a16="http://schemas.microsoft.com/office/drawing/2014/main" id="{62DE4A70-A8C2-AF10-9306-3526316B053E}"/>
                </a:ext>
              </a:extLst>
            </p:cNvPr>
            <p:cNvSpPr txBox="1"/>
            <p:nvPr/>
          </p:nvSpPr>
          <p:spPr>
            <a:xfrm>
              <a:off x="8658968" y="3715806"/>
              <a:ext cx="2795201" cy="363600"/>
            </a:xfrm>
            <a:prstGeom prst="rect">
              <a:avLst/>
            </a:prstGeom>
            <a:noFill/>
          </p:spPr>
          <p:txBody>
            <a:bodyPr wrap="square" lIns="0" tIns="0" rIns="0" bIns="0" anchor="ctr">
              <a:spAutoFit/>
            </a:bodyPr>
            <a:lstStyle/>
            <a:p>
              <a:r>
                <a:rPr lang="en-AU" sz="1800" dirty="0"/>
                <a:t>11 to 15 days</a:t>
              </a:r>
            </a:p>
          </p:txBody>
        </p:sp>
        <p:sp>
          <p:nvSpPr>
            <p:cNvPr id="27" name="Rectangle 26">
              <a:extLst>
                <a:ext uri="{FF2B5EF4-FFF2-40B4-BE49-F238E27FC236}">
                  <a16:creationId xmlns:a16="http://schemas.microsoft.com/office/drawing/2014/main" id="{F77A6FB2-1AAF-88F0-A3B0-FCFA8E5F1C1B}"/>
                </a:ext>
              </a:extLst>
            </p:cNvPr>
            <p:cNvSpPr/>
            <p:nvPr/>
          </p:nvSpPr>
          <p:spPr>
            <a:xfrm>
              <a:off x="8386502" y="3686589"/>
              <a:ext cx="214489" cy="457200"/>
            </a:xfrm>
            <a:prstGeom prst="rect">
              <a:avLst/>
            </a:prstGeom>
            <a:solidFill>
              <a:srgbClr val="41B6C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38" name="Group 37" descr="An element of the key to the mandatory vacation days map. '16 to 20 days'. Australia, Russia, Kazakhstan and some African nations are in this category.">
            <a:extLst>
              <a:ext uri="{FF2B5EF4-FFF2-40B4-BE49-F238E27FC236}">
                <a16:creationId xmlns:a16="http://schemas.microsoft.com/office/drawing/2014/main" id="{2C67368F-5749-42E9-C3AB-A5C548B8D2F2}"/>
              </a:ext>
            </a:extLst>
          </p:cNvPr>
          <p:cNvGrpSpPr/>
          <p:nvPr/>
        </p:nvGrpSpPr>
        <p:grpSpPr>
          <a:xfrm>
            <a:off x="8386502" y="4331807"/>
            <a:ext cx="3090968" cy="457200"/>
            <a:chOff x="8386502" y="4255926"/>
            <a:chExt cx="3090968" cy="457200"/>
          </a:xfrm>
        </p:grpSpPr>
        <p:sp>
          <p:nvSpPr>
            <p:cNvPr id="16" name="TextBox 15">
              <a:extLst>
                <a:ext uri="{FF2B5EF4-FFF2-40B4-BE49-F238E27FC236}">
                  <a16:creationId xmlns:a16="http://schemas.microsoft.com/office/drawing/2014/main" id="{58FD940A-3B49-E15D-C785-03775BDC0B7E}"/>
                </a:ext>
              </a:extLst>
            </p:cNvPr>
            <p:cNvSpPr txBox="1"/>
            <p:nvPr/>
          </p:nvSpPr>
          <p:spPr>
            <a:xfrm>
              <a:off x="8658968" y="4283619"/>
              <a:ext cx="2818502" cy="363600"/>
            </a:xfrm>
            <a:prstGeom prst="rect">
              <a:avLst/>
            </a:prstGeom>
            <a:noFill/>
          </p:spPr>
          <p:txBody>
            <a:bodyPr wrap="square" lIns="0" tIns="0" rIns="0" bIns="0" anchor="ctr">
              <a:spAutoFit/>
            </a:bodyPr>
            <a:lstStyle/>
            <a:p>
              <a:r>
                <a:rPr lang="en-AU" sz="1800" dirty="0"/>
                <a:t>16 to 20 days</a:t>
              </a:r>
            </a:p>
          </p:txBody>
        </p:sp>
        <p:sp>
          <p:nvSpPr>
            <p:cNvPr id="28" name="Rectangle 27">
              <a:extLst>
                <a:ext uri="{FF2B5EF4-FFF2-40B4-BE49-F238E27FC236}">
                  <a16:creationId xmlns:a16="http://schemas.microsoft.com/office/drawing/2014/main" id="{2D7902A2-1EE1-7F32-8C45-CF37C3644D16}"/>
                </a:ext>
              </a:extLst>
            </p:cNvPr>
            <p:cNvSpPr/>
            <p:nvPr/>
          </p:nvSpPr>
          <p:spPr>
            <a:xfrm>
              <a:off x="8386502" y="4255926"/>
              <a:ext cx="214489" cy="457200"/>
            </a:xfrm>
            <a:prstGeom prst="rect">
              <a:avLst/>
            </a:prstGeom>
            <a:solidFill>
              <a:srgbClr val="046F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39" name="Group 38" descr="An element of the key to the mandatory vacation days map. '21 to 22 days'. Some of the countries in this category are Brazil, several African and Middle-Eastern nations.">
            <a:extLst>
              <a:ext uri="{FF2B5EF4-FFF2-40B4-BE49-F238E27FC236}">
                <a16:creationId xmlns:a16="http://schemas.microsoft.com/office/drawing/2014/main" id="{BD16E9D8-84B9-B582-1BF7-6B234F266BEC}"/>
              </a:ext>
            </a:extLst>
          </p:cNvPr>
          <p:cNvGrpSpPr/>
          <p:nvPr/>
        </p:nvGrpSpPr>
        <p:grpSpPr>
          <a:xfrm>
            <a:off x="8386502" y="4888285"/>
            <a:ext cx="3090967" cy="457200"/>
            <a:chOff x="8386502" y="4812404"/>
            <a:chExt cx="3090967" cy="457200"/>
          </a:xfrm>
        </p:grpSpPr>
        <p:sp>
          <p:nvSpPr>
            <p:cNvPr id="19" name="TextBox 18">
              <a:extLst>
                <a:ext uri="{FF2B5EF4-FFF2-40B4-BE49-F238E27FC236}">
                  <a16:creationId xmlns:a16="http://schemas.microsoft.com/office/drawing/2014/main" id="{BD6C4C16-85B6-D749-CC8B-2A6184CC2EEB}"/>
                </a:ext>
              </a:extLst>
            </p:cNvPr>
            <p:cNvSpPr txBox="1"/>
            <p:nvPr/>
          </p:nvSpPr>
          <p:spPr>
            <a:xfrm>
              <a:off x="8658968" y="4851432"/>
              <a:ext cx="2818501" cy="364652"/>
            </a:xfrm>
            <a:prstGeom prst="rect">
              <a:avLst/>
            </a:prstGeom>
            <a:noFill/>
          </p:spPr>
          <p:txBody>
            <a:bodyPr wrap="square" lIns="0" tIns="0" rIns="0" bIns="0" anchor="ctr">
              <a:spAutoFit/>
            </a:bodyPr>
            <a:lstStyle/>
            <a:p>
              <a:pPr algn="l">
                <a:lnSpc>
                  <a:spcPct val="150000"/>
                </a:lnSpc>
              </a:pPr>
              <a:r>
                <a:rPr lang="en-AU" sz="1800" dirty="0"/>
                <a:t>21 to 22 days</a:t>
              </a:r>
            </a:p>
          </p:txBody>
        </p:sp>
        <p:sp>
          <p:nvSpPr>
            <p:cNvPr id="29" name="Rectangle 28">
              <a:extLst>
                <a:ext uri="{FF2B5EF4-FFF2-40B4-BE49-F238E27FC236}">
                  <a16:creationId xmlns:a16="http://schemas.microsoft.com/office/drawing/2014/main" id="{3827365C-8867-AA7F-1C06-93B69D5DAB43}"/>
                </a:ext>
              </a:extLst>
            </p:cNvPr>
            <p:cNvSpPr/>
            <p:nvPr/>
          </p:nvSpPr>
          <p:spPr>
            <a:xfrm>
              <a:off x="8386502" y="4812404"/>
              <a:ext cx="214489" cy="457200"/>
            </a:xfrm>
            <a:prstGeom prst="rect">
              <a:avLst/>
            </a:prstGeom>
            <a:solidFill>
              <a:srgbClr val="1C5AA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40" name="Group 39" descr="An element of the key to the mandatory vacation days map. '23 to 28 days' in dark blue. Countries in dark blue are less common and include the UK, Denmark, Norway, Sweden, Finland and France, Ukraine and Yemen.">
            <a:extLst>
              <a:ext uri="{FF2B5EF4-FFF2-40B4-BE49-F238E27FC236}">
                <a16:creationId xmlns:a16="http://schemas.microsoft.com/office/drawing/2014/main" id="{91909EC2-65D8-332A-02E8-E83FC427BADD}"/>
              </a:ext>
            </a:extLst>
          </p:cNvPr>
          <p:cNvGrpSpPr/>
          <p:nvPr/>
        </p:nvGrpSpPr>
        <p:grpSpPr>
          <a:xfrm>
            <a:off x="8386502" y="5449906"/>
            <a:ext cx="3028878" cy="457200"/>
            <a:chOff x="8386502" y="5374025"/>
            <a:chExt cx="3028878" cy="457200"/>
          </a:xfrm>
        </p:grpSpPr>
        <p:sp>
          <p:nvSpPr>
            <p:cNvPr id="21" name="TextBox 20">
              <a:extLst>
                <a:ext uri="{FF2B5EF4-FFF2-40B4-BE49-F238E27FC236}">
                  <a16:creationId xmlns:a16="http://schemas.microsoft.com/office/drawing/2014/main" id="{59106997-86DB-31CB-A689-D095D8FED133}"/>
                </a:ext>
              </a:extLst>
            </p:cNvPr>
            <p:cNvSpPr txBox="1"/>
            <p:nvPr/>
          </p:nvSpPr>
          <p:spPr>
            <a:xfrm>
              <a:off x="8697756" y="5420299"/>
              <a:ext cx="2717624" cy="364652"/>
            </a:xfrm>
            <a:prstGeom prst="rect">
              <a:avLst/>
            </a:prstGeom>
            <a:noFill/>
          </p:spPr>
          <p:txBody>
            <a:bodyPr wrap="square" lIns="0" tIns="0" rIns="0" bIns="0" anchor="ctr">
              <a:spAutoFit/>
            </a:bodyPr>
            <a:lstStyle/>
            <a:p>
              <a:pPr algn="l">
                <a:lnSpc>
                  <a:spcPct val="150000"/>
                </a:lnSpc>
              </a:pPr>
              <a:r>
                <a:rPr lang="en-AU" sz="1800" dirty="0"/>
                <a:t>23 to 28 days</a:t>
              </a:r>
            </a:p>
          </p:txBody>
        </p:sp>
        <p:sp>
          <p:nvSpPr>
            <p:cNvPr id="30" name="Rectangle 29">
              <a:extLst>
                <a:ext uri="{FF2B5EF4-FFF2-40B4-BE49-F238E27FC236}">
                  <a16:creationId xmlns:a16="http://schemas.microsoft.com/office/drawing/2014/main" id="{CAA5B0FF-11C7-8FE5-201F-1B2414E9CC21}"/>
                </a:ext>
              </a:extLst>
            </p:cNvPr>
            <p:cNvSpPr/>
            <p:nvPr/>
          </p:nvSpPr>
          <p:spPr>
            <a:xfrm>
              <a:off x="8386502" y="5374025"/>
              <a:ext cx="214489" cy="457200"/>
            </a:xfrm>
            <a:prstGeom prst="rect">
              <a:avLst/>
            </a:prstGeom>
            <a:solidFill>
              <a:srgbClr val="023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4" name="TextBox 3">
            <a:extLst>
              <a:ext uri="{FF2B5EF4-FFF2-40B4-BE49-F238E27FC236}">
                <a16:creationId xmlns:a16="http://schemas.microsoft.com/office/drawing/2014/main" id="{CFA3799D-826F-A348-4012-6B28CC094B33}"/>
              </a:ext>
            </a:extLst>
          </p:cNvPr>
          <p:cNvSpPr txBox="1"/>
          <p:nvPr/>
        </p:nvSpPr>
        <p:spPr>
          <a:xfrm>
            <a:off x="360000" y="6139676"/>
            <a:ext cx="7438570" cy="276999"/>
          </a:xfrm>
          <a:prstGeom prst="rect">
            <a:avLst/>
          </a:prstGeom>
          <a:noFill/>
        </p:spPr>
        <p:txBody>
          <a:bodyPr wrap="square">
            <a:spAutoFit/>
          </a:bodyPr>
          <a:lstStyle/>
          <a:p>
            <a:r>
              <a:rPr lang="en-AU" sz="1200" u="sng" dirty="0">
                <a:solidFill>
                  <a:srgbClr val="2F5496"/>
                </a:solidFill>
                <a:effectLst/>
                <a:ea typeface="Calibri" panose="020F0502020204030204" pitchFamily="34" charset="0"/>
                <a:hlinkClick r:id="rId4"/>
              </a:rPr>
              <a:t>Map of Vacation Days Around the World</a:t>
            </a:r>
            <a:r>
              <a:rPr lang="en-AU" sz="1200" dirty="0">
                <a:solidFill>
                  <a:srgbClr val="202122"/>
                </a:solidFill>
                <a:effectLst/>
                <a:ea typeface="Calibri" panose="020F0502020204030204" pitchFamily="34" charset="0"/>
              </a:rPr>
              <a:t>’ by Guest2625 </a:t>
            </a:r>
            <a:r>
              <a:rPr lang="en-AU" sz="1200" dirty="0">
                <a:solidFill>
                  <a:srgbClr val="000000"/>
                </a:solidFill>
                <a:effectLst/>
                <a:ea typeface="Calibri" panose="020F0502020204030204" pitchFamily="34" charset="0"/>
              </a:rPr>
              <a:t>is licensed under </a:t>
            </a:r>
            <a:r>
              <a:rPr lang="en-AU" sz="1200" u="sng" dirty="0">
                <a:solidFill>
                  <a:srgbClr val="2F5496"/>
                </a:solidFill>
                <a:effectLst/>
                <a:ea typeface="Calibri" panose="020F0502020204030204" pitchFamily="34" charset="0"/>
                <a:hlinkClick r:id="rId5"/>
              </a:rPr>
              <a:t>CC BY-SA 4.0</a:t>
            </a:r>
            <a:endParaRPr lang="en-AU" sz="1200" dirty="0"/>
          </a:p>
        </p:txBody>
      </p:sp>
      <p:sp>
        <p:nvSpPr>
          <p:cNvPr id="18" name="Slide Number Placeholder 3">
            <a:extLst>
              <a:ext uri="{FF2B5EF4-FFF2-40B4-BE49-F238E27FC236}">
                <a16:creationId xmlns:a16="http://schemas.microsoft.com/office/drawing/2014/main" id="{5028DB00-FC59-2B89-DFF5-EF36E047FCB0}"/>
              </a:ext>
              <a:ext uri="{C183D7F6-B498-43B3-948B-1728B52AA6E4}">
                <adec:decorative xmlns:adec="http://schemas.microsoft.com/office/drawing/2017/decorative" val="1"/>
              </a:ext>
            </a:extLst>
          </p:cNvPr>
          <p:cNvSpPr>
            <a:spLocks noGrp="1"/>
          </p:cNvSpPr>
          <p:nvPr>
            <p:ph type="sldNum" sz="quarter" idx="10"/>
          </p:nvPr>
        </p:nvSpPr>
        <p:spPr>
          <a:xfrm>
            <a:off x="11124000" y="6516000"/>
            <a:ext cx="720000" cy="180000"/>
          </a:xfrm>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3</a:t>
            </a:fld>
            <a:endParaRPr lang="en-AU" dirty="0"/>
          </a:p>
        </p:txBody>
      </p:sp>
    </p:spTree>
    <p:extLst>
      <p:ext uri="{BB962C8B-B14F-4D97-AF65-F5344CB8AC3E}">
        <p14:creationId xmlns:p14="http://schemas.microsoft.com/office/powerpoint/2010/main" val="133624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74AB87-17EC-15C8-373E-7777780DE486}"/>
              </a:ext>
            </a:extLst>
          </p:cNvPr>
          <p:cNvSpPr>
            <a:spLocks noGrp="1"/>
          </p:cNvSpPr>
          <p:nvPr>
            <p:ph type="ctrTitle"/>
          </p:nvPr>
        </p:nvSpPr>
        <p:spPr/>
        <p:txBody>
          <a:bodyPr/>
          <a:lstStyle/>
          <a:p>
            <a:r>
              <a:rPr lang="en-AU" dirty="0"/>
              <a:t>Explore</a:t>
            </a:r>
          </a:p>
        </p:txBody>
      </p:sp>
    </p:spTree>
    <p:extLst>
      <p:ext uri="{BB962C8B-B14F-4D97-AF65-F5344CB8AC3E}">
        <p14:creationId xmlns:p14="http://schemas.microsoft.com/office/powerpoint/2010/main" val="1887398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How did it start?</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Why do we have annual leave?</a:t>
            </a:r>
          </a:p>
        </p:txBody>
      </p:sp>
      <p:sp>
        <p:nvSpPr>
          <p:cNvPr id="10" name="Content Placeholder 2">
            <a:extLst>
              <a:ext uri="{FF2B5EF4-FFF2-40B4-BE49-F238E27FC236}">
                <a16:creationId xmlns:a16="http://schemas.microsoft.com/office/drawing/2014/main" id="{8E86168F-3F50-9B8B-4A17-5B54FD407FB8}"/>
              </a:ext>
            </a:extLst>
          </p:cNvPr>
          <p:cNvSpPr txBox="1">
            <a:spLocks/>
          </p:cNvSpPr>
          <p:nvPr/>
        </p:nvSpPr>
        <p:spPr>
          <a:xfrm>
            <a:off x="360000" y="2056133"/>
            <a:ext cx="5242373" cy="1022269"/>
          </a:xfrm>
          <a:prstGeom prst="rect">
            <a:avLst/>
          </a:prstGeom>
        </p:spPr>
        <p:txBody>
          <a:bodyPr vert="horz" lIns="0" tIns="0" rIns="0" bIns="0" rtlCol="0" anchor="t">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AU" sz="1800" dirty="0"/>
              <a:t>1890s – strike action for employee’s rights.</a:t>
            </a:r>
          </a:p>
          <a:p>
            <a:pPr>
              <a:lnSpc>
                <a:spcPct val="150000"/>
              </a:lnSpc>
            </a:pPr>
            <a:r>
              <a:rPr lang="en-AU" sz="1800" dirty="0"/>
              <a:t>1906 – 10 days paid annual leave introduced</a:t>
            </a:r>
          </a:p>
        </p:txBody>
      </p:sp>
      <p:sp>
        <p:nvSpPr>
          <p:cNvPr id="12" name="TextBox 11">
            <a:extLst>
              <a:ext uri="{FF2B5EF4-FFF2-40B4-BE49-F238E27FC236}">
                <a16:creationId xmlns:a16="http://schemas.microsoft.com/office/drawing/2014/main" id="{0D6AACBB-71D0-71D7-FF39-7A34CBD9D67B}"/>
              </a:ext>
            </a:extLst>
          </p:cNvPr>
          <p:cNvSpPr txBox="1"/>
          <p:nvPr/>
        </p:nvSpPr>
        <p:spPr>
          <a:xfrm>
            <a:off x="298853" y="3781378"/>
            <a:ext cx="5797146" cy="1584588"/>
          </a:xfrm>
          <a:prstGeom prst="rect">
            <a:avLst/>
          </a:prstGeom>
          <a:noFill/>
        </p:spPr>
        <p:txBody>
          <a:bodyPr wrap="square" lIns="0" tIns="0" rIns="0" bIns="0" rtlCol="0">
            <a:noAutofit/>
          </a:bodyPr>
          <a:lstStyle/>
          <a:p>
            <a:pPr>
              <a:lnSpc>
                <a:spcPct val="150000"/>
              </a:lnSpc>
            </a:pPr>
            <a:r>
              <a:rPr lang="en-AU" sz="1800" dirty="0"/>
              <a:t>The first award in Australia was the maritime and shearers’ awards outlining working conditions and rights of workers. </a:t>
            </a:r>
          </a:p>
        </p:txBody>
      </p:sp>
      <p:sp>
        <p:nvSpPr>
          <p:cNvPr id="2" name="Slide Number Placeholder 1">
            <a:extLst>
              <a:ext uri="{FF2B5EF4-FFF2-40B4-BE49-F238E27FC236}">
                <a16:creationId xmlns:a16="http://schemas.microsoft.com/office/drawing/2014/main" id="{D60FF093-848A-E359-BD30-43A0C424B9FB}"/>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5</a:t>
            </a:fld>
            <a:endParaRPr lang="en-AU" dirty="0"/>
          </a:p>
        </p:txBody>
      </p:sp>
    </p:spTree>
    <p:extLst>
      <p:ext uri="{BB962C8B-B14F-4D97-AF65-F5344CB8AC3E}">
        <p14:creationId xmlns:p14="http://schemas.microsoft.com/office/powerpoint/2010/main" val="4095335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How did it start? (2)</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Why do we have annual leave? </a:t>
            </a:r>
          </a:p>
        </p:txBody>
      </p:sp>
      <p:sp>
        <p:nvSpPr>
          <p:cNvPr id="8" name="Content Placeholder 2">
            <a:extLst>
              <a:ext uri="{FF2B5EF4-FFF2-40B4-BE49-F238E27FC236}">
                <a16:creationId xmlns:a16="http://schemas.microsoft.com/office/drawing/2014/main" id="{D48581CA-DFEC-471F-A4B4-D02D810E42C5}"/>
              </a:ext>
            </a:extLst>
          </p:cNvPr>
          <p:cNvSpPr txBox="1">
            <a:spLocks/>
          </p:cNvSpPr>
          <p:nvPr/>
        </p:nvSpPr>
        <p:spPr>
          <a:xfrm>
            <a:off x="360000" y="2056133"/>
            <a:ext cx="5242373" cy="1022269"/>
          </a:xfrm>
          <a:prstGeom prst="rect">
            <a:avLst/>
          </a:prstGeom>
        </p:spPr>
        <p:txBody>
          <a:bodyPr vert="horz" lIns="0" tIns="0" rIns="0" bIns="0" rtlCol="0" anchor="t">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AU" sz="1800" dirty="0"/>
              <a:t>1890s – strike action for employee’s rights.</a:t>
            </a:r>
          </a:p>
          <a:p>
            <a:pPr>
              <a:lnSpc>
                <a:spcPct val="150000"/>
              </a:lnSpc>
            </a:pPr>
            <a:r>
              <a:rPr lang="en-AU" sz="1800" dirty="0"/>
              <a:t>1906 – 10 days paid annual leave introduced</a:t>
            </a:r>
          </a:p>
        </p:txBody>
      </p:sp>
      <p:sp>
        <p:nvSpPr>
          <p:cNvPr id="2" name="Speech Bubble: Rectangle with Corners Rounded 1">
            <a:extLst>
              <a:ext uri="{FF2B5EF4-FFF2-40B4-BE49-F238E27FC236}">
                <a16:creationId xmlns:a16="http://schemas.microsoft.com/office/drawing/2014/main" id="{F19FD355-CA2C-4AD6-5D07-C07B60278D99}"/>
              </a:ext>
            </a:extLst>
          </p:cNvPr>
          <p:cNvSpPr/>
          <p:nvPr/>
        </p:nvSpPr>
        <p:spPr>
          <a:xfrm>
            <a:off x="6095999" y="1994351"/>
            <a:ext cx="4413600" cy="1084051"/>
          </a:xfrm>
          <a:prstGeom prst="wedgeRoundRectCallout">
            <a:avLst>
              <a:gd name="adj1" fmla="val -71568"/>
              <a:gd name="adj2" fmla="val -22330"/>
              <a:gd name="adj3" fmla="val 16667"/>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88900">
              <a:lnSpc>
                <a:spcPct val="150000"/>
              </a:lnSpc>
            </a:pPr>
            <a:r>
              <a:rPr lang="en-AU" sz="1800" dirty="0"/>
              <a:t>What is a strike? Why do they occur?</a:t>
            </a:r>
          </a:p>
        </p:txBody>
      </p:sp>
      <p:sp>
        <p:nvSpPr>
          <p:cNvPr id="9" name="TextBox 8">
            <a:extLst>
              <a:ext uri="{FF2B5EF4-FFF2-40B4-BE49-F238E27FC236}">
                <a16:creationId xmlns:a16="http://schemas.microsoft.com/office/drawing/2014/main" id="{C2B0C55D-DDC9-E455-BB3B-BE529CAD9DDB}"/>
              </a:ext>
            </a:extLst>
          </p:cNvPr>
          <p:cNvSpPr txBox="1"/>
          <p:nvPr/>
        </p:nvSpPr>
        <p:spPr>
          <a:xfrm>
            <a:off x="298853" y="3781378"/>
            <a:ext cx="5797146" cy="1258973"/>
          </a:xfrm>
          <a:prstGeom prst="rect">
            <a:avLst/>
          </a:prstGeom>
          <a:noFill/>
        </p:spPr>
        <p:txBody>
          <a:bodyPr wrap="square" lIns="0" tIns="0" rIns="0" bIns="0" rtlCol="0">
            <a:noAutofit/>
          </a:bodyPr>
          <a:lstStyle/>
          <a:p>
            <a:pPr>
              <a:lnSpc>
                <a:spcPct val="150000"/>
              </a:lnSpc>
            </a:pPr>
            <a:r>
              <a:rPr lang="en-AU" sz="1800" dirty="0"/>
              <a:t>The first award in Australia was the maritime and shearers’ awards outlining working conditions and rights of workers. </a:t>
            </a:r>
          </a:p>
        </p:txBody>
      </p:sp>
      <p:sp>
        <p:nvSpPr>
          <p:cNvPr id="4" name="Speech Bubble: Rectangle with Corners Rounded 3">
            <a:extLst>
              <a:ext uri="{FF2B5EF4-FFF2-40B4-BE49-F238E27FC236}">
                <a16:creationId xmlns:a16="http://schemas.microsoft.com/office/drawing/2014/main" id="{C3F6E8AE-0BB4-69B2-F7F4-119967F3AFD2}"/>
              </a:ext>
            </a:extLst>
          </p:cNvPr>
          <p:cNvSpPr/>
          <p:nvPr/>
        </p:nvSpPr>
        <p:spPr>
          <a:xfrm>
            <a:off x="6096000" y="3814774"/>
            <a:ext cx="4412909" cy="993186"/>
          </a:xfrm>
          <a:prstGeom prst="wedgeRoundRectCallout">
            <a:avLst>
              <a:gd name="adj1" fmla="val -63099"/>
              <a:gd name="adj2" fmla="val -22767"/>
              <a:gd name="adj3" fmla="val 16667"/>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1074738">
              <a:lnSpc>
                <a:spcPct val="150000"/>
              </a:lnSpc>
            </a:pPr>
            <a:r>
              <a:rPr lang="en-AU" sz="1800" dirty="0"/>
              <a:t>What is an award?</a:t>
            </a:r>
          </a:p>
        </p:txBody>
      </p:sp>
      <p:sp>
        <p:nvSpPr>
          <p:cNvPr id="5" name="Slide Number Placeholder 4">
            <a:extLst>
              <a:ext uri="{FF2B5EF4-FFF2-40B4-BE49-F238E27FC236}">
                <a16:creationId xmlns:a16="http://schemas.microsoft.com/office/drawing/2014/main" id="{17745B49-8627-B252-AE6B-8BB32A23EEC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6</a:t>
            </a:fld>
            <a:endParaRPr lang="en-AU" dirty="0"/>
          </a:p>
        </p:txBody>
      </p:sp>
    </p:spTree>
    <p:extLst>
      <p:ext uri="{BB962C8B-B14F-4D97-AF65-F5344CB8AC3E}">
        <p14:creationId xmlns:p14="http://schemas.microsoft.com/office/powerpoint/2010/main" val="646485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When did it become the normal?</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Why do we have annual leave?</a:t>
            </a:r>
          </a:p>
        </p:txBody>
      </p:sp>
      <p:sp>
        <p:nvSpPr>
          <p:cNvPr id="3" name="Content Placeholder 2">
            <a:extLst>
              <a:ext uri="{FF2B5EF4-FFF2-40B4-BE49-F238E27FC236}">
                <a16:creationId xmlns:a16="http://schemas.microsoft.com/office/drawing/2014/main" id="{0D5F2A44-6A8F-7315-2E7C-14D2F681D4D1}"/>
              </a:ext>
            </a:extLst>
          </p:cNvPr>
          <p:cNvSpPr>
            <a:spLocks noGrp="1"/>
          </p:cNvSpPr>
          <p:nvPr>
            <p:ph idx="1"/>
          </p:nvPr>
        </p:nvSpPr>
        <p:spPr>
          <a:xfrm>
            <a:off x="348000" y="2055600"/>
            <a:ext cx="11484000" cy="435430"/>
          </a:xfrm>
        </p:spPr>
        <p:txBody>
          <a:bodyPr/>
          <a:lstStyle/>
          <a:p>
            <a:pPr>
              <a:lnSpc>
                <a:spcPct val="150000"/>
              </a:lnSpc>
            </a:pPr>
            <a:r>
              <a:rPr lang="en-AU" sz="1800" dirty="0"/>
              <a:t>1935 – one week paid annual leave for The Printer’s Union </a:t>
            </a:r>
          </a:p>
          <a:p>
            <a:pPr>
              <a:lnSpc>
                <a:spcPct val="150000"/>
              </a:lnSpc>
            </a:pPr>
            <a:endParaRPr lang="en-AU" sz="1800" dirty="0"/>
          </a:p>
          <a:p>
            <a:pPr>
              <a:lnSpc>
                <a:spcPct val="150000"/>
              </a:lnSpc>
            </a:pPr>
            <a:endParaRPr lang="en-AU" sz="1800" dirty="0"/>
          </a:p>
        </p:txBody>
      </p:sp>
      <p:sp>
        <p:nvSpPr>
          <p:cNvPr id="4" name="TextBox 3">
            <a:extLst>
              <a:ext uri="{FF2B5EF4-FFF2-40B4-BE49-F238E27FC236}">
                <a16:creationId xmlns:a16="http://schemas.microsoft.com/office/drawing/2014/main" id="{1B65676F-44D6-FBA8-3B03-68BAA10E1D0A}"/>
              </a:ext>
            </a:extLst>
          </p:cNvPr>
          <p:cNvSpPr txBox="1"/>
          <p:nvPr/>
        </p:nvSpPr>
        <p:spPr>
          <a:xfrm>
            <a:off x="360000" y="3804113"/>
            <a:ext cx="11484000" cy="379142"/>
          </a:xfrm>
          <a:prstGeom prst="rect">
            <a:avLst/>
          </a:prstGeom>
          <a:noFill/>
        </p:spPr>
        <p:txBody>
          <a:bodyPr wrap="square" lIns="0" tIns="0" rIns="0" bIns="0" rtlCol="0">
            <a:noAutofit/>
          </a:bodyPr>
          <a:lstStyle/>
          <a:p>
            <a:r>
              <a:rPr lang="en-AU" sz="1800" dirty="0"/>
              <a:t>1945 – after WWII, two weeks’ annual leave.</a:t>
            </a:r>
          </a:p>
          <a:p>
            <a:pPr algn="l"/>
            <a:endParaRPr lang="en-AU" sz="1800" dirty="0"/>
          </a:p>
        </p:txBody>
      </p:sp>
      <p:sp>
        <p:nvSpPr>
          <p:cNvPr id="5" name="TextBox 4">
            <a:extLst>
              <a:ext uri="{FF2B5EF4-FFF2-40B4-BE49-F238E27FC236}">
                <a16:creationId xmlns:a16="http://schemas.microsoft.com/office/drawing/2014/main" id="{AB81CEDD-31EA-9E1E-BC68-5BC6262DB3C8}"/>
              </a:ext>
            </a:extLst>
          </p:cNvPr>
          <p:cNvSpPr txBox="1"/>
          <p:nvPr/>
        </p:nvSpPr>
        <p:spPr>
          <a:xfrm>
            <a:off x="360000" y="5496338"/>
            <a:ext cx="11484000" cy="379142"/>
          </a:xfrm>
          <a:prstGeom prst="rect">
            <a:avLst/>
          </a:prstGeom>
          <a:noFill/>
        </p:spPr>
        <p:txBody>
          <a:bodyPr wrap="square" lIns="0" tIns="0" rIns="0" bIns="0" rtlCol="0">
            <a:noAutofit/>
          </a:bodyPr>
          <a:lstStyle/>
          <a:p>
            <a:pPr>
              <a:lnSpc>
                <a:spcPct val="150000"/>
              </a:lnSpc>
            </a:pPr>
            <a:r>
              <a:rPr lang="en-AU" sz="1800" dirty="0"/>
              <a:t>1974 – 4 weeks annual leave</a:t>
            </a:r>
          </a:p>
        </p:txBody>
      </p:sp>
      <p:sp>
        <p:nvSpPr>
          <p:cNvPr id="2" name="Slide Number Placeholder 1">
            <a:extLst>
              <a:ext uri="{FF2B5EF4-FFF2-40B4-BE49-F238E27FC236}">
                <a16:creationId xmlns:a16="http://schemas.microsoft.com/office/drawing/2014/main" id="{4C20B973-6434-FEFA-3070-18DD18E6DF42}"/>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7</a:t>
            </a:fld>
            <a:endParaRPr lang="en-AU" dirty="0"/>
          </a:p>
        </p:txBody>
      </p:sp>
    </p:spTree>
    <p:extLst>
      <p:ext uri="{BB962C8B-B14F-4D97-AF65-F5344CB8AC3E}">
        <p14:creationId xmlns:p14="http://schemas.microsoft.com/office/powerpoint/2010/main" val="551756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When did it become the normal? (2)</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Why do we have annual leave? </a:t>
            </a:r>
          </a:p>
        </p:txBody>
      </p:sp>
      <p:sp>
        <p:nvSpPr>
          <p:cNvPr id="7" name="Content Placeholder 2">
            <a:extLst>
              <a:ext uri="{FF2B5EF4-FFF2-40B4-BE49-F238E27FC236}">
                <a16:creationId xmlns:a16="http://schemas.microsoft.com/office/drawing/2014/main" id="{3AD01D28-971A-4916-17EF-D375059D4920}"/>
              </a:ext>
            </a:extLst>
          </p:cNvPr>
          <p:cNvSpPr txBox="1">
            <a:spLocks/>
          </p:cNvSpPr>
          <p:nvPr/>
        </p:nvSpPr>
        <p:spPr>
          <a:xfrm>
            <a:off x="348000" y="2055600"/>
            <a:ext cx="11484000" cy="435430"/>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AU" sz="1800"/>
              <a:t>1935 – one week paid annual leave for The Printer’s Union </a:t>
            </a:r>
          </a:p>
          <a:p>
            <a:pPr>
              <a:lnSpc>
                <a:spcPct val="150000"/>
              </a:lnSpc>
            </a:pPr>
            <a:endParaRPr lang="en-AU" sz="1800"/>
          </a:p>
          <a:p>
            <a:pPr>
              <a:lnSpc>
                <a:spcPct val="150000"/>
              </a:lnSpc>
            </a:pPr>
            <a:endParaRPr lang="en-AU" sz="1800" dirty="0"/>
          </a:p>
        </p:txBody>
      </p:sp>
      <p:sp>
        <p:nvSpPr>
          <p:cNvPr id="2" name="Speech Bubble: Rectangle with Corners Rounded 1">
            <a:extLst>
              <a:ext uri="{FF2B5EF4-FFF2-40B4-BE49-F238E27FC236}">
                <a16:creationId xmlns:a16="http://schemas.microsoft.com/office/drawing/2014/main" id="{CA10C9A2-0B63-72DE-6032-F8ADE6C017CC}"/>
              </a:ext>
            </a:extLst>
          </p:cNvPr>
          <p:cNvSpPr/>
          <p:nvPr/>
        </p:nvSpPr>
        <p:spPr>
          <a:xfrm flipH="1">
            <a:off x="6970851" y="2122673"/>
            <a:ext cx="2227433" cy="736714"/>
          </a:xfrm>
          <a:prstGeom prst="wedgeRoundRectCallout">
            <a:avLst>
              <a:gd name="adj1" fmla="val 66868"/>
              <a:gd name="adj2" fmla="val -20716"/>
              <a:gd name="adj3" fmla="val 16667"/>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50000"/>
              </a:lnSpc>
            </a:pPr>
            <a:r>
              <a:rPr lang="en-AU" sz="1800" dirty="0"/>
              <a:t>What is a union?</a:t>
            </a:r>
          </a:p>
        </p:txBody>
      </p:sp>
      <p:sp>
        <p:nvSpPr>
          <p:cNvPr id="8" name="TextBox 7">
            <a:extLst>
              <a:ext uri="{FF2B5EF4-FFF2-40B4-BE49-F238E27FC236}">
                <a16:creationId xmlns:a16="http://schemas.microsoft.com/office/drawing/2014/main" id="{CF3BF4F1-AFAF-FC66-CBE9-9B034CB4FB74}"/>
              </a:ext>
            </a:extLst>
          </p:cNvPr>
          <p:cNvSpPr txBox="1"/>
          <p:nvPr/>
        </p:nvSpPr>
        <p:spPr>
          <a:xfrm>
            <a:off x="360000" y="3804113"/>
            <a:ext cx="11484000" cy="379142"/>
          </a:xfrm>
          <a:prstGeom prst="rect">
            <a:avLst/>
          </a:prstGeom>
          <a:noFill/>
        </p:spPr>
        <p:txBody>
          <a:bodyPr wrap="square" lIns="0" tIns="0" rIns="0" bIns="0" rtlCol="0">
            <a:noAutofit/>
          </a:bodyPr>
          <a:lstStyle/>
          <a:p>
            <a:r>
              <a:rPr lang="en-AU" sz="1800" dirty="0"/>
              <a:t>1945 – after WWII, two weeks’ annual leave.</a:t>
            </a:r>
          </a:p>
          <a:p>
            <a:pPr algn="l"/>
            <a:endParaRPr lang="en-AU" sz="1800" dirty="0"/>
          </a:p>
        </p:txBody>
      </p:sp>
      <p:sp>
        <p:nvSpPr>
          <p:cNvPr id="9" name="TextBox 8">
            <a:extLst>
              <a:ext uri="{FF2B5EF4-FFF2-40B4-BE49-F238E27FC236}">
                <a16:creationId xmlns:a16="http://schemas.microsoft.com/office/drawing/2014/main" id="{0950CA6C-D49C-3C81-053D-B36AC65DB565}"/>
              </a:ext>
            </a:extLst>
          </p:cNvPr>
          <p:cNvSpPr txBox="1"/>
          <p:nvPr/>
        </p:nvSpPr>
        <p:spPr>
          <a:xfrm>
            <a:off x="360000" y="5496338"/>
            <a:ext cx="11484000" cy="379142"/>
          </a:xfrm>
          <a:prstGeom prst="rect">
            <a:avLst/>
          </a:prstGeom>
          <a:noFill/>
        </p:spPr>
        <p:txBody>
          <a:bodyPr wrap="square" lIns="0" tIns="0" rIns="0" bIns="0" rtlCol="0">
            <a:noAutofit/>
          </a:bodyPr>
          <a:lstStyle/>
          <a:p>
            <a:pPr>
              <a:lnSpc>
                <a:spcPct val="150000"/>
              </a:lnSpc>
            </a:pPr>
            <a:r>
              <a:rPr lang="en-AU" sz="1800" dirty="0"/>
              <a:t>1974 – 4 weeks annual leave</a:t>
            </a:r>
          </a:p>
        </p:txBody>
      </p:sp>
      <p:sp>
        <p:nvSpPr>
          <p:cNvPr id="4" name="Slide Number Placeholder 3">
            <a:extLst>
              <a:ext uri="{FF2B5EF4-FFF2-40B4-BE49-F238E27FC236}">
                <a16:creationId xmlns:a16="http://schemas.microsoft.com/office/drawing/2014/main" id="{73D6B305-77C5-69BE-F478-0C21FE21E555}"/>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8</a:t>
            </a:fld>
            <a:endParaRPr lang="en-AU" dirty="0"/>
          </a:p>
        </p:txBody>
      </p:sp>
    </p:spTree>
    <p:extLst>
      <p:ext uri="{BB962C8B-B14F-4D97-AF65-F5344CB8AC3E}">
        <p14:creationId xmlns:p14="http://schemas.microsoft.com/office/powerpoint/2010/main" val="3639261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Why do we have annual leave loading?</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We have overtime to thank.</a:t>
            </a:r>
          </a:p>
        </p:txBody>
      </p:sp>
      <p:sp>
        <p:nvSpPr>
          <p:cNvPr id="3" name="Content Placeholder 2">
            <a:extLst>
              <a:ext uri="{FF2B5EF4-FFF2-40B4-BE49-F238E27FC236}">
                <a16:creationId xmlns:a16="http://schemas.microsoft.com/office/drawing/2014/main" id="{0D5F2A44-6A8F-7315-2E7C-14D2F681D4D1}"/>
              </a:ext>
            </a:extLst>
          </p:cNvPr>
          <p:cNvSpPr>
            <a:spLocks noGrp="1"/>
          </p:cNvSpPr>
          <p:nvPr>
            <p:ph idx="1"/>
          </p:nvPr>
        </p:nvSpPr>
        <p:spPr>
          <a:xfrm>
            <a:off x="360000" y="1620000"/>
            <a:ext cx="11132090" cy="2579467"/>
          </a:xfrm>
        </p:spPr>
        <p:txBody>
          <a:bodyPr/>
          <a:lstStyle/>
          <a:p>
            <a:pPr>
              <a:lnSpc>
                <a:spcPct val="150000"/>
              </a:lnSpc>
            </a:pPr>
            <a:r>
              <a:rPr lang="en-AU" sz="1800" dirty="0"/>
              <a:t>In the 1970s many people worked in industry and did overtime which was paid on top of their normal income.</a:t>
            </a:r>
          </a:p>
          <a:p>
            <a:pPr>
              <a:lnSpc>
                <a:spcPct val="150000"/>
              </a:lnSpc>
            </a:pPr>
            <a:endParaRPr lang="en-AU" sz="1800" dirty="0"/>
          </a:p>
          <a:p>
            <a:pPr>
              <a:lnSpc>
                <a:spcPct val="150000"/>
              </a:lnSpc>
            </a:pPr>
            <a:r>
              <a:rPr lang="en-AU" sz="1800" dirty="0"/>
              <a:t>Annual leave loading was introduced to compensate workers during their holidays for missing out on overtime pay. </a:t>
            </a:r>
          </a:p>
          <a:p>
            <a:endParaRPr lang="en-AU" sz="1800" dirty="0"/>
          </a:p>
        </p:txBody>
      </p:sp>
      <p:sp>
        <p:nvSpPr>
          <p:cNvPr id="2" name="Slide Number Placeholder 1">
            <a:extLst>
              <a:ext uri="{FF2B5EF4-FFF2-40B4-BE49-F238E27FC236}">
                <a16:creationId xmlns:a16="http://schemas.microsoft.com/office/drawing/2014/main" id="{F05131BD-1604-F857-996D-0B61A31690F1}"/>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9</a:t>
            </a:fld>
            <a:endParaRPr lang="en-AU" dirty="0"/>
          </a:p>
        </p:txBody>
      </p:sp>
    </p:spTree>
    <p:extLst>
      <p:ext uri="{BB962C8B-B14F-4D97-AF65-F5344CB8AC3E}">
        <p14:creationId xmlns:p14="http://schemas.microsoft.com/office/powerpoint/2010/main" val="669187560"/>
      </p:ext>
    </p:extLst>
  </p:cSld>
  <p:clrMapOvr>
    <a:masterClrMapping/>
  </p:clrMapOvr>
</p:sld>
</file>

<file path=ppt/theme/theme1.xml><?xml version="1.0" encoding="utf-8"?>
<a:theme xmlns:a="http://schemas.openxmlformats.org/drawingml/2006/main" name="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7-10-syllabus-sws-december-2022.potx  -  Read-Only" id="{4B7518B7-7928-4400-889E-427E9DE28E01}" vid="{F7238460-63C4-40E6-AE58-06ED0ED9CA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1485</Words>
  <Application>Microsoft Office PowerPoint</Application>
  <PresentationFormat>Widescreen</PresentationFormat>
  <Paragraphs>174</Paragraphs>
  <Slides>23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Public Sans</vt:lpstr>
      <vt:lpstr>Times New Roman</vt:lpstr>
      <vt:lpstr>Public Sans Light</vt:lpstr>
      <vt:lpstr>Cambria Math</vt:lpstr>
      <vt:lpstr>NSWG Corporate</vt:lpstr>
      <vt:lpstr>What? More pay!</vt:lpstr>
      <vt:lpstr>Launch</vt:lpstr>
      <vt:lpstr>What do you notice / what do you wonder? </vt:lpstr>
      <vt:lpstr>Explore</vt:lpstr>
      <vt:lpstr>How did it start?</vt:lpstr>
      <vt:lpstr>How did it start? (2)</vt:lpstr>
      <vt:lpstr>When did it become the normal?</vt:lpstr>
      <vt:lpstr>When did it become the normal? (2)</vt:lpstr>
      <vt:lpstr>Why do we have annual leave loading?</vt:lpstr>
      <vt:lpstr>Why do we have annual leave loading? (2)</vt:lpstr>
      <vt:lpstr>Summarise</vt:lpstr>
      <vt:lpstr>Calculating leave loading (1) </vt:lpstr>
      <vt:lpstr>Calculating leave loading (2) </vt:lpstr>
      <vt:lpstr>Calculating leave loading (3) </vt:lpstr>
      <vt:lpstr>Calculating leave loading (4) </vt:lpstr>
      <vt:lpstr>Calculating leave loading (5) </vt:lpstr>
      <vt:lpstr>Calculating leave loading (6) </vt:lpstr>
      <vt:lpstr>Calculating leave loading (7) </vt:lpstr>
      <vt:lpstr>Calculating leave loading (8) </vt:lpstr>
      <vt:lpstr>Calculating leave loading (9) </vt:lpstr>
      <vt:lpstr>Calculating leave loading (10) </vt:lpstr>
      <vt:lpstr>Calculating leave loading (11) </vt:lpstr>
      <vt:lpstr>Calculating leave loading (12)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More pay!</dc:title>
  <dc:creator>NSW Department of Education</dc:creator>
  <dcterms:created xsi:type="dcterms:W3CDTF">2023-09-12T05:03:58Z</dcterms:created>
  <dcterms:modified xsi:type="dcterms:W3CDTF">2023-09-12T05:04:21Z</dcterms:modified>
</cp:coreProperties>
</file>