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0" r:id="rId3"/>
    <p:sldId id="264" r:id="rId4"/>
    <p:sldId id="269" r:id="rId5"/>
    <p:sldId id="265" r:id="rId6"/>
    <p:sldId id="308" r:id="rId7"/>
    <p:sldId id="268" r:id="rId8"/>
    <p:sldId id="271" r:id="rId9"/>
    <p:sldId id="303" r:id="rId10"/>
    <p:sldId id="305" r:id="rId11"/>
    <p:sldId id="306" r:id="rId12"/>
    <p:sldId id="307" r:id="rId13"/>
    <p:sldId id="275" r:id="rId14"/>
    <p:sldId id="279" r:id="rId15"/>
    <p:sldId id="274" r:id="rId16"/>
    <p:sldId id="280" r:id="rId17"/>
    <p:sldId id="281" r:id="rId18"/>
    <p:sldId id="282" r:id="rId19"/>
    <p:sldId id="283" r:id="rId20"/>
    <p:sldId id="287" r:id="rId21"/>
    <p:sldId id="285" r:id="rId22"/>
    <p:sldId id="288" r:id="rId23"/>
    <p:sldId id="289" r:id="rId24"/>
    <p:sldId id="290" r:id="rId25"/>
    <p:sldId id="291" r:id="rId26"/>
    <p:sldId id="292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Public Sans" panose="020B0604020202020204" charset="0"/>
      <p:regular r:id="rId31"/>
      <p:bold r:id="rId32"/>
      <p:italic r:id="rId33"/>
      <p:boldItalic r:id="rId34"/>
    </p:embeddedFont>
    <p:embeddedFont>
      <p:font typeface="Public Sans Light" panose="020B0604020202020204" charset="0"/>
      <p:regular r:id="rId35"/>
      <p:italic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FD"/>
    <a:srgbClr val="0070C0"/>
    <a:srgbClr val="CBEDFD"/>
    <a:srgbClr val="00296C"/>
    <a:srgbClr val="002664"/>
    <a:srgbClr val="0046B8"/>
    <a:srgbClr val="FFFFFF"/>
    <a:srgbClr val="F6ACB6"/>
    <a:srgbClr val="63001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2" autoAdjust="0"/>
    <p:restoredTop sz="97498" autoAdjust="0"/>
  </p:normalViewPr>
  <p:slideViewPr>
    <p:cSldViewPr snapToGrid="0">
      <p:cViewPr varScale="1">
        <p:scale>
          <a:sx n="88" d="100"/>
          <a:sy n="88" d="100"/>
        </p:scale>
        <p:origin x="690" y="54"/>
      </p:cViewPr>
      <p:guideLst>
        <p:guide orient="horz" pos="406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13/09/2023</a:t>
            </a:fld>
            <a:endParaRPr lang="en-AU" dirty="0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13/09/2023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574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827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55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31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657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wc.gov.a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How much will I earn?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Explicit teaching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52552D-EFFA-5A9C-656E-67E0E798C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88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Wages (7)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2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D643AB5-FC35-ADCF-DFDA-90AAA4B6A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5456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Calculate the hourly rate of pay if a person worked a 4-hour shift and earned $45 including a $5 tip.</a:t>
            </a: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grpSp>
        <p:nvGrpSpPr>
          <p:cNvPr id="14" name="Group 13" descr="A heading 'TIme worked (hours). A bar graph coloured grey. Top axis 0 to 4 bottom axis 0 to 40 in $10 increments. The last increment is 40 to 45. Inside the last segment (40 to 45) is written $5.">
            <a:extLst>
              <a:ext uri="{FF2B5EF4-FFF2-40B4-BE49-F238E27FC236}">
                <a16:creationId xmlns:a16="http://schemas.microsoft.com/office/drawing/2014/main" id="{5028F41D-92F9-CCDC-A266-EA3B7FDED492}"/>
              </a:ext>
            </a:extLst>
          </p:cNvPr>
          <p:cNvGrpSpPr/>
          <p:nvPr/>
        </p:nvGrpSpPr>
        <p:grpSpPr>
          <a:xfrm>
            <a:off x="360000" y="2609287"/>
            <a:ext cx="7600950" cy="1507786"/>
            <a:chOff x="360000" y="2989329"/>
            <a:chExt cx="7600950" cy="1507786"/>
          </a:xfrm>
        </p:grpSpPr>
        <p:pic>
          <p:nvPicPr>
            <p:cNvPr id="15" name="Picture 14" descr="Bar graph. Heading Time worked (hours) Top axis 0 to 4 bottom axis $0 to $45 in $10 increments.">
              <a:extLst>
                <a:ext uri="{FF2B5EF4-FFF2-40B4-BE49-F238E27FC236}">
                  <a16:creationId xmlns:a16="http://schemas.microsoft.com/office/drawing/2014/main" id="{F6782C6B-1E4C-BCC2-C83C-2B20C7BD2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698" b="8969"/>
            <a:stretch/>
          </p:blipFill>
          <p:spPr>
            <a:xfrm>
              <a:off x="360000" y="3456752"/>
              <a:ext cx="7600950" cy="104036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B18E93-2BDF-28E8-8A89-8E93D7418816}"/>
                </a:ext>
              </a:extLst>
            </p:cNvPr>
            <p:cNvSpPr txBox="1"/>
            <p:nvPr/>
          </p:nvSpPr>
          <p:spPr>
            <a:xfrm>
              <a:off x="360000" y="2989329"/>
              <a:ext cx="2859832" cy="359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 b="1" dirty="0">
                  <a:latin typeface="+mj-lt"/>
                </a:rPr>
                <a:t>Time worked (hours)</a:t>
              </a:r>
            </a:p>
          </p:txBody>
        </p:sp>
      </p:grpSp>
      <p:sp>
        <p:nvSpPr>
          <p:cNvPr id="8" name="Speech Bubble: Rectangle with Corners Rounded 7" descr="A call-out box. An arrow points to the  bottom axis of the bar graph which increments by $10. 'How does this show an hourly rate of $10?'">
            <a:extLst>
              <a:ext uri="{FF2B5EF4-FFF2-40B4-BE49-F238E27FC236}">
                <a16:creationId xmlns:a16="http://schemas.microsoft.com/office/drawing/2014/main" id="{3017925A-B9AA-8F41-1B72-EE9DEF7E38D6}"/>
              </a:ext>
            </a:extLst>
          </p:cNvPr>
          <p:cNvSpPr/>
          <p:nvPr/>
        </p:nvSpPr>
        <p:spPr>
          <a:xfrm>
            <a:off x="442763" y="4560759"/>
            <a:ext cx="3481200" cy="1040400"/>
          </a:xfrm>
          <a:prstGeom prst="wedgeRoundRectCallout">
            <a:avLst>
              <a:gd name="adj1" fmla="val -2696"/>
              <a:gd name="adj2" fmla="val -8973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AU" sz="1800" dirty="0"/>
              <a:t>How does this show an hourly rate of $10?</a:t>
            </a:r>
          </a:p>
        </p:txBody>
      </p:sp>
      <p:sp>
        <p:nvSpPr>
          <p:cNvPr id="7" name="Speech Bubble: Rectangle with Corners Rounded 6" descr="A call out box with an arrow pointing to the $5 segment at the end of the bar graph. 'Why is the $5 inside the bar?'">
            <a:extLst>
              <a:ext uri="{FF2B5EF4-FFF2-40B4-BE49-F238E27FC236}">
                <a16:creationId xmlns:a16="http://schemas.microsoft.com/office/drawing/2014/main" id="{EAA258E9-094B-2279-ACB3-DE3B35B96750}"/>
              </a:ext>
            </a:extLst>
          </p:cNvPr>
          <p:cNvSpPr/>
          <p:nvPr/>
        </p:nvSpPr>
        <p:spPr>
          <a:xfrm>
            <a:off x="5009301" y="4558859"/>
            <a:ext cx="3482731" cy="1040363"/>
          </a:xfrm>
          <a:prstGeom prst="wedgeRoundRectCallout">
            <a:avLst>
              <a:gd name="adj1" fmla="val 10892"/>
              <a:gd name="adj2" fmla="val -12479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AU" sz="1800" dirty="0"/>
              <a:t>Why is the $5 inside the bar?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09B14-51FB-5143-511B-2F90E9D5CCBE}"/>
              </a:ext>
            </a:extLst>
          </p:cNvPr>
          <p:cNvSpPr txBox="1"/>
          <p:nvPr/>
        </p:nvSpPr>
        <p:spPr>
          <a:xfrm>
            <a:off x="360000" y="6044846"/>
            <a:ext cx="5421664" cy="453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800" dirty="0"/>
              <a:t>The hourly rate of pay will be $10 per hour.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573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Wages (8)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970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Calculate the hourly rate of pay if a person worked a 6-hour shift and earned $80. This included $8 for working in a confined space. </a:t>
            </a: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517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Wages (9)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10737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Calculate the hourly rate of pay if a person worked a 6-hour shift and earned $80. This included $8 for working in a confined space. </a:t>
            </a: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pic>
        <p:nvPicPr>
          <p:cNvPr id="13" name="Picture 12" descr="A bar graph. The upper axis is from 1 to 6. The lower axis is from 0 to 72 and increments by $12. The last segment is from $72 to $80 and $8 is written inside the segment.">
            <a:extLst>
              <a:ext uri="{FF2B5EF4-FFF2-40B4-BE49-F238E27FC236}">
                <a16:creationId xmlns:a16="http://schemas.microsoft.com/office/drawing/2014/main" id="{01063A6D-4FC2-E8A0-B120-EB2F131EE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463489"/>
            <a:ext cx="9932495" cy="11981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E130A4-CC9B-3F74-2981-BFBB81B32BCE}"/>
              </a:ext>
            </a:extLst>
          </p:cNvPr>
          <p:cNvSpPr txBox="1"/>
          <p:nvPr/>
        </p:nvSpPr>
        <p:spPr>
          <a:xfrm>
            <a:off x="360000" y="6062846"/>
            <a:ext cx="5421664" cy="453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800" dirty="0"/>
              <a:t>The hourly rate of pay will be $12 per hour.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233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Overtime (1)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The language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43A9558-82AB-1DE9-5584-1B6BC5235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249958"/>
              </p:ext>
            </p:extLst>
          </p:nvPr>
        </p:nvGraphicFramePr>
        <p:xfrm>
          <a:off x="360000" y="1810528"/>
          <a:ext cx="7862887" cy="226282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52887">
                  <a:extLst>
                    <a:ext uri="{9D8B030D-6E8A-4147-A177-3AD203B41FA5}">
                      <a16:colId xmlns:a16="http://schemas.microsoft.com/office/drawing/2014/main" val="165348175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074945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/>
                        <a:t>Words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/>
                        <a:t>Decimal / Fraction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7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/>
                        <a:t>Normal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1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/>
                        <a:t>Time and a 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/>
                        <a:t>1 ½  = 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34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/>
                        <a:t>Double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5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/>
                        <a:t>Double time and a 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/>
                        <a:t>2 ½ = 2.5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75436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320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Overtime (2)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9319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Macy works 5 hours on a Saturday. She is paid $11.55 an hour and receives time and a half for working on Saturdays. How much is her pay for this shift?</a:t>
            </a:r>
          </a:p>
          <a:p>
            <a:pPr>
              <a:lnSpc>
                <a:spcPct val="150000"/>
              </a:lnSpc>
            </a:pPr>
            <a:endParaRPr lang="en-AU" sz="1800" dirty="0"/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F900C-5351-EE3E-2300-7CC51B0FCDA4}"/>
              </a:ext>
            </a:extLst>
          </p:cNvPr>
          <p:cNvSpPr txBox="1"/>
          <p:nvPr/>
        </p:nvSpPr>
        <p:spPr>
          <a:xfrm>
            <a:off x="360000" y="2551922"/>
            <a:ext cx="5772513" cy="8724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AU" sz="1800" dirty="0"/>
              <a:t>Pay = 11.55 x 1.5 x 5</a:t>
            </a:r>
          </a:p>
          <a:p>
            <a:pPr>
              <a:lnSpc>
                <a:spcPct val="150000"/>
              </a:lnSpc>
            </a:pPr>
            <a:r>
              <a:rPr lang="en-AU" sz="1800" dirty="0"/>
              <a:t>= $86.63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939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Overtime (3)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56E036-986D-A4AA-BFBF-1F504363A8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3 – self explanation prompt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9319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Macy works 5 hours on a Saturday. She is paid $11.55 an hour and receives time and a half for working on Saturdays. How much is her pay for this shift?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D81A8-9297-084F-D021-A47FB44056E9}"/>
              </a:ext>
            </a:extLst>
          </p:cNvPr>
          <p:cNvSpPr txBox="1"/>
          <p:nvPr/>
        </p:nvSpPr>
        <p:spPr>
          <a:xfrm>
            <a:off x="360000" y="2551922"/>
            <a:ext cx="5772513" cy="8724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AU" sz="1800" dirty="0"/>
              <a:t>Pay = 11.55 x 1.5 x 5</a:t>
            </a:r>
          </a:p>
          <a:p>
            <a:pPr>
              <a:lnSpc>
                <a:spcPct val="150000"/>
              </a:lnSpc>
            </a:pPr>
            <a:r>
              <a:rPr lang="en-AU" sz="1800" dirty="0"/>
              <a:t>= $86.63</a:t>
            </a:r>
          </a:p>
        </p:txBody>
      </p:sp>
      <p:sp>
        <p:nvSpPr>
          <p:cNvPr id="6" name="Speech Bubble: Rectangle with Corners Rounded 5" descr="A call-out box with an arrow highlighting 'time and a half' in the previous textbox. 'What number represents time and a half?'">
            <a:extLst>
              <a:ext uri="{FF2B5EF4-FFF2-40B4-BE49-F238E27FC236}">
                <a16:creationId xmlns:a16="http://schemas.microsoft.com/office/drawing/2014/main" id="{F8849F9D-5127-77A2-C074-5368D117DA35}"/>
              </a:ext>
            </a:extLst>
          </p:cNvPr>
          <p:cNvSpPr/>
          <p:nvPr/>
        </p:nvSpPr>
        <p:spPr>
          <a:xfrm>
            <a:off x="7682812" y="2486087"/>
            <a:ext cx="3801188" cy="1040280"/>
          </a:xfrm>
          <a:prstGeom prst="wedgeRoundRectCallout">
            <a:avLst>
              <a:gd name="adj1" fmla="val -8948"/>
              <a:gd name="adj2" fmla="val -96033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dirty="0"/>
              <a:t>What number represents time and a half?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538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Overtime (4)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9990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Ashton receives $14.30 an hour. He works 6 hours on a public holiday where he receives a penalty rate of time and a half. How much does he earn for this shift?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714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Overtime (5)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8899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Ashton receives $14.30 an hour. He works 6 hours on a public holiday where he receives a penalty rate of time and a half. How much does he earn for this shift?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454B3-CD93-2D9A-B683-2323A5FC58CC}"/>
              </a:ext>
            </a:extLst>
          </p:cNvPr>
          <p:cNvSpPr txBox="1"/>
          <p:nvPr/>
        </p:nvSpPr>
        <p:spPr>
          <a:xfrm>
            <a:off x="360000" y="3169077"/>
            <a:ext cx="7439024" cy="959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/>
              <a:t>Pay = 14.30 x 1.5 x 6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= $128.70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098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formula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Let’s make it easier to calculate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3614473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AU" sz="1800" dirty="0"/>
              <a:t>Total pay = hourly rate x ( normal time hours + 1.5 x time and a half hours + 2 x double time hours)</a:t>
            </a:r>
          </a:p>
          <a:p>
            <a:pPr>
              <a:lnSpc>
                <a:spcPct val="150000"/>
              </a:lnSpc>
            </a:pPr>
            <a:r>
              <a:rPr lang="en-AU" sz="1800" dirty="0"/>
              <a:t>Let P = total Pay</a:t>
            </a:r>
          </a:p>
          <a:p>
            <a:pPr marL="384175">
              <a:lnSpc>
                <a:spcPct val="150000"/>
              </a:lnSpc>
            </a:pPr>
            <a:r>
              <a:rPr lang="en-AU" sz="1800" dirty="0"/>
              <a:t>h = hourly rate</a:t>
            </a:r>
          </a:p>
          <a:p>
            <a:pPr marL="384175">
              <a:lnSpc>
                <a:spcPct val="150000"/>
              </a:lnSpc>
            </a:pPr>
            <a:r>
              <a:rPr lang="en-AU" sz="1800" dirty="0"/>
              <a:t>a = normal time hours</a:t>
            </a:r>
          </a:p>
          <a:p>
            <a:pPr marL="384175">
              <a:lnSpc>
                <a:spcPct val="150000"/>
              </a:lnSpc>
            </a:pPr>
            <a:r>
              <a:rPr lang="en-AU" sz="1800" dirty="0"/>
              <a:t>b = time and a half hours</a:t>
            </a:r>
          </a:p>
          <a:p>
            <a:pPr marL="384175">
              <a:lnSpc>
                <a:spcPct val="150000"/>
              </a:lnSpc>
            </a:pPr>
            <a:r>
              <a:rPr lang="en-AU" sz="1800" dirty="0"/>
              <a:t>c = double time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0DD7886-C411-0DB6-3D2A-B58ED2DE6250}"/>
                  </a:ext>
                </a:extLst>
              </p:cNvPr>
              <p:cNvSpPr/>
              <p:nvPr/>
            </p:nvSpPr>
            <p:spPr>
              <a:xfrm>
                <a:off x="360000" y="5234473"/>
                <a:ext cx="3057810" cy="832339"/>
              </a:xfrm>
              <a:prstGeom prst="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AU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AU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AU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+ 1.5 </m:t>
                      </m:r>
                      <m:r>
                        <a:rPr lang="en-AU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+ 2</m:t>
                      </m:r>
                      <m:r>
                        <a:rPr lang="en-AU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0DD7886-C411-0DB6-3D2A-B58ED2DE6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5234473"/>
                <a:ext cx="3057810" cy="8323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dirty="0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3926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the formula (1)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1"/>
            <a:ext cx="11484000" cy="3837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The hourly rate at a service station is $16.85. Find the total pay for John whose hours are in the table below.</a:t>
            </a:r>
          </a:p>
          <a:p>
            <a:endParaRPr lang="en-AU" sz="18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2516F7-F9A8-41B6-A43E-1219BF16C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75384"/>
              </p:ext>
            </p:extLst>
          </p:nvPr>
        </p:nvGraphicFramePr>
        <p:xfrm>
          <a:off x="360000" y="2643515"/>
          <a:ext cx="10800000" cy="9051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2704322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230463379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74473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normal 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time and a half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double 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2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0551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50655B-CC57-EDF0-FAF1-C0975120B00B}"/>
                  </a:ext>
                </a:extLst>
              </p:cNvPr>
              <p:cNvSpPr txBox="1"/>
              <p:nvPr/>
            </p:nvSpPr>
            <p:spPr>
              <a:xfrm>
                <a:off x="360000" y="3803331"/>
                <a:ext cx="3457785" cy="12417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+1.5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AU" sz="18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=16.85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12+1.5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×5+2 ×8</m:t>
                          </m:r>
                        </m:e>
                      </m:d>
                    </m:oMath>
                  </m:oMathPara>
                </a14:m>
                <a:endParaRPr lang="en-AU" sz="18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=$598.18</m:t>
                      </m:r>
                    </m:oMath>
                  </m:oMathPara>
                </a14:m>
                <a:endParaRPr lang="en-AU" sz="1800" b="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endParaRPr lang="en-AU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50655B-CC57-EDF0-FAF1-C0975120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803331"/>
                <a:ext cx="3457785" cy="12417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034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AU" dirty="0"/>
              <a:t>How do I know I am getting paid correctly?		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anchor="b">
            <a:normAutofit/>
          </a:bodyPr>
          <a:lstStyle/>
          <a:p>
            <a:r>
              <a:rPr lang="en-AU" sz="2000" dirty="0">
                <a:latin typeface="+mj-lt"/>
              </a:rPr>
              <a:t>Fair Work Commission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FD598-1010-DA80-E3DA-4A6742968B2B}"/>
              </a:ext>
            </a:extLst>
          </p:cNvPr>
          <p:cNvSpPr txBox="1"/>
          <p:nvPr/>
        </p:nvSpPr>
        <p:spPr>
          <a:xfrm>
            <a:off x="360000" y="1868760"/>
            <a:ext cx="7440626" cy="253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800" dirty="0"/>
              <a:t>What do they do?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Develop awards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Approve enterprise agreements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Help resolve issues in the workplace</a:t>
            </a:r>
          </a:p>
          <a:p>
            <a:pPr>
              <a:lnSpc>
                <a:spcPct val="150000"/>
              </a:lnSpc>
            </a:pPr>
            <a:endParaRPr lang="en-AU" sz="1800" b="0" kern="1200" dirty="0">
              <a:solidFill>
                <a:srgbClr val="146CFD"/>
              </a:solidFill>
              <a:effectLst/>
              <a:latin typeface="Public Sans" pitchFamily="2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AU" sz="1800" b="0" kern="1200" dirty="0">
                <a:solidFill>
                  <a:srgbClr val="146CFD"/>
                </a:solidFill>
                <a:effectLst/>
                <a:latin typeface="Public Sans" pitchFamily="2" charset="0"/>
                <a:ea typeface="+mn-ea"/>
                <a:cs typeface="+mn-cs"/>
                <a:hlinkClick r:id="rId3"/>
              </a:rPr>
              <a:t>https://www.fwc.gov.au/</a:t>
            </a:r>
            <a:endParaRPr lang="en-AU" sz="1800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028DB00-FC59-2B89-DFF5-EF36E047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spcAft>
                  <a:spcPts val="600"/>
                </a:spcAft>
              </a:pPr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624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the formula (2)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4 – self explanation prompts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643B20F-FB6D-7D8D-A8B0-C73EEE788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8838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The hourly rate at a service station is $16.85. Find the total pay for John whose hours are in the table below.</a:t>
            </a:r>
          </a:p>
          <a:p>
            <a:endParaRPr lang="en-AU" sz="1800" dirty="0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658508A8-4E5E-29F3-0AFA-1E006B500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14951"/>
              </p:ext>
            </p:extLst>
          </p:nvPr>
        </p:nvGraphicFramePr>
        <p:xfrm>
          <a:off x="360000" y="2642400"/>
          <a:ext cx="10800000" cy="9051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2704322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230463379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74473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normal 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time and a half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double 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2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0551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7B3E40-FC6C-8D0A-0EE9-7364D6BE4981}"/>
                  </a:ext>
                </a:extLst>
              </p:cNvPr>
              <p:cNvSpPr txBox="1"/>
              <p:nvPr/>
            </p:nvSpPr>
            <p:spPr>
              <a:xfrm>
                <a:off x="360000" y="3803331"/>
                <a:ext cx="3457785" cy="12417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+1.5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AU" sz="18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=16.85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12+1.5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×5+2 ×8</m:t>
                          </m:r>
                        </m:e>
                      </m:d>
                    </m:oMath>
                  </m:oMathPara>
                </a14:m>
                <a:endParaRPr lang="en-AU" sz="18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=$598.18</m:t>
                      </m:r>
                    </m:oMath>
                  </m:oMathPara>
                </a14:m>
                <a:endParaRPr lang="en-AU" sz="1800" b="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endParaRPr lang="en-AU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7B3E40-FC6C-8D0A-0EE9-7364D6BE4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803331"/>
                <a:ext cx="3457785" cy="12417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66B1245-9F63-1871-59B0-373068DED78A}"/>
              </a:ext>
            </a:extLst>
          </p:cNvPr>
          <p:cNvSpPr/>
          <p:nvPr/>
        </p:nvSpPr>
        <p:spPr>
          <a:xfrm>
            <a:off x="360000" y="5300911"/>
            <a:ext cx="3319807" cy="1149137"/>
          </a:xfrm>
          <a:prstGeom prst="wedgeRoundRectCallout">
            <a:avLst>
              <a:gd name="adj1" fmla="val -20790"/>
              <a:gd name="adj2" fmla="val -73910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dirty="0"/>
              <a:t>Why would we use the formula to calculate pay?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AF30DA3-E00B-0A16-1DB0-5415E94FD60C}"/>
              </a:ext>
            </a:extLst>
          </p:cNvPr>
          <p:cNvSpPr/>
          <p:nvPr/>
        </p:nvSpPr>
        <p:spPr>
          <a:xfrm>
            <a:off x="6096000" y="4185013"/>
            <a:ext cx="4307487" cy="1241778"/>
          </a:xfrm>
          <a:prstGeom prst="wedgeRoundRectCallout">
            <a:avLst>
              <a:gd name="adj1" fmla="val -21211"/>
              <a:gd name="adj2" fmla="val -107564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dirty="0"/>
              <a:t>Can you label the variables in the question?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3226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the formula (3)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19999"/>
            <a:ext cx="11484000" cy="9538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Calculate the weekly earnings of someone who earns $24.50 an hour and works the following hours.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80F9255-8F25-F578-8B2C-8EE6C2F07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34986"/>
              </p:ext>
            </p:extLst>
          </p:nvPr>
        </p:nvGraphicFramePr>
        <p:xfrm>
          <a:off x="360000" y="2642400"/>
          <a:ext cx="10800001" cy="9051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443407">
                  <a:extLst>
                    <a:ext uri="{9D8B030D-6E8A-4147-A177-3AD203B41FA5}">
                      <a16:colId xmlns:a16="http://schemas.microsoft.com/office/drawing/2014/main" val="22704322"/>
                    </a:ext>
                  </a:extLst>
                </a:gridCol>
                <a:gridCol w="3678297">
                  <a:extLst>
                    <a:ext uri="{9D8B030D-6E8A-4147-A177-3AD203B41FA5}">
                      <a16:colId xmlns:a16="http://schemas.microsoft.com/office/drawing/2014/main" val="1230463379"/>
                    </a:ext>
                  </a:extLst>
                </a:gridCol>
                <a:gridCol w="3678297">
                  <a:extLst>
                    <a:ext uri="{9D8B030D-6E8A-4147-A177-3AD203B41FA5}">
                      <a16:colId xmlns:a16="http://schemas.microsoft.com/office/drawing/2014/main" val="274473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normal time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time and a half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double time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2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205515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1777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the formula (4)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9143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Calculate the weekly earnings of someone who earns $24.50 an hour and works the following hours.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DD42FC-AD35-DE05-42E5-8E3556B9C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585414"/>
              </p:ext>
            </p:extLst>
          </p:nvPr>
        </p:nvGraphicFramePr>
        <p:xfrm>
          <a:off x="360000" y="2642400"/>
          <a:ext cx="10800001" cy="9051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443407">
                  <a:extLst>
                    <a:ext uri="{9D8B030D-6E8A-4147-A177-3AD203B41FA5}">
                      <a16:colId xmlns:a16="http://schemas.microsoft.com/office/drawing/2014/main" val="22704322"/>
                    </a:ext>
                  </a:extLst>
                </a:gridCol>
                <a:gridCol w="3678297">
                  <a:extLst>
                    <a:ext uri="{9D8B030D-6E8A-4147-A177-3AD203B41FA5}">
                      <a16:colId xmlns:a16="http://schemas.microsoft.com/office/drawing/2014/main" val="1230463379"/>
                    </a:ext>
                  </a:extLst>
                </a:gridCol>
                <a:gridCol w="3678297">
                  <a:extLst>
                    <a:ext uri="{9D8B030D-6E8A-4147-A177-3AD203B41FA5}">
                      <a16:colId xmlns:a16="http://schemas.microsoft.com/office/drawing/2014/main" val="274473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normal time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time and a half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double time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2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20551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7D1B9F-79DA-786A-0B2C-451ACE6B0A16}"/>
                  </a:ext>
                </a:extLst>
              </p:cNvPr>
              <p:cNvSpPr txBox="1"/>
              <p:nvPr/>
            </p:nvSpPr>
            <p:spPr>
              <a:xfrm>
                <a:off x="360000" y="3899172"/>
                <a:ext cx="7437862" cy="133882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+1.5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AU" sz="1800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24.50 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b="0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 + 1.5 </m:t>
                    </m:r>
                    <m:r>
                      <a:rPr lang="en-A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×7+2×3)</m:t>
                    </m:r>
                  </m:oMath>
                </a14:m>
                <a:endParaRPr lang="en-AU" sz="18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=$992.25</m:t>
                      </m:r>
                    </m:oMath>
                  </m:oMathPara>
                </a14:m>
                <a:endParaRPr lang="en-AU" sz="1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7D1B9F-79DA-786A-0B2C-451ACE6B0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899172"/>
                <a:ext cx="7437862" cy="1338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376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the formula (5)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00" y="1619999"/>
            <a:ext cx="11496000" cy="8838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Hammish does not know his hourly rate. He gets paid $697.30 for the hours displayed in the table below. Can you find his hourly rate? </a:t>
            </a:r>
          </a:p>
          <a:p>
            <a:pPr>
              <a:lnSpc>
                <a:spcPct val="150000"/>
              </a:lnSpc>
            </a:pPr>
            <a:endParaRPr lang="en-AU" sz="1800" dirty="0"/>
          </a:p>
          <a:p>
            <a:pPr>
              <a:lnSpc>
                <a:spcPct val="150000"/>
              </a:lnSpc>
            </a:pPr>
            <a:endParaRPr lang="en-AU" sz="1800" dirty="0"/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2516F7-F9A8-41B6-A43E-1219BF16C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54874"/>
              </p:ext>
            </p:extLst>
          </p:nvPr>
        </p:nvGraphicFramePr>
        <p:xfrm>
          <a:off x="348000" y="2786083"/>
          <a:ext cx="10800000" cy="9051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2704322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230463379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74473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normal 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time and a half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double 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2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0551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6359C1-8C67-9935-419E-C843253A6BFE}"/>
                  </a:ext>
                </a:extLst>
              </p:cNvPr>
              <p:cNvSpPr txBox="1"/>
              <p:nvPr/>
            </p:nvSpPr>
            <p:spPr>
              <a:xfrm>
                <a:off x="360000" y="3981643"/>
                <a:ext cx="5736000" cy="2534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+1.5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AU" sz="18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697.30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15+1.5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×10+2 ×4</m:t>
                          </m:r>
                        </m:e>
                      </m:d>
                    </m:oMath>
                  </m:oMathPara>
                </a14:m>
                <a:endParaRPr lang="en-AU" sz="18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697.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×38</m:t>
                      </m:r>
                    </m:oMath>
                  </m:oMathPara>
                </a14:m>
                <a:endParaRPr lang="en-AU" sz="180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sz="1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697.</m:t>
                        </m:r>
                        <m:r>
                          <a:rPr lang="en-A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A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A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38</m:t>
                        </m:r>
                      </m:den>
                    </m:f>
                    <m:r>
                      <a:rPr lang="en-A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AU" sz="1800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=$18.35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6359C1-8C67-9935-419E-C843253A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981643"/>
                <a:ext cx="5736000" cy="2534357"/>
              </a:xfrm>
              <a:prstGeom prst="rect">
                <a:avLst/>
              </a:prstGeom>
              <a:blipFill>
                <a:blip r:embed="rId3"/>
                <a:stretch>
                  <a:fillRect l="-1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9692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the formula (6)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00" y="1619999"/>
            <a:ext cx="11496000" cy="8838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Hammish does not know his hourly rate. He gets paid $697.30 for the hours displayed in the table below. Can you find his hourly rate? </a:t>
            </a: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15296BB5-F87C-B74C-E3F6-E87502A51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75584"/>
              </p:ext>
            </p:extLst>
          </p:nvPr>
        </p:nvGraphicFramePr>
        <p:xfrm>
          <a:off x="348000" y="2786083"/>
          <a:ext cx="8719800" cy="9051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25267">
                  <a:extLst>
                    <a:ext uri="{9D8B030D-6E8A-4147-A177-3AD203B41FA5}">
                      <a16:colId xmlns:a16="http://schemas.microsoft.com/office/drawing/2014/main" val="22704322"/>
                    </a:ext>
                  </a:extLst>
                </a:gridCol>
                <a:gridCol w="2884169">
                  <a:extLst>
                    <a:ext uri="{9D8B030D-6E8A-4147-A177-3AD203B41FA5}">
                      <a16:colId xmlns:a16="http://schemas.microsoft.com/office/drawing/2014/main" val="1230463379"/>
                    </a:ext>
                  </a:extLst>
                </a:gridCol>
                <a:gridCol w="3210364">
                  <a:extLst>
                    <a:ext uri="{9D8B030D-6E8A-4147-A177-3AD203B41FA5}">
                      <a16:colId xmlns:a16="http://schemas.microsoft.com/office/drawing/2014/main" val="274473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normal 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time and a half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Hours at double 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2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0551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2E7C87-6D85-BF4D-3149-B1F4C560D0F5}"/>
                  </a:ext>
                </a:extLst>
              </p:cNvPr>
              <p:cNvSpPr txBox="1"/>
              <p:nvPr/>
            </p:nvSpPr>
            <p:spPr>
              <a:xfrm>
                <a:off x="360000" y="3981643"/>
                <a:ext cx="3845111" cy="2277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+1.5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AU" sz="18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697.30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15+1.5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×10+2 ×4</m:t>
                          </m:r>
                        </m:e>
                      </m:d>
                    </m:oMath>
                  </m:oMathPara>
                </a14:m>
                <a:endParaRPr lang="en-AU" sz="18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697.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</m:oMath>
                  </m:oMathPara>
                </a14:m>
                <a:endParaRPr lang="en-AU" sz="1800" b="1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sz="1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697.</m:t>
                        </m:r>
                        <m:r>
                          <a:rPr lang="en-A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A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A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38</m:t>
                        </m:r>
                      </m:den>
                    </m:f>
                    <m:r>
                      <a:rPr lang="en-A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AU" sz="1800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=$18.35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2E7C87-6D85-BF4D-3149-B1F4C560D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981643"/>
                <a:ext cx="3845111" cy="22776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25CBE6F-D502-B00E-C1DE-DF0A32DBAF40}"/>
              </a:ext>
            </a:extLst>
          </p:cNvPr>
          <p:cNvSpPr/>
          <p:nvPr/>
        </p:nvSpPr>
        <p:spPr>
          <a:xfrm>
            <a:off x="7030585" y="2306433"/>
            <a:ext cx="5015398" cy="2526826"/>
          </a:xfrm>
          <a:custGeom>
            <a:avLst/>
            <a:gdLst>
              <a:gd name="connsiteX0" fmla="*/ 0 w 5015398"/>
              <a:gd name="connsiteY0" fmla="*/ 194737 h 1168400"/>
              <a:gd name="connsiteX1" fmla="*/ 194737 w 5015398"/>
              <a:gd name="connsiteY1" fmla="*/ 0 h 1168400"/>
              <a:gd name="connsiteX2" fmla="*/ 2925649 w 5015398"/>
              <a:gd name="connsiteY2" fmla="*/ 0 h 1168400"/>
              <a:gd name="connsiteX3" fmla="*/ 3542025 w 5015398"/>
              <a:gd name="connsiteY3" fmla="*/ -1798857 h 1168400"/>
              <a:gd name="connsiteX4" fmla="*/ 4179498 w 5015398"/>
              <a:gd name="connsiteY4" fmla="*/ 0 h 1168400"/>
              <a:gd name="connsiteX5" fmla="*/ 4820661 w 5015398"/>
              <a:gd name="connsiteY5" fmla="*/ 0 h 1168400"/>
              <a:gd name="connsiteX6" fmla="*/ 5015398 w 5015398"/>
              <a:gd name="connsiteY6" fmla="*/ 194737 h 1168400"/>
              <a:gd name="connsiteX7" fmla="*/ 5015398 w 5015398"/>
              <a:gd name="connsiteY7" fmla="*/ 194733 h 1168400"/>
              <a:gd name="connsiteX8" fmla="*/ 5015398 w 5015398"/>
              <a:gd name="connsiteY8" fmla="*/ 194733 h 1168400"/>
              <a:gd name="connsiteX9" fmla="*/ 5015398 w 5015398"/>
              <a:gd name="connsiteY9" fmla="*/ 486833 h 1168400"/>
              <a:gd name="connsiteX10" fmla="*/ 5015398 w 5015398"/>
              <a:gd name="connsiteY10" fmla="*/ 973663 h 1168400"/>
              <a:gd name="connsiteX11" fmla="*/ 4820661 w 5015398"/>
              <a:gd name="connsiteY11" fmla="*/ 1168400 h 1168400"/>
              <a:gd name="connsiteX12" fmla="*/ 4179498 w 5015398"/>
              <a:gd name="connsiteY12" fmla="*/ 1168400 h 1168400"/>
              <a:gd name="connsiteX13" fmla="*/ 2925649 w 5015398"/>
              <a:gd name="connsiteY13" fmla="*/ 1168400 h 1168400"/>
              <a:gd name="connsiteX14" fmla="*/ 2925649 w 5015398"/>
              <a:gd name="connsiteY14" fmla="*/ 1168400 h 1168400"/>
              <a:gd name="connsiteX15" fmla="*/ 194737 w 5015398"/>
              <a:gd name="connsiteY15" fmla="*/ 1168400 h 1168400"/>
              <a:gd name="connsiteX16" fmla="*/ 0 w 5015398"/>
              <a:gd name="connsiteY16" fmla="*/ 973663 h 1168400"/>
              <a:gd name="connsiteX17" fmla="*/ 0 w 5015398"/>
              <a:gd name="connsiteY17" fmla="*/ 486833 h 1168400"/>
              <a:gd name="connsiteX18" fmla="*/ 0 w 5015398"/>
              <a:gd name="connsiteY18" fmla="*/ 194733 h 1168400"/>
              <a:gd name="connsiteX19" fmla="*/ 0 w 5015398"/>
              <a:gd name="connsiteY19" fmla="*/ 194733 h 1168400"/>
              <a:gd name="connsiteX20" fmla="*/ 0 w 5015398"/>
              <a:gd name="connsiteY20" fmla="*/ 194737 h 1168400"/>
              <a:gd name="connsiteX0" fmla="*/ 0 w 5015398"/>
              <a:gd name="connsiteY0" fmla="*/ 1993594 h 2967257"/>
              <a:gd name="connsiteX1" fmla="*/ 194737 w 5015398"/>
              <a:gd name="connsiteY1" fmla="*/ 1798857 h 2967257"/>
              <a:gd name="connsiteX2" fmla="*/ 3273992 w 5015398"/>
              <a:gd name="connsiteY2" fmla="*/ 1787971 h 2967257"/>
              <a:gd name="connsiteX3" fmla="*/ 3542025 w 5015398"/>
              <a:gd name="connsiteY3" fmla="*/ 0 h 2967257"/>
              <a:gd name="connsiteX4" fmla="*/ 4179498 w 5015398"/>
              <a:gd name="connsiteY4" fmla="*/ 1798857 h 2967257"/>
              <a:gd name="connsiteX5" fmla="*/ 4820661 w 5015398"/>
              <a:gd name="connsiteY5" fmla="*/ 1798857 h 2967257"/>
              <a:gd name="connsiteX6" fmla="*/ 5015398 w 5015398"/>
              <a:gd name="connsiteY6" fmla="*/ 1993594 h 2967257"/>
              <a:gd name="connsiteX7" fmla="*/ 5015398 w 5015398"/>
              <a:gd name="connsiteY7" fmla="*/ 1993590 h 2967257"/>
              <a:gd name="connsiteX8" fmla="*/ 5015398 w 5015398"/>
              <a:gd name="connsiteY8" fmla="*/ 1993590 h 2967257"/>
              <a:gd name="connsiteX9" fmla="*/ 5015398 w 5015398"/>
              <a:gd name="connsiteY9" fmla="*/ 2285690 h 2967257"/>
              <a:gd name="connsiteX10" fmla="*/ 5015398 w 5015398"/>
              <a:gd name="connsiteY10" fmla="*/ 2772520 h 2967257"/>
              <a:gd name="connsiteX11" fmla="*/ 4820661 w 5015398"/>
              <a:gd name="connsiteY11" fmla="*/ 2967257 h 2967257"/>
              <a:gd name="connsiteX12" fmla="*/ 4179498 w 5015398"/>
              <a:gd name="connsiteY12" fmla="*/ 2967257 h 2967257"/>
              <a:gd name="connsiteX13" fmla="*/ 2925649 w 5015398"/>
              <a:gd name="connsiteY13" fmla="*/ 2967257 h 2967257"/>
              <a:gd name="connsiteX14" fmla="*/ 2925649 w 5015398"/>
              <a:gd name="connsiteY14" fmla="*/ 2967257 h 2967257"/>
              <a:gd name="connsiteX15" fmla="*/ 194737 w 5015398"/>
              <a:gd name="connsiteY15" fmla="*/ 2967257 h 2967257"/>
              <a:gd name="connsiteX16" fmla="*/ 0 w 5015398"/>
              <a:gd name="connsiteY16" fmla="*/ 2772520 h 2967257"/>
              <a:gd name="connsiteX17" fmla="*/ 0 w 5015398"/>
              <a:gd name="connsiteY17" fmla="*/ 2285690 h 2967257"/>
              <a:gd name="connsiteX18" fmla="*/ 0 w 5015398"/>
              <a:gd name="connsiteY18" fmla="*/ 1993590 h 2967257"/>
              <a:gd name="connsiteX19" fmla="*/ 0 w 5015398"/>
              <a:gd name="connsiteY19" fmla="*/ 1993590 h 2967257"/>
              <a:gd name="connsiteX20" fmla="*/ 0 w 5015398"/>
              <a:gd name="connsiteY20" fmla="*/ 1993594 h 2967257"/>
              <a:gd name="connsiteX0" fmla="*/ 0 w 5015398"/>
              <a:gd name="connsiteY0" fmla="*/ 1993594 h 2967257"/>
              <a:gd name="connsiteX1" fmla="*/ 194737 w 5015398"/>
              <a:gd name="connsiteY1" fmla="*/ 1798857 h 2967257"/>
              <a:gd name="connsiteX2" fmla="*/ 3273992 w 5015398"/>
              <a:gd name="connsiteY2" fmla="*/ 1787971 h 2967257"/>
              <a:gd name="connsiteX3" fmla="*/ 3542025 w 5015398"/>
              <a:gd name="connsiteY3" fmla="*/ 0 h 2967257"/>
              <a:gd name="connsiteX4" fmla="*/ 3885584 w 5015398"/>
              <a:gd name="connsiteY4" fmla="*/ 1793414 h 2967257"/>
              <a:gd name="connsiteX5" fmla="*/ 4820661 w 5015398"/>
              <a:gd name="connsiteY5" fmla="*/ 1798857 h 2967257"/>
              <a:gd name="connsiteX6" fmla="*/ 5015398 w 5015398"/>
              <a:gd name="connsiteY6" fmla="*/ 1993594 h 2967257"/>
              <a:gd name="connsiteX7" fmla="*/ 5015398 w 5015398"/>
              <a:gd name="connsiteY7" fmla="*/ 1993590 h 2967257"/>
              <a:gd name="connsiteX8" fmla="*/ 5015398 w 5015398"/>
              <a:gd name="connsiteY8" fmla="*/ 1993590 h 2967257"/>
              <a:gd name="connsiteX9" fmla="*/ 5015398 w 5015398"/>
              <a:gd name="connsiteY9" fmla="*/ 2285690 h 2967257"/>
              <a:gd name="connsiteX10" fmla="*/ 5015398 w 5015398"/>
              <a:gd name="connsiteY10" fmla="*/ 2772520 h 2967257"/>
              <a:gd name="connsiteX11" fmla="*/ 4820661 w 5015398"/>
              <a:gd name="connsiteY11" fmla="*/ 2967257 h 2967257"/>
              <a:gd name="connsiteX12" fmla="*/ 4179498 w 5015398"/>
              <a:gd name="connsiteY12" fmla="*/ 2967257 h 2967257"/>
              <a:gd name="connsiteX13" fmla="*/ 2925649 w 5015398"/>
              <a:gd name="connsiteY13" fmla="*/ 2967257 h 2967257"/>
              <a:gd name="connsiteX14" fmla="*/ 2925649 w 5015398"/>
              <a:gd name="connsiteY14" fmla="*/ 2967257 h 2967257"/>
              <a:gd name="connsiteX15" fmla="*/ 194737 w 5015398"/>
              <a:gd name="connsiteY15" fmla="*/ 2967257 h 2967257"/>
              <a:gd name="connsiteX16" fmla="*/ 0 w 5015398"/>
              <a:gd name="connsiteY16" fmla="*/ 2772520 h 2967257"/>
              <a:gd name="connsiteX17" fmla="*/ 0 w 5015398"/>
              <a:gd name="connsiteY17" fmla="*/ 2285690 h 2967257"/>
              <a:gd name="connsiteX18" fmla="*/ 0 w 5015398"/>
              <a:gd name="connsiteY18" fmla="*/ 1993590 h 2967257"/>
              <a:gd name="connsiteX19" fmla="*/ 0 w 5015398"/>
              <a:gd name="connsiteY19" fmla="*/ 1993590 h 2967257"/>
              <a:gd name="connsiteX20" fmla="*/ 0 w 5015398"/>
              <a:gd name="connsiteY20" fmla="*/ 1993594 h 296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15398" h="2967257">
                <a:moveTo>
                  <a:pt x="0" y="1993594"/>
                </a:moveTo>
                <a:cubicBezTo>
                  <a:pt x="0" y="1886044"/>
                  <a:pt x="87187" y="1798857"/>
                  <a:pt x="194737" y="1798857"/>
                </a:cubicBezTo>
                <a:lnTo>
                  <a:pt x="3273992" y="1787971"/>
                </a:lnTo>
                <a:lnTo>
                  <a:pt x="3542025" y="0"/>
                </a:lnTo>
                <a:lnTo>
                  <a:pt x="3885584" y="1793414"/>
                </a:lnTo>
                <a:lnTo>
                  <a:pt x="4820661" y="1798857"/>
                </a:lnTo>
                <a:cubicBezTo>
                  <a:pt x="4928211" y="1798857"/>
                  <a:pt x="5015398" y="1886044"/>
                  <a:pt x="5015398" y="1993594"/>
                </a:cubicBezTo>
                <a:lnTo>
                  <a:pt x="5015398" y="1993590"/>
                </a:lnTo>
                <a:lnTo>
                  <a:pt x="5015398" y="1993590"/>
                </a:lnTo>
                <a:lnTo>
                  <a:pt x="5015398" y="2285690"/>
                </a:lnTo>
                <a:lnTo>
                  <a:pt x="5015398" y="2772520"/>
                </a:lnTo>
                <a:cubicBezTo>
                  <a:pt x="5015398" y="2880070"/>
                  <a:pt x="4928211" y="2967257"/>
                  <a:pt x="4820661" y="2967257"/>
                </a:cubicBezTo>
                <a:lnTo>
                  <a:pt x="4179498" y="2967257"/>
                </a:lnTo>
                <a:lnTo>
                  <a:pt x="2925649" y="2967257"/>
                </a:lnTo>
                <a:lnTo>
                  <a:pt x="2925649" y="2967257"/>
                </a:lnTo>
                <a:lnTo>
                  <a:pt x="194737" y="2967257"/>
                </a:lnTo>
                <a:cubicBezTo>
                  <a:pt x="87187" y="2967257"/>
                  <a:pt x="0" y="2880070"/>
                  <a:pt x="0" y="2772520"/>
                </a:cubicBezTo>
                <a:lnTo>
                  <a:pt x="0" y="2285690"/>
                </a:lnTo>
                <a:lnTo>
                  <a:pt x="0" y="1993590"/>
                </a:lnTo>
                <a:lnTo>
                  <a:pt x="0" y="1993590"/>
                </a:lnTo>
                <a:lnTo>
                  <a:pt x="0" y="19935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AU" sz="2000" dirty="0"/>
          </a:p>
          <a:p>
            <a:pPr>
              <a:lnSpc>
                <a:spcPct val="150000"/>
              </a:lnSpc>
            </a:pPr>
            <a:endParaRPr lang="en-AU" sz="2000" dirty="0"/>
          </a:p>
          <a:p>
            <a:pPr>
              <a:lnSpc>
                <a:spcPct val="150000"/>
              </a:lnSpc>
            </a:pPr>
            <a:endParaRPr lang="en-AU" sz="2000" dirty="0"/>
          </a:p>
          <a:p>
            <a:pPr marL="87313">
              <a:lnSpc>
                <a:spcPct val="150000"/>
              </a:lnSpc>
            </a:pPr>
            <a:r>
              <a:rPr lang="en-AU" sz="2000" dirty="0"/>
              <a:t>How is this question different from the previous?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0292AAD-E004-FF6B-A045-4C0BE9318B5B}"/>
              </a:ext>
            </a:extLst>
          </p:cNvPr>
          <p:cNvSpPr/>
          <p:nvPr/>
        </p:nvSpPr>
        <p:spPr>
          <a:xfrm>
            <a:off x="2044062" y="5429079"/>
            <a:ext cx="3789727" cy="639707"/>
          </a:xfrm>
          <a:prstGeom prst="wedgeRoundRectCallout">
            <a:avLst>
              <a:gd name="adj1" fmla="val -66361"/>
              <a:gd name="adj2" fmla="val -251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dirty="0"/>
              <a:t>Where did the 38 come from?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712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the formula (7)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23289"/>
          </a:xfrm>
        </p:spPr>
        <p:txBody>
          <a:bodyPr/>
          <a:lstStyle/>
          <a:p>
            <a:r>
              <a:rPr lang="en-AU" sz="1800" dirty="0"/>
              <a:t>Calculate the hourly rate of pay for of someone who earns $980.20  per week and works the following hours.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80F9255-8F25-F578-8B2C-8EE6C2F07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888324"/>
              </p:ext>
            </p:extLst>
          </p:nvPr>
        </p:nvGraphicFramePr>
        <p:xfrm>
          <a:off x="360000" y="2345985"/>
          <a:ext cx="10800000" cy="82340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2704322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230463379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74473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dirty="0"/>
                        <a:t>Hours at normal 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dirty="0"/>
                        <a:t>Hours at time and a half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dirty="0"/>
                        <a:t>Hours at double 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2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05515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039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the formula (8)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</a:t>
            </a:r>
            <a:r>
              <a:rPr lang="en-AU"/>
              <a:t>– solution </a:t>
            </a:r>
            <a:r>
              <a:rPr lang="en-AU" dirty="0"/>
              <a:t>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306C6AF-1C80-00EA-E421-63EC61CB052A}"/>
              </a:ext>
            </a:extLst>
          </p:cNvPr>
          <p:cNvSpPr txBox="1">
            <a:spLocks/>
          </p:cNvSpPr>
          <p:nvPr/>
        </p:nvSpPr>
        <p:spPr>
          <a:xfrm>
            <a:off x="360000" y="1620000"/>
            <a:ext cx="11484000" cy="4232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/>
              <a:t>Calculate the hourly rate of pay for of someone who earns $980.20  per week and works the following hours.</a:t>
            </a:r>
            <a:endParaRPr lang="en-AU" sz="1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28B88A-9542-3AF7-D04D-E9A602312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133640"/>
              </p:ext>
            </p:extLst>
          </p:nvPr>
        </p:nvGraphicFramePr>
        <p:xfrm>
          <a:off x="360000" y="2345985"/>
          <a:ext cx="10800000" cy="82340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2704322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230463379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74473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dirty="0"/>
                        <a:t>Hours at normal 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dirty="0"/>
                        <a:t>Hours at time and a half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U" dirty="0"/>
                        <a:t>Hours at double 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2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0551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9463CB-B655-23A9-C95B-F14E22E2CEB2}"/>
                  </a:ext>
                </a:extLst>
              </p:cNvPr>
              <p:cNvSpPr txBox="1"/>
              <p:nvPr/>
            </p:nvSpPr>
            <p:spPr>
              <a:xfrm>
                <a:off x="360000" y="3688611"/>
                <a:ext cx="7437862" cy="2303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+1.5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AU" sz="1800" b="0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80.20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22+1.5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×8+2 ×12</m:t>
                          </m:r>
                        </m:e>
                      </m:d>
                    </m:oMath>
                  </m:oMathPara>
                </a14:m>
                <a:endParaRPr lang="en-AU" sz="1800" b="0" i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980.20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A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×58</m:t>
                      </m:r>
                    </m:oMath>
                  </m:oMathPara>
                </a14:m>
                <a:endParaRPr lang="en-AU" sz="18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sz="1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980.2</m:t>
                        </m:r>
                        <m:r>
                          <a:rPr lang="en-A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A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58</m:t>
                        </m:r>
                      </m:den>
                    </m:f>
                    <m:r>
                      <a:rPr lang="en-A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AU" sz="18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A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=$16.90</m:t>
                    </m:r>
                  </m:oMath>
                </a14:m>
                <a:r>
                  <a:rPr lang="en-AU" sz="1800" b="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9463CB-B655-23A9-C95B-F14E22E2C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688611"/>
                <a:ext cx="7437862" cy="23036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090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employment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Why are there different types?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3D82D1D-B8C4-A854-8BAC-495474CF5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3599"/>
              </p:ext>
            </p:extLst>
          </p:nvPr>
        </p:nvGraphicFramePr>
        <p:xfrm>
          <a:off x="360000" y="1620000"/>
          <a:ext cx="9750860" cy="46906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60010">
                  <a:extLst>
                    <a:ext uri="{9D8B030D-6E8A-4147-A177-3AD203B41FA5}">
                      <a16:colId xmlns:a16="http://schemas.microsoft.com/office/drawing/2014/main" val="850076038"/>
                    </a:ext>
                  </a:extLst>
                </a:gridCol>
                <a:gridCol w="7690850">
                  <a:extLst>
                    <a:ext uri="{9D8B030D-6E8A-4147-A177-3AD203B41FA5}">
                      <a16:colId xmlns:a16="http://schemas.microsoft.com/office/drawing/2014/main" val="393607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/>
                        <a:t>Type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/>
                        <a:t>Conditions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2193"/>
                  </a:ext>
                </a:extLst>
              </a:tr>
              <a:tr h="464428">
                <a:tc>
                  <a:txBody>
                    <a:bodyPr/>
                    <a:lstStyle/>
                    <a:p>
                      <a:r>
                        <a:rPr lang="en-AU" dirty="0"/>
                        <a:t>Full time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dirty="0"/>
                        <a:t>38 hours a week.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dirty="0"/>
                        <a:t>Certainty in shifts, pay and allowances.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9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Part time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rgbClr val="22272B"/>
                          </a:solidFill>
                          <a:latin typeface="+mn-lt"/>
                          <a:cs typeface="Segoe UI"/>
                        </a:rPr>
                        <a:t>Less than 38 hours per week.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rgbClr val="22272B"/>
                          </a:solidFill>
                          <a:latin typeface="+mn-lt"/>
                          <a:cs typeface="Segoe UI"/>
                        </a:rPr>
                        <a:t>Predictability over work hours. </a:t>
                      </a:r>
                      <a:r>
                        <a:rPr lang="en-AU" sz="1100" dirty="0">
                          <a:solidFill>
                            <a:srgbClr val="000000"/>
                          </a:solidFill>
                          <a:latin typeface="Segoe UI"/>
                          <a:cs typeface="Segoe UI"/>
                        </a:rPr>
                        <a:t> 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rgbClr val="22272B"/>
                          </a:solidFill>
                          <a:latin typeface="+mn-lt"/>
                          <a:cs typeface="Segoe UI"/>
                        </a:rPr>
                        <a:t>Same pay and allowances as full-time employees. </a:t>
                      </a:r>
                      <a:endParaRPr lang="en-AU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3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Casual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rgbClr val="22272B"/>
                          </a:solidFill>
                          <a:latin typeface="+mn-lt"/>
                          <a:cs typeface="Segoe UI"/>
                        </a:rPr>
                        <a:t>Work irregular hours.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rgbClr val="22272B"/>
                          </a:solidFill>
                          <a:latin typeface="+mn-lt"/>
                          <a:cs typeface="Segoe UI"/>
                        </a:rPr>
                        <a:t>Have flexible schedules.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rgbClr val="22272B"/>
                          </a:solidFill>
                          <a:latin typeface="+mn-lt"/>
                          <a:cs typeface="Segoe UI"/>
                        </a:rPr>
                        <a:t>Typically paid for the hours they work.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rgbClr val="22272B"/>
                          </a:solidFill>
                          <a:latin typeface="+mn-lt"/>
                          <a:cs typeface="Segoe UI"/>
                        </a:rPr>
                        <a:t>Do not have the same employment benefits and job security as permanent employees, such as sick pay or annual leave. </a:t>
                      </a:r>
                      <a:endParaRPr lang="en-AU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562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dirty="0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065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Wages (1)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Definition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10202-FF1C-39C1-25AF-7A6427A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763092"/>
            <a:ext cx="11484000" cy="207110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AU" sz="1800" dirty="0"/>
              <a:t>A wage is a payment for work completed.  </a:t>
            </a:r>
          </a:p>
          <a:p>
            <a:pPr>
              <a:lnSpc>
                <a:spcPct val="150000"/>
              </a:lnSpc>
            </a:pPr>
            <a:r>
              <a:rPr lang="en-AU" sz="1800" dirty="0"/>
              <a:t>Wages are calculated based on an hourly rate and can include an overtime allowance and penalty rate allowances. </a:t>
            </a:r>
          </a:p>
          <a:p>
            <a:pPr>
              <a:lnSpc>
                <a:spcPct val="150000"/>
              </a:lnSpc>
            </a:pPr>
            <a:r>
              <a:rPr lang="en-AU" sz="1800" dirty="0"/>
              <a:t>These are outlined in an award.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6C8EE89-94FB-C0B2-B282-6DFB65C14DEE}"/>
              </a:ext>
            </a:extLst>
          </p:cNvPr>
          <p:cNvSpPr/>
          <p:nvPr/>
        </p:nvSpPr>
        <p:spPr>
          <a:xfrm>
            <a:off x="5971586" y="3152883"/>
            <a:ext cx="4155337" cy="1151870"/>
          </a:xfrm>
          <a:prstGeom prst="wedgeRoundRectCallout">
            <a:avLst>
              <a:gd name="adj1" fmla="val 20689"/>
              <a:gd name="adj2" fmla="val -8587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dirty="0"/>
              <a:t>What is the difference between overtime and penalty rates?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dirty="0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29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Wages (2)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894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Oliver has a job in which he is employed as a casual. He receives $11 an hour for normal hours worked.  If Oliver works 12 hours in one week, what is his wage?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792E08-CE7E-96E4-C324-80F65C018B3C}"/>
                  </a:ext>
                </a:extLst>
              </p:cNvPr>
              <p:cNvSpPr txBox="1"/>
              <p:nvPr/>
            </p:nvSpPr>
            <p:spPr>
              <a:xfrm>
                <a:off x="360000" y="3054012"/>
                <a:ext cx="1921336" cy="764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sz="1800" dirty="0"/>
                  <a:t>Wage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= 1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 12</m:t>
                    </m:r>
                  </m:oMath>
                </a14:m>
                <a:endParaRPr lang="en-AU" sz="1800" dirty="0"/>
              </a:p>
              <a:p>
                <a:pPr>
                  <a:lnSpc>
                    <a:spcPct val="150000"/>
                  </a:lnSpc>
                </a:pPr>
                <a:r>
                  <a:rPr lang="en-AU" sz="1800" dirty="0"/>
                  <a:t>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=$132</m:t>
                    </m:r>
                  </m:oMath>
                </a14:m>
                <a:endParaRPr lang="en-AU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792E08-CE7E-96E4-C324-80F65C018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054012"/>
                <a:ext cx="1921336" cy="764217"/>
              </a:xfrm>
              <a:prstGeom prst="rect">
                <a:avLst/>
              </a:prstGeom>
              <a:blipFill>
                <a:blip r:embed="rId2"/>
                <a:stretch>
                  <a:fillRect l="-7302" b="-88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0324A90-7346-7EEC-6535-8C2A5CAA60F7}"/>
              </a:ext>
            </a:extLst>
          </p:cNvPr>
          <p:cNvSpPr txBox="1"/>
          <p:nvPr/>
        </p:nvSpPr>
        <p:spPr>
          <a:xfrm>
            <a:off x="360000" y="4408957"/>
            <a:ext cx="2859832" cy="3592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800" b="1" dirty="0">
                <a:latin typeface="+mj-lt"/>
              </a:rPr>
              <a:t>Time worked (hours)</a:t>
            </a:r>
          </a:p>
        </p:txBody>
      </p:sp>
      <p:pic>
        <p:nvPicPr>
          <p:cNvPr id="10" name="Picture 9" descr="Bar graph coloured pink. Top axis 0 to 12 bottom axis $0 to $132 in $11 increments.">
            <a:extLst>
              <a:ext uri="{FF2B5EF4-FFF2-40B4-BE49-F238E27FC236}">
                <a16:creationId xmlns:a16="http://schemas.microsoft.com/office/drawing/2014/main" id="{C437EAAA-E802-27FB-4EFF-572ED11BF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" t="33637" r="770" b="12323"/>
          <a:stretch/>
        </p:blipFill>
        <p:spPr>
          <a:xfrm>
            <a:off x="360000" y="4940964"/>
            <a:ext cx="8775442" cy="12825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958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Wages (3)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1 – self explanation prompts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8432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Oliver has a job in which he is employed as a casual. He receives $11 an hour for normal hours worked.  If Oliver works 12 hours in one week, what is his wage?</a:t>
            </a: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A2B796-F391-7120-4B95-819882C2D143}"/>
                  </a:ext>
                </a:extLst>
              </p:cNvPr>
              <p:cNvSpPr txBox="1"/>
              <p:nvPr/>
            </p:nvSpPr>
            <p:spPr>
              <a:xfrm>
                <a:off x="360000" y="3054012"/>
                <a:ext cx="1921336" cy="764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sz="1800" dirty="0"/>
                  <a:t>Wage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= 1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 12</m:t>
                    </m:r>
                  </m:oMath>
                </a14:m>
                <a:endParaRPr lang="en-AU" sz="1800" dirty="0"/>
              </a:p>
              <a:p>
                <a:pPr>
                  <a:lnSpc>
                    <a:spcPct val="150000"/>
                  </a:lnSpc>
                </a:pPr>
                <a:r>
                  <a:rPr lang="en-AU" sz="1800" dirty="0"/>
                  <a:t>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=$132</m:t>
                    </m:r>
                  </m:oMath>
                </a14:m>
                <a:endParaRPr lang="en-AU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A2B796-F391-7120-4B95-819882C2D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054012"/>
                <a:ext cx="1921336" cy="764217"/>
              </a:xfrm>
              <a:prstGeom prst="rect">
                <a:avLst/>
              </a:prstGeom>
              <a:blipFill>
                <a:blip r:embed="rId2"/>
                <a:stretch>
                  <a:fillRect l="-7302" b="-88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DFA6EF2-1AB0-8CA6-C07A-79FCE6B74C46}"/>
              </a:ext>
            </a:extLst>
          </p:cNvPr>
          <p:cNvSpPr/>
          <p:nvPr/>
        </p:nvSpPr>
        <p:spPr>
          <a:xfrm>
            <a:off x="3147577" y="2992927"/>
            <a:ext cx="4427326" cy="997809"/>
          </a:xfrm>
          <a:prstGeom prst="wedgeRoundRectCallout">
            <a:avLst>
              <a:gd name="adj1" fmla="val -66443"/>
              <a:gd name="adj2" fmla="val -21504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1800" dirty="0"/>
              <a:t>What are some shift combinations that Oliver may have worked this week?</a:t>
            </a:r>
            <a:endParaRPr lang="en-A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A80039-86CE-A1DC-9192-68492DF3B289}"/>
              </a:ext>
            </a:extLst>
          </p:cNvPr>
          <p:cNvSpPr txBox="1"/>
          <p:nvPr/>
        </p:nvSpPr>
        <p:spPr>
          <a:xfrm>
            <a:off x="360000" y="4408957"/>
            <a:ext cx="2859832" cy="3592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800" b="1" dirty="0">
                <a:latin typeface="+mj-lt"/>
              </a:rPr>
              <a:t>Time worked (hours)</a:t>
            </a:r>
          </a:p>
        </p:txBody>
      </p:sp>
      <p:pic>
        <p:nvPicPr>
          <p:cNvPr id="8" name="Picture 7" descr="Bar graph coloured pink. Top axis 0 to 12 bottom axis $0 to $132 in $11 increments.">
            <a:extLst>
              <a:ext uri="{FF2B5EF4-FFF2-40B4-BE49-F238E27FC236}">
                <a16:creationId xmlns:a16="http://schemas.microsoft.com/office/drawing/2014/main" id="{EDE07733-14F9-71C3-062F-36EC9C888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" t="33637" r="770" b="12323"/>
          <a:stretch/>
        </p:blipFill>
        <p:spPr>
          <a:xfrm>
            <a:off x="360000" y="4940964"/>
            <a:ext cx="8775442" cy="12825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721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Wages (4)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8579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Tran earns $12.50 an hour when he works at the local nursery. How much will he earn in a week if he works 9 hours at normal time?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137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Wages (5)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8724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Tran earns $12.50 an hour when he works at the local nursery. How much will he earn in a week if he works 9 hours at normal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6CBD4D-35E5-22E6-5062-93584BE70F9F}"/>
                  </a:ext>
                </a:extLst>
              </p:cNvPr>
              <p:cNvSpPr txBox="1"/>
              <p:nvPr/>
            </p:nvSpPr>
            <p:spPr>
              <a:xfrm>
                <a:off x="360000" y="3052800"/>
                <a:ext cx="7437748" cy="872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sz="1800" dirty="0"/>
                  <a:t>Wage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AU" sz="1800" dirty="0"/>
              </a:p>
              <a:p>
                <a:pPr>
                  <a:lnSpc>
                    <a:spcPct val="150000"/>
                  </a:lnSpc>
                </a:pPr>
                <a:r>
                  <a:rPr lang="en-AU" sz="1800" dirty="0"/>
                  <a:t> 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=$112.50</m:t>
                    </m:r>
                  </m:oMath>
                </a14:m>
                <a:endParaRPr lang="en-AU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6CBD4D-35E5-22E6-5062-93584BE70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052800"/>
                <a:ext cx="7437748" cy="872483"/>
              </a:xfrm>
              <a:prstGeom prst="rect">
                <a:avLst/>
              </a:prstGeom>
              <a:blipFill>
                <a:blip r:embed="rId2"/>
                <a:stretch>
                  <a:fillRect l="-6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26B3C50-5210-3733-8601-6BA754B6DA3E}"/>
              </a:ext>
            </a:extLst>
          </p:cNvPr>
          <p:cNvSpPr txBox="1"/>
          <p:nvPr/>
        </p:nvSpPr>
        <p:spPr>
          <a:xfrm>
            <a:off x="360000" y="4408957"/>
            <a:ext cx="2859832" cy="3592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800" b="1" dirty="0">
                <a:latin typeface="+mj-lt"/>
              </a:rPr>
              <a:t>Time worked (hours)</a:t>
            </a:r>
          </a:p>
        </p:txBody>
      </p:sp>
      <p:pic>
        <p:nvPicPr>
          <p:cNvPr id="9" name="Picture 8" descr="Bar graph coloured pink. Top axis 0 to 9 bottom axis $0 to $112.50  in $12.50 increments.">
            <a:extLst>
              <a:ext uri="{FF2B5EF4-FFF2-40B4-BE49-F238E27FC236}">
                <a16:creationId xmlns:a16="http://schemas.microsoft.com/office/drawing/2014/main" id="{85E8E4F4-9FBB-9607-5261-E270A845B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" t="39169" b="11166"/>
          <a:stretch/>
        </p:blipFill>
        <p:spPr>
          <a:xfrm>
            <a:off x="360000" y="4963885"/>
            <a:ext cx="8061599" cy="11921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345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07D04-6466-A660-6F66-3F4837AC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Wages (6)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0B86-2AC1-8E82-8403-5624FFB63D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8EB3B-1667-B11B-F9E1-691D9B91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5456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800" dirty="0"/>
              <a:t>Calculate the hourly rate of pay if a person worked a 4-hour shift and earned $45 including a $5 tip.</a:t>
            </a: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grpSp>
        <p:nvGrpSpPr>
          <p:cNvPr id="8" name="Group 7" descr="A heading 'TIme worked (hours). A bar graph coloured grey. Top axis 0 to 4 bottom axis 0 to 40 in $10 increments. The last increment is 40 to 45. Inside the last segment (40 to 45) is written $5.">
            <a:extLst>
              <a:ext uri="{FF2B5EF4-FFF2-40B4-BE49-F238E27FC236}">
                <a16:creationId xmlns:a16="http://schemas.microsoft.com/office/drawing/2014/main" id="{43953868-7D4E-CFF0-5711-DB96F9EBAED0}"/>
              </a:ext>
            </a:extLst>
          </p:cNvPr>
          <p:cNvGrpSpPr/>
          <p:nvPr/>
        </p:nvGrpSpPr>
        <p:grpSpPr>
          <a:xfrm>
            <a:off x="360000" y="2610000"/>
            <a:ext cx="7600950" cy="1507786"/>
            <a:chOff x="360000" y="2989329"/>
            <a:chExt cx="7600950" cy="1507786"/>
          </a:xfrm>
        </p:grpSpPr>
        <p:pic>
          <p:nvPicPr>
            <p:cNvPr id="10" name="Picture 9" descr="Bar graph. Heading Time worked (hours) Top axis 0 to 4 bottom axis $0 to $45 in $10 increments.">
              <a:extLst>
                <a:ext uri="{FF2B5EF4-FFF2-40B4-BE49-F238E27FC236}">
                  <a16:creationId xmlns:a16="http://schemas.microsoft.com/office/drawing/2014/main" id="{35DEA4B5-D596-9BD0-ACBA-8EDB4678D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698" b="8969"/>
            <a:stretch/>
          </p:blipFill>
          <p:spPr>
            <a:xfrm>
              <a:off x="360000" y="3456752"/>
              <a:ext cx="7600950" cy="10403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D64BAB-14A9-C2BE-823B-4E760186D256}"/>
                </a:ext>
              </a:extLst>
            </p:cNvPr>
            <p:cNvSpPr txBox="1"/>
            <p:nvPr/>
          </p:nvSpPr>
          <p:spPr>
            <a:xfrm>
              <a:off x="360000" y="2989329"/>
              <a:ext cx="2859832" cy="359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 b="1" dirty="0">
                  <a:latin typeface="+mj-lt"/>
                </a:rPr>
                <a:t>Time worked (hours)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DC06CF-CD9E-0E6B-E703-320230876D00}"/>
              </a:ext>
            </a:extLst>
          </p:cNvPr>
          <p:cNvSpPr txBox="1"/>
          <p:nvPr/>
        </p:nvSpPr>
        <p:spPr>
          <a:xfrm>
            <a:off x="360000" y="6044846"/>
            <a:ext cx="5421664" cy="453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800" dirty="0"/>
              <a:t>The hourly rate of pay will be $10 per hour.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EC6CB-994D-1DCC-B64B-5DB967ADC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0739385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urriculum-reform-7-10-syllabus-sws-december-2022.potx  -  Read-Only" id="{4B7518B7-7928-4400-889E-427E9DE28E01}" vid="{F7238460-63C4-40E6-AE58-06ED0ED9C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1511</Words>
  <Application>Microsoft Office PowerPoint</Application>
  <PresentationFormat>Widescreen</PresentationFormat>
  <Paragraphs>248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Public Sans</vt:lpstr>
      <vt:lpstr>Public Sans Light</vt:lpstr>
      <vt:lpstr>Times New Roman</vt:lpstr>
      <vt:lpstr>Cambria Math</vt:lpstr>
      <vt:lpstr>Arial</vt:lpstr>
      <vt:lpstr>Segoe UI</vt:lpstr>
      <vt:lpstr>NSWG Corporate</vt:lpstr>
      <vt:lpstr>How much will I earn?</vt:lpstr>
      <vt:lpstr>How do I know I am getting paid correctly?  </vt:lpstr>
      <vt:lpstr>Types of employment</vt:lpstr>
      <vt:lpstr>Wages (1)</vt:lpstr>
      <vt:lpstr>Wages (2)</vt:lpstr>
      <vt:lpstr>Wages (3)</vt:lpstr>
      <vt:lpstr>Wages (4) </vt:lpstr>
      <vt:lpstr>Wages (5) </vt:lpstr>
      <vt:lpstr>Wages (6)</vt:lpstr>
      <vt:lpstr>Wages (7)</vt:lpstr>
      <vt:lpstr>Wages (8)</vt:lpstr>
      <vt:lpstr>Wages (9)</vt:lpstr>
      <vt:lpstr>Overtime (1) </vt:lpstr>
      <vt:lpstr>Overtime (2) </vt:lpstr>
      <vt:lpstr>Overtime (3) </vt:lpstr>
      <vt:lpstr>Overtime (4) </vt:lpstr>
      <vt:lpstr>Overtime (5) </vt:lpstr>
      <vt:lpstr>The formula </vt:lpstr>
      <vt:lpstr>Using the formula (1)</vt:lpstr>
      <vt:lpstr>Using the formula (2)</vt:lpstr>
      <vt:lpstr>Using the formula (3) </vt:lpstr>
      <vt:lpstr>Using the formula (4) </vt:lpstr>
      <vt:lpstr>Using the formula (5)</vt:lpstr>
      <vt:lpstr>Using the formula (6)</vt:lpstr>
      <vt:lpstr>Using the formula (7) </vt:lpstr>
      <vt:lpstr>Using the formula (8)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will I earn?</dc:title>
  <dc:creator>NSW Department of Education</dc:creator>
  <dcterms:created xsi:type="dcterms:W3CDTF">2023-09-13T03:00:36Z</dcterms:created>
  <dcterms:modified xsi:type="dcterms:W3CDTF">2023-09-13T03:00:54Z</dcterms:modified>
</cp:coreProperties>
</file>