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428" r:id="rId3"/>
    <p:sldId id="431" r:id="rId4"/>
    <p:sldId id="430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6" r:id="rId15"/>
    <p:sldId id="449" r:id="rId16"/>
    <p:sldId id="447" r:id="rId17"/>
    <p:sldId id="448" r:id="rId18"/>
  </p:sldIdLst>
  <p:sldSz cx="12192000" cy="6858000"/>
  <p:notesSz cx="6858000" cy="9144000"/>
  <p:embeddedFontLst>
    <p:embeddedFont>
      <p:font typeface="Cambria Math" panose="02040503050406030204" pitchFamily="18" charset="0"/>
      <p:regular r:id="rId21"/>
    </p:embeddedFont>
    <p:embeddedFont>
      <p:font typeface="Public Sans" panose="020B0604020202020204" charset="0"/>
      <p:regular r:id="rId22"/>
      <p:bold r:id="rId23"/>
      <p:italic r:id="rId24"/>
      <p:boldItalic r:id="rId25"/>
    </p:embeddedFont>
    <p:embeddedFont>
      <p:font typeface="Public Sans Light" panose="020B0604020202020204" charset="0"/>
      <p:regular r:id="rId26"/>
      <p:italic r:id="rId27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7"/>
            <p14:sldId id="428"/>
            <p14:sldId id="431"/>
            <p14:sldId id="430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6"/>
            <p14:sldId id="449"/>
            <p14:sldId id="447"/>
            <p14:sldId id="4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64"/>
    <a:srgbClr val="146CFD"/>
    <a:srgbClr val="0070C0"/>
    <a:srgbClr val="CBEDFD"/>
    <a:srgbClr val="00296C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5" autoAdjust="0"/>
    <p:restoredTop sz="76865" autoAdjust="0"/>
  </p:normalViewPr>
  <p:slideViewPr>
    <p:cSldViewPr snapToGrid="0">
      <p:cViewPr varScale="1">
        <p:scale>
          <a:sx n="78" d="100"/>
          <a:sy n="78" d="100"/>
        </p:scale>
        <p:origin x="1842" y="78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-72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21/06/2023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21/06/2023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4078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51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2458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0810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692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427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639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960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568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798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752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0874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0141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7563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2009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204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43.png"/><Relationship Id="rId10" Type="http://schemas.openxmlformats.org/officeDocument/2006/relationships/image" Target="../media/image44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2744118"/>
            <a:ext cx="11484001" cy="684882"/>
          </a:xfrm>
        </p:spPr>
        <p:txBody>
          <a:bodyPr/>
          <a:lstStyle/>
          <a:p>
            <a:r>
              <a:rPr lang="en-AU" dirty="0"/>
              <a:t>That’s ab-SURD!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3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/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386666" y="295486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5041734" y="2939342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734" y="2939342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7616846" y="2987320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C3BC2D-C402-3530-2D15-001E09D141EB}"/>
                  </a:ext>
                </a:extLst>
              </p:cNvPr>
              <p:cNvSpPr txBox="1"/>
              <p:nvPr/>
            </p:nvSpPr>
            <p:spPr>
              <a:xfrm>
                <a:off x="9271914" y="292522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C3BC2D-C402-3530-2D15-001E09D14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914" y="2925225"/>
                <a:ext cx="1958622" cy="4656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BB6C2C-CBEC-672B-A68D-86CC98A94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23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Self-explanation prompts 3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/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386666" y="295486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5041734" y="2939342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734" y="2939342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7616846" y="2987320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C3BC2D-C402-3530-2D15-001E09D141EB}"/>
                  </a:ext>
                </a:extLst>
              </p:cNvPr>
              <p:cNvSpPr txBox="1"/>
              <p:nvPr/>
            </p:nvSpPr>
            <p:spPr>
              <a:xfrm>
                <a:off x="9271914" y="292522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C3BC2D-C402-3530-2D15-001E09D14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914" y="2925225"/>
                <a:ext cx="1958622" cy="4656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09C2D02-14EF-BD61-B379-7DCBE09B0700}"/>
              </a:ext>
            </a:extLst>
          </p:cNvPr>
          <p:cNvSpPr/>
          <p:nvPr/>
        </p:nvSpPr>
        <p:spPr>
          <a:xfrm>
            <a:off x="7748349" y="3832487"/>
            <a:ext cx="3047129" cy="2006702"/>
          </a:xfrm>
          <a:prstGeom prst="wedgeEllipseCallout">
            <a:avLst>
              <a:gd name="adj1" fmla="val 28617"/>
              <a:gd name="adj2" fmla="val -661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000" dirty="0"/>
              <a:t>Can you prove this is the correct answer?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E9FC5-6121-4D77-9307-266A864E3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186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3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FDCD37-8FF2-50A2-F7DB-6E82EADF2FE7}"/>
              </a:ext>
            </a:extLst>
          </p:cNvPr>
          <p:cNvSpPr txBox="1"/>
          <p:nvPr/>
        </p:nvSpPr>
        <p:spPr>
          <a:xfrm>
            <a:off x="360000" y="1706030"/>
            <a:ext cx="11346578" cy="12079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AU" sz="1800" dirty="0"/>
              <a:t>Represent the term below without the use of fractional indices.</a:t>
            </a:r>
          </a:p>
          <a:p>
            <a:pPr algn="l"/>
            <a:endParaRPr lang="en-A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/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386666" y="295486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B73D04-7C4C-B51E-50E3-CC3EAC1BE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6856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3 – solutions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/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40E289-CE4E-9EA5-4385-73C7FE992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54" y="2785525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386666" y="295486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5041734" y="2939342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734" y="2939342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09C2D02-14EF-BD61-B379-7DCBE09B0700}"/>
              </a:ext>
            </a:extLst>
          </p:cNvPr>
          <p:cNvSpPr/>
          <p:nvPr/>
        </p:nvSpPr>
        <p:spPr>
          <a:xfrm>
            <a:off x="7000357" y="3995389"/>
            <a:ext cx="3870844" cy="2075211"/>
          </a:xfrm>
          <a:prstGeom prst="wedgeEllipseCallout">
            <a:avLst>
              <a:gd name="adj1" fmla="val -62909"/>
              <a:gd name="adj2" fmla="val -6962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000" dirty="0"/>
              <a:t>This results in an irrational number, so leaving it in surd form is most accurate.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302F7-7823-813B-7ED9-C3EA5E678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896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4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/>
              <p:nvPr/>
            </p:nvSpPr>
            <p:spPr>
              <a:xfrm>
                <a:off x="698666" y="27544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66" y="2754486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2137999" y="2909705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2765612" y="2676871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612" y="2676871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4204945" y="2880064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A526-EAEE-7A26-4D4D-0F7E2568C2A5}"/>
                  </a:ext>
                </a:extLst>
              </p:cNvPr>
              <p:cNvSpPr txBox="1"/>
              <p:nvPr/>
            </p:nvSpPr>
            <p:spPr>
              <a:xfrm>
                <a:off x="4873418" y="275448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AU" sz="2800" b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A526-EAEE-7A26-4D4D-0F7E2568C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18" y="2754485"/>
                <a:ext cx="1958622" cy="465667"/>
              </a:xfrm>
              <a:prstGeom prst="rect">
                <a:avLst/>
              </a:prstGeom>
              <a:blipFill>
                <a:blip r:embed="rId5"/>
                <a:stretch>
                  <a:fillRect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11FC07B1-D589-F77C-2001-E4594B6029BD}"/>
              </a:ext>
            </a:extLst>
          </p:cNvPr>
          <p:cNvSpPr/>
          <p:nvPr/>
        </p:nvSpPr>
        <p:spPr>
          <a:xfrm>
            <a:off x="6400634" y="2880064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464CB8-51B1-52EE-5A1A-EE11D0B6F61C}"/>
                  </a:ext>
                </a:extLst>
              </p:cNvPr>
              <p:cNvSpPr txBox="1"/>
              <p:nvPr/>
            </p:nvSpPr>
            <p:spPr>
              <a:xfrm>
                <a:off x="6846379" y="2856074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464CB8-51B1-52EE-5A1A-EE11D0B6F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379" y="2856074"/>
                <a:ext cx="1958622" cy="4656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F5D08CB9-D7B1-69B9-42A0-97B6BD185A02}"/>
              </a:ext>
            </a:extLst>
          </p:cNvPr>
          <p:cNvSpPr/>
          <p:nvPr/>
        </p:nvSpPr>
        <p:spPr>
          <a:xfrm>
            <a:off x="8212168" y="2880064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C213AF-72EF-6F09-BD5E-6471F5173E04}"/>
                  </a:ext>
                </a:extLst>
              </p:cNvPr>
              <p:cNvSpPr txBox="1"/>
              <p:nvPr/>
            </p:nvSpPr>
            <p:spPr>
              <a:xfrm>
                <a:off x="8636581" y="2860283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C213AF-72EF-6F09-BD5E-6471F5173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581" y="2860283"/>
                <a:ext cx="1958622" cy="4656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row: Right 1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29F9BBA-34E4-D50C-9865-C88125164750}"/>
              </a:ext>
            </a:extLst>
          </p:cNvPr>
          <p:cNvSpPr/>
          <p:nvPr/>
        </p:nvSpPr>
        <p:spPr>
          <a:xfrm rot="2496493">
            <a:off x="2054732" y="3887399"/>
            <a:ext cx="1253637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3BECDCA-9305-9F0D-6137-77FC3F157000}"/>
                  </a:ext>
                </a:extLst>
              </p:cNvPr>
              <p:cNvSpPr txBox="1"/>
              <p:nvPr/>
            </p:nvSpPr>
            <p:spPr>
              <a:xfrm>
                <a:off x="2821714" y="4335412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3BECDCA-9305-9F0D-6137-77FC3F157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14" y="4335412"/>
                <a:ext cx="1958622" cy="465667"/>
              </a:xfrm>
              <a:prstGeom prst="rect">
                <a:avLst/>
              </a:prstGeom>
              <a:blipFill>
                <a:blip r:embed="rId8"/>
                <a:stretch>
                  <a:fillRect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CA162420-D5C7-1CC0-06A5-8B382C56F668}"/>
              </a:ext>
            </a:extLst>
          </p:cNvPr>
          <p:cNvSpPr/>
          <p:nvPr/>
        </p:nvSpPr>
        <p:spPr>
          <a:xfrm>
            <a:off x="4258951" y="4514572"/>
            <a:ext cx="94579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B405CCE-D702-7C8A-7463-8ED5C9AEA4AC}"/>
                  </a:ext>
                </a:extLst>
              </p:cNvPr>
              <p:cNvSpPr txBox="1"/>
              <p:nvPr/>
            </p:nvSpPr>
            <p:spPr>
              <a:xfrm>
                <a:off x="4941763" y="4321738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4096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B405CCE-D702-7C8A-7463-8ED5C9AEA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763" y="4321738"/>
                <a:ext cx="1958622" cy="465667"/>
              </a:xfrm>
              <a:prstGeom prst="rect">
                <a:avLst/>
              </a:prstGeom>
              <a:blipFill>
                <a:blip r:embed="rId9"/>
                <a:stretch>
                  <a:fillRect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Right 18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11AE7F4A-B95A-DC7A-A260-18150463DF52}"/>
              </a:ext>
            </a:extLst>
          </p:cNvPr>
          <p:cNvSpPr/>
          <p:nvPr/>
        </p:nvSpPr>
        <p:spPr>
          <a:xfrm>
            <a:off x="6641986" y="4514572"/>
            <a:ext cx="851232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698444-5201-0153-45B0-3A0EFB56CA2D}"/>
                  </a:ext>
                </a:extLst>
              </p:cNvPr>
              <p:cNvSpPr txBox="1"/>
              <p:nvPr/>
            </p:nvSpPr>
            <p:spPr>
              <a:xfrm>
                <a:off x="7232857" y="4466594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4096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800" b="0" dirty="0">
                  <a:ea typeface="Cambria Math" panose="02040503050406030204" pitchFamily="18" charset="0"/>
                </a:endParaRPr>
              </a:p>
              <a:p>
                <a:endParaRPr lang="en-AU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698444-5201-0153-45B0-3A0EFB56C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857" y="4466594"/>
                <a:ext cx="1958622" cy="4656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351BF3C2-BE3A-30E3-279C-F39E911A9FA4}"/>
              </a:ext>
            </a:extLst>
          </p:cNvPr>
          <p:cNvSpPr/>
          <p:nvPr/>
        </p:nvSpPr>
        <p:spPr>
          <a:xfrm>
            <a:off x="8930455" y="4514572"/>
            <a:ext cx="851232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01614-C143-CDDD-6C2F-D3E6FE4551CA}"/>
                  </a:ext>
                </a:extLst>
              </p:cNvPr>
              <p:cNvSpPr txBox="1"/>
              <p:nvPr/>
            </p:nvSpPr>
            <p:spPr>
              <a:xfrm>
                <a:off x="9521326" y="4466594"/>
                <a:ext cx="1073877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01614-C143-CDDD-6C2F-D3E6FE455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326" y="4466594"/>
                <a:ext cx="1073877" cy="4656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3B52D1-230E-B692-7A31-0ACC1608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543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Self-explanation prompts 4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/>
              <p:nvPr/>
            </p:nvSpPr>
            <p:spPr>
              <a:xfrm>
                <a:off x="698666" y="27544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66" y="2754486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2137999" y="2909705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2765612" y="2676871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612" y="2676871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621DE905-7AB7-E6F9-F3A8-473A10EBF290}"/>
              </a:ext>
            </a:extLst>
          </p:cNvPr>
          <p:cNvSpPr/>
          <p:nvPr/>
        </p:nvSpPr>
        <p:spPr>
          <a:xfrm>
            <a:off x="3947858" y="858683"/>
            <a:ext cx="2799644" cy="1806222"/>
          </a:xfrm>
          <a:prstGeom prst="wedgeEllipseCallout">
            <a:avLst>
              <a:gd name="adj1" fmla="val -42549"/>
              <a:gd name="adj2" fmla="val 485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AU" sz="2000" dirty="0"/>
              <a:t>What index law makes this possible?</a:t>
            </a:r>
          </a:p>
        </p:txBody>
      </p:sp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4204945" y="2880064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A526-EAEE-7A26-4D4D-0F7E2568C2A5}"/>
                  </a:ext>
                </a:extLst>
              </p:cNvPr>
              <p:cNvSpPr txBox="1"/>
              <p:nvPr/>
            </p:nvSpPr>
            <p:spPr>
              <a:xfrm>
                <a:off x="4873418" y="275448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AU" sz="2800" b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A526-EAEE-7A26-4D4D-0F7E2568C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18" y="2754485"/>
                <a:ext cx="1958622" cy="465667"/>
              </a:xfrm>
              <a:prstGeom prst="rect">
                <a:avLst/>
              </a:prstGeom>
              <a:blipFill>
                <a:blip r:embed="rId5"/>
                <a:stretch>
                  <a:fillRect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11FC07B1-D589-F77C-2001-E4594B6029BD}"/>
              </a:ext>
            </a:extLst>
          </p:cNvPr>
          <p:cNvSpPr/>
          <p:nvPr/>
        </p:nvSpPr>
        <p:spPr>
          <a:xfrm>
            <a:off x="6400634" y="2880064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464CB8-51B1-52EE-5A1A-EE11D0B6F61C}"/>
                  </a:ext>
                </a:extLst>
              </p:cNvPr>
              <p:cNvSpPr txBox="1"/>
              <p:nvPr/>
            </p:nvSpPr>
            <p:spPr>
              <a:xfrm>
                <a:off x="6846379" y="2856074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464CB8-51B1-52EE-5A1A-EE11D0B6F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379" y="2856074"/>
                <a:ext cx="1958622" cy="4656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F5D08CB9-D7B1-69B9-42A0-97B6BD185A02}"/>
              </a:ext>
            </a:extLst>
          </p:cNvPr>
          <p:cNvSpPr/>
          <p:nvPr/>
        </p:nvSpPr>
        <p:spPr>
          <a:xfrm>
            <a:off x="8212168" y="2880064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C213AF-72EF-6F09-BD5E-6471F5173E04}"/>
                  </a:ext>
                </a:extLst>
              </p:cNvPr>
              <p:cNvSpPr txBox="1"/>
              <p:nvPr/>
            </p:nvSpPr>
            <p:spPr>
              <a:xfrm>
                <a:off x="8636581" y="2860283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C213AF-72EF-6F09-BD5E-6471F5173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581" y="2860283"/>
                <a:ext cx="1958622" cy="4656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row: Right 1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29F9BBA-34E4-D50C-9865-C88125164750}"/>
              </a:ext>
            </a:extLst>
          </p:cNvPr>
          <p:cNvSpPr/>
          <p:nvPr/>
        </p:nvSpPr>
        <p:spPr>
          <a:xfrm rot="2496493">
            <a:off x="2054732" y="3887399"/>
            <a:ext cx="1253637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3BECDCA-9305-9F0D-6137-77FC3F157000}"/>
                  </a:ext>
                </a:extLst>
              </p:cNvPr>
              <p:cNvSpPr txBox="1"/>
              <p:nvPr/>
            </p:nvSpPr>
            <p:spPr>
              <a:xfrm>
                <a:off x="2821714" y="4335412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3BECDCA-9305-9F0D-6137-77FC3F157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14" y="4335412"/>
                <a:ext cx="1958622" cy="465667"/>
              </a:xfrm>
              <a:prstGeom prst="rect">
                <a:avLst/>
              </a:prstGeom>
              <a:blipFill>
                <a:blip r:embed="rId8"/>
                <a:stretch>
                  <a:fillRect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163B4F15-897B-6E1F-0027-66F3E54EAF97}"/>
              </a:ext>
            </a:extLst>
          </p:cNvPr>
          <p:cNvSpPr/>
          <p:nvPr/>
        </p:nvSpPr>
        <p:spPr>
          <a:xfrm>
            <a:off x="443723" y="4554571"/>
            <a:ext cx="2799644" cy="1806222"/>
          </a:xfrm>
          <a:prstGeom prst="wedgeEllipseCallout">
            <a:avLst>
              <a:gd name="adj1" fmla="val 52498"/>
              <a:gd name="adj2" fmla="val -322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AU" sz="2000" dirty="0"/>
              <a:t>What index law makes this possible?</a:t>
            </a:r>
          </a:p>
        </p:txBody>
      </p:sp>
      <p:sp>
        <p:nvSpPr>
          <p:cNvPr id="17" name="Arrow: Right 16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CA162420-D5C7-1CC0-06A5-8B382C56F668}"/>
              </a:ext>
            </a:extLst>
          </p:cNvPr>
          <p:cNvSpPr/>
          <p:nvPr/>
        </p:nvSpPr>
        <p:spPr>
          <a:xfrm>
            <a:off x="4258951" y="4514572"/>
            <a:ext cx="94579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B405CCE-D702-7C8A-7463-8ED5C9AEA4AC}"/>
                  </a:ext>
                </a:extLst>
              </p:cNvPr>
              <p:cNvSpPr txBox="1"/>
              <p:nvPr/>
            </p:nvSpPr>
            <p:spPr>
              <a:xfrm>
                <a:off x="4941763" y="4321738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4096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B405CCE-D702-7C8A-7463-8ED5C9AEA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763" y="4321738"/>
                <a:ext cx="1958622" cy="465667"/>
              </a:xfrm>
              <a:prstGeom prst="rect">
                <a:avLst/>
              </a:prstGeom>
              <a:blipFill>
                <a:blip r:embed="rId9"/>
                <a:stretch>
                  <a:fillRect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Right 18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11AE7F4A-B95A-DC7A-A260-18150463DF52}"/>
              </a:ext>
            </a:extLst>
          </p:cNvPr>
          <p:cNvSpPr/>
          <p:nvPr/>
        </p:nvSpPr>
        <p:spPr>
          <a:xfrm>
            <a:off x="6641986" y="4514572"/>
            <a:ext cx="851232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698444-5201-0153-45B0-3A0EFB56CA2D}"/>
                  </a:ext>
                </a:extLst>
              </p:cNvPr>
              <p:cNvSpPr txBox="1"/>
              <p:nvPr/>
            </p:nvSpPr>
            <p:spPr>
              <a:xfrm>
                <a:off x="7232857" y="4466594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4096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800" b="0" dirty="0">
                  <a:ea typeface="Cambria Math" panose="02040503050406030204" pitchFamily="18" charset="0"/>
                </a:endParaRPr>
              </a:p>
              <a:p>
                <a:endParaRPr lang="en-AU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698444-5201-0153-45B0-3A0EFB56C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857" y="4466594"/>
                <a:ext cx="1958622" cy="4656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351BF3C2-BE3A-30E3-279C-F39E911A9FA4}"/>
              </a:ext>
            </a:extLst>
          </p:cNvPr>
          <p:cNvSpPr/>
          <p:nvPr/>
        </p:nvSpPr>
        <p:spPr>
          <a:xfrm>
            <a:off x="8930455" y="4514572"/>
            <a:ext cx="851232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01614-C143-CDDD-6C2F-D3E6FE4551CA}"/>
                  </a:ext>
                </a:extLst>
              </p:cNvPr>
              <p:cNvSpPr txBox="1"/>
              <p:nvPr/>
            </p:nvSpPr>
            <p:spPr>
              <a:xfrm>
                <a:off x="9521326" y="4466594"/>
                <a:ext cx="1073877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01614-C143-CDDD-6C2F-D3E6FE455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326" y="4466594"/>
                <a:ext cx="1073877" cy="4656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52015DA5-5804-25A4-219C-A1DE12370B48}"/>
              </a:ext>
            </a:extLst>
          </p:cNvPr>
          <p:cNvSpPr/>
          <p:nvPr/>
        </p:nvSpPr>
        <p:spPr>
          <a:xfrm>
            <a:off x="7838337" y="905601"/>
            <a:ext cx="3886699" cy="1806222"/>
          </a:xfrm>
          <a:prstGeom prst="wedgeEllipseCallout">
            <a:avLst>
              <a:gd name="adj1" fmla="val -29358"/>
              <a:gd name="adj2" fmla="val 3024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AU" sz="2000" dirty="0"/>
              <a:t>Why is it possible to solve this in two different ways?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892804FD-A13E-27B9-3F9A-6A2C1BFA3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986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5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B3C4-3280-0B2B-FCE1-737CD20DC79C}"/>
              </a:ext>
            </a:extLst>
          </p:cNvPr>
          <p:cNvSpPr txBox="1"/>
          <p:nvPr/>
        </p:nvSpPr>
        <p:spPr>
          <a:xfrm>
            <a:off x="360000" y="1706030"/>
            <a:ext cx="11346578" cy="12079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AU" sz="1800" dirty="0"/>
              <a:t>Show the steps necessary to remove the fractional index power, writing your answer in its simplest form.</a:t>
            </a:r>
          </a:p>
          <a:p>
            <a:pPr algn="l"/>
            <a:endParaRPr lang="en-AU" sz="1800" dirty="0"/>
          </a:p>
          <a:p>
            <a:pPr algn="l"/>
            <a:r>
              <a:rPr lang="en-AU" sz="1800" dirty="0"/>
              <a:t>You only need to show one way to reach a solution, not multiple. </a:t>
            </a:r>
          </a:p>
          <a:p>
            <a:pPr algn="l"/>
            <a:endParaRPr lang="en-AU" sz="1800" dirty="0"/>
          </a:p>
          <a:p>
            <a:pPr algn="l"/>
            <a:endParaRPr lang="en-A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/>
              <p:nvPr/>
            </p:nvSpPr>
            <p:spPr>
              <a:xfrm>
                <a:off x="687377" y="3429000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77" y="3429000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2126710" y="3584219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DEA09-BCA8-E7E0-4545-D8552F016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55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5 – solutions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/>
              <p:nvPr/>
            </p:nvSpPr>
            <p:spPr>
              <a:xfrm>
                <a:off x="698666" y="27544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66" y="2754486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2381270" y="2909706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3008883" y="2676872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883" y="2676872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4448216" y="2880065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A526-EAEE-7A26-4D4D-0F7E2568C2A5}"/>
                  </a:ext>
                </a:extLst>
              </p:cNvPr>
              <p:cNvSpPr txBox="1"/>
              <p:nvPr/>
            </p:nvSpPr>
            <p:spPr>
              <a:xfrm>
                <a:off x="5116689" y="27544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A526-EAEE-7A26-4D4D-0F7E2568C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689" y="2754486"/>
                <a:ext cx="1958622" cy="465667"/>
              </a:xfrm>
              <a:prstGeom prst="rect">
                <a:avLst/>
              </a:prstGeom>
              <a:blipFill>
                <a:blip r:embed="rId5"/>
                <a:stretch>
                  <a:fillRect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11FC07B1-D589-F77C-2001-E4594B6029BD}"/>
              </a:ext>
            </a:extLst>
          </p:cNvPr>
          <p:cNvSpPr/>
          <p:nvPr/>
        </p:nvSpPr>
        <p:spPr>
          <a:xfrm>
            <a:off x="6643905" y="2880065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464CB8-51B1-52EE-5A1A-EE11D0B6F61C}"/>
                  </a:ext>
                </a:extLst>
              </p:cNvPr>
              <p:cNvSpPr txBox="1"/>
              <p:nvPr/>
            </p:nvSpPr>
            <p:spPr>
              <a:xfrm>
                <a:off x="7089650" y="2856075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464CB8-51B1-52EE-5A1A-EE11D0B6F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650" y="2856075"/>
                <a:ext cx="1958622" cy="4656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F5D08CB9-D7B1-69B9-42A0-97B6BD185A02}"/>
              </a:ext>
            </a:extLst>
          </p:cNvPr>
          <p:cNvSpPr/>
          <p:nvPr/>
        </p:nvSpPr>
        <p:spPr>
          <a:xfrm>
            <a:off x="8455439" y="2880065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C213AF-72EF-6F09-BD5E-6471F5173E04}"/>
                  </a:ext>
                </a:extLst>
              </p:cNvPr>
              <p:cNvSpPr txBox="1"/>
              <p:nvPr/>
            </p:nvSpPr>
            <p:spPr>
              <a:xfrm>
                <a:off x="8879852" y="2860284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C213AF-72EF-6F09-BD5E-6471F5173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852" y="2860284"/>
                <a:ext cx="1958622" cy="4656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9F52EF-C422-7939-7A45-7AF76B853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07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1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/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r="-49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273778" y="298732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blipFill>
                <a:blip r:embed="rId6"/>
                <a:stretch>
                  <a:fillRect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7616846" y="2987320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/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blipFill>
                <a:blip r:embed="rId5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/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noFill/>
              <a:ln w="38100">
                <a:solidFill>
                  <a:srgbClr val="002664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002664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3A817-6DF6-9874-6690-E981B3916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35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Self-explanation prompts 1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/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3DD07C-9D61-9313-AC52-CEC5A6878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r="-49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273778" y="298732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blipFill>
                <a:blip r:embed="rId5"/>
                <a:stretch>
                  <a:fillRect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7616846" y="2987320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/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BC4FA177-C9E8-F058-DC2D-48862396FB0B}"/>
              </a:ext>
            </a:extLst>
          </p:cNvPr>
          <p:cNvSpPr/>
          <p:nvPr/>
        </p:nvSpPr>
        <p:spPr>
          <a:xfrm>
            <a:off x="9122026" y="3590340"/>
            <a:ext cx="2799644" cy="1275498"/>
          </a:xfrm>
          <a:prstGeom prst="wedgeEllipseCallout">
            <a:avLst>
              <a:gd name="adj1" fmla="val -21370"/>
              <a:gd name="adj2" fmla="val -598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AU" sz="2000" dirty="0"/>
              <a:t>What index law makes this possible?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/>
              <p:nvPr/>
            </p:nvSpPr>
            <p:spPr>
              <a:xfrm>
                <a:off x="5054121" y="4688141"/>
                <a:ext cx="1734878" cy="914400"/>
              </a:xfrm>
              <a:prstGeom prst="rect">
                <a:avLst/>
              </a:prstGeom>
              <a:noFill/>
              <a:ln w="38100">
                <a:solidFill>
                  <a:srgbClr val="002664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21" y="4688141"/>
                <a:ext cx="1734878" cy="914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rgbClr val="002664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D5FFBF49-0AFE-50D5-4B95-E30284773216}"/>
              </a:ext>
            </a:extLst>
          </p:cNvPr>
          <p:cNvSpPr/>
          <p:nvPr/>
        </p:nvSpPr>
        <p:spPr>
          <a:xfrm>
            <a:off x="7196634" y="4777047"/>
            <a:ext cx="2917579" cy="1890239"/>
          </a:xfrm>
          <a:prstGeom prst="wedgeEllipseCallout">
            <a:avLst>
              <a:gd name="adj1" fmla="val -60139"/>
              <a:gd name="adj2" fmla="val -405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71463"/>
            <a:r>
              <a:rPr lang="en-AU" sz="2000" dirty="0"/>
              <a:t>How is this shown in the working above?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9E861-1486-AB6B-7791-282ECF867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45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1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789FA5-C87D-E995-7D06-000564C8F1ED}"/>
              </a:ext>
            </a:extLst>
          </p:cNvPr>
          <p:cNvSpPr txBox="1"/>
          <p:nvPr/>
        </p:nvSpPr>
        <p:spPr>
          <a:xfrm>
            <a:off x="360000" y="1706030"/>
            <a:ext cx="11346578" cy="12079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AU" sz="1800" dirty="0"/>
              <a:t>Justifying your response with working, show how to represent the surd shown using fractional indices.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D6C41A-E71B-F698-1E70-4F6E80E10865}"/>
                  </a:ext>
                </a:extLst>
              </p:cNvPr>
              <p:cNvSpPr txBox="1"/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D6C41A-E71B-F698-1E70-4F6E80E10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r="-49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273778" y="298732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903C0-6DD7-05D9-D54F-56D0E3714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89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1 – solutions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/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22" y="2913941"/>
                <a:ext cx="1958622" cy="465667"/>
              </a:xfrm>
              <a:prstGeom prst="rect">
                <a:avLst/>
              </a:prstGeom>
              <a:blipFill>
                <a:blip r:embed="rId6"/>
                <a:stretch>
                  <a:fillRect r="-49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273778" y="2987321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7616846" y="2987320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/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/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noFill/>
              <a:ln w="38100">
                <a:solidFill>
                  <a:srgbClr val="002664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rgbClr val="002664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65132-2CFA-75AA-7031-399B79507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181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2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/>
              <p:nvPr/>
            </p:nvSpPr>
            <p:spPr>
              <a:xfrm>
                <a:off x="307680" y="2913941"/>
                <a:ext cx="2293164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80" y="2913941"/>
                <a:ext cx="2293164" cy="465667"/>
              </a:xfrm>
              <a:prstGeom prst="rect">
                <a:avLst/>
              </a:prstGeom>
              <a:blipFill>
                <a:blip r:embed="rId6"/>
                <a:stretch>
                  <a:fillRect r="-310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638467" y="2937929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AU" sz="2800" b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7616846" y="2987320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/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/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noFill/>
              <a:ln w="38100">
                <a:solidFill>
                  <a:srgbClr val="002664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rgbClr val="002664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087AB-2894-E94A-B4AF-23B85871C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43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Self-explanation prompts 2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/>
              <p:nvPr/>
            </p:nvSpPr>
            <p:spPr>
              <a:xfrm>
                <a:off x="307680" y="2913941"/>
                <a:ext cx="2293164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80" y="2913941"/>
                <a:ext cx="2293164" cy="465667"/>
              </a:xfrm>
              <a:prstGeom prst="rect">
                <a:avLst/>
              </a:prstGeom>
              <a:blipFill>
                <a:blip r:embed="rId6"/>
                <a:stretch>
                  <a:fillRect r="-313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3638467" y="2937929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AU" sz="2800" b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290" y="2775650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b="-2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7588624" y="2914839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/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914" y="2652886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b="-33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/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noFill/>
              <a:ln w="38100">
                <a:solidFill>
                  <a:srgbClr val="002664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162" y="4397458"/>
                <a:ext cx="1734878" cy="914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rgbClr val="002664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B6E658B9-E24F-4BE0-D189-CC449B52F8ED}"/>
              </a:ext>
            </a:extLst>
          </p:cNvPr>
          <p:cNvSpPr/>
          <p:nvPr/>
        </p:nvSpPr>
        <p:spPr>
          <a:xfrm>
            <a:off x="7258963" y="4099713"/>
            <a:ext cx="3497937" cy="1928639"/>
          </a:xfrm>
          <a:prstGeom prst="wedgeEllipseCallout">
            <a:avLst>
              <a:gd name="adj1" fmla="val -58077"/>
              <a:gd name="adj2" fmla="val -83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0"/>
            <a:r>
              <a:rPr lang="en-AU" sz="2000" dirty="0"/>
              <a:t>How are the fractional power and the root directly related?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20BC9C-DB5B-3FB0-C349-2A055F654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43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2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/>
              <p:nvPr/>
            </p:nvSpPr>
            <p:spPr>
              <a:xfrm>
                <a:off x="360000" y="2448274"/>
                <a:ext cx="2293164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0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800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800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800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448274"/>
                <a:ext cx="2293164" cy="465667"/>
              </a:xfrm>
              <a:prstGeom prst="rect">
                <a:avLst/>
              </a:prstGeom>
              <a:blipFill>
                <a:blip r:embed="rId3"/>
                <a:stretch>
                  <a:fillRect r="-1207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5719930" y="2496252"/>
            <a:ext cx="1038578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B0F5ED-1015-6608-CD36-DC2F24957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95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2 – solutions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18811"/>
            <a:ext cx="10027680" cy="310015"/>
          </a:xfrm>
        </p:spPr>
        <p:txBody>
          <a:bodyPr/>
          <a:lstStyle/>
          <a:p>
            <a:r>
              <a:rPr lang="en-AU" dirty="0"/>
              <a:t>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/>
              <p:nvPr/>
            </p:nvSpPr>
            <p:spPr>
              <a:xfrm>
                <a:off x="360000" y="2372830"/>
                <a:ext cx="2293164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94F0E4-D016-253E-1FCD-FC87CFC29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372830"/>
                <a:ext cx="2293164" cy="465667"/>
              </a:xfrm>
              <a:prstGeom prst="rect">
                <a:avLst/>
              </a:prstGeom>
              <a:blipFill>
                <a:blip r:embed="rId7"/>
                <a:stretch>
                  <a:fillRect r="-1130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8C7CF43F-98C1-DE60-962E-E915724082A3}"/>
              </a:ext>
            </a:extLst>
          </p:cNvPr>
          <p:cNvSpPr/>
          <p:nvPr/>
        </p:nvSpPr>
        <p:spPr>
          <a:xfrm>
            <a:off x="5345713" y="2443785"/>
            <a:ext cx="421535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/>
              <p:nvPr/>
            </p:nvSpPr>
            <p:spPr>
              <a:xfrm>
                <a:off x="5767248" y="223519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AU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g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BE695C-D83C-2B60-836F-AB60ADF8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248" y="2235196"/>
                <a:ext cx="1958622" cy="465667"/>
              </a:xfrm>
              <a:prstGeom prst="rect">
                <a:avLst/>
              </a:prstGeom>
              <a:blipFill>
                <a:blip r:embed="rId4"/>
                <a:stretch>
                  <a:fillRect r="-10592" b="-55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 descr="An arrow, pointing to the right, to indicate that the problem is progressing to the next step towards the solution.">
            <a:extLst>
              <a:ext uri="{FF2B5EF4-FFF2-40B4-BE49-F238E27FC236}">
                <a16:creationId xmlns:a16="http://schemas.microsoft.com/office/drawing/2014/main" id="{4BBA3364-24E3-C11C-152B-52A826CDB843}"/>
              </a:ext>
            </a:extLst>
          </p:cNvPr>
          <p:cNvSpPr/>
          <p:nvPr/>
        </p:nvSpPr>
        <p:spPr>
          <a:xfrm>
            <a:off x="8171467" y="2443785"/>
            <a:ext cx="576659" cy="4176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/>
              <p:nvPr/>
            </p:nvSpPr>
            <p:spPr>
              <a:xfrm>
                <a:off x="8881332" y="2149416"/>
                <a:ext cx="1958622" cy="465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F2ED0F-A7D4-78E0-086B-7D2D520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332" y="2149416"/>
                <a:ext cx="1958622" cy="465667"/>
              </a:xfrm>
              <a:prstGeom prst="rect">
                <a:avLst/>
              </a:prstGeom>
              <a:blipFill>
                <a:blip r:embed="rId3"/>
                <a:stretch>
                  <a:fillRect r="-4984" b="-53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/>
              <p:nvPr/>
            </p:nvSpPr>
            <p:spPr>
              <a:xfrm>
                <a:off x="5097162" y="4397458"/>
                <a:ext cx="2508210" cy="914400"/>
              </a:xfrm>
              <a:prstGeom prst="rect">
                <a:avLst/>
              </a:prstGeom>
              <a:noFill/>
              <a:ln w="38100">
                <a:solidFill>
                  <a:srgbClr val="002664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ad>
                        <m:ra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A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F5B5AC-A869-9AAF-880C-CF2C3DA91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162" y="4397458"/>
                <a:ext cx="2508210" cy="914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rgbClr val="002664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D7E9E-6F80-CBB7-DEEB-37B85947D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687800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415</Words>
  <Application>Microsoft Office PowerPoint</Application>
  <PresentationFormat>Widescreen</PresentationFormat>
  <Paragraphs>138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Public Sans Light</vt:lpstr>
      <vt:lpstr>Public Sans</vt:lpstr>
      <vt:lpstr>Times New Roman</vt:lpstr>
      <vt:lpstr>NSWG Corporate</vt:lpstr>
      <vt:lpstr>That’s ab-SURD!</vt:lpstr>
      <vt:lpstr>Worked example 1</vt:lpstr>
      <vt:lpstr>Self-explanation prompts 1</vt:lpstr>
      <vt:lpstr>Your turn 1</vt:lpstr>
      <vt:lpstr>Your turn 1 – solutions</vt:lpstr>
      <vt:lpstr>Worked example 2</vt:lpstr>
      <vt:lpstr>Self-explanation prompts 2</vt:lpstr>
      <vt:lpstr>Your turn 2</vt:lpstr>
      <vt:lpstr>Your turn 2 – solutions</vt:lpstr>
      <vt:lpstr>Worked example 3</vt:lpstr>
      <vt:lpstr>Self-explanation prompts 3</vt:lpstr>
      <vt:lpstr>Your turn 3</vt:lpstr>
      <vt:lpstr>Your turn 3 – solutions</vt:lpstr>
      <vt:lpstr>Worked example 4</vt:lpstr>
      <vt:lpstr>Self-explanation prompts 4</vt:lpstr>
      <vt:lpstr>Your turn 5</vt:lpstr>
      <vt:lpstr>Your turn 5 –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ab-SURD!</dc:title>
  <dc:creator>NSW Department of Education</dc:creator>
  <cp:revision>2</cp:revision>
  <dcterms:created xsi:type="dcterms:W3CDTF">2023-06-21T03:13:38Z</dcterms:created>
  <dcterms:modified xsi:type="dcterms:W3CDTF">2023-06-21T03:13:51Z</dcterms:modified>
</cp:coreProperties>
</file>