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363" r:id="rId3"/>
    <p:sldId id="368" r:id="rId4"/>
    <p:sldId id="370" r:id="rId5"/>
    <p:sldId id="376" r:id="rId6"/>
    <p:sldId id="380" r:id="rId7"/>
    <p:sldId id="439" r:id="rId8"/>
    <p:sldId id="378" r:id="rId9"/>
    <p:sldId id="379" r:id="rId10"/>
    <p:sldId id="440" r:id="rId11"/>
  </p:sldIdLst>
  <p:sldSz cx="12192000" cy="6858000"/>
  <p:notesSz cx="6858000" cy="9144000"/>
  <p:embeddedFontLst>
    <p:embeddedFont>
      <p:font typeface="Cambria Math" panose="02040503050406030204" pitchFamily="18" charset="0"/>
      <p:regular r:id="rId14"/>
    </p:embeddedFont>
    <p:embeddedFont>
      <p:font typeface="Public Sans" panose="020B0604020202020204" charset="0"/>
      <p:regular r:id="rId15"/>
      <p:bold r:id="rId16"/>
      <p:italic r:id="rId17"/>
      <p:boldItalic r:id="rId18"/>
    </p:embeddedFont>
    <p:embeddedFont>
      <p:font typeface="Public Sans Light" panose="020B0604020202020204" charset="0"/>
      <p:regular r:id="rId19"/>
      <p:italic r:id="rId20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7"/>
            <p14:sldId id="363"/>
            <p14:sldId id="368"/>
            <p14:sldId id="370"/>
            <p14:sldId id="376"/>
            <p14:sldId id="380"/>
            <p14:sldId id="439"/>
            <p14:sldId id="378"/>
            <p14:sldId id="379"/>
            <p14:sldId id="4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5" autoAdjust="0"/>
    <p:restoredTop sz="74618" autoAdjust="0"/>
  </p:normalViewPr>
  <p:slideViewPr>
    <p:cSldViewPr snapToGrid="0">
      <p:cViewPr varScale="1">
        <p:scale>
          <a:sx n="75" d="100"/>
          <a:sy n="75" d="100"/>
        </p:scale>
        <p:origin x="1920" y="72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-721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19/06/2023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19/06/2023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Display this slide and ask students to Think-Pair-Share how we could write the numbers with indices.</a:t>
            </a:r>
          </a:p>
          <a:p>
            <a:endParaRPr lang="en-AU" dirty="0"/>
          </a:p>
          <a:p>
            <a:r>
              <a:rPr lang="en-AU" dirty="0"/>
              <a:t>Reveal the next slide once they’ve had a chance to discuss.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363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Reveal this slide and ask them to predict what would come next by looking at the patterns. They should discuss this in their pairs before you randomly choose a student to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8322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Ask students to consider what would happen if we continued the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132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Display this table for a few minutes and ask students to look at it in silence before revealing the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0537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In their pairs, ask students to consider these questions. Randomly choose students to reveal their thoughts before showing the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2723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Ask students to consider the connections between the first and third rows.</a:t>
            </a:r>
          </a:p>
          <a:p>
            <a:endParaRPr lang="en-AU" dirty="0"/>
          </a:p>
          <a:p>
            <a:r>
              <a:rPr lang="en-AU" dirty="0"/>
              <a:t>Ask them to consider whether they think this would work for other bases.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630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Students should complete the table to test whether it would work for base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386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Ask students to discuss in pairs and to consider if there are any bases that this wouldn’t work for.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8754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Ask students to discuss in pairs and to consider if there are any bases that this wouldn’t work for.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350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7.png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2835000"/>
            <a:ext cx="11484001" cy="594000"/>
          </a:xfrm>
        </p:spPr>
        <p:txBody>
          <a:bodyPr/>
          <a:lstStyle/>
          <a:p>
            <a:r>
              <a:rPr lang="en-AU" dirty="0"/>
              <a:t>Negative indices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66D5567D-0528-C581-A43E-255B0A863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</p:spPr>
        <p:txBody>
          <a:bodyPr/>
          <a:lstStyle/>
          <a:p>
            <a:r>
              <a:rPr lang="en-US" dirty="0">
                <a:latin typeface="+mn-lt"/>
              </a:rPr>
              <a:t>NSW Department of Education</a:t>
            </a: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888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Negative indices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C7F2D3-5657-9C51-2E3A-F6CD32AB6479}"/>
                  </a:ext>
                </a:extLst>
              </p:cNvPr>
              <p:cNvSpPr txBox="1"/>
              <p:nvPr/>
            </p:nvSpPr>
            <p:spPr>
              <a:xfrm>
                <a:off x="2883023" y="1614571"/>
                <a:ext cx="6425953" cy="3628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15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15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15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115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AU" sz="115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AU" sz="1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1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U" sz="115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15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115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115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C7F2D3-5657-9C51-2E3A-F6CD32AB6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023" y="1614571"/>
                <a:ext cx="6425953" cy="36288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368479-3543-DF73-46CE-69160E5D0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723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Half-life – plutonium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7680" y="1018811"/>
            <a:ext cx="10080000" cy="310015"/>
          </a:xfrm>
        </p:spPr>
        <p:txBody>
          <a:bodyPr/>
          <a:lstStyle/>
          <a:p>
            <a:r>
              <a:rPr lang="en-AU" dirty="0"/>
              <a:t>How can you write these numbers with indices?</a:t>
            </a:r>
          </a:p>
        </p:txBody>
      </p:sp>
      <p:pic>
        <p:nvPicPr>
          <p:cNvPr id="15" name="Picture 14" descr="A image taken from Polypad showing a column of eight orange squares, each with the numeral '1' displayed inside.">
            <a:extLst>
              <a:ext uri="{FF2B5EF4-FFF2-40B4-BE49-F238E27FC236}">
                <a16:creationId xmlns:a16="http://schemas.microsoft.com/office/drawing/2014/main" id="{196B1D42-EEBF-B1B7-BDD6-8E7EB48DA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306" y="1554783"/>
            <a:ext cx="647789" cy="4031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2A44F2B-9C6A-5857-94A8-31BB59DD1D94}"/>
                  </a:ext>
                </a:extLst>
              </p:cNvPr>
              <p:cNvSpPr txBox="1"/>
              <p:nvPr/>
            </p:nvSpPr>
            <p:spPr>
              <a:xfrm>
                <a:off x="2202955" y="5802489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2A44F2B-9C6A-5857-94A8-31BB59DD1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955" y="5802489"/>
                <a:ext cx="1230489" cy="6955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row: Right 1">
            <a:extLst>
              <a:ext uri="{FF2B5EF4-FFF2-40B4-BE49-F238E27FC236}">
                <a16:creationId xmlns:a16="http://schemas.microsoft.com/office/drawing/2014/main" id="{95C8C629-8A94-F102-EE7B-7BA09D0B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33444" y="4406900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8" name="Picture 17" descr="A image taken from Polypad showing a column of four orange squares, each with the numeral '1' displayed inside.">
            <a:extLst>
              <a:ext uri="{FF2B5EF4-FFF2-40B4-BE49-F238E27FC236}">
                <a16:creationId xmlns:a16="http://schemas.microsoft.com/office/drawing/2014/main" id="{78DDE456-84BC-FEC8-B964-94EF5C67E3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0061" y="3475563"/>
            <a:ext cx="617816" cy="2065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B514330-86F5-914F-6404-D9769F73AC9D}"/>
                  </a:ext>
                </a:extLst>
              </p:cNvPr>
              <p:cNvSpPr txBox="1"/>
              <p:nvPr/>
            </p:nvSpPr>
            <p:spPr>
              <a:xfrm>
                <a:off x="4600522" y="5802489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AU" sz="2000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B514330-86F5-914F-6404-D9769F73A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22" y="5802489"/>
                <a:ext cx="1230489" cy="6955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348C6D1C-8180-2925-21FD-D2AE54826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14005" y="4406900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1" name="Picture 20" descr="A image taken from Polypad showing a column of two orange squares, each with the numeral '1' displayed inside.">
            <a:extLst>
              <a:ext uri="{FF2B5EF4-FFF2-40B4-BE49-F238E27FC236}">
                <a16:creationId xmlns:a16="http://schemas.microsoft.com/office/drawing/2014/main" id="{AB7F1CD2-0A5B-4A87-9C73-86A00585BD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8496" y="4305831"/>
            <a:ext cx="647790" cy="11336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754B9F-5B8B-DD2B-397B-077DB3A5A224}"/>
                  </a:ext>
                </a:extLst>
              </p:cNvPr>
              <p:cNvSpPr txBox="1"/>
              <p:nvPr/>
            </p:nvSpPr>
            <p:spPr>
              <a:xfrm>
                <a:off x="6907146" y="5802488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754B9F-5B8B-DD2B-397B-077DB3A5A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146" y="5802488"/>
                <a:ext cx="1230489" cy="6955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3C16374E-9BC0-F3EC-B76C-1DD9F4E7E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37635" y="4427992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4" name="Picture 23" descr="A image taken from Polypad showing a an orange square, with the numeral '1' displayed inside.">
            <a:extLst>
              <a:ext uri="{FF2B5EF4-FFF2-40B4-BE49-F238E27FC236}">
                <a16:creationId xmlns:a16="http://schemas.microsoft.com/office/drawing/2014/main" id="{296BBA22-61B6-6AEB-B823-5D5F70A52F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7792" y="4814302"/>
            <a:ext cx="504895" cy="5334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1E3154-E9D1-8D2A-F330-7E2082FAE750}"/>
                  </a:ext>
                </a:extLst>
              </p:cNvPr>
              <p:cNvSpPr txBox="1"/>
              <p:nvPr/>
            </p:nvSpPr>
            <p:spPr>
              <a:xfrm>
                <a:off x="9164994" y="5802487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1E3154-E9D1-8D2A-F330-7E2082FAE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994" y="5802487"/>
                <a:ext cx="1230489" cy="6955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37F80-8B23-A611-722E-0F7607901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181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Half-life – plutonium (2)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7A8578E-D0A9-FABE-6582-70E9A15CD0F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7680" y="1018811"/>
            <a:ext cx="10080000" cy="310015"/>
          </a:xfrm>
        </p:spPr>
        <p:txBody>
          <a:bodyPr/>
          <a:lstStyle/>
          <a:p>
            <a:r>
              <a:rPr lang="en-AU" dirty="0"/>
              <a:t>What would come next?</a:t>
            </a:r>
          </a:p>
        </p:txBody>
      </p:sp>
      <p:pic>
        <p:nvPicPr>
          <p:cNvPr id="15" name="Picture 14" descr="A image taking from Polypad showing a column of eight orange squares, each with the numeral '1' displayed inside.">
            <a:extLst>
              <a:ext uri="{FF2B5EF4-FFF2-40B4-BE49-F238E27FC236}">
                <a16:creationId xmlns:a16="http://schemas.microsoft.com/office/drawing/2014/main" id="{196B1D42-EEBF-B1B7-BDD6-8E7EB48DA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306" y="1554783"/>
            <a:ext cx="647789" cy="4031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 descr="2 to the power of 3 = 8">
                <a:extLst>
                  <a:ext uri="{FF2B5EF4-FFF2-40B4-BE49-F238E27FC236}">
                    <a16:creationId xmlns:a16="http://schemas.microsoft.com/office/drawing/2014/main" id="{E2A44F2B-9C6A-5857-94A8-31BB59DD1D94}"/>
                  </a:ext>
                </a:extLst>
              </p:cNvPr>
              <p:cNvSpPr txBox="1"/>
              <p:nvPr/>
            </p:nvSpPr>
            <p:spPr>
              <a:xfrm>
                <a:off x="2202955" y="5802489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5" name="TextBox 24" descr="2 to the power of 3 = 8">
                <a:extLst>
                  <a:ext uri="{FF2B5EF4-FFF2-40B4-BE49-F238E27FC236}">
                    <a16:creationId xmlns:a16="http://schemas.microsoft.com/office/drawing/2014/main" id="{E2A44F2B-9C6A-5857-94A8-31BB59DD1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955" y="5802489"/>
                <a:ext cx="1230489" cy="695511"/>
              </a:xfrm>
              <a:prstGeom prst="rect">
                <a:avLst/>
              </a:prstGeom>
              <a:blipFill>
                <a:blip r:embed="rId4"/>
                <a:stretch>
                  <a:fillRect t="-8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9AC2827F-DCA1-26E9-4007-884157F6E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33444" y="4406900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Speech Bubble: Oval 1" descr="A speech bubble prompting participants to consider, 'How is knowing that the image of 100 green squares is representative of 100 hundredths, helpful?'">
            <a:extLst>
              <a:ext uri="{FF2B5EF4-FFF2-40B4-BE49-F238E27FC236}">
                <a16:creationId xmlns:a16="http://schemas.microsoft.com/office/drawing/2014/main" id="{A56E80D3-2973-26B7-5ABE-F8494441EE5F}"/>
              </a:ext>
            </a:extLst>
          </p:cNvPr>
          <p:cNvSpPr/>
          <p:nvPr/>
        </p:nvSpPr>
        <p:spPr>
          <a:xfrm>
            <a:off x="3665422" y="1625168"/>
            <a:ext cx="3211132" cy="1653921"/>
          </a:xfrm>
          <a:prstGeom prst="wedgeEllipseCallout">
            <a:avLst>
              <a:gd name="adj1" fmla="val 35632"/>
              <a:gd name="adj2" fmla="val 247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6700"/>
            <a:r>
              <a:rPr lang="en-AU" sz="2000" dirty="0"/>
              <a:t>What is happening to the index value in each step?</a:t>
            </a:r>
          </a:p>
        </p:txBody>
      </p:sp>
      <p:pic>
        <p:nvPicPr>
          <p:cNvPr id="18" name="Picture 17" descr="A image taking from Polypad showing a column of four orange squares, each with the numeral '1' displayed inside.">
            <a:extLst>
              <a:ext uri="{FF2B5EF4-FFF2-40B4-BE49-F238E27FC236}">
                <a16:creationId xmlns:a16="http://schemas.microsoft.com/office/drawing/2014/main" id="{78DDE456-84BC-FEC8-B964-94EF5C67E3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0061" y="3475563"/>
            <a:ext cx="617816" cy="2065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 descr="2 to the power of 2 = 4">
                <a:extLst>
                  <a:ext uri="{FF2B5EF4-FFF2-40B4-BE49-F238E27FC236}">
                    <a16:creationId xmlns:a16="http://schemas.microsoft.com/office/drawing/2014/main" id="{9B514330-86F5-914F-6404-D9769F73AC9D}"/>
                  </a:ext>
                </a:extLst>
              </p:cNvPr>
              <p:cNvSpPr txBox="1"/>
              <p:nvPr/>
            </p:nvSpPr>
            <p:spPr>
              <a:xfrm>
                <a:off x="4600522" y="5802489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AU" sz="2000" dirty="0"/>
                  <a:t> </a:t>
                </a:r>
              </a:p>
            </p:txBody>
          </p:sp>
        </mc:Choice>
        <mc:Fallback xmlns="">
          <p:sp>
            <p:nvSpPr>
              <p:cNvPr id="26" name="TextBox 25" descr="2 to the power of 2 = 4">
                <a:extLst>
                  <a:ext uri="{FF2B5EF4-FFF2-40B4-BE49-F238E27FC236}">
                    <a16:creationId xmlns:a16="http://schemas.microsoft.com/office/drawing/2014/main" id="{9B514330-86F5-914F-6404-D9769F73A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22" y="5802489"/>
                <a:ext cx="1230489" cy="695511"/>
              </a:xfrm>
              <a:prstGeom prst="rect">
                <a:avLst/>
              </a:prstGeom>
              <a:blipFill>
                <a:blip r:embed="rId6"/>
                <a:stretch>
                  <a:fillRect t="-8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B17DA704-AC36-2411-A603-2CC95643C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14005" y="4406900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1" name="Picture 20" descr="A image taking from Polypad showing a column of two orange squares, each with the numeral '1' displayed inside.">
            <a:extLst>
              <a:ext uri="{FF2B5EF4-FFF2-40B4-BE49-F238E27FC236}">
                <a16:creationId xmlns:a16="http://schemas.microsoft.com/office/drawing/2014/main" id="{AB7F1CD2-0A5B-4A87-9C73-86A00585BD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8496" y="4305831"/>
            <a:ext cx="647790" cy="11336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2 to the power of 1 = 2">
                <a:extLst>
                  <a:ext uri="{FF2B5EF4-FFF2-40B4-BE49-F238E27FC236}">
                    <a16:creationId xmlns:a16="http://schemas.microsoft.com/office/drawing/2014/main" id="{97754B9F-5B8B-DD2B-397B-077DB3A5A224}"/>
                  </a:ext>
                </a:extLst>
              </p:cNvPr>
              <p:cNvSpPr txBox="1"/>
              <p:nvPr/>
            </p:nvSpPr>
            <p:spPr>
              <a:xfrm>
                <a:off x="6876554" y="5802488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7" name="TextBox 26" descr="2 to the power of 1 = 2">
                <a:extLst>
                  <a:ext uri="{FF2B5EF4-FFF2-40B4-BE49-F238E27FC236}">
                    <a16:creationId xmlns:a16="http://schemas.microsoft.com/office/drawing/2014/main" id="{97754B9F-5B8B-DD2B-397B-077DB3A5A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554" y="5802488"/>
                <a:ext cx="1230489" cy="6955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Right 5">
            <a:extLst>
              <a:ext uri="{FF2B5EF4-FFF2-40B4-BE49-F238E27FC236}">
                <a16:creationId xmlns:a16="http://schemas.microsoft.com/office/drawing/2014/main" id="{E74448B8-115C-4193-2F4E-6EDCBD7E5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37635" y="4427992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peech Bubble: Oval 2" descr="A speech bubble prompting participants to consider, 'How is knowing that the image of 100 green squares is representative of 100 hundredths, helpful?'">
            <a:extLst>
              <a:ext uri="{FF2B5EF4-FFF2-40B4-BE49-F238E27FC236}">
                <a16:creationId xmlns:a16="http://schemas.microsoft.com/office/drawing/2014/main" id="{67D47F07-CB67-FEF3-7B41-CD25CB69A150}"/>
              </a:ext>
            </a:extLst>
          </p:cNvPr>
          <p:cNvSpPr/>
          <p:nvPr/>
        </p:nvSpPr>
        <p:spPr>
          <a:xfrm>
            <a:off x="8107043" y="1625169"/>
            <a:ext cx="3424616" cy="2328449"/>
          </a:xfrm>
          <a:prstGeom prst="wedgeEllipseCallout">
            <a:avLst>
              <a:gd name="adj1" fmla="val -26380"/>
              <a:gd name="adj2" fmla="val 2864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en-AU" sz="2000" dirty="0"/>
              <a:t>What pattern is happening as the solution changes in each step?</a:t>
            </a:r>
          </a:p>
        </p:txBody>
      </p:sp>
      <p:pic>
        <p:nvPicPr>
          <p:cNvPr id="24" name="Picture 23" descr="A image taking from Polypad showing an orange square, with the numeral '1' displayed inside.">
            <a:extLst>
              <a:ext uri="{FF2B5EF4-FFF2-40B4-BE49-F238E27FC236}">
                <a16:creationId xmlns:a16="http://schemas.microsoft.com/office/drawing/2014/main" id="{296BBA22-61B6-6AEB-B823-5D5F70A52F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7792" y="4814302"/>
            <a:ext cx="504895" cy="5334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 descr="2 to the power of 0 = 1">
                <a:extLst>
                  <a:ext uri="{FF2B5EF4-FFF2-40B4-BE49-F238E27FC236}">
                    <a16:creationId xmlns:a16="http://schemas.microsoft.com/office/drawing/2014/main" id="{DF1E3154-E9D1-8D2A-F330-7E2082FAE750}"/>
                  </a:ext>
                </a:extLst>
              </p:cNvPr>
              <p:cNvSpPr txBox="1"/>
              <p:nvPr/>
            </p:nvSpPr>
            <p:spPr>
              <a:xfrm>
                <a:off x="9164994" y="5802487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8" name="TextBox 27" descr="2 to the power of 0 = 1">
                <a:extLst>
                  <a:ext uri="{FF2B5EF4-FFF2-40B4-BE49-F238E27FC236}">
                    <a16:creationId xmlns:a16="http://schemas.microsoft.com/office/drawing/2014/main" id="{DF1E3154-E9D1-8D2A-F330-7E2082FAE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994" y="5802487"/>
                <a:ext cx="1230489" cy="695511"/>
              </a:xfrm>
              <a:prstGeom prst="rect">
                <a:avLst/>
              </a:prstGeom>
              <a:blipFill>
                <a:blip r:embed="rId10"/>
                <a:stretch>
                  <a:fillRect t="-8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2D0169-60ED-1AB5-E1B4-87800F18D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688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Half-life – plutonium (3)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37058B7E-0ECC-8434-FACA-9B94D298DFD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7680" y="1018811"/>
            <a:ext cx="10080000" cy="310015"/>
          </a:xfrm>
        </p:spPr>
        <p:txBody>
          <a:bodyPr/>
          <a:lstStyle/>
          <a:p>
            <a:r>
              <a:rPr lang="en-AU" dirty="0"/>
              <a:t>Negative index</a:t>
            </a:r>
          </a:p>
        </p:txBody>
      </p:sp>
      <p:pic>
        <p:nvPicPr>
          <p:cNvPr id="15" name="Picture 14" descr="A image taking from Polypad showing a column of eight orange squares, each with the numeral '1' displayed inside.">
            <a:extLst>
              <a:ext uri="{FF2B5EF4-FFF2-40B4-BE49-F238E27FC236}">
                <a16:creationId xmlns:a16="http://schemas.microsoft.com/office/drawing/2014/main" id="{196B1D42-EEBF-B1B7-BDD6-8E7EB48DA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31" y="1442036"/>
            <a:ext cx="647789" cy="4031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 descr="2 to the power of 3 = 8">
                <a:extLst>
                  <a:ext uri="{FF2B5EF4-FFF2-40B4-BE49-F238E27FC236}">
                    <a16:creationId xmlns:a16="http://schemas.microsoft.com/office/drawing/2014/main" id="{E2A44F2B-9C6A-5857-94A8-31BB59DD1D94}"/>
                  </a:ext>
                </a:extLst>
              </p:cNvPr>
              <p:cNvSpPr txBox="1"/>
              <p:nvPr/>
            </p:nvSpPr>
            <p:spPr>
              <a:xfrm>
                <a:off x="424480" y="5689742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5" name="TextBox 24" descr="2 to the power of 3 = 8">
                <a:extLst>
                  <a:ext uri="{FF2B5EF4-FFF2-40B4-BE49-F238E27FC236}">
                    <a16:creationId xmlns:a16="http://schemas.microsoft.com/office/drawing/2014/main" id="{E2A44F2B-9C6A-5857-94A8-31BB59DD1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80" y="5689742"/>
                <a:ext cx="1230489" cy="6955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row: Right 1">
            <a:extLst>
              <a:ext uri="{FF2B5EF4-FFF2-40B4-BE49-F238E27FC236}">
                <a16:creationId xmlns:a16="http://schemas.microsoft.com/office/drawing/2014/main" id="{DDBD2E34-2925-8182-C55F-8EAD424F4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72783" y="4482907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8" name="Picture 17" descr="A image taking from Polypad showing a column of four orange squares, each with the numeral '1' displayed inside.">
            <a:extLst>
              <a:ext uri="{FF2B5EF4-FFF2-40B4-BE49-F238E27FC236}">
                <a16:creationId xmlns:a16="http://schemas.microsoft.com/office/drawing/2014/main" id="{78DDE456-84BC-FEC8-B964-94EF5C67E3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1586" y="3362816"/>
            <a:ext cx="617816" cy="2065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 descr="2 to the power of 2 = 4">
                <a:extLst>
                  <a:ext uri="{FF2B5EF4-FFF2-40B4-BE49-F238E27FC236}">
                    <a16:creationId xmlns:a16="http://schemas.microsoft.com/office/drawing/2014/main" id="{9B514330-86F5-914F-6404-D9769F73AC9D}"/>
                  </a:ext>
                </a:extLst>
              </p:cNvPr>
              <p:cNvSpPr txBox="1"/>
              <p:nvPr/>
            </p:nvSpPr>
            <p:spPr>
              <a:xfrm>
                <a:off x="2822047" y="5689742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AU" sz="2000" dirty="0"/>
                  <a:t> </a:t>
                </a:r>
              </a:p>
            </p:txBody>
          </p:sp>
        </mc:Choice>
        <mc:Fallback xmlns="">
          <p:sp>
            <p:nvSpPr>
              <p:cNvPr id="26" name="TextBox 25" descr="2 to the power of 2 = 4">
                <a:extLst>
                  <a:ext uri="{FF2B5EF4-FFF2-40B4-BE49-F238E27FC236}">
                    <a16:creationId xmlns:a16="http://schemas.microsoft.com/office/drawing/2014/main" id="{9B514330-86F5-914F-6404-D9769F73A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047" y="5689742"/>
                <a:ext cx="1230489" cy="6955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Right 5">
            <a:extLst>
              <a:ext uri="{FF2B5EF4-FFF2-40B4-BE49-F238E27FC236}">
                <a16:creationId xmlns:a16="http://schemas.microsoft.com/office/drawing/2014/main" id="{EB5E2944-0B39-C885-856F-6CA7C25E3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53344" y="4482907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1" name="Picture 20" descr="A image taking from Polypad showing a column of two orange squares, each with the numeral '1' displayed inside.">
            <a:extLst>
              <a:ext uri="{FF2B5EF4-FFF2-40B4-BE49-F238E27FC236}">
                <a16:creationId xmlns:a16="http://schemas.microsoft.com/office/drawing/2014/main" id="{AB7F1CD2-0A5B-4A87-9C73-86A00585BD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0021" y="4193084"/>
            <a:ext cx="647790" cy="11336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2 to the power of 1 = 2">
                <a:extLst>
                  <a:ext uri="{FF2B5EF4-FFF2-40B4-BE49-F238E27FC236}">
                    <a16:creationId xmlns:a16="http://schemas.microsoft.com/office/drawing/2014/main" id="{97754B9F-5B8B-DD2B-397B-077DB3A5A224}"/>
                  </a:ext>
                </a:extLst>
              </p:cNvPr>
              <p:cNvSpPr txBox="1"/>
              <p:nvPr/>
            </p:nvSpPr>
            <p:spPr>
              <a:xfrm>
                <a:off x="5086596" y="5689741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7" name="TextBox 26" descr="2 to the power of 1 = 2">
                <a:extLst>
                  <a:ext uri="{FF2B5EF4-FFF2-40B4-BE49-F238E27FC236}">
                    <a16:creationId xmlns:a16="http://schemas.microsoft.com/office/drawing/2014/main" id="{97754B9F-5B8B-DD2B-397B-077DB3A5A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596" y="5689741"/>
                <a:ext cx="1230489" cy="6955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9884568D-6949-B53F-F430-D5F564A00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76974" y="4503999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4" name="Picture 23" descr="A image taking from Polypad showing an orange square, with the numeral '1' displayed inside.">
            <a:extLst>
              <a:ext uri="{FF2B5EF4-FFF2-40B4-BE49-F238E27FC236}">
                <a16:creationId xmlns:a16="http://schemas.microsoft.com/office/drawing/2014/main" id="{296BBA22-61B6-6AEB-B823-5D5F70A52F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2233" y="4759899"/>
            <a:ext cx="504895" cy="5334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 descr="2 to the power of 0 = 1">
                <a:extLst>
                  <a:ext uri="{FF2B5EF4-FFF2-40B4-BE49-F238E27FC236}">
                    <a16:creationId xmlns:a16="http://schemas.microsoft.com/office/drawing/2014/main" id="{DF1E3154-E9D1-8D2A-F330-7E2082FAE750}"/>
                  </a:ext>
                </a:extLst>
              </p:cNvPr>
              <p:cNvSpPr txBox="1"/>
              <p:nvPr/>
            </p:nvSpPr>
            <p:spPr>
              <a:xfrm>
                <a:off x="7378716" y="5689740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8" name="TextBox 27" descr="2 to the power of 0 = 1">
                <a:extLst>
                  <a:ext uri="{FF2B5EF4-FFF2-40B4-BE49-F238E27FC236}">
                    <a16:creationId xmlns:a16="http://schemas.microsoft.com/office/drawing/2014/main" id="{DF1E3154-E9D1-8D2A-F330-7E2082FAE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716" y="5689740"/>
                <a:ext cx="1230489" cy="6955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921647CB-2197-0F7F-D4B3-CCEC70C42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75383" y="4482027"/>
            <a:ext cx="1230489" cy="896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Picture 2" descr="A image taking from Polypad showing an orange rectangle, half the size of the previous image of an orange square, with the value one half  displayed inside.">
            <a:extLst>
              <a:ext uri="{FF2B5EF4-FFF2-40B4-BE49-F238E27FC236}">
                <a16:creationId xmlns:a16="http://schemas.microsoft.com/office/drawing/2014/main" id="{3A3A7C28-AF40-A524-1920-6984FA3DF6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10227" y="4930186"/>
            <a:ext cx="552527" cy="3048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 descr="2 to the power of -1 = 1 half">
                <a:extLst>
                  <a:ext uri="{FF2B5EF4-FFF2-40B4-BE49-F238E27FC236}">
                    <a16:creationId xmlns:a16="http://schemas.microsoft.com/office/drawing/2014/main" id="{B22F0E33-EFDF-D5CB-C8FA-F9810BC0698C}"/>
                  </a:ext>
                </a:extLst>
              </p:cNvPr>
              <p:cNvSpPr txBox="1"/>
              <p:nvPr/>
            </p:nvSpPr>
            <p:spPr>
              <a:xfrm>
                <a:off x="9670836" y="5587820"/>
                <a:ext cx="1230489" cy="695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5" name="TextBox 4" descr="2 to the power of -1 = 1 half">
                <a:extLst>
                  <a:ext uri="{FF2B5EF4-FFF2-40B4-BE49-F238E27FC236}">
                    <a16:creationId xmlns:a16="http://schemas.microsoft.com/office/drawing/2014/main" id="{B22F0E33-EFDF-D5CB-C8FA-F9810BC06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836" y="5587820"/>
                <a:ext cx="1230489" cy="69551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04B473-56AB-D87E-2765-1D0534E6F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215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Half-life – plutonium (4)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7680" y="1018811"/>
            <a:ext cx="10080000" cy="310015"/>
          </a:xfrm>
        </p:spPr>
        <p:txBody>
          <a:bodyPr/>
          <a:lstStyle/>
          <a:p>
            <a:r>
              <a:rPr lang="en-AU" dirty="0"/>
              <a:t>What if we kept going further?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 descr="Half life. There are 7 colums and 2 rows. The 1st row reads. 2^3, 2^2, 2^1, 2^0, 2^-1, 2^-2 and 2^-3. The 2nd row reads. 8, 4, 2, 1, 1 half, 1 quarter and 1 eighth.">
                <a:extLst>
                  <a:ext uri="{FF2B5EF4-FFF2-40B4-BE49-F238E27FC236}">
                    <a16:creationId xmlns:a16="http://schemas.microsoft.com/office/drawing/2014/main" id="{A6075976-522F-CEAD-28E6-00C1B5CB5A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4373491"/>
                  </p:ext>
                </p:extLst>
              </p:nvPr>
            </p:nvGraphicFramePr>
            <p:xfrm>
              <a:off x="2031999" y="3060700"/>
              <a:ext cx="8128001" cy="97879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26641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 descr="Half life. There are 7 colums and 2 rows. The 1st row reads. 2^3, 2^2, 2^1, 2^0, 2^-1, 2^-2 and 2^-3. The 2nd row reads. 8, 4, 2, 1, 1 half, 1 quarter and 1 eighth.">
                <a:extLst>
                  <a:ext uri="{FF2B5EF4-FFF2-40B4-BE49-F238E27FC236}">
                    <a16:creationId xmlns:a16="http://schemas.microsoft.com/office/drawing/2014/main" id="{A6075976-522F-CEAD-28E6-00C1B5CB5A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4373491"/>
                  </p:ext>
                </p:extLst>
              </p:nvPr>
            </p:nvGraphicFramePr>
            <p:xfrm>
              <a:off x="2031999" y="3060700"/>
              <a:ext cx="8128001" cy="97879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1639" r="-600000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1639" r="-503158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639" r="-400524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1639" r="-302632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1639" r="-201047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1639" r="-102105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1639" r="-1571" b="-1672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62000" r="-6000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62000" r="-503158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62000" r="-400524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62000" r="-30263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62000" r="-20104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62000" r="-10210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62000" r="-1571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78EDB6-0449-B7AF-0D8E-4A8567B84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284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>
            <a:extLst>
              <a:ext uri="{FF2B5EF4-FFF2-40B4-BE49-F238E27FC236}">
                <a16:creationId xmlns:a16="http://schemas.microsoft.com/office/drawing/2014/main" id="{E20BA54B-2C7A-74D0-98A1-72E13D28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Half-life – plutonium (5)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7680" y="1018811"/>
            <a:ext cx="10080000" cy="310015"/>
          </a:xfrm>
        </p:spPr>
        <p:txBody>
          <a:bodyPr/>
          <a:lstStyle/>
          <a:p>
            <a:r>
              <a:rPr lang="en-AU" dirty="0"/>
              <a:t>What do you notice?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 descr="Half life. There are 7 colums and 2 rows. The 1st row reads. 2^3, 2^2, 2^1, 2^0, 2^-1, 2^-2 and 2^-3. The 2nd row reads. 8, 4, 2, 1, 1 half, 1 quarter and 1 eighth.">
                <a:extLst>
                  <a:ext uri="{FF2B5EF4-FFF2-40B4-BE49-F238E27FC236}">
                    <a16:creationId xmlns:a16="http://schemas.microsoft.com/office/drawing/2014/main" id="{A6075976-522F-CEAD-28E6-00C1B5CB5A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4019004"/>
                  </p:ext>
                </p:extLst>
              </p:nvPr>
            </p:nvGraphicFramePr>
            <p:xfrm>
              <a:off x="2031999" y="3060700"/>
              <a:ext cx="8128001" cy="97879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26641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 descr="Half life. There are 7 colums and 2 rows. The 1st row reads. 2^3, 2^2, 2^1, 2^0, 2^-1, 2^-2 and 2^-3. The 2nd row reads. 8, 4, 2, 1, 1 half, 1 quarter and 1 eighth.">
                <a:extLst>
                  <a:ext uri="{FF2B5EF4-FFF2-40B4-BE49-F238E27FC236}">
                    <a16:creationId xmlns:a16="http://schemas.microsoft.com/office/drawing/2014/main" id="{A6075976-522F-CEAD-28E6-00C1B5CB5A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4019004"/>
                  </p:ext>
                </p:extLst>
              </p:nvPr>
            </p:nvGraphicFramePr>
            <p:xfrm>
              <a:off x="2031999" y="3060700"/>
              <a:ext cx="8128001" cy="97879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1639" r="-600000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1639" r="-503158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639" r="-400524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1639" r="-302632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1639" r="-201047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1639" r="-102105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1639" r="-1571" b="-1672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62000" r="-6000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62000" r="-503158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62000" r="-400524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62000" r="-30263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62000" r="-20104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62000" r="-10210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62000" r="-1571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Speech Bubble: Oval 2" descr="A speech bubble prompting participants to consider, 'How is knowing that the image of 100 green squares is representative of 100 hundredths, helpful?'">
            <a:extLst>
              <a:ext uri="{FF2B5EF4-FFF2-40B4-BE49-F238E27FC236}">
                <a16:creationId xmlns:a16="http://schemas.microsoft.com/office/drawing/2014/main" id="{7456215A-4C4A-619C-AB7D-837F57136F2D}"/>
              </a:ext>
            </a:extLst>
          </p:cNvPr>
          <p:cNvSpPr/>
          <p:nvPr/>
        </p:nvSpPr>
        <p:spPr>
          <a:xfrm>
            <a:off x="4077607" y="4172395"/>
            <a:ext cx="3453304" cy="1963670"/>
          </a:xfrm>
          <a:prstGeom prst="wedgeEllipseCallout">
            <a:avLst>
              <a:gd name="adj1" fmla="val 38092"/>
              <a:gd name="adj2" fmla="val -577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en-AU" sz="2000" dirty="0"/>
              <a:t>How else could we write these denominators?</a:t>
            </a:r>
          </a:p>
        </p:txBody>
      </p:sp>
      <p:sp>
        <p:nvSpPr>
          <p:cNvPr id="8" name="Speech Bubble: Oval 7" descr="A speech bubble prompting participants to consider, 'How is knowing that the image of 100 green squares is representative of 100 hundredths, helpful?'">
            <a:extLst>
              <a:ext uri="{FF2B5EF4-FFF2-40B4-BE49-F238E27FC236}">
                <a16:creationId xmlns:a16="http://schemas.microsoft.com/office/drawing/2014/main" id="{171CB0F6-7A98-112C-D992-8A9DE805EBE5}"/>
              </a:ext>
            </a:extLst>
          </p:cNvPr>
          <p:cNvSpPr/>
          <p:nvPr/>
        </p:nvSpPr>
        <p:spPr>
          <a:xfrm>
            <a:off x="7797800" y="4318000"/>
            <a:ext cx="3860800" cy="1963670"/>
          </a:xfrm>
          <a:prstGeom prst="wedgeEllipseCallout">
            <a:avLst>
              <a:gd name="adj1" fmla="val -3855"/>
              <a:gd name="adj2" fmla="val -636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000" dirty="0"/>
              <a:t>What do the denominators have in common with other answers in the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886E7-F274-6CA2-A4E9-9975003ED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8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>
            <a:extLst>
              <a:ext uri="{FF2B5EF4-FFF2-40B4-BE49-F238E27FC236}">
                <a16:creationId xmlns:a16="http://schemas.microsoft.com/office/drawing/2014/main" id="{E20BA54B-2C7A-74D0-98A1-72E13D28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Half-life – plutonium (6)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9B20F9E-28EB-3A70-3BE3-70F026796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7680" y="1018811"/>
            <a:ext cx="10080000" cy="310015"/>
          </a:xfrm>
        </p:spPr>
        <p:txBody>
          <a:bodyPr/>
          <a:lstStyle/>
          <a:p>
            <a:r>
              <a:rPr lang="en-AU" dirty="0"/>
              <a:t>What do you notice?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 descr="Half life. There are 7 colums and 2 rows. The 1st row reads. 2^3, 2^2, 2^1, 2^0, 2^-1, 2^-2 and 2^-3.  The 2nd row reads. 8, 4, 2, 1, 1 half, 1 quarter and 1 eighth. The third row reads. Blank, blank, blank, blank, 1 over 2^1, 1 over 2^2 and 1 over 2^3.">
                <a:extLst>
                  <a:ext uri="{FF2B5EF4-FFF2-40B4-BE49-F238E27FC236}">
                    <a16:creationId xmlns:a16="http://schemas.microsoft.com/office/drawing/2014/main" id="{A6075976-522F-CEAD-28E6-00C1B5CB5A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8050128"/>
                  </p:ext>
                </p:extLst>
              </p:nvPr>
            </p:nvGraphicFramePr>
            <p:xfrm>
              <a:off x="2031999" y="3060700"/>
              <a:ext cx="8128001" cy="1583818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26641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0676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 descr="Half life. There are 7 colums and 2 rows. The 1st row reads. 2^3, 2^2, 2^1, 2^0, 2^-1, 2^-2 and 2^-3.  The 2nd row reads. 8, 4, 2, 1, 1 half, 1 quarter and 1 eighth. The third row reads. Blank, blank, blank, blank, 1 over 2^1, 1 over 2^2 and 1 over 2^3.">
                <a:extLst>
                  <a:ext uri="{FF2B5EF4-FFF2-40B4-BE49-F238E27FC236}">
                    <a16:creationId xmlns:a16="http://schemas.microsoft.com/office/drawing/2014/main" id="{A6075976-522F-CEAD-28E6-00C1B5CB5A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8050128"/>
                  </p:ext>
                </p:extLst>
              </p:nvPr>
            </p:nvGraphicFramePr>
            <p:xfrm>
              <a:off x="2031999" y="3060700"/>
              <a:ext cx="8128001" cy="1583818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1639" r="-600000" b="-3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1639" r="-503158" b="-3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639" r="-400524" b="-3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1639" r="-302632" b="-3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1639" r="-201047" b="-3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1639" r="-102105" b="-3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1639" r="-1571" b="-3295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62000" r="-600000" b="-1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62000" r="-503158" b="-1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62000" r="-400524" b="-1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62000" r="-302632" b="-1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62000" r="-201047" b="-1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62000" r="-102105" b="-1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62000" r="-1571" b="-1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163636" r="-201047" b="-2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163636" r="-102105" b="-2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163636" r="-1571" b="-2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606765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Speech Bubble: Oval 2" descr="A speech bubble prompting participants to consider, 'How is knowing that the image of 100 green squares is representative of 100 hundredths, helpful?'">
            <a:extLst>
              <a:ext uri="{FF2B5EF4-FFF2-40B4-BE49-F238E27FC236}">
                <a16:creationId xmlns:a16="http://schemas.microsoft.com/office/drawing/2014/main" id="{677809F3-F135-9122-BF0F-2AAB4BE5D5E0}"/>
              </a:ext>
            </a:extLst>
          </p:cNvPr>
          <p:cNvSpPr/>
          <p:nvPr/>
        </p:nvSpPr>
        <p:spPr>
          <a:xfrm>
            <a:off x="6547840" y="4932182"/>
            <a:ext cx="3892160" cy="1583818"/>
          </a:xfrm>
          <a:prstGeom prst="wedgeEllipseCallout">
            <a:avLst>
              <a:gd name="adj1" fmla="val -2502"/>
              <a:gd name="adj2" fmla="val -6580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en-AU" sz="2000" dirty="0"/>
              <a:t>What is the connection between the first and third rows of the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A3321-3725-A938-C2B8-460C19F18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221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Negative indices – your turn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F97D012-BE1B-99E0-074E-2FE30AF2C51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7680" y="1018811"/>
            <a:ext cx="10080000" cy="310015"/>
          </a:xfrm>
        </p:spPr>
        <p:txBody>
          <a:bodyPr/>
          <a:lstStyle/>
          <a:p>
            <a:r>
              <a:rPr lang="en-AU" dirty="0"/>
              <a:t>Does this work for other bases?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 descr="Negative indices - your turn. There are 7 columns and 3 rows. The first row reads. 5^3, 5^2, 5^1, 5^0, 5^-1, 5^-2 and 5^-3. The 2nd row reads. 125, blank, blank, 1, blank, blank and 1 over 125. The third row has been is blank.">
                <a:extLst>
                  <a:ext uri="{FF2B5EF4-FFF2-40B4-BE49-F238E27FC236}">
                    <a16:creationId xmlns:a16="http://schemas.microsoft.com/office/drawing/2014/main" id="{CE0B1110-21FB-C7E8-7D02-871646185C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6699173"/>
                  </p:ext>
                </p:extLst>
              </p:nvPr>
            </p:nvGraphicFramePr>
            <p:xfrm>
              <a:off x="2031999" y="3060700"/>
              <a:ext cx="8128001" cy="134963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26641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1" smtClean="0">
                                    <a:latin typeface="Cambria Math" panose="02040503050406030204" pitchFamily="18" charset="0"/>
                                  </a:rPr>
                                  <m:t>𝟏𝟐𝟓</m:t>
                                </m:r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𝟏𝟐𝟓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04347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 descr="Negative indices - your turn. There are 7 columns and 3 rows. The first row reads. 5^3, 5^2, 5^1, 5^0, 5^-1, 5^-2 and 5^-3. The 2nd row reads. 125, blank, blank, 1, blank, blank and 1 over 125. The third row has been is blank.">
                <a:extLst>
                  <a:ext uri="{FF2B5EF4-FFF2-40B4-BE49-F238E27FC236}">
                    <a16:creationId xmlns:a16="http://schemas.microsoft.com/office/drawing/2014/main" id="{CE0B1110-21FB-C7E8-7D02-871646185C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6699173"/>
                  </p:ext>
                </p:extLst>
              </p:nvPr>
            </p:nvGraphicFramePr>
            <p:xfrm>
              <a:off x="2031999" y="3060700"/>
              <a:ext cx="8128001" cy="134963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1639" r="-600000" b="-2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1639" r="-503158" b="-2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639" r="-400524" b="-2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1639" r="-302632" b="-2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1639" r="-201047" b="-2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1639" r="-102105" b="-2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1639" r="-1571" b="-2672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62000" r="-600000" b="-6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62000" r="-302632" b="-6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62000" r="-1571" b="-6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04347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DE62B8-AF13-9316-9395-2AEC1A2C6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5750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Negative indices – your turn – solutions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53A5A10A-3C73-849D-AFD8-38E519BF7E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7680" y="1018811"/>
            <a:ext cx="10080000" cy="310015"/>
          </a:xfrm>
        </p:spPr>
        <p:txBody>
          <a:bodyPr/>
          <a:lstStyle/>
          <a:p>
            <a:r>
              <a:rPr lang="en-AU" dirty="0"/>
              <a:t>Base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 descr="Negative indices - your turn. There are 7 columns and 3 rows. The first row reads. 5^3, 5^2, 5^1, 5^0, 5^-1, 5^-2 and 5^-3.  The 2nd row reads. 125, 25, 5, 1, 1 over 5, 1 over 25 and 1 over 125. The third row reads. Blank, blank, blank, blank, 1 over 5^1, 1 over 5^2 and 1 over 5^3.">
                <a:extLst>
                  <a:ext uri="{FF2B5EF4-FFF2-40B4-BE49-F238E27FC236}">
                    <a16:creationId xmlns:a16="http://schemas.microsoft.com/office/drawing/2014/main" id="{FD89003C-69FE-6BAA-3D91-384C735883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9543071"/>
                  </p:ext>
                </p:extLst>
              </p:nvPr>
            </p:nvGraphicFramePr>
            <p:xfrm>
              <a:off x="2031999" y="3060700"/>
              <a:ext cx="8128001" cy="15856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26641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AU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1" smtClean="0">
                                    <a:latin typeface="Cambria Math" panose="02040503050406030204" pitchFamily="18" charset="0"/>
                                  </a:rPr>
                                  <m:t>𝟏𝟐𝟓</m:t>
                                </m:r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1" smtClean="0"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AU" sz="1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22272B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en-AU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𝟏𝟐𝟓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A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22272B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kumimoji="0" lang="en-AU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22272B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77437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 descr="Negative indices - your turn. There are 7 columns and 3 rows. The first row reads. 5^3, 5^2, 5^1, 5^0, 5^-1, 5^-2 and 5^-3.  The 2nd row reads. 125, 25, 5, 1, 1 over 5, 1 over 25 and 1 over 125. The third row reads. Blank, blank, blank, blank, 1 over 5^1, 1 over 5^2 and 1 over 5^3.">
                <a:extLst>
                  <a:ext uri="{FF2B5EF4-FFF2-40B4-BE49-F238E27FC236}">
                    <a16:creationId xmlns:a16="http://schemas.microsoft.com/office/drawing/2014/main" id="{FD89003C-69FE-6BAA-3D91-384C735883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9543071"/>
                  </p:ext>
                </p:extLst>
              </p:nvPr>
            </p:nvGraphicFramePr>
            <p:xfrm>
              <a:off x="2031999" y="3060700"/>
              <a:ext cx="8128001" cy="15856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414915589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687531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206878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190439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6732470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06459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2868977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1639" r="-600000" b="-3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1639" r="-503158" b="-3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639" r="-400524" b="-3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1639" r="-302632" b="-3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1639" r="-201047" b="-3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1639" r="-102105" b="-3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1639" r="-1571" b="-3311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7726253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62000" r="-600000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62000" r="-503158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62000" r="-400524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62000" r="-302632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62000" r="-201047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62000" r="-102105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62000" r="-1571" b="-10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644532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37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AU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2272B"/>
                            </a:solidFill>
                            <a:effectLst/>
                            <a:uLnTx/>
                            <a:uFillTx/>
                            <a:latin typeface="Public Sans Ligh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162000" r="-20104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162000" r="-10210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162000" r="-1571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77437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5C3683-32A8-0895-A3F8-E6E17D872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0691209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483</Words>
  <Application>Microsoft Office PowerPoint</Application>
  <PresentationFormat>Widescreen</PresentationFormat>
  <Paragraphs>142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Public Sans</vt:lpstr>
      <vt:lpstr>Public Sans Light</vt:lpstr>
      <vt:lpstr>Times New Roman</vt:lpstr>
      <vt:lpstr>NSWG Corporate</vt:lpstr>
      <vt:lpstr>Negative indices</vt:lpstr>
      <vt:lpstr>Half-life – plutonium</vt:lpstr>
      <vt:lpstr>Half-life – plutonium (2)</vt:lpstr>
      <vt:lpstr>Half-life – plutonium (3)</vt:lpstr>
      <vt:lpstr>Half-life – plutonium (4)</vt:lpstr>
      <vt:lpstr>Half-life – plutonium (5)</vt:lpstr>
      <vt:lpstr>Half-life – plutonium (6)</vt:lpstr>
      <vt:lpstr>Negative indices – your turn</vt:lpstr>
      <vt:lpstr>Negative indices – your turn – solutions</vt:lpstr>
      <vt:lpstr>Negative indices rule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Half-life</dc:title>
  <dc:creator>NSW Department of Education</dc:creator>
  <cp:revision>2</cp:revision>
  <dcterms:created xsi:type="dcterms:W3CDTF">2023-06-19T04:51:02Z</dcterms:created>
  <dcterms:modified xsi:type="dcterms:W3CDTF">2023-06-19T04:51:38Z</dcterms:modified>
</cp:coreProperties>
</file>