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4" r:id="rId3"/>
    <p:sldId id="283" r:id="rId4"/>
    <p:sldId id="288" r:id="rId5"/>
    <p:sldId id="286" r:id="rId6"/>
    <p:sldId id="280" r:id="rId7"/>
    <p:sldId id="282" r:id="rId8"/>
    <p:sldId id="290" r:id="rId9"/>
    <p:sldId id="281" r:id="rId10"/>
    <p:sldId id="285" r:id="rId11"/>
    <p:sldId id="279" r:id="rId12"/>
    <p:sldId id="291" r:id="rId13"/>
    <p:sldId id="278" r:id="rId14"/>
    <p:sldId id="292" r:id="rId15"/>
  </p:sldIdLst>
  <p:sldSz cx="12192000" cy="6858000"/>
  <p:notesSz cx="6858000" cy="9144000"/>
  <p:embeddedFontLst>
    <p:embeddedFont>
      <p:font typeface="Cambria Math" panose="02040503050406030204" pitchFamily="18" charset="0"/>
      <p:regular r:id="rId18"/>
    </p:embeddedFont>
    <p:embeddedFont>
      <p:font typeface="Public Sans" panose="020B0604020202020204" charset="0"/>
      <p:regular r:id="rId19"/>
      <p:bold r:id="rId20"/>
      <p:italic r:id="rId21"/>
      <p:boldItalic r:id="rId22"/>
    </p:embeddedFont>
    <p:embeddedFont>
      <p:font typeface="Public Sans Light" panose="020B0604020202020204" charset="0"/>
      <p:regular r:id="rId23"/>
      <p:italic r:id="rId24"/>
    </p:embeddedFont>
    <p:embeddedFont>
      <p:font typeface="Quattrocento" panose="02020502030000000404" pitchFamily="18" charset="0"/>
      <p:regular r:id="rId25"/>
      <p:bold r:id="rId26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7"/>
            <p14:sldId id="284"/>
            <p14:sldId id="283"/>
            <p14:sldId id="288"/>
            <p14:sldId id="286"/>
            <p14:sldId id="280"/>
            <p14:sldId id="282"/>
            <p14:sldId id="290"/>
            <p14:sldId id="281"/>
            <p14:sldId id="285"/>
            <p14:sldId id="279"/>
            <p14:sldId id="291"/>
            <p14:sldId id="278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65" autoAdjust="0"/>
  </p:normalViewPr>
  <p:slideViewPr>
    <p:cSldViewPr snapToGrid="0">
      <p:cViewPr varScale="1">
        <p:scale>
          <a:sx n="95" d="100"/>
          <a:sy n="95" d="100"/>
        </p:scale>
        <p:origin x="1680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21/06/2023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21/06/2023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9" y="2840024"/>
            <a:ext cx="11484001" cy="594000"/>
          </a:xfrm>
        </p:spPr>
        <p:txBody>
          <a:bodyPr/>
          <a:lstStyle/>
          <a:p>
            <a:r>
              <a:rPr lang="en-AU" dirty="0"/>
              <a:t>Scientific notation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F026214F-7647-62E8-7BBB-420132191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(9)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2 – solution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3A4CB30-AFF0-0900-A40B-3AAD967A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09751"/>
            <a:ext cx="6361434" cy="60896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AU" dirty="0"/>
              <a:t>Write 0.0745 in scientific notation.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357CFC-E310-3B6E-6E35-4687B70B885D}"/>
                  </a:ext>
                </a:extLst>
              </p:cNvPr>
              <p:cNvSpPr txBox="1"/>
              <p:nvPr/>
            </p:nvSpPr>
            <p:spPr>
              <a:xfrm>
                <a:off x="360000" y="2814345"/>
                <a:ext cx="2743200" cy="61465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/>
                  <a:t>= 0. 0  7  4 5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0" dirty="0" smtClean="0">
                          <a:latin typeface="Cambria Math" panose="02040503050406030204" pitchFamily="18" charset="0"/>
                        </a:rPr>
                        <m:t>= 7.45 </m:t>
                      </m:r>
                      <m:r>
                        <a:rPr lang="en-US" sz="20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i="0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AU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sz="2000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AU" sz="2000" b="0" i="0" dirty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000" baseline="30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357CFC-E310-3B6E-6E35-4687B70B8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814345"/>
                <a:ext cx="2743200" cy="614655"/>
              </a:xfrm>
              <a:prstGeom prst="rect">
                <a:avLst/>
              </a:prstGeom>
              <a:blipFill>
                <a:blip r:embed="rId2"/>
                <a:stretch>
                  <a:fillRect l="-5556" t="-13861" b="-49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 descr="Arrows showing the movement of digits to the left.">
            <a:extLst>
              <a:ext uri="{FF2B5EF4-FFF2-40B4-BE49-F238E27FC236}">
                <a16:creationId xmlns:a16="http://schemas.microsoft.com/office/drawing/2014/main" id="{6E96715D-23A0-5F13-3317-C2F683B6DE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 flipH="1">
            <a:off x="544534" y="2553086"/>
            <a:ext cx="700778" cy="261259"/>
            <a:chOff x="6294661" y="1554235"/>
            <a:chExt cx="711709" cy="261259"/>
          </a:xfrm>
        </p:grpSpPr>
        <p:sp>
          <p:nvSpPr>
            <p:cNvPr id="4" name="Arrow: Curved Down 3">
              <a:extLst>
                <a:ext uri="{FF2B5EF4-FFF2-40B4-BE49-F238E27FC236}">
                  <a16:creationId xmlns:a16="http://schemas.microsoft.com/office/drawing/2014/main" id="{4AC42F22-7651-80E7-833A-F5B615DCDA5C}"/>
                </a:ext>
              </a:extLst>
            </p:cNvPr>
            <p:cNvSpPr/>
            <p:nvPr/>
          </p:nvSpPr>
          <p:spPr>
            <a:xfrm>
              <a:off x="6294661" y="1554237"/>
              <a:ext cx="332509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5" name="Arrow: Curved Down 4">
              <a:extLst>
                <a:ext uri="{FF2B5EF4-FFF2-40B4-BE49-F238E27FC236}">
                  <a16:creationId xmlns:a16="http://schemas.microsoft.com/office/drawing/2014/main" id="{C2FF2D2E-65E6-402D-6267-146347B8A6B6}"/>
                </a:ext>
              </a:extLst>
            </p:cNvPr>
            <p:cNvSpPr/>
            <p:nvPr/>
          </p:nvSpPr>
          <p:spPr>
            <a:xfrm>
              <a:off x="6673861" y="1554235"/>
              <a:ext cx="332509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FC5230-F397-096A-FDBA-E54B6826E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018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(10)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Converting from scientific notation – Worked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73CE8E-305D-A3C5-F37B-AB9207570B6C}"/>
                  </a:ext>
                </a:extLst>
              </p:cNvPr>
              <p:cNvSpPr txBox="1"/>
              <p:nvPr/>
            </p:nvSpPr>
            <p:spPr>
              <a:xfrm>
                <a:off x="360000" y="1670881"/>
                <a:ext cx="9322130" cy="384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r>
                  <a:rPr lang="en-AU" sz="2000" dirty="0"/>
                  <a:t>Write </a:t>
                </a:r>
                <a14:m>
                  <m:oMath xmlns:m="http://schemas.openxmlformats.org/officeDocument/2006/math">
                    <m:r>
                      <a:rPr lang="en-AU" sz="2000" i="0" dirty="0" smtClean="0">
                        <a:latin typeface="Cambria Math" panose="02040503050406030204" pitchFamily="18" charset="0"/>
                      </a:rPr>
                      <m:t>4.61 </m:t>
                    </m:r>
                    <m:r>
                      <a:rPr lang="en-AU" sz="200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000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sz="2000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000" b="0" i="0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AU" sz="2000" dirty="0"/>
                  <a:t> in decimal form.   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73CE8E-305D-A3C5-F37B-AB9207570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70881"/>
                <a:ext cx="9322130" cy="384590"/>
              </a:xfrm>
              <a:prstGeom prst="rect">
                <a:avLst/>
              </a:prstGeom>
              <a:blipFill>
                <a:blip r:embed="rId2"/>
                <a:stretch>
                  <a:fillRect l="-1635" t="-22222" b="-190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 descr="Arrows showing the movement of digits to the right.">
            <a:extLst>
              <a:ext uri="{FF2B5EF4-FFF2-40B4-BE49-F238E27FC236}">
                <a16:creationId xmlns:a16="http://schemas.microsoft.com/office/drawing/2014/main" id="{7C80E1A6-95D7-1C38-756E-499EB341C6C3}"/>
              </a:ext>
            </a:extLst>
          </p:cNvPr>
          <p:cNvGrpSpPr/>
          <p:nvPr/>
        </p:nvGrpSpPr>
        <p:grpSpPr>
          <a:xfrm>
            <a:off x="789174" y="2543591"/>
            <a:ext cx="798466" cy="231135"/>
            <a:chOff x="4993975" y="3783315"/>
            <a:chExt cx="1119201" cy="299953"/>
          </a:xfrm>
        </p:grpSpPr>
        <p:sp>
          <p:nvSpPr>
            <p:cNvPr id="4" name="Arrow: Curved Down 3">
              <a:extLst>
                <a:ext uri="{FF2B5EF4-FFF2-40B4-BE49-F238E27FC236}">
                  <a16:creationId xmlns:a16="http://schemas.microsoft.com/office/drawing/2014/main" id="{CC24FBE1-3124-E81A-1FC7-51B4B7CCCFD5}"/>
                </a:ext>
              </a:extLst>
            </p:cNvPr>
            <p:cNvSpPr/>
            <p:nvPr/>
          </p:nvSpPr>
          <p:spPr>
            <a:xfrm>
              <a:off x="4993975" y="3783318"/>
              <a:ext cx="341133" cy="29995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5" name="Arrow: Curved Down 4">
              <a:extLst>
                <a:ext uri="{FF2B5EF4-FFF2-40B4-BE49-F238E27FC236}">
                  <a16:creationId xmlns:a16="http://schemas.microsoft.com/office/drawing/2014/main" id="{2D75BE71-7849-D068-DA3C-5348566A7AF9}"/>
                </a:ext>
              </a:extLst>
            </p:cNvPr>
            <p:cNvSpPr/>
            <p:nvPr/>
          </p:nvSpPr>
          <p:spPr>
            <a:xfrm>
              <a:off x="5383010" y="3783316"/>
              <a:ext cx="341133" cy="29995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4" name="Arrow: Curved Down 13">
              <a:extLst>
                <a:ext uri="{FF2B5EF4-FFF2-40B4-BE49-F238E27FC236}">
                  <a16:creationId xmlns:a16="http://schemas.microsoft.com/office/drawing/2014/main" id="{3FAFCC8F-1C83-F4E2-E9D8-CE22F0A99FE5}"/>
                </a:ext>
              </a:extLst>
            </p:cNvPr>
            <p:cNvSpPr/>
            <p:nvPr/>
          </p:nvSpPr>
          <p:spPr>
            <a:xfrm>
              <a:off x="5772043" y="3783315"/>
              <a:ext cx="341133" cy="29995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EF3FD0-BE7D-2468-E888-B387AFD7020E}"/>
                  </a:ext>
                </a:extLst>
              </p:cNvPr>
              <p:cNvSpPr txBox="1"/>
              <p:nvPr/>
            </p:nvSpPr>
            <p:spPr>
              <a:xfrm>
                <a:off x="360000" y="2774727"/>
                <a:ext cx="7440804" cy="745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= 4.  6  1 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000" b="0" i="0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AU" sz="20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0" dirty="0" smtClean="0">
                          <a:latin typeface="Cambria Math" panose="02040503050406030204" pitchFamily="18" charset="0"/>
                        </a:rPr>
                        <m:t>= 0.00461 </m:t>
                      </m:r>
                    </m:oMath>
                  </m:oMathPara>
                </a14:m>
                <a:endParaRPr lang="en-AU" sz="2000" baseline="30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EF3FD0-BE7D-2468-E888-B387AFD70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774727"/>
                <a:ext cx="7440804" cy="745460"/>
              </a:xfrm>
              <a:prstGeom prst="rect">
                <a:avLst/>
              </a:prstGeom>
              <a:blipFill>
                <a:blip r:embed="rId3"/>
                <a:stretch>
                  <a:fillRect b="-139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99F4D4-80BF-E378-B5E4-2F53600A5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549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(11)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Converting from scientific notation –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C66694-C71D-52AC-D283-F524BA4F83D0}"/>
                  </a:ext>
                </a:extLst>
              </p:cNvPr>
              <p:cNvSpPr txBox="1"/>
              <p:nvPr/>
            </p:nvSpPr>
            <p:spPr>
              <a:xfrm>
                <a:off x="360000" y="1670881"/>
                <a:ext cx="9322130" cy="384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r>
                  <a:rPr lang="en-AU" sz="2000" dirty="0"/>
                  <a:t>Write </a:t>
                </a:r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4.61 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AU" sz="2000" dirty="0"/>
                  <a:t> in decimal form.   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C66694-C71D-52AC-D283-F524BA4F8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70881"/>
                <a:ext cx="9322130" cy="384590"/>
              </a:xfrm>
              <a:prstGeom prst="rect">
                <a:avLst/>
              </a:prstGeom>
              <a:blipFill>
                <a:blip r:embed="rId2"/>
                <a:stretch>
                  <a:fillRect l="-1635" t="-22222" b="-190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 descr="Arrows showing the movement of digits to the right.">
            <a:extLst>
              <a:ext uri="{FF2B5EF4-FFF2-40B4-BE49-F238E27FC236}">
                <a16:creationId xmlns:a16="http://schemas.microsoft.com/office/drawing/2014/main" id="{C312FD07-96DF-7DFB-75D9-B4DF7BD0A684}"/>
              </a:ext>
            </a:extLst>
          </p:cNvPr>
          <p:cNvGrpSpPr/>
          <p:nvPr/>
        </p:nvGrpSpPr>
        <p:grpSpPr>
          <a:xfrm>
            <a:off x="789174" y="2543591"/>
            <a:ext cx="798466" cy="231135"/>
            <a:chOff x="4993975" y="3783315"/>
            <a:chExt cx="1119201" cy="299953"/>
          </a:xfrm>
        </p:grpSpPr>
        <p:sp>
          <p:nvSpPr>
            <p:cNvPr id="10" name="Arrow: Curved Down 9">
              <a:extLst>
                <a:ext uri="{FF2B5EF4-FFF2-40B4-BE49-F238E27FC236}">
                  <a16:creationId xmlns:a16="http://schemas.microsoft.com/office/drawing/2014/main" id="{971804E9-4697-5178-6852-F5B2C18F7302}"/>
                </a:ext>
              </a:extLst>
            </p:cNvPr>
            <p:cNvSpPr/>
            <p:nvPr/>
          </p:nvSpPr>
          <p:spPr>
            <a:xfrm>
              <a:off x="4993975" y="3783318"/>
              <a:ext cx="341133" cy="29995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2" name="Arrow: Curved Down 11">
              <a:extLst>
                <a:ext uri="{FF2B5EF4-FFF2-40B4-BE49-F238E27FC236}">
                  <a16:creationId xmlns:a16="http://schemas.microsoft.com/office/drawing/2014/main" id="{7C700082-E79E-7124-58B3-AE734D569171}"/>
                </a:ext>
              </a:extLst>
            </p:cNvPr>
            <p:cNvSpPr/>
            <p:nvPr/>
          </p:nvSpPr>
          <p:spPr>
            <a:xfrm>
              <a:off x="5383010" y="3783316"/>
              <a:ext cx="341133" cy="29995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5" name="Arrow: Curved Down 14">
              <a:extLst>
                <a:ext uri="{FF2B5EF4-FFF2-40B4-BE49-F238E27FC236}">
                  <a16:creationId xmlns:a16="http://schemas.microsoft.com/office/drawing/2014/main" id="{25C71B54-B230-12DD-B97B-8DC71104C68F}"/>
                </a:ext>
              </a:extLst>
            </p:cNvPr>
            <p:cNvSpPr/>
            <p:nvPr/>
          </p:nvSpPr>
          <p:spPr>
            <a:xfrm>
              <a:off x="5772043" y="3783315"/>
              <a:ext cx="341133" cy="29995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BA0514-73E0-60D7-296F-EBD0E6F04B9F}"/>
                  </a:ext>
                </a:extLst>
              </p:cNvPr>
              <p:cNvSpPr txBox="1"/>
              <p:nvPr/>
            </p:nvSpPr>
            <p:spPr>
              <a:xfrm>
                <a:off x="360000" y="2774727"/>
                <a:ext cx="7440804" cy="745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= 4.  6  1 </m:t>
                    </m:r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000" b="0" i="0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AU" sz="20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dirty="0" smtClean="0">
                          <a:latin typeface="Cambria Math" panose="02040503050406030204" pitchFamily="18" charset="0"/>
                        </a:rPr>
                        <m:t>= 0.00461 </m:t>
                      </m:r>
                    </m:oMath>
                  </m:oMathPara>
                </a14:m>
                <a:endParaRPr lang="en-AU" sz="2000" baseline="30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BA0514-73E0-60D7-296F-EBD0E6F04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774727"/>
                <a:ext cx="7440804" cy="745460"/>
              </a:xfrm>
              <a:prstGeom prst="rect">
                <a:avLst/>
              </a:prstGeom>
              <a:blipFill>
                <a:blip r:embed="rId3"/>
                <a:stretch>
                  <a:fillRect b="-139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9D73A84-31B4-B2EE-5DB0-10D19AFD081A}"/>
              </a:ext>
            </a:extLst>
          </p:cNvPr>
          <p:cNvSpPr/>
          <p:nvPr/>
        </p:nvSpPr>
        <p:spPr>
          <a:xfrm>
            <a:off x="432504" y="3835524"/>
            <a:ext cx="3027336" cy="2196935"/>
          </a:xfrm>
          <a:prstGeom prst="wedgeEllipseCallout">
            <a:avLst>
              <a:gd name="adj1" fmla="val -9462"/>
              <a:gd name="adj2" fmla="val -647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71463"/>
            <a:r>
              <a:rPr lang="en-AU" sz="2000" dirty="0"/>
              <a:t>How do you know to move the digits 3 spaces?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47075EC8-D7BF-7395-C139-8FB4D0928E5F}"/>
              </a:ext>
            </a:extLst>
          </p:cNvPr>
          <p:cNvSpPr/>
          <p:nvPr/>
        </p:nvSpPr>
        <p:spPr>
          <a:xfrm>
            <a:off x="3507396" y="3603470"/>
            <a:ext cx="3174757" cy="1852785"/>
          </a:xfrm>
          <a:prstGeom prst="wedgeEllipseCallout">
            <a:avLst>
              <a:gd name="adj1" fmla="val -105544"/>
              <a:gd name="adj2" fmla="val -586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80975"/>
            <a:r>
              <a:rPr lang="en-AU" sz="2000" dirty="0"/>
              <a:t>Why are there three zeroes at the beginning of the solution?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681234-8881-32AF-2142-B861C3072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716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(12)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804167"/>
                <a:ext cx="6361434" cy="608964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AU" dirty="0"/>
                  <a:t>Write </a:t>
                </a:r>
                <a14:m>
                  <m:oMath xmlns:m="http://schemas.openxmlformats.org/officeDocument/2006/math">
                    <m:r>
                      <a:rPr lang="en-AU" i="0" dirty="0" smtClean="0">
                        <a:latin typeface="Cambria Math" panose="02040503050406030204" pitchFamily="18" charset="0"/>
                      </a:rPr>
                      <m:t>8.15 </m:t>
                    </m:r>
                    <m:r>
                      <a:rPr lang="en-AU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AU" sz="1900" i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in decimal form.</a:t>
                </a:r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804167"/>
                <a:ext cx="6361434" cy="608964"/>
              </a:xfrm>
              <a:blipFill>
                <a:blip r:embed="rId2"/>
                <a:stretch>
                  <a:fillRect l="-2395" t="-1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A87E5-7B26-3BDF-94F7-74F0281B7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748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(13)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3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946B054B-78C3-371A-1B7B-96E20AF10E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735802"/>
                <a:ext cx="6361434" cy="608964"/>
              </a:xfrm>
              <a:prstGeom prst="rect">
                <a:avLst/>
              </a:prstGeom>
            </p:spPr>
            <p:txBody>
              <a:bodyPr vert="horz" lIns="0" tIns="0" rIns="0" bIns="0" rtlCol="0" anchor="t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dirty="0"/>
                  <a:t>Write </a:t>
                </a:r>
                <a14:m>
                  <m:oMath xmlns:m="http://schemas.openxmlformats.org/officeDocument/2006/math">
                    <m:r>
                      <a:rPr lang="en-AU" i="0" dirty="0" smtClean="0">
                        <a:latin typeface="Cambria Math" panose="02040503050406030204" pitchFamily="18" charset="0"/>
                      </a:rPr>
                      <m:t>8.15 </m:t>
                    </m:r>
                    <m:r>
                      <a:rPr lang="en-AU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AU" sz="1900" i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in decimal form.</a:t>
                </a:r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946B054B-78C3-371A-1B7B-96E20AF1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735802"/>
                <a:ext cx="6361434" cy="608964"/>
              </a:xfrm>
              <a:prstGeom prst="rect">
                <a:avLst/>
              </a:prstGeom>
              <a:blipFill>
                <a:blip r:embed="rId2"/>
                <a:stretch>
                  <a:fillRect l="-2395" t="-1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51362C-8BA9-731C-794F-5D7F457D1E9F}"/>
                  </a:ext>
                </a:extLst>
              </p:cNvPr>
              <p:cNvSpPr txBox="1"/>
              <p:nvPr/>
            </p:nvSpPr>
            <p:spPr>
              <a:xfrm>
                <a:off x="731118" y="2528836"/>
                <a:ext cx="4100512" cy="960904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dirty="0" smtClean="0">
                          <a:latin typeface="Cambria Math" panose="02040503050406030204" pitchFamily="18" charset="0"/>
                          <a:cs typeface="Segoe UI"/>
                        </a:rPr>
                        <m:t>​</m:t>
                      </m:r>
                    </m:oMath>
                  </m:oMathPara>
                </a14:m>
                <a:endParaRPr lang="en-AU" sz="2000" dirty="0">
                  <a:cs typeface="Segoe U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dirty="0" smtClean="0">
                          <a:latin typeface="Cambria Math" panose="02040503050406030204" pitchFamily="18" charset="0"/>
                          <a:cs typeface="Segoe UI"/>
                        </a:rPr>
                        <m:t>8 </m:t>
                      </m:r>
                      <m:r>
                        <a:rPr lang="en-AU" sz="2000" i="1" dirty="0">
                          <a:latin typeface="Cambria Math" panose="02040503050406030204" pitchFamily="18" charset="0"/>
                          <a:cs typeface="Segoe UI"/>
                        </a:rPr>
                        <m:t>. 5  1   _  _</m:t>
                      </m:r>
                      <m:r>
                        <a:rPr lang="en-AU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egoe UI"/>
                        </a:rPr>
                        <m:t>×</m:t>
                      </m:r>
                      <m:r>
                        <a:rPr lang="en-AU" sz="2000" i="1" dirty="0">
                          <a:latin typeface="Cambria Math" panose="02040503050406030204" pitchFamily="18" charset="0"/>
                          <a:cs typeface="Segoe UI"/>
                        </a:rPr>
                        <m:t> 10</m:t>
                      </m:r>
                      <m:r>
                        <a:rPr lang="en-AU" sz="2000" i="1" baseline="30000" dirty="0">
                          <a:latin typeface="Cambria Math" panose="02040503050406030204" pitchFamily="18" charset="0"/>
                          <a:cs typeface="Segoe UI"/>
                        </a:rPr>
                        <m:t>−4</m:t>
                      </m:r>
                    </m:oMath>
                  </m:oMathPara>
                </a14:m>
                <a:endParaRPr lang="en-AU" sz="2000" baseline="30000" dirty="0">
                  <a:cs typeface="Segoe U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dirty="0" smtClean="0">
                          <a:latin typeface="Cambria Math" panose="02040503050406030204" pitchFamily="18" charset="0"/>
                          <a:cs typeface="Segoe UI"/>
                        </a:rPr>
                        <m:t>= 0. 0 0 0 8 5 1 </m:t>
                      </m:r>
                    </m:oMath>
                  </m:oMathPara>
                </a14:m>
                <a:endParaRPr lang="en-AU" sz="2000" baseline="30000" dirty="0">
                  <a:cs typeface="Segoe UI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51362C-8BA9-731C-794F-5D7F457D1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18" y="2528836"/>
                <a:ext cx="4100512" cy="960904"/>
              </a:xfrm>
              <a:prstGeom prst="rect">
                <a:avLst/>
              </a:prstGeom>
              <a:blipFill>
                <a:blip r:embed="rId3"/>
                <a:stretch>
                  <a:fillRect l="-2229" b="-140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 descr="Arrows showing the movement of digits to the right.">
            <a:extLst>
              <a:ext uri="{FF2B5EF4-FFF2-40B4-BE49-F238E27FC236}">
                <a16:creationId xmlns:a16="http://schemas.microsoft.com/office/drawing/2014/main" id="{D60156EC-ADDD-9570-B81E-BFC52BA23A8E}"/>
              </a:ext>
            </a:extLst>
          </p:cNvPr>
          <p:cNvGrpSpPr/>
          <p:nvPr/>
        </p:nvGrpSpPr>
        <p:grpSpPr>
          <a:xfrm>
            <a:off x="751215" y="2577688"/>
            <a:ext cx="1157972" cy="210345"/>
            <a:chOff x="6294661" y="1554234"/>
            <a:chExt cx="1448095" cy="261260"/>
          </a:xfrm>
        </p:grpSpPr>
        <p:sp>
          <p:nvSpPr>
            <p:cNvPr id="4" name="Arrow: Curved Down 3">
              <a:extLst>
                <a:ext uri="{FF2B5EF4-FFF2-40B4-BE49-F238E27FC236}">
                  <a16:creationId xmlns:a16="http://schemas.microsoft.com/office/drawing/2014/main" id="{03A08C1A-95CE-77ED-91ED-7B8ED25C4433}"/>
                </a:ext>
              </a:extLst>
            </p:cNvPr>
            <p:cNvSpPr/>
            <p:nvPr/>
          </p:nvSpPr>
          <p:spPr>
            <a:xfrm>
              <a:off x="6294661" y="1554237"/>
              <a:ext cx="332509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6" name="Arrow: Curved Down 5">
              <a:extLst>
                <a:ext uri="{FF2B5EF4-FFF2-40B4-BE49-F238E27FC236}">
                  <a16:creationId xmlns:a16="http://schemas.microsoft.com/office/drawing/2014/main" id="{6FAAB434-C2AC-6E87-DCB6-651023F6B986}"/>
                </a:ext>
              </a:extLst>
            </p:cNvPr>
            <p:cNvSpPr/>
            <p:nvPr/>
          </p:nvSpPr>
          <p:spPr>
            <a:xfrm>
              <a:off x="6673861" y="1554235"/>
              <a:ext cx="332509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8" name="Arrow: Curved Down 7">
              <a:extLst>
                <a:ext uri="{FF2B5EF4-FFF2-40B4-BE49-F238E27FC236}">
                  <a16:creationId xmlns:a16="http://schemas.microsoft.com/office/drawing/2014/main" id="{E7644459-EAC1-CE94-DD17-31AA2917E62C}"/>
                </a:ext>
              </a:extLst>
            </p:cNvPr>
            <p:cNvSpPr/>
            <p:nvPr/>
          </p:nvSpPr>
          <p:spPr>
            <a:xfrm>
              <a:off x="7053060" y="1554234"/>
              <a:ext cx="332509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9" name="Arrow: Curved Down 8">
              <a:extLst>
                <a:ext uri="{FF2B5EF4-FFF2-40B4-BE49-F238E27FC236}">
                  <a16:creationId xmlns:a16="http://schemas.microsoft.com/office/drawing/2014/main" id="{1BAD17C1-8497-CD13-91A0-35A5D6B895D9}"/>
                </a:ext>
              </a:extLst>
            </p:cNvPr>
            <p:cNvSpPr/>
            <p:nvPr/>
          </p:nvSpPr>
          <p:spPr>
            <a:xfrm>
              <a:off x="7410247" y="1554234"/>
              <a:ext cx="332509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7B5293-D8DC-A697-F4AD-18588E3C1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064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Writing numbers using scientific notation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Scientific notation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1A446F-5EA9-295E-E0D1-B3F69D27A382}"/>
              </a:ext>
            </a:extLst>
          </p:cNvPr>
          <p:cNvSpPr txBox="1"/>
          <p:nvPr/>
        </p:nvSpPr>
        <p:spPr>
          <a:xfrm>
            <a:off x="371738" y="1876726"/>
            <a:ext cx="11144250" cy="16362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+mj-ea"/>
                <a:cs typeface="+mj-cs"/>
              </a:rPr>
              <a:t>Scientific notation is written with: 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+mj-ea"/>
                <a:cs typeface="+mj-cs"/>
              </a:rPr>
              <a:t>A number between 1 and 10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+mj-ea"/>
                <a:cs typeface="+mj-cs"/>
              </a:rPr>
              <a:t>And multiplied by a power 10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E42ADD-41F7-58AF-22B2-3A7E0ADDFDFE}"/>
              </a:ext>
            </a:extLst>
          </p:cNvPr>
          <p:cNvSpPr/>
          <p:nvPr/>
        </p:nvSpPr>
        <p:spPr>
          <a:xfrm>
            <a:off x="7182044" y="1876726"/>
            <a:ext cx="3941956" cy="2052179"/>
          </a:xfrm>
          <a:prstGeom prst="wedgeEllipseCallout">
            <a:avLst>
              <a:gd name="adj1" fmla="val -32598"/>
              <a:gd name="adj2" fmla="val 2713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80975"/>
            <a:r>
              <a:rPr lang="en-AU" sz="1800" dirty="0"/>
              <a:t>What is the difference between a very large and very small number when writing in scientific notation?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3FB5955-EA6D-2747-F3BD-F99A81E68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1738" y="4188987"/>
            <a:ext cx="5046013" cy="1156736"/>
            <a:chOff x="2508340" y="4358251"/>
            <a:chExt cx="4860338" cy="1123411"/>
          </a:xfrm>
        </p:grpSpPr>
        <p:sp>
          <p:nvSpPr>
            <p:cNvPr id="3" name="Rectangle 2" descr="Empty rectangle">
              <a:extLst>
                <a:ext uri="{FF2B5EF4-FFF2-40B4-BE49-F238E27FC236}">
                  <a16:creationId xmlns:a16="http://schemas.microsoft.com/office/drawing/2014/main" id="{61811190-93DA-C3A6-481F-03ABDD62F1DA}"/>
                </a:ext>
              </a:extLst>
            </p:cNvPr>
            <p:cNvSpPr/>
            <p:nvPr/>
          </p:nvSpPr>
          <p:spPr>
            <a:xfrm>
              <a:off x="2508340" y="4674929"/>
              <a:ext cx="748146" cy="795647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" name="Oval 3" descr="Closed circle representing a decimal point">
              <a:extLst>
                <a:ext uri="{FF2B5EF4-FFF2-40B4-BE49-F238E27FC236}">
                  <a16:creationId xmlns:a16="http://schemas.microsoft.com/office/drawing/2014/main" id="{E21F81F1-52FF-56F2-671F-3894476EB7F5}"/>
                </a:ext>
              </a:extLst>
            </p:cNvPr>
            <p:cNvSpPr/>
            <p:nvPr/>
          </p:nvSpPr>
          <p:spPr>
            <a:xfrm>
              <a:off x="3503221" y="5267906"/>
              <a:ext cx="213756" cy="2137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" name="Rectangle 5" descr="Empty rectangle">
              <a:extLst>
                <a:ext uri="{FF2B5EF4-FFF2-40B4-BE49-F238E27FC236}">
                  <a16:creationId xmlns:a16="http://schemas.microsoft.com/office/drawing/2014/main" id="{5B97C249-00AF-9811-A6D5-75465640E697}"/>
                </a:ext>
              </a:extLst>
            </p:cNvPr>
            <p:cNvSpPr/>
            <p:nvPr/>
          </p:nvSpPr>
          <p:spPr>
            <a:xfrm>
              <a:off x="3928753" y="4669670"/>
              <a:ext cx="748146" cy="789821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grpSp>
          <p:nvGrpSpPr>
            <p:cNvPr id="14" name="Group 13" descr="Cross representing a multiplication symbol">
              <a:extLst>
                <a:ext uri="{FF2B5EF4-FFF2-40B4-BE49-F238E27FC236}">
                  <a16:creationId xmlns:a16="http://schemas.microsoft.com/office/drawing/2014/main" id="{7684EE06-B0F9-5E79-4F7D-3FCC3521B67B}"/>
                </a:ext>
              </a:extLst>
            </p:cNvPr>
            <p:cNvGrpSpPr/>
            <p:nvPr/>
          </p:nvGrpSpPr>
          <p:grpSpPr>
            <a:xfrm>
              <a:off x="5106390" y="4880972"/>
              <a:ext cx="293610" cy="333966"/>
              <a:chOff x="5106390" y="4880972"/>
              <a:chExt cx="293610" cy="333966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E7D2BD34-02BF-B4A9-3F3E-D3774105F4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6390" y="4880972"/>
                <a:ext cx="293610" cy="33396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AE63B1D-CCCD-88B7-10F6-185FA751A1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06390" y="4880972"/>
                <a:ext cx="293610" cy="33396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 descr="Numeral 10">
              <a:extLst>
                <a:ext uri="{FF2B5EF4-FFF2-40B4-BE49-F238E27FC236}">
                  <a16:creationId xmlns:a16="http://schemas.microsoft.com/office/drawing/2014/main" id="{26DA7BE8-EEE1-34CC-1DA4-326C8EB3ACA4}"/>
                </a:ext>
              </a:extLst>
            </p:cNvPr>
            <p:cNvGrpSpPr/>
            <p:nvPr/>
          </p:nvGrpSpPr>
          <p:grpSpPr>
            <a:xfrm>
              <a:off x="5918516" y="4686906"/>
              <a:ext cx="747500" cy="741762"/>
              <a:chOff x="5918516" y="4686906"/>
              <a:chExt cx="747500" cy="741762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D22DFEB4-1F91-4D44-6606-FB0AE5528548}"/>
                  </a:ext>
                </a:extLst>
              </p:cNvPr>
              <p:cNvCxnSpPr/>
              <p:nvPr/>
            </p:nvCxnSpPr>
            <p:spPr>
              <a:xfrm>
                <a:off x="5918516" y="4740790"/>
                <a:ext cx="0" cy="68787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D6C3580-7F5F-6201-F85A-7C1F4481D7FC}"/>
                  </a:ext>
                </a:extLst>
              </p:cNvPr>
              <p:cNvSpPr/>
              <p:nvPr/>
            </p:nvSpPr>
            <p:spPr>
              <a:xfrm>
                <a:off x="6096000" y="4686906"/>
                <a:ext cx="570016" cy="741761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sp>
          <p:nvSpPr>
            <p:cNvPr id="22" name="Rectangle 21" descr="Empty rectangle representing a power of 10">
              <a:extLst>
                <a:ext uri="{FF2B5EF4-FFF2-40B4-BE49-F238E27FC236}">
                  <a16:creationId xmlns:a16="http://schemas.microsoft.com/office/drawing/2014/main" id="{1D8CB684-AFCB-1CA0-ACC1-EFD924190A52}"/>
                </a:ext>
              </a:extLst>
            </p:cNvPr>
            <p:cNvSpPr/>
            <p:nvPr/>
          </p:nvSpPr>
          <p:spPr>
            <a:xfrm>
              <a:off x="6798662" y="4358251"/>
              <a:ext cx="570016" cy="622838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9D384C-E1C6-1D3B-8936-D7673DFD1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64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Converting small numbers to scientific notation – Worked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A3294B-A179-49CE-B973-E9D6DF7BCB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710435"/>
                <a:ext cx="5202040" cy="4536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0.000 000 0025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0.000000025 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AU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0.00000025 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2.5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A3294B-A179-49CE-B973-E9D6DF7BCB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710435"/>
                <a:ext cx="5202040" cy="4536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872725-4C8E-3D8E-892F-CE4FF5D55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376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Converting small numbers to scientific notation – Prompts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6E3FE0F2-D495-4B2D-3745-8DB6A8EC50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710435"/>
                <a:ext cx="5202040" cy="4536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0.000 000 0025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0.000000025 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AU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0.00000025 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0.025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0.25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i="0" baseline="30000" dirty="0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aseline="30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= 2.5</m:t>
                      </m:r>
                      <m:r>
                        <a:rPr lang="en-US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6E3FE0F2-D495-4B2D-3745-8DB6A8EC50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710435"/>
                <a:ext cx="5202040" cy="4536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9D73A84-31B4-B2EE-5DB0-10D19AFD081A}"/>
              </a:ext>
            </a:extLst>
          </p:cNvPr>
          <p:cNvSpPr/>
          <p:nvPr/>
        </p:nvSpPr>
        <p:spPr>
          <a:xfrm>
            <a:off x="4015991" y="2373626"/>
            <a:ext cx="3649337" cy="1643065"/>
          </a:xfrm>
          <a:prstGeom prst="wedgeEllipseCallout">
            <a:avLst>
              <a:gd name="adj1" fmla="val -93145"/>
              <a:gd name="adj2" fmla="val 535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80975"/>
            <a:r>
              <a:rPr lang="en-AU" sz="2000" dirty="0"/>
              <a:t>What is happening to the value of the decimal in front of the x 10*?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A8E52FB7-0EC1-1B51-6E10-230B30D2EAA4}"/>
              </a:ext>
            </a:extLst>
          </p:cNvPr>
          <p:cNvSpPr/>
          <p:nvPr/>
        </p:nvSpPr>
        <p:spPr>
          <a:xfrm>
            <a:off x="4015991" y="4757735"/>
            <a:ext cx="3649337" cy="1643065"/>
          </a:xfrm>
          <a:prstGeom prst="wedgeEllipseCallout">
            <a:avLst>
              <a:gd name="adj1" fmla="val -104210"/>
              <a:gd name="adj2" fmla="val -8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80975"/>
            <a:r>
              <a:rPr lang="en-AU" sz="2000" dirty="0"/>
              <a:t>Why are we using negative powers of 10?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A5567-24BA-A7C5-10F4-C6E424ADE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43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1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3A4CB30-AFF0-0900-A40B-3AAD967A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3297"/>
            <a:ext cx="6361434" cy="60896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AU" dirty="0"/>
              <a:t>Write 0.000154 in scientific notation.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99A78-D21C-393C-1CC4-867FE2ADB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049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1 –</a:t>
            </a:r>
            <a:r>
              <a:rPr lang="en-AU" dirty="0">
                <a:latin typeface="Quattrocento" panose="02020502030000000404" pitchFamily="18" charset="0"/>
              </a:rPr>
              <a:t> </a:t>
            </a:r>
            <a:r>
              <a:rPr lang="en-AU" dirty="0"/>
              <a:t>solution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3A4CB30-AFF0-0900-A40B-3AAD967A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99685"/>
            <a:ext cx="6361434" cy="60896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AU" dirty="0"/>
              <a:t>Write 0.000154 in scientific notation.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49AFF5-B6E4-166B-5FE6-5F9180D6F1E1}"/>
                  </a:ext>
                </a:extLst>
              </p:cNvPr>
              <p:cNvSpPr txBox="1"/>
              <p:nvPr/>
            </p:nvSpPr>
            <p:spPr>
              <a:xfrm>
                <a:off x="360000" y="2108649"/>
                <a:ext cx="4524172" cy="269304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0.000154</m:t>
                      </m:r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=0.00154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AU" sz="20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=0.0154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=0.154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dirty="0" smtClean="0">
                          <a:latin typeface="Cambria Math" panose="02040503050406030204" pitchFamily="18" charset="0"/>
                        </a:rPr>
                        <m:t>1.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54 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49AFF5-B6E4-166B-5FE6-5F9180D6F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108649"/>
                <a:ext cx="4524172" cy="26930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32AA9B-108A-2F6E-B0D5-F0A61D6B1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582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Converting small numbers to scientific notation – Worked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73CE8E-305D-A3C5-F37B-AB9207570B6C}"/>
                  </a:ext>
                </a:extLst>
              </p:cNvPr>
              <p:cNvSpPr txBox="1"/>
              <p:nvPr/>
            </p:nvSpPr>
            <p:spPr>
              <a:xfrm>
                <a:off x="360000" y="2210366"/>
                <a:ext cx="9322130" cy="219693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r>
                  <a:rPr lang="en-AU" sz="2000" dirty="0"/>
                  <a:t>Write 0.000 003 45 in scientific notation</a:t>
                </a:r>
                <a:r>
                  <a:rPr lang="en-AU" sz="1600" dirty="0"/>
                  <a:t>.</a:t>
                </a:r>
              </a:p>
              <a:p>
                <a:endParaRPr lang="en-AU" sz="1800" dirty="0"/>
              </a:p>
              <a:p>
                <a:pPr algn="l"/>
                <a:endParaRPr lang="en-AU" sz="1800" dirty="0"/>
              </a:p>
              <a:p>
                <a:r>
                  <a:rPr lang="en-AU" sz="2000" dirty="0"/>
                  <a:t>0.  0  0  0  0  0  3  4  5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0" dirty="0" smtClean="0">
                          <a:latin typeface="Cambria Math" panose="02040503050406030204" pitchFamily="18" charset="0"/>
                        </a:rPr>
                        <m:t>= 3.45 </m:t>
                      </m:r>
                      <m:r>
                        <a:rPr lang="en-AU" sz="20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000" i="0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AU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000" b="0" i="0" dirty="0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73CE8E-305D-A3C5-F37B-AB9207570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210366"/>
                <a:ext cx="9322130" cy="2196935"/>
              </a:xfrm>
              <a:prstGeom prst="rect">
                <a:avLst/>
              </a:prstGeom>
              <a:blipFill>
                <a:blip r:embed="rId2"/>
                <a:stretch>
                  <a:fillRect l="-1635" t="-3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 descr="Arrows showing the movement of digits to the left.">
            <a:extLst>
              <a:ext uri="{FF2B5EF4-FFF2-40B4-BE49-F238E27FC236}">
                <a16:creationId xmlns:a16="http://schemas.microsoft.com/office/drawing/2014/main" id="{48A1BD69-B71F-0A7E-C02F-7E3FDEF83E9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573173" y="2781195"/>
            <a:ext cx="1528182" cy="261262"/>
            <a:chOff x="703802" y="2781195"/>
            <a:chExt cx="1528182" cy="261262"/>
          </a:xfrm>
        </p:grpSpPr>
        <p:sp>
          <p:nvSpPr>
            <p:cNvPr id="5" name="Arrow: Curved Down 4">
              <a:extLst>
                <a:ext uri="{FF2B5EF4-FFF2-40B4-BE49-F238E27FC236}">
                  <a16:creationId xmlns:a16="http://schemas.microsoft.com/office/drawing/2014/main" id="{D48EB847-8589-CAF7-7F11-83432ED6C0E7}"/>
                </a:ext>
              </a:extLst>
            </p:cNvPr>
            <p:cNvSpPr/>
            <p:nvPr/>
          </p:nvSpPr>
          <p:spPr>
            <a:xfrm flipH="1">
              <a:off x="2015528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7" name="Arrow: Curved Down 16">
              <a:extLst>
                <a:ext uri="{FF2B5EF4-FFF2-40B4-BE49-F238E27FC236}">
                  <a16:creationId xmlns:a16="http://schemas.microsoft.com/office/drawing/2014/main" id="{AF17A837-4289-2F75-B657-A5C4BD5EFEDC}"/>
                </a:ext>
              </a:extLst>
            </p:cNvPr>
            <p:cNvSpPr/>
            <p:nvPr/>
          </p:nvSpPr>
          <p:spPr>
            <a:xfrm flipH="1">
              <a:off x="1763069" y="2781200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Curved Down 17">
              <a:extLst>
                <a:ext uri="{FF2B5EF4-FFF2-40B4-BE49-F238E27FC236}">
                  <a16:creationId xmlns:a16="http://schemas.microsoft.com/office/drawing/2014/main" id="{7141F773-A879-AA58-403B-F1808B37D60F}"/>
                </a:ext>
              </a:extLst>
            </p:cNvPr>
            <p:cNvSpPr/>
            <p:nvPr/>
          </p:nvSpPr>
          <p:spPr>
            <a:xfrm flipH="1">
              <a:off x="1479828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9" name="Arrow: Curved Down 18">
              <a:extLst>
                <a:ext uri="{FF2B5EF4-FFF2-40B4-BE49-F238E27FC236}">
                  <a16:creationId xmlns:a16="http://schemas.microsoft.com/office/drawing/2014/main" id="{45D1F89E-481C-837E-5181-8D7E9F45566C}"/>
                </a:ext>
              </a:extLst>
            </p:cNvPr>
            <p:cNvSpPr/>
            <p:nvPr/>
          </p:nvSpPr>
          <p:spPr>
            <a:xfrm flipH="1">
              <a:off x="1201195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0" name="Arrow: Curved Down 19">
              <a:extLst>
                <a:ext uri="{FF2B5EF4-FFF2-40B4-BE49-F238E27FC236}">
                  <a16:creationId xmlns:a16="http://schemas.microsoft.com/office/drawing/2014/main" id="{1B46EFE9-4DAB-066F-0E6C-1538E853F210}"/>
                </a:ext>
              </a:extLst>
            </p:cNvPr>
            <p:cNvSpPr/>
            <p:nvPr/>
          </p:nvSpPr>
          <p:spPr>
            <a:xfrm flipH="1">
              <a:off x="944544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1" name="Arrow: Curved Down 20">
              <a:extLst>
                <a:ext uri="{FF2B5EF4-FFF2-40B4-BE49-F238E27FC236}">
                  <a16:creationId xmlns:a16="http://schemas.microsoft.com/office/drawing/2014/main" id="{795FFA70-F6FA-78CD-D448-543D93B4DAB4}"/>
                </a:ext>
              </a:extLst>
            </p:cNvPr>
            <p:cNvSpPr/>
            <p:nvPr/>
          </p:nvSpPr>
          <p:spPr>
            <a:xfrm flipH="1">
              <a:off x="703802" y="2781195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C6958B-9CB7-9119-4DF2-03148FE62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231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(7)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Converting small numbers to scientific notation – Prompts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FBC422-E147-E0DA-FF03-A5C0027DC133}"/>
                  </a:ext>
                </a:extLst>
              </p:cNvPr>
              <p:cNvSpPr txBox="1"/>
              <p:nvPr/>
            </p:nvSpPr>
            <p:spPr>
              <a:xfrm>
                <a:off x="360000" y="1751451"/>
                <a:ext cx="9322130" cy="219693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r>
                  <a:rPr lang="en-AU" sz="2000" dirty="0"/>
                  <a:t>Write 0.000 003 45 in scientific notation</a:t>
                </a:r>
                <a:r>
                  <a:rPr lang="en-AU" sz="1600" dirty="0"/>
                  <a:t>.</a:t>
                </a:r>
              </a:p>
              <a:p>
                <a:endParaRPr lang="en-AU" sz="1800" dirty="0"/>
              </a:p>
              <a:p>
                <a:pPr algn="l"/>
                <a:endParaRPr lang="en-AU" sz="1800" dirty="0"/>
              </a:p>
              <a:p>
                <a:r>
                  <a:rPr lang="en-AU" sz="2000" dirty="0"/>
                  <a:t>0.  0  0  0  0  0  3  4  5</a:t>
                </a:r>
              </a:p>
              <a:p>
                <a:r>
                  <a:rPr lang="en-AU" sz="2000" dirty="0"/>
                  <a:t> </a:t>
                </a:r>
                <a14:m>
                  <m:oMath xmlns:m="http://schemas.openxmlformats.org/officeDocument/2006/math">
                    <m:r>
                      <a:rPr lang="en-AU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AU" sz="2000" i="0" dirty="0" smtClean="0">
                        <a:latin typeface="Cambria Math" panose="02040503050406030204" pitchFamily="18" charset="0"/>
                      </a:rPr>
                      <m:t>3.45 </m:t>
                    </m:r>
                    <m:r>
                      <a:rPr lang="en-AU" sz="200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000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AU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i="0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000" b="0" i="0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FBC422-E147-E0DA-FF03-A5C0027DC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751451"/>
                <a:ext cx="9322130" cy="2196935"/>
              </a:xfrm>
              <a:prstGeom prst="rect">
                <a:avLst/>
              </a:prstGeom>
              <a:blipFill>
                <a:blip r:embed="rId2"/>
                <a:stretch>
                  <a:fillRect l="-1635" t="-38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 descr="Arrows showing the movement of digits to the left.">
            <a:extLst>
              <a:ext uri="{FF2B5EF4-FFF2-40B4-BE49-F238E27FC236}">
                <a16:creationId xmlns:a16="http://schemas.microsoft.com/office/drawing/2014/main" id="{48A294D0-66A3-5A2F-81A4-9822DA94FB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610871" y="2329600"/>
            <a:ext cx="1528182" cy="261262"/>
            <a:chOff x="703802" y="2781195"/>
            <a:chExt cx="1528182" cy="261262"/>
          </a:xfrm>
        </p:grpSpPr>
        <p:sp>
          <p:nvSpPr>
            <p:cNvPr id="19" name="Arrow: Curved Down 18">
              <a:extLst>
                <a:ext uri="{FF2B5EF4-FFF2-40B4-BE49-F238E27FC236}">
                  <a16:creationId xmlns:a16="http://schemas.microsoft.com/office/drawing/2014/main" id="{D3951585-B1BB-E0FF-D7AE-A228AEC715A2}"/>
                </a:ext>
              </a:extLst>
            </p:cNvPr>
            <p:cNvSpPr/>
            <p:nvPr/>
          </p:nvSpPr>
          <p:spPr>
            <a:xfrm flipH="1">
              <a:off x="2015528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0" name="Arrow: Curved Down 19">
              <a:extLst>
                <a:ext uri="{FF2B5EF4-FFF2-40B4-BE49-F238E27FC236}">
                  <a16:creationId xmlns:a16="http://schemas.microsoft.com/office/drawing/2014/main" id="{F8D65DDF-605E-F86E-3A5D-4FF4918F1AED}"/>
                </a:ext>
              </a:extLst>
            </p:cNvPr>
            <p:cNvSpPr/>
            <p:nvPr/>
          </p:nvSpPr>
          <p:spPr>
            <a:xfrm flipH="1">
              <a:off x="1763069" y="2781200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1" name="Arrow: Curved Down 20">
              <a:extLst>
                <a:ext uri="{FF2B5EF4-FFF2-40B4-BE49-F238E27FC236}">
                  <a16:creationId xmlns:a16="http://schemas.microsoft.com/office/drawing/2014/main" id="{FD05BE21-B24E-554E-87C8-501917F0F13D}"/>
                </a:ext>
              </a:extLst>
            </p:cNvPr>
            <p:cNvSpPr/>
            <p:nvPr/>
          </p:nvSpPr>
          <p:spPr>
            <a:xfrm flipH="1">
              <a:off x="1479828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2" name="Arrow: Curved Down 21">
              <a:extLst>
                <a:ext uri="{FF2B5EF4-FFF2-40B4-BE49-F238E27FC236}">
                  <a16:creationId xmlns:a16="http://schemas.microsoft.com/office/drawing/2014/main" id="{C752EE45-587B-BA97-D5FE-67D216FE8359}"/>
                </a:ext>
              </a:extLst>
            </p:cNvPr>
            <p:cNvSpPr/>
            <p:nvPr/>
          </p:nvSpPr>
          <p:spPr>
            <a:xfrm flipH="1">
              <a:off x="1201195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3" name="Arrow: Curved Down 22">
              <a:extLst>
                <a:ext uri="{FF2B5EF4-FFF2-40B4-BE49-F238E27FC236}">
                  <a16:creationId xmlns:a16="http://schemas.microsoft.com/office/drawing/2014/main" id="{AF8C2E23-B919-92FA-C4A0-519F8357DD31}"/>
                </a:ext>
              </a:extLst>
            </p:cNvPr>
            <p:cNvSpPr/>
            <p:nvPr/>
          </p:nvSpPr>
          <p:spPr>
            <a:xfrm flipH="1">
              <a:off x="944544" y="2781196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4" name="Arrow: Curved Down 23">
              <a:extLst>
                <a:ext uri="{FF2B5EF4-FFF2-40B4-BE49-F238E27FC236}">
                  <a16:creationId xmlns:a16="http://schemas.microsoft.com/office/drawing/2014/main" id="{0C5326B9-C8A0-3C3C-09C3-FDC22E9E69B0}"/>
                </a:ext>
              </a:extLst>
            </p:cNvPr>
            <p:cNvSpPr/>
            <p:nvPr/>
          </p:nvSpPr>
          <p:spPr>
            <a:xfrm flipH="1">
              <a:off x="703802" y="2781195"/>
              <a:ext cx="216456" cy="2612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75D5A9C-F239-2788-44B5-CD33A60FA577}"/>
              </a:ext>
            </a:extLst>
          </p:cNvPr>
          <p:cNvSpPr/>
          <p:nvPr/>
        </p:nvSpPr>
        <p:spPr>
          <a:xfrm>
            <a:off x="703802" y="3632320"/>
            <a:ext cx="2870502" cy="1331567"/>
          </a:xfrm>
          <a:prstGeom prst="wedgeEllipseCallout">
            <a:avLst>
              <a:gd name="adj1" fmla="val -4217"/>
              <a:gd name="adj2" fmla="val -7226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90488"/>
            <a:r>
              <a:rPr lang="en-AU" sz="1800" dirty="0"/>
              <a:t>Where has the number negative 6 come from?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DC49591D-048A-12D2-24B3-ABA14422064E}"/>
              </a:ext>
            </a:extLst>
          </p:cNvPr>
          <p:cNvSpPr/>
          <p:nvPr/>
        </p:nvSpPr>
        <p:spPr>
          <a:xfrm>
            <a:off x="3812058" y="3294783"/>
            <a:ext cx="3175883" cy="1669104"/>
          </a:xfrm>
          <a:prstGeom prst="wedgeEllipseCallout">
            <a:avLst>
              <a:gd name="adj1" fmla="val -96671"/>
              <a:gd name="adj2" fmla="val -6020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80975"/>
            <a:r>
              <a:rPr lang="en-AU" sz="1800" dirty="0"/>
              <a:t>What part of the answer tells you it is a very small number?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841341B2-5289-DE40-ACCC-9723A7C13DF0}"/>
              </a:ext>
            </a:extLst>
          </p:cNvPr>
          <p:cNvSpPr/>
          <p:nvPr/>
        </p:nvSpPr>
        <p:spPr>
          <a:xfrm>
            <a:off x="7349058" y="2460231"/>
            <a:ext cx="3175883" cy="1669104"/>
          </a:xfrm>
          <a:prstGeom prst="wedgeEllipseCallout">
            <a:avLst>
              <a:gd name="adj1" fmla="val -184771"/>
              <a:gd name="adj2" fmla="val -302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AU" sz="1800" dirty="0"/>
              <a:t>How do you know to stop moving the digits after 6 moves?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B4BFF-50E8-0DC1-BE8A-C75D2D35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652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Scientific notation (8)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2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3A4CB30-AFF0-0900-A40B-3AAD967A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593152"/>
            <a:ext cx="6361434" cy="60896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AU" dirty="0"/>
              <a:t>Write 0.0745 in scientific notation.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DE7E13-FAD2-6F3E-1412-08D3952C9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645346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529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Quattrocento</vt:lpstr>
      <vt:lpstr>Times New Roman</vt:lpstr>
      <vt:lpstr>Public Sans</vt:lpstr>
      <vt:lpstr>Public Sans Light</vt:lpstr>
      <vt:lpstr>NSWG Corporate</vt:lpstr>
      <vt:lpstr>Scientific notation</vt:lpstr>
      <vt:lpstr>Writing numbers using scientific notation</vt:lpstr>
      <vt:lpstr>Scientific notation (2)</vt:lpstr>
      <vt:lpstr>Scientific notation (3)</vt:lpstr>
      <vt:lpstr>Scientific notation (4)</vt:lpstr>
      <vt:lpstr>Scientific notation (5)</vt:lpstr>
      <vt:lpstr>Scientific notation (6)</vt:lpstr>
      <vt:lpstr>Scientific notation (7)</vt:lpstr>
      <vt:lpstr>Scientific notation (8)</vt:lpstr>
      <vt:lpstr>Scientific notation (9)</vt:lpstr>
      <vt:lpstr>Scientific notation (10)</vt:lpstr>
      <vt:lpstr>Scientific notation (11)</vt:lpstr>
      <vt:lpstr>Scientific notation (12)</vt:lpstr>
      <vt:lpstr>Scientific notation (13)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</dc:title>
  <dc:creator>NSW Department of Education</dc:creator>
  <cp:revision>2</cp:revision>
  <dcterms:created xsi:type="dcterms:W3CDTF">2023-06-21T03:11:46Z</dcterms:created>
  <dcterms:modified xsi:type="dcterms:W3CDTF">2023-06-21T03:11:59Z</dcterms:modified>
</cp:coreProperties>
</file>