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70" r:id="rId6"/>
    <p:sldId id="262" r:id="rId7"/>
    <p:sldId id="263" r:id="rId8"/>
    <p:sldId id="264" r:id="rId9"/>
    <p:sldId id="271" r:id="rId10"/>
    <p:sldId id="265" r:id="rId11"/>
    <p:sldId id="272" r:id="rId12"/>
    <p:sldId id="266" r:id="rId13"/>
    <p:sldId id="269" r:id="rId14"/>
    <p:sldId id="273"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DA4C56B-ED8E-C580-4EB9-C33DC5FA44AE}" name="David Watson" initials="DW" userId="S::David.Watson23@det.nsw.edu.au::382666b0-2dc8-41ff-b7ed-b4a0420ebb90" providerId="AD"/>
  <p188:author id="{C461638E-F1F5-7186-9758-0B4A52497F93}" name="Meagan Rodda" initials="MR" userId="S::Meagan.Rodda@det.nsw.edu.au::efecb8de-290d-42b5-96ee-00df0648c086" providerId="AD"/>
  <p188:author id="{F6A5708F-C57C-9878-4BD1-7490923A900F}" name="Colleen Worton" initials="CW" userId="S::colleen.worton1@det.nsw.edu.au::a6748734-c10b-4b5d-9295-d5dfe3f3f624" providerId="AD"/>
  <p188:author id="{40B35DF0-CC9F-3161-6FCF-461AB008E215}" name="Renee Wells (Renee Wells)" initials="RW(W" userId="S::RENEE.WELLS@det.nsw.edu.au::e57bdea3-9d1d-4586-abc4-2c5c5bec459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78" autoAdjust="0"/>
  </p:normalViewPr>
  <p:slideViewPr>
    <p:cSldViewPr snapToGrid="0">
      <p:cViewPr varScale="1">
        <p:scale>
          <a:sx n="74" d="100"/>
          <a:sy n="74" d="100"/>
        </p:scale>
        <p:origin x="13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DCE2A-D227-41C4-A2E2-D09D0DA74FC5}" type="datetimeFigureOut">
              <a:rPr lang="en-AU" smtClean="0"/>
              <a:t>19/06/2023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E90B9-D226-404E-9D43-F7B24EE6AC3D}" type="slidenum">
              <a:rPr lang="en-AU" smtClean="0"/>
              <a:t>‹#›</a:t>
            </a:fld>
            <a:endParaRPr lang="en-AU"/>
          </a:p>
        </p:txBody>
      </p:sp>
    </p:spTree>
    <p:extLst>
      <p:ext uri="{BB962C8B-B14F-4D97-AF65-F5344CB8AC3E}">
        <p14:creationId xmlns:p14="http://schemas.microsoft.com/office/powerpoint/2010/main" val="414286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t.ly/pausepouncebouncestrateg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AU" sz="1200" dirty="0"/>
              <a:t>Binary code uses a concept that there are only two choices: yes or no, on or off, hot or cold.</a:t>
            </a:r>
          </a:p>
          <a:p>
            <a:pPr marL="342900" indent="-342900">
              <a:buFont typeface="Arial" panose="020B0604020202020204" pitchFamily="34" charset="0"/>
              <a:buChar char="•"/>
            </a:pPr>
            <a:r>
              <a:rPr lang="en-AU" sz="1200" dirty="0"/>
              <a:t>Computer binary code uses only the 0 and 1 symbols.</a:t>
            </a:r>
          </a:p>
          <a:p>
            <a:pPr marL="342900" indent="-342900">
              <a:buFont typeface="Arial" panose="020B0604020202020204" pitchFamily="34" charset="0"/>
              <a:buChar char="•"/>
            </a:pPr>
            <a:r>
              <a:rPr lang="en-AU" sz="1200" dirty="0"/>
              <a:t>Ask students if they can think of other scenarios that provide only two choices?</a:t>
            </a:r>
          </a:p>
          <a:p>
            <a:pPr marL="342900" indent="-342900">
              <a:buFont typeface="Arial" panose="020B0604020202020204" pitchFamily="34" charset="0"/>
              <a:buChar char="•"/>
            </a:pPr>
            <a:endParaRPr lang="en-AU" sz="1200" dirty="0"/>
          </a:p>
          <a:p>
            <a:pPr marL="342900" indent="-342900">
              <a:buFont typeface="Arial" panose="020B0604020202020204" pitchFamily="34" charset="0"/>
              <a:buChar char="•"/>
            </a:pPr>
            <a:endParaRPr lang="en-AU" sz="1200" dirty="0"/>
          </a:p>
          <a:p>
            <a:pPr marL="342900" indent="-342900">
              <a:buFont typeface="Arial" panose="020B0604020202020204" pitchFamily="34" charset="0"/>
              <a:buChar char="•"/>
            </a:pPr>
            <a:endParaRPr lang="en-AU" sz="1200" dirty="0"/>
          </a:p>
          <a:p>
            <a:pPr marL="342900" indent="-342900">
              <a:buFont typeface="Arial" panose="020B0604020202020204" pitchFamily="34" charset="0"/>
              <a:buChar char="•"/>
            </a:pPr>
            <a:r>
              <a:rPr lang="en-AU" sz="1200" dirty="0"/>
              <a:t>Binary code allows computers to manipulate, store and process all types of information to and from computer memory.</a:t>
            </a:r>
          </a:p>
          <a:p>
            <a:pPr marL="342900" indent="-342900">
              <a:buFont typeface="Arial" panose="020B0604020202020204" pitchFamily="34" charset="0"/>
              <a:buChar char="•"/>
            </a:pPr>
            <a:r>
              <a:rPr lang="en-AU" sz="1200" dirty="0"/>
              <a:t>There are many combinations that students may reference. Examples include up/down, in/out, forwards/backwards.</a:t>
            </a:r>
          </a:p>
          <a:p>
            <a:pPr marL="342900" indent="-342900">
              <a:buFont typeface="Arial" panose="020B0604020202020204" pitchFamily="34" charset="0"/>
              <a:buChar char="•"/>
            </a:pPr>
            <a:r>
              <a:rPr lang="en-AU" sz="1200" dirty="0"/>
              <a:t>If students reference win/lose, discussion linking to probability is possible, regarding the difference between win/lose and win/don’t win, which incorporates the option of a draw as well.</a:t>
            </a:r>
            <a:endParaRPr lang="en-AU" dirty="0"/>
          </a:p>
        </p:txBody>
      </p:sp>
      <p:sp>
        <p:nvSpPr>
          <p:cNvPr id="4" name="Slide Number Placeholder 3"/>
          <p:cNvSpPr>
            <a:spLocks noGrp="1"/>
          </p:cNvSpPr>
          <p:nvPr>
            <p:ph type="sldNum" sz="quarter" idx="5"/>
          </p:nvPr>
        </p:nvSpPr>
        <p:spPr/>
        <p:txBody>
          <a:bodyPr/>
          <a:lstStyle/>
          <a:p>
            <a:fld id="{4F7E90B9-D226-404E-9D43-F7B24EE6AC3D}" type="slidenum">
              <a:rPr lang="en-AU" smtClean="0"/>
              <a:t>4</a:t>
            </a:fld>
            <a:endParaRPr lang="en-AU"/>
          </a:p>
        </p:txBody>
      </p:sp>
    </p:spTree>
    <p:extLst>
      <p:ext uri="{BB962C8B-B14F-4D97-AF65-F5344CB8AC3E}">
        <p14:creationId xmlns:p14="http://schemas.microsoft.com/office/powerpoint/2010/main" val="512934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Appendix B “Comparing Strategies” questions.</a:t>
            </a:r>
          </a:p>
        </p:txBody>
      </p:sp>
      <p:sp>
        <p:nvSpPr>
          <p:cNvPr id="4" name="Slide Number Placeholder 3"/>
          <p:cNvSpPr>
            <a:spLocks noGrp="1"/>
          </p:cNvSpPr>
          <p:nvPr>
            <p:ph type="sldNum" sz="quarter" idx="5"/>
          </p:nvPr>
        </p:nvSpPr>
        <p:spPr/>
        <p:txBody>
          <a:bodyPr/>
          <a:lstStyle/>
          <a:p>
            <a:fld id="{4F7E90B9-D226-404E-9D43-F7B24EE6AC3D}" type="slidenum">
              <a:rPr lang="en-AU" smtClean="0"/>
              <a:t>14</a:t>
            </a:fld>
            <a:endParaRPr lang="en-AU"/>
          </a:p>
        </p:txBody>
      </p:sp>
    </p:spTree>
    <p:extLst>
      <p:ext uri="{BB962C8B-B14F-4D97-AF65-F5344CB8AC3E}">
        <p14:creationId xmlns:p14="http://schemas.microsoft.com/office/powerpoint/2010/main" val="1310475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Appendix B “Comparing Strategies” with answers.</a:t>
            </a:r>
          </a:p>
        </p:txBody>
      </p:sp>
      <p:sp>
        <p:nvSpPr>
          <p:cNvPr id="4" name="Slide Number Placeholder 3"/>
          <p:cNvSpPr>
            <a:spLocks noGrp="1"/>
          </p:cNvSpPr>
          <p:nvPr>
            <p:ph type="sldNum" sz="quarter" idx="5"/>
          </p:nvPr>
        </p:nvSpPr>
        <p:spPr/>
        <p:txBody>
          <a:bodyPr/>
          <a:lstStyle/>
          <a:p>
            <a:fld id="{4F7E90B9-D226-404E-9D43-F7B24EE6AC3D}" type="slidenum">
              <a:rPr lang="en-AU" smtClean="0"/>
              <a:t>15</a:t>
            </a:fld>
            <a:endParaRPr lang="en-AU"/>
          </a:p>
        </p:txBody>
      </p:sp>
    </p:spTree>
    <p:extLst>
      <p:ext uri="{BB962C8B-B14F-4D97-AF65-F5344CB8AC3E}">
        <p14:creationId xmlns:p14="http://schemas.microsoft.com/office/powerpoint/2010/main" val="3493695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Ask students what they notice and what they wonder</a:t>
            </a:r>
          </a:p>
        </p:txBody>
      </p:sp>
      <p:sp>
        <p:nvSpPr>
          <p:cNvPr id="4" name="Slide Number Placeholder 3"/>
          <p:cNvSpPr>
            <a:spLocks noGrp="1"/>
          </p:cNvSpPr>
          <p:nvPr>
            <p:ph type="sldNum" sz="quarter" idx="5"/>
          </p:nvPr>
        </p:nvSpPr>
        <p:spPr/>
        <p:txBody>
          <a:bodyPr/>
          <a:lstStyle/>
          <a:p>
            <a:fld id="{4F7E90B9-D226-404E-9D43-F7B24EE6AC3D}" type="slidenum">
              <a:rPr lang="en-AU" smtClean="0"/>
              <a:t>5</a:t>
            </a:fld>
            <a:endParaRPr lang="en-AU"/>
          </a:p>
        </p:txBody>
      </p:sp>
    </p:spTree>
    <p:extLst>
      <p:ext uri="{BB962C8B-B14F-4D97-AF65-F5344CB8AC3E}">
        <p14:creationId xmlns:p14="http://schemas.microsoft.com/office/powerpoint/2010/main" val="222293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Can either code these numbers through class discussion or distribute Appendix A “Using binary code to code numbers” for students to work in pairs to code the numbers together.</a:t>
            </a:r>
          </a:p>
          <a:p>
            <a:r>
              <a:rPr lang="en-AU" dirty="0"/>
              <a:t>If using Appendix A “Using binary code to code numbers”, use the Pounce Bounce strategy to encourage discussion students to provide an answer and to explain how they reached the answer. </a:t>
            </a:r>
            <a:r>
              <a:rPr lang="en-AU" sz="1800" b="0" i="0" u="sng" strike="noStrike" dirty="0">
                <a:solidFill>
                  <a:srgbClr val="2F5496"/>
                </a:solidFill>
                <a:effectLst/>
                <a:latin typeface="Arial" panose="020B0604020202020204" pitchFamily="34" charset="0"/>
                <a:hlinkClick r:id="rId3"/>
              </a:rPr>
              <a:t>bit.ly/</a:t>
            </a:r>
            <a:r>
              <a:rPr lang="en-AU" sz="1800" b="0" i="0" u="sng" strike="noStrike" dirty="0" err="1">
                <a:solidFill>
                  <a:srgbClr val="2F5496"/>
                </a:solidFill>
                <a:effectLst/>
                <a:latin typeface="Arial" panose="020B0604020202020204" pitchFamily="34" charset="0"/>
                <a:hlinkClick r:id="rId3"/>
              </a:rPr>
              <a:t>pausepouncebouncestrategy</a:t>
            </a:r>
            <a:r>
              <a:rPr lang="en-AU" sz="1800" b="0" i="0" dirty="0">
                <a:solidFill>
                  <a:srgbClr val="000000"/>
                </a:solidFill>
                <a:effectLst/>
                <a:latin typeface="Arial" panose="020B0604020202020204" pitchFamily="34" charset="0"/>
              </a:rPr>
              <a:t> </a:t>
            </a:r>
            <a:endParaRPr lang="en-AU" dirty="0"/>
          </a:p>
        </p:txBody>
      </p:sp>
      <p:sp>
        <p:nvSpPr>
          <p:cNvPr id="4" name="Slide Number Placeholder 3"/>
          <p:cNvSpPr>
            <a:spLocks noGrp="1"/>
          </p:cNvSpPr>
          <p:nvPr>
            <p:ph type="sldNum" sz="quarter" idx="5"/>
          </p:nvPr>
        </p:nvSpPr>
        <p:spPr/>
        <p:txBody>
          <a:bodyPr/>
          <a:lstStyle/>
          <a:p>
            <a:fld id="{4F7E90B9-D226-404E-9D43-F7B24EE6AC3D}" type="slidenum">
              <a:rPr lang="en-AU" smtClean="0"/>
              <a:t>6</a:t>
            </a:fld>
            <a:endParaRPr lang="en-AU"/>
          </a:p>
        </p:txBody>
      </p:sp>
    </p:spTree>
    <p:extLst>
      <p:ext uri="{BB962C8B-B14F-4D97-AF65-F5344CB8AC3E}">
        <p14:creationId xmlns:p14="http://schemas.microsoft.com/office/powerpoint/2010/main" val="2000476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The next two values are 128 and 256.</a:t>
            </a:r>
          </a:p>
        </p:txBody>
      </p:sp>
      <p:sp>
        <p:nvSpPr>
          <p:cNvPr id="4" name="Slide Number Placeholder 3"/>
          <p:cNvSpPr>
            <a:spLocks noGrp="1"/>
          </p:cNvSpPr>
          <p:nvPr>
            <p:ph type="sldNum" sz="quarter" idx="5"/>
          </p:nvPr>
        </p:nvSpPr>
        <p:spPr/>
        <p:txBody>
          <a:bodyPr/>
          <a:lstStyle/>
          <a:p>
            <a:fld id="{4F7E90B9-D226-404E-9D43-F7B24EE6AC3D}" type="slidenum">
              <a:rPr lang="en-AU" smtClean="0"/>
              <a:t>7</a:t>
            </a:fld>
            <a:endParaRPr lang="en-AU"/>
          </a:p>
        </p:txBody>
      </p:sp>
    </p:spTree>
    <p:extLst>
      <p:ext uri="{BB962C8B-B14F-4D97-AF65-F5344CB8AC3E}">
        <p14:creationId xmlns:p14="http://schemas.microsoft.com/office/powerpoint/2010/main" val="932707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Students could mention that the numbers are all even, from right to left they double each time, from left to right they halve each time. They could also look at relationships between pairs of numbers, 8 x 8=64, 4x4=16, and so on. </a:t>
            </a:r>
          </a:p>
          <a:p>
            <a:r>
              <a:rPr lang="en-AU" dirty="0"/>
              <a:t>Then, 2x2x2-8 and 4x4x4=64. The aim is to encourage students to think about repeated multiplication.</a:t>
            </a:r>
          </a:p>
          <a:p>
            <a:r>
              <a:rPr lang="en-AU" dirty="0"/>
              <a:t>So, if 4x4=16 and 2x2=4, then 4x4=2x2x2x2.</a:t>
            </a:r>
          </a:p>
        </p:txBody>
      </p:sp>
      <p:sp>
        <p:nvSpPr>
          <p:cNvPr id="4" name="Slide Number Placeholder 3"/>
          <p:cNvSpPr>
            <a:spLocks noGrp="1"/>
          </p:cNvSpPr>
          <p:nvPr>
            <p:ph type="sldNum" sz="quarter" idx="5"/>
          </p:nvPr>
        </p:nvSpPr>
        <p:spPr/>
        <p:txBody>
          <a:bodyPr/>
          <a:lstStyle/>
          <a:p>
            <a:fld id="{4F7E90B9-D226-404E-9D43-F7B24EE6AC3D}" type="slidenum">
              <a:rPr lang="en-AU" smtClean="0"/>
              <a:t>8</a:t>
            </a:fld>
            <a:endParaRPr lang="en-AU"/>
          </a:p>
        </p:txBody>
      </p:sp>
    </p:spTree>
    <p:extLst>
      <p:ext uri="{BB962C8B-B14F-4D97-AF65-F5344CB8AC3E}">
        <p14:creationId xmlns:p14="http://schemas.microsoft.com/office/powerpoint/2010/main" val="105935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Distribute Appendix B “Using binary code to code numbers” and use the Think, Pair Share strategy </a:t>
            </a:r>
            <a:r>
              <a:rPr lang="en-AU" b="0" i="0" dirty="0">
                <a:solidFill>
                  <a:srgbClr val="000000"/>
                </a:solidFill>
                <a:effectLst/>
                <a:latin typeface="Segoe UI" panose="020B0502040204020203" pitchFamily="34" charset="0"/>
              </a:rPr>
              <a:t>(bit.ly/</a:t>
            </a:r>
            <a:r>
              <a:rPr lang="en-AU" b="0" i="0" dirty="0" err="1">
                <a:solidFill>
                  <a:srgbClr val="000000"/>
                </a:solidFill>
                <a:effectLst/>
                <a:latin typeface="Segoe UI" panose="020B0502040204020203" pitchFamily="34" charset="0"/>
              </a:rPr>
              <a:t>thinkpairsharestrategy</a:t>
            </a:r>
            <a:r>
              <a:rPr lang="en-AU" b="0" i="0" dirty="0">
                <a:solidFill>
                  <a:srgbClr val="000000"/>
                </a:solidFill>
                <a:effectLst/>
                <a:latin typeface="Segoe UI" panose="020B0502040204020203" pitchFamily="34" charset="0"/>
              </a:rPr>
              <a:t>)</a:t>
            </a:r>
            <a:r>
              <a:rPr lang="en-AU" dirty="0"/>
              <a:t>.</a:t>
            </a:r>
          </a:p>
          <a:p>
            <a:endParaRPr lang="en-AU" dirty="0"/>
          </a:p>
        </p:txBody>
      </p:sp>
      <p:sp>
        <p:nvSpPr>
          <p:cNvPr id="4" name="Slide Number Placeholder 3"/>
          <p:cNvSpPr>
            <a:spLocks noGrp="1"/>
          </p:cNvSpPr>
          <p:nvPr>
            <p:ph type="sldNum" sz="quarter" idx="5"/>
          </p:nvPr>
        </p:nvSpPr>
        <p:spPr/>
        <p:txBody>
          <a:bodyPr/>
          <a:lstStyle/>
          <a:p>
            <a:fld id="{4F7E90B9-D226-404E-9D43-F7B24EE6AC3D}" type="slidenum">
              <a:rPr lang="en-AU" smtClean="0"/>
              <a:t>10</a:t>
            </a:fld>
            <a:endParaRPr lang="en-AU"/>
          </a:p>
        </p:txBody>
      </p:sp>
    </p:spTree>
    <p:extLst>
      <p:ext uri="{BB962C8B-B14F-4D97-AF65-F5344CB8AC3E}">
        <p14:creationId xmlns:p14="http://schemas.microsoft.com/office/powerpoint/2010/main" val="182305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Appendix B “Comparing Strategies” questions.</a:t>
            </a:r>
          </a:p>
        </p:txBody>
      </p:sp>
      <p:sp>
        <p:nvSpPr>
          <p:cNvPr id="4" name="Slide Number Placeholder 3"/>
          <p:cNvSpPr>
            <a:spLocks noGrp="1"/>
          </p:cNvSpPr>
          <p:nvPr>
            <p:ph type="sldNum" sz="quarter" idx="5"/>
          </p:nvPr>
        </p:nvSpPr>
        <p:spPr/>
        <p:txBody>
          <a:bodyPr/>
          <a:lstStyle/>
          <a:p>
            <a:fld id="{4F7E90B9-D226-404E-9D43-F7B24EE6AC3D}" type="slidenum">
              <a:rPr lang="en-AU" smtClean="0"/>
              <a:t>11</a:t>
            </a:fld>
            <a:endParaRPr lang="en-AU"/>
          </a:p>
        </p:txBody>
      </p:sp>
    </p:spTree>
    <p:extLst>
      <p:ext uri="{BB962C8B-B14F-4D97-AF65-F5344CB8AC3E}">
        <p14:creationId xmlns:p14="http://schemas.microsoft.com/office/powerpoint/2010/main" val="3155327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Appendix B “Comparing Strategies” with answers.</a:t>
            </a:r>
          </a:p>
        </p:txBody>
      </p:sp>
      <p:sp>
        <p:nvSpPr>
          <p:cNvPr id="4" name="Slide Number Placeholder 3"/>
          <p:cNvSpPr>
            <a:spLocks noGrp="1"/>
          </p:cNvSpPr>
          <p:nvPr>
            <p:ph type="sldNum" sz="quarter" idx="5"/>
          </p:nvPr>
        </p:nvSpPr>
        <p:spPr/>
        <p:txBody>
          <a:bodyPr/>
          <a:lstStyle/>
          <a:p>
            <a:fld id="{4F7E90B9-D226-404E-9D43-F7B24EE6AC3D}" type="slidenum">
              <a:rPr lang="en-AU" smtClean="0"/>
              <a:t>12</a:t>
            </a:fld>
            <a:endParaRPr lang="en-AU"/>
          </a:p>
        </p:txBody>
      </p:sp>
    </p:spTree>
    <p:extLst>
      <p:ext uri="{BB962C8B-B14F-4D97-AF65-F5344CB8AC3E}">
        <p14:creationId xmlns:p14="http://schemas.microsoft.com/office/powerpoint/2010/main" val="121772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sz="1200" dirty="0">
                <a:latin typeface="Calibri" panose="020F0502020204030204" pitchFamily="34" charset="0"/>
                <a:ea typeface="Calibri" panose="020F0502020204030204" pitchFamily="34" charset="0"/>
                <a:cs typeface="Times New Roman" panose="02020603050405020304" pitchFamily="18" charset="0"/>
              </a:rPr>
              <a:t>Pose the question: What do you think happens when the numbers are being divided?</a:t>
            </a:r>
          </a:p>
          <a:p>
            <a:pPr algn="l"/>
            <a:r>
              <a:rPr lang="en-AU" sz="1200" dirty="0">
                <a:latin typeface="Calibri" panose="020F0502020204030204" pitchFamily="34" charset="0"/>
                <a:ea typeface="Calibri" panose="020F0502020204030204" pitchFamily="34" charset="0"/>
                <a:cs typeface="Times New Roman" panose="02020603050405020304" pitchFamily="18" charset="0"/>
              </a:rPr>
              <a:t>The lower table shows two division problems.</a:t>
            </a:r>
          </a:p>
          <a:p>
            <a:pPr algn="l"/>
            <a:r>
              <a:rPr lang="en-AU" sz="1200" dirty="0">
                <a:latin typeface="Calibri" panose="020F0502020204030204" pitchFamily="34" charset="0"/>
                <a:ea typeface="Calibri" panose="020F0502020204030204" pitchFamily="34" charset="0"/>
                <a:cs typeface="Times New Roman" panose="02020603050405020304" pitchFamily="18" charset="0"/>
              </a:rPr>
              <a:t>The values on the left are written as integers, and on</a:t>
            </a:r>
            <a:r>
              <a:rPr lang="en-AU" sz="1200" dirty="0">
                <a:latin typeface="Calibri" panose="020F0502020204030204" pitchFamily="34" charset="0"/>
                <a:cs typeface="Times New Roman" panose="02020603050405020304" pitchFamily="18" charset="0"/>
              </a:rPr>
              <a:t> the right the values are written in index form.</a:t>
            </a:r>
            <a:endParaRPr lang="en-AU" sz="1200" dirty="0"/>
          </a:p>
          <a:p>
            <a:endParaRPr lang="en-AU" dirty="0"/>
          </a:p>
        </p:txBody>
      </p:sp>
      <p:sp>
        <p:nvSpPr>
          <p:cNvPr id="4" name="Slide Number Placeholder 3"/>
          <p:cNvSpPr>
            <a:spLocks noGrp="1"/>
          </p:cNvSpPr>
          <p:nvPr>
            <p:ph type="sldNum" sz="quarter" idx="5"/>
          </p:nvPr>
        </p:nvSpPr>
        <p:spPr/>
        <p:txBody>
          <a:bodyPr/>
          <a:lstStyle/>
          <a:p>
            <a:fld id="{4F7E90B9-D226-404E-9D43-F7B24EE6AC3D}" type="slidenum">
              <a:rPr lang="en-AU" smtClean="0"/>
              <a:t>13</a:t>
            </a:fld>
            <a:endParaRPr lang="en-AU"/>
          </a:p>
        </p:txBody>
      </p:sp>
    </p:spTree>
    <p:extLst>
      <p:ext uri="{BB962C8B-B14F-4D97-AF65-F5344CB8AC3E}">
        <p14:creationId xmlns:p14="http://schemas.microsoft.com/office/powerpoint/2010/main" val="1832938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918764743"/>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922188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51686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325778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a:t>Click icon to add table</a:t>
            </a:r>
            <a:endParaRPr lang="en-AU"/>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a:t>Click icon to add table</a:t>
            </a:r>
            <a:endParaRPr lang="en-AU"/>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a:t>Click icon to add table</a:t>
            </a:r>
            <a:endParaRPr lang="en-AU"/>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a:t>Click icon to add table</a:t>
            </a: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584688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a:t>Click icon to add table</a:t>
            </a:r>
            <a:endParaRPr lang="en-AU"/>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a:t>Click icon to add table</a:t>
            </a:r>
            <a:endParaRPr lang="en-AU"/>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a:t>Click icon to add table</a:t>
            </a:r>
            <a:endParaRPr lang="en-AU"/>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a:t>Click icon to add table</a:t>
            </a: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5269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38939514"/>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482000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37649691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0828070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554889283"/>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1524354455"/>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979996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6766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a:p>
            <a:pPr lvl="1"/>
            <a:r>
              <a:rPr lang="en-US"/>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497668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84926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756000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104978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261467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650793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21014294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4639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319107532"/>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613431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135822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0482719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8311505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180432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2132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4097573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14709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608606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2609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6423320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983097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888496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9535501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90820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04171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3294209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123081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44388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398111186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pn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5"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6">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2321236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a:xfrm>
            <a:off x="360000" y="2744118"/>
            <a:ext cx="11484001" cy="684882"/>
          </a:xfrm>
        </p:spPr>
        <p:txBody>
          <a:bodyPr/>
          <a:lstStyle/>
          <a:p>
            <a:r>
              <a:rPr lang="en-AU" dirty="0"/>
              <a:t>Coding with numbers</a:t>
            </a:r>
          </a:p>
        </p:txBody>
      </p:sp>
      <p:sp>
        <p:nvSpPr>
          <p:cNvPr id="14" name="Text Placeholder 13">
            <a:extLst>
              <a:ext uri="{FF2B5EF4-FFF2-40B4-BE49-F238E27FC236}">
                <a16:creationId xmlns:a16="http://schemas.microsoft.com/office/drawing/2014/main" id="{280F012C-82F8-CD73-FF8D-288DD577190D}"/>
              </a:ext>
            </a:extLst>
          </p:cNvPr>
          <p:cNvSpPr>
            <a:spLocks noGrp="1"/>
          </p:cNvSpPr>
          <p:nvPr>
            <p:ph type="body" sz="quarter" idx="10"/>
          </p:nvPr>
        </p:nvSpPr>
        <p:spPr/>
        <p:txBody>
          <a:bodyPr/>
          <a:lstStyle/>
          <a:p>
            <a:r>
              <a:rPr lang="en-AU" dirty="0"/>
              <a:t>Launch</a:t>
            </a:r>
          </a:p>
        </p:txBody>
      </p:sp>
      <p:sp>
        <p:nvSpPr>
          <p:cNvPr id="2" name="Footer Placeholder 6">
            <a:extLst>
              <a:ext uri="{FF2B5EF4-FFF2-40B4-BE49-F238E27FC236}">
                <a16:creationId xmlns:a16="http://schemas.microsoft.com/office/drawing/2014/main" id="{3EB98174-D253-8CDE-67CF-59B135EC066F}"/>
              </a:ext>
            </a:extLst>
          </p:cNvPr>
          <p:cNvSpPr>
            <a:spLocks noGrp="1"/>
          </p:cNvSpPr>
          <p:nvPr>
            <p:ph type="ftr" sz="quarter" idx="3"/>
          </p:nvPr>
        </p:nvSpPr>
        <p:spPr>
          <a:xfrm>
            <a:off x="360000" y="5867118"/>
            <a:ext cx="4500000" cy="684882"/>
          </a:xfrm>
        </p:spPr>
        <p:txBody>
          <a:bodyPr/>
          <a:lstStyle/>
          <a:p>
            <a:r>
              <a:rPr lang="en-US" dirty="0"/>
              <a:t>NSW Department of Education</a:t>
            </a:r>
            <a:endParaRPr lang="en-AU" dirty="0"/>
          </a:p>
        </p:txBody>
      </p:sp>
    </p:spTree>
    <p:extLst>
      <p:ext uri="{BB962C8B-B14F-4D97-AF65-F5344CB8AC3E}">
        <p14:creationId xmlns:p14="http://schemas.microsoft.com/office/powerpoint/2010/main" val="165888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Comparing multiplication strategies</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a:t>Coding with numbers</a:t>
            </a:r>
          </a:p>
        </p:txBody>
      </p:sp>
      <mc:AlternateContent xmlns:mc="http://schemas.openxmlformats.org/markup-compatibility/2006">
        <mc:Choice xmlns:a14="http://schemas.microsoft.com/office/drawing/2010/main" Requires="a14">
          <p:graphicFrame>
            <p:nvGraphicFramePr>
              <p:cNvPr id="6" name="Table 5"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8016D803-0694-14CF-F06A-E88B4BD2C645}"/>
                  </a:ext>
                </a:extLst>
              </p:cNvPr>
              <p:cNvGraphicFramePr>
                <a:graphicFrameLocks noGrp="1"/>
              </p:cNvGraphicFramePr>
              <p:nvPr>
                <p:extLst>
                  <p:ext uri="{D42A27DB-BD31-4B8C-83A1-F6EECF244321}">
                    <p14:modId xmlns:p14="http://schemas.microsoft.com/office/powerpoint/2010/main" val="792661074"/>
                  </p:ext>
                </p:extLst>
              </p:nvPr>
            </p:nvGraphicFramePr>
            <p:xfrm>
              <a:off x="360000" y="1760489"/>
              <a:ext cx="8889619" cy="1294208"/>
            </p:xfrm>
            <a:graphic>
              <a:graphicData uri="http://schemas.openxmlformats.org/drawingml/2006/table">
                <a:tbl>
                  <a:tblPr firstRow="1" firstCol="1" bandRow="1">
                    <a:tableStyleId>{5C22544A-7EE6-4342-B048-85BDC9FD1C3A}</a:tableStyleId>
                  </a:tblPr>
                  <a:tblGrid>
                    <a:gridCol w="2485196">
                      <a:extLst>
                        <a:ext uri="{9D8B030D-6E8A-4147-A177-3AD203B41FA5}">
                          <a16:colId xmlns:a16="http://schemas.microsoft.com/office/drawing/2014/main" val="1349853791"/>
                        </a:ext>
                      </a:extLst>
                    </a:gridCol>
                    <a:gridCol w="960664">
                      <a:extLst>
                        <a:ext uri="{9D8B030D-6E8A-4147-A177-3AD203B41FA5}">
                          <a16:colId xmlns:a16="http://schemas.microsoft.com/office/drawing/2014/main" val="175427261"/>
                        </a:ext>
                      </a:extLst>
                    </a:gridCol>
                    <a:gridCol w="932818">
                      <a:extLst>
                        <a:ext uri="{9D8B030D-6E8A-4147-A177-3AD203B41FA5}">
                          <a16:colId xmlns:a16="http://schemas.microsoft.com/office/drawing/2014/main" val="24272988"/>
                        </a:ext>
                      </a:extLst>
                    </a:gridCol>
                    <a:gridCol w="932818">
                      <a:extLst>
                        <a:ext uri="{9D8B030D-6E8A-4147-A177-3AD203B41FA5}">
                          <a16:colId xmlns:a16="http://schemas.microsoft.com/office/drawing/2014/main" val="2353769655"/>
                        </a:ext>
                      </a:extLst>
                    </a:gridCol>
                    <a:gridCol w="939779">
                      <a:extLst>
                        <a:ext uri="{9D8B030D-6E8A-4147-A177-3AD203B41FA5}">
                          <a16:colId xmlns:a16="http://schemas.microsoft.com/office/drawing/2014/main" val="3285549255"/>
                        </a:ext>
                      </a:extLst>
                    </a:gridCol>
                    <a:gridCol w="932819">
                      <a:extLst>
                        <a:ext uri="{9D8B030D-6E8A-4147-A177-3AD203B41FA5}">
                          <a16:colId xmlns:a16="http://schemas.microsoft.com/office/drawing/2014/main" val="1243945241"/>
                        </a:ext>
                      </a:extLst>
                    </a:gridCol>
                    <a:gridCol w="880502">
                      <a:extLst>
                        <a:ext uri="{9D8B030D-6E8A-4147-A177-3AD203B41FA5}">
                          <a16:colId xmlns:a16="http://schemas.microsoft.com/office/drawing/2014/main" val="216003195"/>
                        </a:ext>
                      </a:extLst>
                    </a:gridCol>
                    <a:gridCol w="825023">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0" marR="0" marT="0" marB="0" anchor="ctr"/>
                    </a:tc>
                    <a:tc>
                      <a:txBody>
                        <a:bodyPr/>
                        <a:lstStyle/>
                        <a:p>
                          <a:pPr algn="ctr">
                            <a:lnSpc>
                              <a:spcPct val="100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0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5</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0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0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0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0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1</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0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0</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82826803"/>
                      </a:ext>
                    </a:extLst>
                  </a:tr>
                </a:tbl>
              </a:graphicData>
            </a:graphic>
          </p:graphicFrame>
        </mc:Choice>
        <mc:Fallback>
          <p:graphicFrame>
            <p:nvGraphicFramePr>
              <p:cNvPr id="6" name="Table 5"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8016D803-0694-14CF-F06A-E88B4BD2C645}"/>
                  </a:ext>
                </a:extLst>
              </p:cNvPr>
              <p:cNvGraphicFramePr>
                <a:graphicFrameLocks noGrp="1"/>
              </p:cNvGraphicFramePr>
              <p:nvPr>
                <p:extLst>
                  <p:ext uri="{D42A27DB-BD31-4B8C-83A1-F6EECF244321}">
                    <p14:modId xmlns:p14="http://schemas.microsoft.com/office/powerpoint/2010/main" val="792661074"/>
                  </p:ext>
                </p:extLst>
              </p:nvPr>
            </p:nvGraphicFramePr>
            <p:xfrm>
              <a:off x="360000" y="1760489"/>
              <a:ext cx="8889619" cy="1294208"/>
            </p:xfrm>
            <a:graphic>
              <a:graphicData uri="http://schemas.openxmlformats.org/drawingml/2006/table">
                <a:tbl>
                  <a:tblPr firstRow="1" firstCol="1" bandRow="1">
                    <a:tableStyleId>{5C22544A-7EE6-4342-B048-85BDC9FD1C3A}</a:tableStyleId>
                  </a:tblPr>
                  <a:tblGrid>
                    <a:gridCol w="2485196">
                      <a:extLst>
                        <a:ext uri="{9D8B030D-6E8A-4147-A177-3AD203B41FA5}">
                          <a16:colId xmlns:a16="http://schemas.microsoft.com/office/drawing/2014/main" val="1349853791"/>
                        </a:ext>
                      </a:extLst>
                    </a:gridCol>
                    <a:gridCol w="960664">
                      <a:extLst>
                        <a:ext uri="{9D8B030D-6E8A-4147-A177-3AD203B41FA5}">
                          <a16:colId xmlns:a16="http://schemas.microsoft.com/office/drawing/2014/main" val="175427261"/>
                        </a:ext>
                      </a:extLst>
                    </a:gridCol>
                    <a:gridCol w="932818">
                      <a:extLst>
                        <a:ext uri="{9D8B030D-6E8A-4147-A177-3AD203B41FA5}">
                          <a16:colId xmlns:a16="http://schemas.microsoft.com/office/drawing/2014/main" val="24272988"/>
                        </a:ext>
                      </a:extLst>
                    </a:gridCol>
                    <a:gridCol w="932818">
                      <a:extLst>
                        <a:ext uri="{9D8B030D-6E8A-4147-A177-3AD203B41FA5}">
                          <a16:colId xmlns:a16="http://schemas.microsoft.com/office/drawing/2014/main" val="2353769655"/>
                        </a:ext>
                      </a:extLst>
                    </a:gridCol>
                    <a:gridCol w="939779">
                      <a:extLst>
                        <a:ext uri="{9D8B030D-6E8A-4147-A177-3AD203B41FA5}">
                          <a16:colId xmlns:a16="http://schemas.microsoft.com/office/drawing/2014/main" val="3285549255"/>
                        </a:ext>
                      </a:extLst>
                    </a:gridCol>
                    <a:gridCol w="932819">
                      <a:extLst>
                        <a:ext uri="{9D8B030D-6E8A-4147-A177-3AD203B41FA5}">
                          <a16:colId xmlns:a16="http://schemas.microsoft.com/office/drawing/2014/main" val="1243945241"/>
                        </a:ext>
                      </a:extLst>
                    </a:gridCol>
                    <a:gridCol w="880502">
                      <a:extLst>
                        <a:ext uri="{9D8B030D-6E8A-4147-A177-3AD203B41FA5}">
                          <a16:colId xmlns:a16="http://schemas.microsoft.com/office/drawing/2014/main" val="216003195"/>
                        </a:ext>
                      </a:extLst>
                    </a:gridCol>
                    <a:gridCol w="825023">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0" marR="0" marT="0" marB="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0" marR="0" marT="0" marB="0" anchor="ctr"/>
                    </a:tc>
                    <a:tc>
                      <a:txBody>
                        <a:bodyPr/>
                        <a:lstStyle/>
                        <a:p>
                          <a:endParaRPr lang="en-US"/>
                        </a:p>
                      </a:txBody>
                      <a:tcPr marL="0" marR="0" marT="0" marB="0" anchor="ctr">
                        <a:blipFill>
                          <a:blip r:embed="rId3"/>
                          <a:stretch>
                            <a:fillRect l="-258861" t="-123958" r="-567722" b="-2083"/>
                          </a:stretch>
                        </a:blipFill>
                      </a:tcPr>
                    </a:tc>
                    <a:tc>
                      <a:txBody>
                        <a:bodyPr/>
                        <a:lstStyle/>
                        <a:p>
                          <a:endParaRPr lang="en-US"/>
                        </a:p>
                      </a:txBody>
                      <a:tcPr marL="0" marR="0" marT="0" marB="0" anchor="ctr">
                        <a:blipFill>
                          <a:blip r:embed="rId3"/>
                          <a:stretch>
                            <a:fillRect l="-370588" t="-123958" r="-486275" b="-2083"/>
                          </a:stretch>
                        </a:blipFill>
                      </a:tcPr>
                    </a:tc>
                    <a:tc>
                      <a:txBody>
                        <a:bodyPr/>
                        <a:lstStyle/>
                        <a:p>
                          <a:endParaRPr lang="en-US"/>
                        </a:p>
                      </a:txBody>
                      <a:tcPr marL="0" marR="0" marT="0" marB="0" anchor="ctr">
                        <a:blipFill>
                          <a:blip r:embed="rId3"/>
                          <a:stretch>
                            <a:fillRect l="-470588" t="-123958" r="-386275" b="-2083"/>
                          </a:stretch>
                        </a:blipFill>
                      </a:tcPr>
                    </a:tc>
                    <a:tc>
                      <a:txBody>
                        <a:bodyPr/>
                        <a:lstStyle/>
                        <a:p>
                          <a:endParaRPr lang="en-US"/>
                        </a:p>
                      </a:txBody>
                      <a:tcPr marL="0" marR="0" marT="0" marB="0" anchor="ctr">
                        <a:blipFill>
                          <a:blip r:embed="rId3"/>
                          <a:stretch>
                            <a:fillRect l="-566883" t="-123958" r="-283766" b="-2083"/>
                          </a:stretch>
                        </a:blipFill>
                      </a:tcPr>
                    </a:tc>
                    <a:tc>
                      <a:txBody>
                        <a:bodyPr/>
                        <a:lstStyle/>
                        <a:p>
                          <a:endParaRPr lang="en-US"/>
                        </a:p>
                      </a:txBody>
                      <a:tcPr marL="0" marR="0" marT="0" marB="0" anchor="ctr">
                        <a:blipFill>
                          <a:blip r:embed="rId3"/>
                          <a:stretch>
                            <a:fillRect l="-671242" t="-123958" r="-185621" b="-2083"/>
                          </a:stretch>
                        </a:blipFill>
                      </a:tcPr>
                    </a:tc>
                    <a:tc>
                      <a:txBody>
                        <a:bodyPr/>
                        <a:lstStyle/>
                        <a:p>
                          <a:endParaRPr lang="en-US"/>
                        </a:p>
                      </a:txBody>
                      <a:tcPr marL="0" marR="0" marT="0" marB="0" anchor="ctr">
                        <a:blipFill>
                          <a:blip r:embed="rId3"/>
                          <a:stretch>
                            <a:fillRect l="-813793" t="-123958" r="-95862" b="-2083"/>
                          </a:stretch>
                        </a:blipFill>
                      </a:tcPr>
                    </a:tc>
                    <a:tc>
                      <a:txBody>
                        <a:bodyPr/>
                        <a:lstStyle/>
                        <a:p>
                          <a:endParaRPr lang="en-US"/>
                        </a:p>
                      </a:txBody>
                      <a:tcPr marL="0" marR="0" marT="0" marB="0" anchor="ctr">
                        <a:blipFill>
                          <a:blip r:embed="rId3"/>
                          <a:stretch>
                            <a:fillRect l="-981481" t="-123958" r="-2963" b="-2083"/>
                          </a:stretch>
                        </a:blipFill>
                      </a:tcPr>
                    </a:tc>
                    <a:extLst>
                      <a:ext uri="{0D108BD9-81ED-4DB2-BD59-A6C34878D82A}">
                        <a16:rowId xmlns:a16="http://schemas.microsoft.com/office/drawing/2014/main" val="3382826803"/>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2" name="Table 1" descr="Comparing multiplication strategies. The table is 2 columns and 2 rows. The column headers are. Binary values and Binary values in index form. The second row reads. 4 times 2 = 8 and 2^2 times 2^1 = 2^3.">
                <a:extLst>
                  <a:ext uri="{FF2B5EF4-FFF2-40B4-BE49-F238E27FC236}">
                    <a16:creationId xmlns:a16="http://schemas.microsoft.com/office/drawing/2014/main" id="{4BB59421-B9DD-B7A6-448A-571C6FE652F4}"/>
                  </a:ext>
                </a:extLst>
              </p:cNvPr>
              <p:cNvGraphicFramePr>
                <a:graphicFrameLocks noGrp="1"/>
              </p:cNvGraphicFramePr>
              <p:nvPr>
                <p:extLst>
                  <p:ext uri="{D42A27DB-BD31-4B8C-83A1-F6EECF244321}">
                    <p14:modId xmlns:p14="http://schemas.microsoft.com/office/powerpoint/2010/main" val="2421697897"/>
                  </p:ext>
                </p:extLst>
              </p:nvPr>
            </p:nvGraphicFramePr>
            <p:xfrm>
              <a:off x="360000" y="3522651"/>
              <a:ext cx="8093369" cy="1375212"/>
            </p:xfrm>
            <a:graphic>
              <a:graphicData uri="http://schemas.openxmlformats.org/drawingml/2006/table">
                <a:tbl>
                  <a:tblPr firstRow="1" firstCol="1" bandRow="1">
                    <a:tableStyleId>{5C22544A-7EE6-4342-B048-85BDC9FD1C3A}</a:tableStyleId>
                  </a:tblPr>
                  <a:tblGrid>
                    <a:gridCol w="3582610">
                      <a:extLst>
                        <a:ext uri="{9D8B030D-6E8A-4147-A177-3AD203B41FA5}">
                          <a16:colId xmlns:a16="http://schemas.microsoft.com/office/drawing/2014/main" val="373199268"/>
                        </a:ext>
                      </a:extLst>
                    </a:gridCol>
                    <a:gridCol w="4510759">
                      <a:extLst>
                        <a:ext uri="{9D8B030D-6E8A-4147-A177-3AD203B41FA5}">
                          <a16:colId xmlns:a16="http://schemas.microsoft.com/office/drawing/2014/main" val="1820247219"/>
                        </a:ext>
                      </a:extLst>
                    </a:gridCol>
                  </a:tblGrid>
                  <a:tr h="706997">
                    <a:tc>
                      <a:txBody>
                        <a:bodyPr/>
                        <a:lstStyle/>
                        <a:p>
                          <a:pPr algn="ctr">
                            <a:lnSpc>
                              <a:spcPct val="107000"/>
                            </a:lnSpc>
                            <a:spcAft>
                              <a:spcPts val="800"/>
                            </a:spcAft>
                          </a:pPr>
                          <a:r>
                            <a:rPr lang="en-AU" sz="2000" dirty="0">
                              <a:effectLst/>
                              <a:latin typeface="+mj-lt"/>
                            </a:rPr>
                            <a:t>Binary values</a:t>
                          </a:r>
                          <a:endParaRPr lang="en-AU"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r>
                            <a:rPr lang="en-AU" sz="2000" dirty="0">
                              <a:effectLst/>
                              <a:latin typeface="+mj-lt"/>
                            </a:rPr>
                            <a:t>Binary values in index form </a:t>
                          </a:r>
                          <a:endParaRPr lang="en-AU" sz="2000" dirty="0">
                            <a:effectLst/>
                            <a:latin typeface="+mj-lt"/>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536421762"/>
                      </a:ext>
                    </a:extLst>
                  </a:tr>
                  <a:tr h="668215">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r>
                                  <a:rPr lang="en-AU" sz="2000" kern="1200">
                                    <a:solidFill>
                                      <a:schemeClr val="dk1"/>
                                    </a:solidFill>
                                    <a:effectLst/>
                                    <a:latin typeface="Cambria Math" panose="02040503050406030204" pitchFamily="18" charset="0"/>
                                    <a:ea typeface="+mn-ea"/>
                                    <a:cs typeface="+mn-cs"/>
                                  </a:rPr>
                                  <m:t>4×2=8</m:t>
                                </m:r>
                              </m:oMath>
                            </m:oMathPara>
                          </a14:m>
                          <a:endParaRPr lang="en-AU" sz="2000" kern="1200" dirty="0">
                            <a:solidFill>
                              <a:schemeClr val="dk1"/>
                            </a:solidFill>
                            <a:effectLst/>
                            <a:latin typeface="+mn-lt"/>
                            <a:ea typeface="+mn-ea"/>
                            <a:cs typeface="+mn-cs"/>
                          </a:endParaRPr>
                        </a:p>
                      </a:txBody>
                      <a:tcPr marL="68580" marR="68580" marT="0" marB="0" anchor="ctr">
                        <a:solidFill>
                          <a:schemeClr val="tx1">
                            <a:lumMod val="25000"/>
                            <a:lumOff val="75000"/>
                          </a:schemeClr>
                        </a:solidFill>
                      </a:tcPr>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kern="1200">
                                        <a:solidFill>
                                          <a:schemeClr val="dk1"/>
                                        </a:solidFill>
                                        <a:effectLst/>
                                        <a:latin typeface="Cambria Math" panose="02040503050406030204" pitchFamily="18" charset="0"/>
                                        <a:ea typeface="+mn-ea"/>
                                        <a:cs typeface="+mn-cs"/>
                                      </a:rPr>
                                    </m:ctrlPr>
                                  </m:sSupPr>
                                  <m:e>
                                    <m:r>
                                      <a:rPr lang="en-AU" sz="2000" kern="1200">
                                        <a:solidFill>
                                          <a:schemeClr val="dk1"/>
                                        </a:solidFill>
                                        <a:effectLst/>
                                        <a:latin typeface="Cambria Math" panose="02040503050406030204" pitchFamily="18" charset="0"/>
                                        <a:ea typeface="+mn-ea"/>
                                        <a:cs typeface="+mn-cs"/>
                                      </a:rPr>
                                      <m:t>2</m:t>
                                    </m:r>
                                  </m:e>
                                  <m:sup>
                                    <m:r>
                                      <a:rPr lang="en-AU" sz="2000" kern="1200">
                                        <a:solidFill>
                                          <a:schemeClr val="dk1"/>
                                        </a:solidFill>
                                        <a:effectLst/>
                                        <a:latin typeface="Cambria Math" panose="02040503050406030204" pitchFamily="18" charset="0"/>
                                        <a:ea typeface="+mn-ea"/>
                                        <a:cs typeface="+mn-cs"/>
                                      </a:rPr>
                                      <m:t>2</m:t>
                                    </m:r>
                                  </m:sup>
                                </m:sSup>
                                <m:r>
                                  <a:rPr lang="en-AU" sz="2000" kern="1200">
                                    <a:solidFill>
                                      <a:schemeClr val="dk1"/>
                                    </a:solidFill>
                                    <a:effectLst/>
                                    <a:latin typeface="Cambria Math" panose="02040503050406030204" pitchFamily="18" charset="0"/>
                                    <a:ea typeface="+mn-ea"/>
                                    <a:cs typeface="+mn-cs"/>
                                  </a:rPr>
                                  <m:t>×</m:t>
                                </m:r>
                                <m:sSup>
                                  <m:sSupPr>
                                    <m:ctrlPr>
                                      <a:rPr lang="en-AU" sz="2000" i="1" kern="1200">
                                        <a:solidFill>
                                          <a:schemeClr val="dk1"/>
                                        </a:solidFill>
                                        <a:effectLst/>
                                        <a:latin typeface="Cambria Math" panose="02040503050406030204" pitchFamily="18" charset="0"/>
                                        <a:ea typeface="+mn-ea"/>
                                        <a:cs typeface="+mn-cs"/>
                                      </a:rPr>
                                    </m:ctrlPr>
                                  </m:sSupPr>
                                  <m:e>
                                    <m:r>
                                      <a:rPr lang="en-AU" sz="2000" kern="1200">
                                        <a:solidFill>
                                          <a:schemeClr val="dk1"/>
                                        </a:solidFill>
                                        <a:effectLst/>
                                        <a:latin typeface="Cambria Math" panose="02040503050406030204" pitchFamily="18" charset="0"/>
                                        <a:ea typeface="+mn-ea"/>
                                        <a:cs typeface="+mn-cs"/>
                                      </a:rPr>
                                      <m:t>2</m:t>
                                    </m:r>
                                  </m:e>
                                  <m:sup>
                                    <m:r>
                                      <a:rPr lang="en-AU" sz="2000" kern="1200">
                                        <a:solidFill>
                                          <a:schemeClr val="dk1"/>
                                        </a:solidFill>
                                        <a:effectLst/>
                                        <a:latin typeface="Cambria Math" panose="02040503050406030204" pitchFamily="18" charset="0"/>
                                        <a:ea typeface="+mn-ea"/>
                                        <a:cs typeface="+mn-cs"/>
                                      </a:rPr>
                                      <m:t>1</m:t>
                                    </m:r>
                                  </m:sup>
                                </m:sSup>
                                <m:r>
                                  <a:rPr lang="en-AU" sz="2000" kern="1200">
                                    <a:solidFill>
                                      <a:schemeClr val="dk1"/>
                                    </a:solidFill>
                                    <a:effectLst/>
                                    <a:latin typeface="Cambria Math" panose="02040503050406030204" pitchFamily="18" charset="0"/>
                                    <a:ea typeface="+mn-ea"/>
                                    <a:cs typeface="+mn-cs"/>
                                  </a:rPr>
                                  <m:t>=</m:t>
                                </m:r>
                                <m:sSup>
                                  <m:sSupPr>
                                    <m:ctrlPr>
                                      <a:rPr lang="en-AU" sz="2000" i="1" kern="1200">
                                        <a:solidFill>
                                          <a:schemeClr val="dk1"/>
                                        </a:solidFill>
                                        <a:effectLst/>
                                        <a:latin typeface="Cambria Math" panose="02040503050406030204" pitchFamily="18" charset="0"/>
                                        <a:ea typeface="+mn-ea"/>
                                        <a:cs typeface="+mn-cs"/>
                                      </a:rPr>
                                    </m:ctrlPr>
                                  </m:sSupPr>
                                  <m:e>
                                    <m:r>
                                      <a:rPr lang="en-AU" sz="2000" kern="1200">
                                        <a:solidFill>
                                          <a:schemeClr val="dk1"/>
                                        </a:solidFill>
                                        <a:effectLst/>
                                        <a:latin typeface="Cambria Math" panose="02040503050406030204" pitchFamily="18" charset="0"/>
                                        <a:ea typeface="+mn-ea"/>
                                        <a:cs typeface="+mn-cs"/>
                                      </a:rPr>
                                      <m:t>2</m:t>
                                    </m:r>
                                  </m:e>
                                  <m:sup>
                                    <m:r>
                                      <a:rPr lang="en-AU" sz="2000" kern="1200">
                                        <a:solidFill>
                                          <a:schemeClr val="dk1"/>
                                        </a:solidFill>
                                        <a:effectLst/>
                                        <a:latin typeface="Cambria Math" panose="02040503050406030204" pitchFamily="18" charset="0"/>
                                        <a:ea typeface="+mn-ea"/>
                                        <a:cs typeface="+mn-cs"/>
                                      </a:rPr>
                                      <m:t>3</m:t>
                                    </m:r>
                                  </m:sup>
                                </m:sSup>
                              </m:oMath>
                            </m:oMathPara>
                          </a14:m>
                          <a:endParaRPr lang="en-AU" sz="2000" kern="1200" dirty="0">
                            <a:solidFill>
                              <a:schemeClr val="dk1"/>
                            </a:solidFill>
                            <a:effectLst/>
                            <a:latin typeface="+mn-lt"/>
                            <a:ea typeface="+mn-ea"/>
                            <a:cs typeface="+mn-cs"/>
                          </a:endParaRPr>
                        </a:p>
                      </a:txBody>
                      <a:tcPr marL="68580" marR="68580" marT="0" marB="0" anchor="ctr">
                        <a:solidFill>
                          <a:schemeClr val="tx1">
                            <a:lumMod val="25000"/>
                            <a:lumOff val="75000"/>
                          </a:schemeClr>
                        </a:solidFill>
                      </a:tcPr>
                    </a:tc>
                    <a:extLst>
                      <a:ext uri="{0D108BD9-81ED-4DB2-BD59-A6C34878D82A}">
                        <a16:rowId xmlns:a16="http://schemas.microsoft.com/office/drawing/2014/main" val="1223528882"/>
                      </a:ext>
                    </a:extLst>
                  </a:tr>
                </a:tbl>
              </a:graphicData>
            </a:graphic>
          </p:graphicFrame>
        </mc:Choice>
        <mc:Fallback>
          <p:graphicFrame>
            <p:nvGraphicFramePr>
              <p:cNvPr id="2" name="Table 1" descr="Comparing multiplication strategies. The table is 2 columns and 2 rows. The column headers are. Binary values and Binary values in index form. The second row reads. 4 times 2 = 8 and 2^2 times 2^1 = 2^3.">
                <a:extLst>
                  <a:ext uri="{FF2B5EF4-FFF2-40B4-BE49-F238E27FC236}">
                    <a16:creationId xmlns:a16="http://schemas.microsoft.com/office/drawing/2014/main" id="{4BB59421-B9DD-B7A6-448A-571C6FE652F4}"/>
                  </a:ext>
                </a:extLst>
              </p:cNvPr>
              <p:cNvGraphicFramePr>
                <a:graphicFrameLocks noGrp="1"/>
              </p:cNvGraphicFramePr>
              <p:nvPr>
                <p:extLst>
                  <p:ext uri="{D42A27DB-BD31-4B8C-83A1-F6EECF244321}">
                    <p14:modId xmlns:p14="http://schemas.microsoft.com/office/powerpoint/2010/main" val="2421697897"/>
                  </p:ext>
                </p:extLst>
              </p:nvPr>
            </p:nvGraphicFramePr>
            <p:xfrm>
              <a:off x="360000" y="3522651"/>
              <a:ext cx="8093369" cy="1375212"/>
            </p:xfrm>
            <a:graphic>
              <a:graphicData uri="http://schemas.openxmlformats.org/drawingml/2006/table">
                <a:tbl>
                  <a:tblPr firstRow="1" firstCol="1" bandRow="1">
                    <a:tableStyleId>{5C22544A-7EE6-4342-B048-85BDC9FD1C3A}</a:tableStyleId>
                  </a:tblPr>
                  <a:tblGrid>
                    <a:gridCol w="3582610">
                      <a:extLst>
                        <a:ext uri="{9D8B030D-6E8A-4147-A177-3AD203B41FA5}">
                          <a16:colId xmlns:a16="http://schemas.microsoft.com/office/drawing/2014/main" val="373199268"/>
                        </a:ext>
                      </a:extLst>
                    </a:gridCol>
                    <a:gridCol w="4510759">
                      <a:extLst>
                        <a:ext uri="{9D8B030D-6E8A-4147-A177-3AD203B41FA5}">
                          <a16:colId xmlns:a16="http://schemas.microsoft.com/office/drawing/2014/main" val="1820247219"/>
                        </a:ext>
                      </a:extLst>
                    </a:gridCol>
                  </a:tblGrid>
                  <a:tr h="706997">
                    <a:tc>
                      <a:txBody>
                        <a:bodyPr/>
                        <a:lstStyle/>
                        <a:p>
                          <a:pPr algn="ctr">
                            <a:lnSpc>
                              <a:spcPct val="107000"/>
                            </a:lnSpc>
                            <a:spcAft>
                              <a:spcPts val="800"/>
                            </a:spcAft>
                          </a:pPr>
                          <a:r>
                            <a:rPr lang="en-AU" sz="2000" dirty="0">
                              <a:effectLst/>
                              <a:latin typeface="+mj-lt"/>
                            </a:rPr>
                            <a:t>Binary values</a:t>
                          </a:r>
                          <a:endParaRPr lang="en-AU"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r>
                            <a:rPr lang="en-AU" sz="2000" dirty="0">
                              <a:effectLst/>
                              <a:latin typeface="+mj-lt"/>
                            </a:rPr>
                            <a:t>Binary values in index form </a:t>
                          </a:r>
                          <a:endParaRPr lang="en-AU" sz="2000" dirty="0">
                            <a:effectLst/>
                            <a:latin typeface="+mj-lt"/>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536421762"/>
                      </a:ext>
                    </a:extLst>
                  </a:tr>
                  <a:tr h="668215">
                    <a:tc>
                      <a:txBody>
                        <a:bodyPr/>
                        <a:lstStyle/>
                        <a:p>
                          <a:endParaRPr lang="en-US"/>
                        </a:p>
                      </a:txBody>
                      <a:tcPr marL="68580" marR="68580" marT="0" marB="0" anchor="ctr">
                        <a:blipFill>
                          <a:blip r:embed="rId4"/>
                          <a:stretch>
                            <a:fillRect l="-170" t="-107273" r="-126531" b="-1818"/>
                          </a:stretch>
                        </a:blipFill>
                      </a:tcPr>
                    </a:tc>
                    <a:tc>
                      <a:txBody>
                        <a:bodyPr/>
                        <a:lstStyle/>
                        <a:p>
                          <a:endParaRPr lang="en-US"/>
                        </a:p>
                      </a:txBody>
                      <a:tcPr marL="68580" marR="68580" marT="0" marB="0" anchor="ctr">
                        <a:blipFill>
                          <a:blip r:embed="rId4"/>
                          <a:stretch>
                            <a:fillRect l="-79595" t="-107273" r="-541" b="-1818"/>
                          </a:stretch>
                        </a:blipFill>
                      </a:tcPr>
                    </a:tc>
                    <a:extLst>
                      <a:ext uri="{0D108BD9-81ED-4DB2-BD59-A6C34878D82A}">
                        <a16:rowId xmlns:a16="http://schemas.microsoft.com/office/drawing/2014/main" val="1223528882"/>
                      </a:ext>
                    </a:extLst>
                  </a:tr>
                </a:tbl>
              </a:graphicData>
            </a:graphic>
          </p:graphicFrame>
        </mc:Fallback>
      </mc:AlternateContent>
      <p:sp>
        <p:nvSpPr>
          <p:cNvPr id="5" name="TextBox 4">
            <a:extLst>
              <a:ext uri="{FF2B5EF4-FFF2-40B4-BE49-F238E27FC236}">
                <a16:creationId xmlns:a16="http://schemas.microsoft.com/office/drawing/2014/main" id="{7FCE896B-F356-6B9C-DB95-C98318BAB535}"/>
              </a:ext>
            </a:extLst>
          </p:cNvPr>
          <p:cNvSpPr txBox="1"/>
          <p:nvPr/>
        </p:nvSpPr>
        <p:spPr>
          <a:xfrm>
            <a:off x="360000" y="5203793"/>
            <a:ext cx="9829800" cy="1294207"/>
          </a:xfrm>
          <a:prstGeom prst="rect">
            <a:avLst/>
          </a:prstGeom>
          <a:noFill/>
        </p:spPr>
        <p:txBody>
          <a:bodyPr wrap="square" lIns="0" tIns="0" rIns="0" bIns="0" rtlCol="0">
            <a:noAutofit/>
          </a:bodyPr>
          <a:lstStyle/>
          <a:p>
            <a:pPr marL="457200" indent="-457200" algn="l">
              <a:spcBef>
                <a:spcPts val="1200"/>
              </a:spcBef>
              <a:spcAft>
                <a:spcPts val="1200"/>
              </a:spcAft>
              <a:buFont typeface="Arial" panose="020B0604020202020204" pitchFamily="34" charset="0"/>
              <a:buChar char="•"/>
            </a:pPr>
            <a:r>
              <a:rPr lang="en-AU" sz="2000" dirty="0"/>
              <a:t>What do you notice?</a:t>
            </a:r>
          </a:p>
          <a:p>
            <a:pPr marL="457200" indent="-457200" algn="l">
              <a:spcBef>
                <a:spcPts val="1200"/>
              </a:spcBef>
              <a:spcAft>
                <a:spcPts val="1200"/>
              </a:spcAft>
              <a:buFont typeface="Arial" panose="020B0604020202020204" pitchFamily="34" charset="0"/>
              <a:buChar char="•"/>
            </a:pPr>
            <a:r>
              <a:rPr lang="en-AU" sz="2000" dirty="0"/>
              <a:t>What do you think?</a:t>
            </a:r>
          </a:p>
        </p:txBody>
      </p:sp>
      <p:sp>
        <p:nvSpPr>
          <p:cNvPr id="3" name="Slide Number Placeholder 2">
            <a:extLst>
              <a:ext uri="{FF2B5EF4-FFF2-40B4-BE49-F238E27FC236}">
                <a16:creationId xmlns:a16="http://schemas.microsoft.com/office/drawing/2014/main" id="{9D3ACD5E-006C-73D9-ADDE-B489FF405BA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10</a:t>
            </a:fld>
            <a:endParaRPr lang="en-AU"/>
          </a:p>
        </p:txBody>
      </p:sp>
    </p:spTree>
    <p:extLst>
      <p:ext uri="{BB962C8B-B14F-4D97-AF65-F5344CB8AC3E}">
        <p14:creationId xmlns:p14="http://schemas.microsoft.com/office/powerpoint/2010/main" val="4042778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9EBF15-88F2-5CA3-6659-F27F325FCF75}"/>
              </a:ext>
            </a:extLst>
          </p:cNvPr>
          <p:cNvSpPr>
            <a:spLocks noGrp="1"/>
          </p:cNvSpPr>
          <p:nvPr>
            <p:ph type="title"/>
          </p:nvPr>
        </p:nvSpPr>
        <p:spPr/>
        <p:txBody>
          <a:bodyPr/>
          <a:lstStyle/>
          <a:p>
            <a:r>
              <a:rPr lang="en-AU" dirty="0"/>
              <a:t>Investigating multiplication strategies</a:t>
            </a:r>
          </a:p>
        </p:txBody>
      </p:sp>
      <p:sp>
        <p:nvSpPr>
          <p:cNvPr id="8" name="Text Placeholder 12">
            <a:extLst>
              <a:ext uri="{FF2B5EF4-FFF2-40B4-BE49-F238E27FC236}">
                <a16:creationId xmlns:a16="http://schemas.microsoft.com/office/drawing/2014/main" id="{5230C9C6-EB0F-52FA-D0CF-5177E6B18117}"/>
              </a:ext>
            </a:extLst>
          </p:cNvPr>
          <p:cNvSpPr>
            <a:spLocks noGrp="1"/>
          </p:cNvSpPr>
          <p:nvPr>
            <p:ph type="body" sz="quarter" idx="18"/>
          </p:nvPr>
        </p:nvSpPr>
        <p:spPr>
          <a:xfrm>
            <a:off x="360000" y="982520"/>
            <a:ext cx="10080000" cy="310015"/>
          </a:xfrm>
        </p:spPr>
        <p:txBody>
          <a:bodyPr/>
          <a:lstStyle/>
          <a:p>
            <a:r>
              <a:rPr lang="en-AU"/>
              <a:t>Coding with numbers</a:t>
            </a:r>
          </a:p>
        </p:txBody>
      </p:sp>
      <mc:AlternateContent xmlns:mc="http://schemas.openxmlformats.org/markup-compatibility/2006">
        <mc:Choice xmlns:a14="http://schemas.microsoft.com/office/drawing/2010/main" Requires="a14">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485682905"/>
                  </p:ext>
                </p:extLst>
              </p:nvPr>
            </p:nvGraphicFramePr>
            <p:xfrm>
              <a:off x="360000" y="1525909"/>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pPr algn="ctr">
                            <a:lnSpc>
                              <a:spcPct val="107000"/>
                            </a:lnSpc>
                            <a:spcAft>
                              <a:spcPts val="0"/>
                            </a:spcAft>
                          </a:pPr>
                          <a14:m>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6</m:t>
                                  </m:r>
                                </m:sup>
                              </m:sSup>
                            </m:oMath>
                          </a14:m>
                          <a:r>
                            <a:rPr lang="en-AU"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5</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smtClean="0">
                                        <a:effectLst/>
                                        <a:latin typeface="Cambria Math" panose="02040503050406030204" pitchFamily="18" charset="0"/>
                                        <a:ea typeface="Calibri" panose="020F0502020204030204" pitchFamily="34" charset="0"/>
                                        <a:cs typeface="Times New Roman" panose="02020603050405020304" pitchFamily="18" charset="0"/>
                                      </a:rPr>
                                      <m:t>1</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dirty="0"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dirty="0" smtClean="0">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dirty="0" smtClean="0">
                                        <a:effectLst/>
                                        <a:latin typeface="Cambria Math" panose="02040503050406030204" pitchFamily="18" charset="0"/>
                                        <a:ea typeface="Calibri" panose="020F0502020204030204" pitchFamily="34" charset="0"/>
                                        <a:cs typeface="Times New Roman" panose="02020603050405020304" pitchFamily="18" charset="0"/>
                                      </a:rPr>
                                      <m:t>0</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extLst>
                      <a:ext uri="{0D108BD9-81ED-4DB2-BD59-A6C34878D82A}">
                        <a16:rowId xmlns:a16="http://schemas.microsoft.com/office/drawing/2014/main" val="3382826803"/>
                      </a:ext>
                    </a:extLst>
                  </a:tr>
                </a:tbl>
              </a:graphicData>
            </a:graphic>
          </p:graphicFrame>
        </mc:Choice>
        <mc:Fallback>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485682905"/>
                  </p:ext>
                </p:extLst>
              </p:nvPr>
            </p:nvGraphicFramePr>
            <p:xfrm>
              <a:off x="360000" y="1525909"/>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endParaRPr lang="en-US"/>
                        </a:p>
                      </a:txBody>
                      <a:tcPr marL="68580" marR="68580" marT="36000" marB="0" anchor="b">
                        <a:blipFill>
                          <a:blip r:embed="rId3"/>
                          <a:stretch>
                            <a:fillRect l="-229688" t="-124194" r="-584375" b="-30645"/>
                          </a:stretch>
                        </a:blipFill>
                      </a:tcPr>
                    </a:tc>
                    <a:tc>
                      <a:txBody>
                        <a:bodyPr/>
                        <a:lstStyle/>
                        <a:p>
                          <a:endParaRPr lang="en-US"/>
                        </a:p>
                      </a:txBody>
                      <a:tcPr marL="68580" marR="68580" marT="36000" marB="0" anchor="b">
                        <a:blipFill>
                          <a:blip r:embed="rId3"/>
                          <a:stretch>
                            <a:fillRect l="-351667" t="-124194" r="-523333" b="-30645"/>
                          </a:stretch>
                        </a:blipFill>
                      </a:tcPr>
                    </a:tc>
                    <a:tc>
                      <a:txBody>
                        <a:bodyPr/>
                        <a:lstStyle/>
                        <a:p>
                          <a:endParaRPr lang="en-US"/>
                        </a:p>
                      </a:txBody>
                      <a:tcPr marL="68580" marR="68580" marT="36000" marB="0" anchor="b">
                        <a:blipFill>
                          <a:blip r:embed="rId3"/>
                          <a:stretch>
                            <a:fillRect l="-426772" t="-124194" r="-394488" b="-30645"/>
                          </a:stretch>
                        </a:blipFill>
                      </a:tcPr>
                    </a:tc>
                    <a:tc>
                      <a:txBody>
                        <a:bodyPr/>
                        <a:lstStyle/>
                        <a:p>
                          <a:endParaRPr lang="en-US"/>
                        </a:p>
                      </a:txBody>
                      <a:tcPr marL="68580" marR="68580" marT="36000" marB="0" anchor="b">
                        <a:blipFill>
                          <a:blip r:embed="rId3"/>
                          <a:stretch>
                            <a:fillRect l="-576724" t="-124194" r="-331897" b="-30645"/>
                          </a:stretch>
                        </a:blipFill>
                      </a:tcPr>
                    </a:tc>
                    <a:tc>
                      <a:txBody>
                        <a:bodyPr/>
                        <a:lstStyle/>
                        <a:p>
                          <a:endParaRPr lang="en-US"/>
                        </a:p>
                      </a:txBody>
                      <a:tcPr marL="68580" marR="68580" marT="36000" marB="0" anchor="b">
                        <a:blipFill>
                          <a:blip r:embed="rId3"/>
                          <a:stretch>
                            <a:fillRect l="-643443" t="-124194" r="-215574" b="-30645"/>
                          </a:stretch>
                        </a:blipFill>
                      </a:tcPr>
                    </a:tc>
                    <a:tc>
                      <a:txBody>
                        <a:bodyPr/>
                        <a:lstStyle/>
                        <a:p>
                          <a:endParaRPr lang="en-US"/>
                        </a:p>
                      </a:txBody>
                      <a:tcPr marL="68580" marR="68580" marT="36000" marB="0" anchor="b">
                        <a:blipFill>
                          <a:blip r:embed="rId3"/>
                          <a:stretch>
                            <a:fillRect l="-719841" t="-124194" r="-108730" b="-30645"/>
                          </a:stretch>
                        </a:blipFill>
                      </a:tcPr>
                    </a:tc>
                    <a:tc>
                      <a:txBody>
                        <a:bodyPr/>
                        <a:lstStyle/>
                        <a:p>
                          <a:endParaRPr lang="en-US"/>
                        </a:p>
                      </a:txBody>
                      <a:tcPr marL="68580" marR="68580" marT="36000" marB="0" anchor="b">
                        <a:blipFill>
                          <a:blip r:embed="rId3"/>
                          <a:stretch>
                            <a:fillRect l="-776692" t="-124194" r="-3008" b="-30645"/>
                          </a:stretch>
                        </a:blipFill>
                      </a:tcPr>
                    </a:tc>
                    <a:extLst>
                      <a:ext uri="{0D108BD9-81ED-4DB2-BD59-A6C34878D82A}">
                        <a16:rowId xmlns:a16="http://schemas.microsoft.com/office/drawing/2014/main" val="3382826803"/>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6" name="Table 5" descr="Investigating multiplication strategies. The table is 2 columns and 6 rows. The column headers are. Binary values and binary values in index form. The 2nd row reads. 4 times 8 = blank and 2^2 times 2^3 = 2^blank. The 3rd row reads. blank times 32 = 64 and blank times 2^5 = 2^6. The 4th row reads. 4 times blank = 16 and 2^2 times blank = 2^4.&#10;The 5th row reads 2 times 4 times 8 = blank and 2^1 times blank times 2^3 = 2^6. The final row reads. 8 times 1 = blank and 2^3 times blank = 2^3.">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3500164487"/>
                  </p:ext>
                </p:extLst>
              </p:nvPr>
            </p:nvGraphicFramePr>
            <p:xfrm>
              <a:off x="360000" y="3429000"/>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dirty="0">
                              <a:solidFill>
                                <a:schemeClr val="bg1"/>
                              </a:solidFill>
                              <a:effectLst/>
                              <a:latin typeface="+mj-lt"/>
                            </a:rPr>
                            <a:t>Binary values</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smtClean="0">
                                    <a:effectLst/>
                                    <a:latin typeface="Cambria Math" panose="02040503050406030204" pitchFamily="18" charset="0"/>
                                  </a:rPr>
                                  <m:t>4×8=</m:t>
                                </m:r>
                                <m:r>
                                  <a:rPr lang="en-AU" sz="2000" b="1" i="0" smtClean="0">
                                    <a:effectLst/>
                                    <a:latin typeface="Cambria Math" panose="02040503050406030204" pitchFamily="18" charset="0"/>
                                  </a:rPr>
                                  <m:t>__</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2</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b="1" i="1" smtClean="0">
                                        <a:effectLst/>
                                        <a:latin typeface="Cambria Math" panose="02040503050406030204" pitchFamily="18" charset="0"/>
                                      </a:rPr>
                                      <m:t>__</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1584726"/>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1" i="0" smtClean="0">
                                    <a:effectLst/>
                                    <a:latin typeface="Cambria Math" panose="02040503050406030204" pitchFamily="18" charset="0"/>
                                  </a:rPr>
                                  <m:t>__</m:t>
                                </m:r>
                                <m:r>
                                  <a:rPr lang="en-AU" sz="2000">
                                    <a:effectLst/>
                                    <a:latin typeface="Cambria Math" panose="02040503050406030204" pitchFamily="18" charset="0"/>
                                  </a:rPr>
                                  <m:t>×32=64</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1" i="1" smtClean="0">
                                    <a:effectLst/>
                                    <a:latin typeface="Cambria Math" panose="02040503050406030204" pitchFamily="18" charset="0"/>
                                  </a:rPr>
                                  <m:t>__</m:t>
                                </m:r>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5</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6578357"/>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0" smtClean="0">
                                    <a:effectLst/>
                                    <a:latin typeface="Cambria Math" panose="02040503050406030204" pitchFamily="18" charset="0"/>
                                  </a:rPr>
                                  <m:t>4</m:t>
                                </m:r>
                                <m:r>
                                  <a:rPr lang="en-AU" sz="2000" smtClean="0">
                                    <a:effectLst/>
                                    <a:latin typeface="Cambria Math" panose="02040503050406030204" pitchFamily="18" charset="0"/>
                                  </a:rPr>
                                  <m:t>×</m:t>
                                </m:r>
                                <m:r>
                                  <a:rPr lang="en-AU" sz="2000" b="1" i="0" smtClean="0">
                                    <a:effectLst/>
                                    <a:latin typeface="Cambria Math" panose="02040503050406030204" pitchFamily="18" charset="0"/>
                                  </a:rPr>
                                  <m:t>__</m:t>
                                </m:r>
                                <m:r>
                                  <a:rPr lang="en-AU" sz="2000">
                                    <a:effectLst/>
                                    <a:latin typeface="Cambria Math" panose="02040503050406030204" pitchFamily="18" charset="0"/>
                                  </a:rPr>
                                  <m:t>=16</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2</m:t>
                                    </m:r>
                                  </m:sup>
                                </m:sSup>
                                <m:r>
                                  <a:rPr lang="en-AU" sz="2000">
                                    <a:effectLst/>
                                    <a:latin typeface="Cambria Math" panose="02040503050406030204" pitchFamily="18" charset="0"/>
                                  </a:rPr>
                                  <m:t>×</m:t>
                                </m:r>
                                <m:r>
                                  <a:rPr lang="en-AU" sz="2000" b="1" i="1" smtClean="0">
                                    <a:effectLst/>
                                    <a:latin typeface="Cambria Math" panose="02040503050406030204" pitchFamily="18" charset="0"/>
                                  </a:rPr>
                                  <m:t>__</m:t>
                                </m:r>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3411258"/>
                      </a:ext>
                    </a:extLst>
                  </a:tr>
                  <a:tr h="501162">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smtClean="0">
                                    <a:effectLst/>
                                    <a:latin typeface="Cambria Math" panose="02040503050406030204" pitchFamily="18" charset="0"/>
                                  </a:rPr>
                                  <m:t>2×4×8=</m:t>
                                </m:r>
                                <m:r>
                                  <a:rPr lang="en-AU" sz="2000" b="1" i="0" smtClean="0">
                                    <a:effectLst/>
                                    <a:latin typeface="Cambria Math" panose="02040503050406030204" pitchFamily="18" charset="0"/>
                                  </a:rPr>
                                  <m:t>__</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1</m:t>
                                    </m:r>
                                  </m:sup>
                                </m:sSup>
                                <m:r>
                                  <a:rPr lang="en-AU" sz="2000">
                                    <a:effectLst/>
                                    <a:latin typeface="Cambria Math" panose="02040503050406030204" pitchFamily="18" charset="0"/>
                                  </a:rPr>
                                  <m:t>×</m:t>
                                </m:r>
                                <m:r>
                                  <a:rPr lang="en-AU" sz="2000" b="1" i="1" smtClean="0">
                                    <a:effectLst/>
                                    <a:latin typeface="Cambria Math" panose="02040503050406030204" pitchFamily="18" charset="0"/>
                                  </a:rPr>
                                  <m:t>__</m:t>
                                </m:r>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r>
                                  <a:rPr lang="en-AU" sz="2000">
                                    <a:effectLst/>
                                    <a:latin typeface="Cambria Math" panose="02040503050406030204" pitchFamily="18" charset="0"/>
                                  </a:rPr>
                                  <m:t>=</m:t>
                                </m:r>
                                <m:sSup>
                                  <m:sSupPr>
                                    <m:ctrlPr>
                                      <a:rPr lang="en-AU" sz="2000" i="1" smtClean="0">
                                        <a:effectLst/>
                                        <a:latin typeface="Cambria Math" panose="02040503050406030204" pitchFamily="18" charset="0"/>
                                      </a:rPr>
                                    </m:ctrlPr>
                                  </m:sSupPr>
                                  <m:e>
                                    <m:r>
                                      <a:rPr lang="en-AU" sz="2000" b="0" i="1" smtClean="0">
                                        <a:effectLst/>
                                        <a:latin typeface="Cambria Math" panose="02040503050406030204" pitchFamily="18" charset="0"/>
                                      </a:rPr>
                                      <m:t>2</m:t>
                                    </m:r>
                                  </m:e>
                                  <m:sup>
                                    <m:r>
                                      <a:rPr lang="en-AU" sz="2000" b="0" i="1" smtClean="0">
                                        <a:effectLst/>
                                        <a:latin typeface="Cambria Math" panose="020405030504060302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2076466"/>
                      </a:ext>
                    </a:extLst>
                  </a:tr>
                  <a:tr h="439615">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smtClean="0">
                                    <a:effectLst/>
                                    <a:latin typeface="Cambria Math" panose="02040503050406030204" pitchFamily="18" charset="0"/>
                                  </a:rPr>
                                  <m:t>8×1=</m:t>
                                </m:r>
                                <m:r>
                                  <a:rPr lang="en-AU" sz="2000" b="1" i="0" smtClean="0">
                                    <a:effectLst/>
                                    <a:latin typeface="Cambria Math" panose="02040503050406030204" pitchFamily="18" charset="0"/>
                                  </a:rPr>
                                  <m:t>__</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r>
                                  <a:rPr lang="en-AU" sz="2000">
                                    <a:effectLst/>
                                    <a:latin typeface="Cambria Math" panose="02040503050406030204" pitchFamily="18" charset="0"/>
                                  </a:rPr>
                                  <m:t>×</m:t>
                                </m:r>
                                <m:r>
                                  <a:rPr lang="en-AU" sz="2000" b="1" i="1" smtClean="0">
                                    <a:effectLst/>
                                    <a:latin typeface="Cambria Math" panose="02040503050406030204" pitchFamily="18" charset="0"/>
                                  </a:rPr>
                                  <m:t>__</m:t>
                                </m:r>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1161822"/>
                      </a:ext>
                    </a:extLst>
                  </a:tr>
                </a:tbl>
              </a:graphicData>
            </a:graphic>
          </p:graphicFrame>
        </mc:Choice>
        <mc:Fallback>
          <p:graphicFrame>
            <p:nvGraphicFramePr>
              <p:cNvPr id="6" name="Table 5" descr="Investigating multiplication strategies. The table is 2 columns and 6 rows. The column headers are. Binary values and binary values in index form. The 2nd row reads. 4 times 8 = blank and 2^2 times 2^3 = 2^blank. The 3rd row reads. blank times 32 = 64 and blank times 2^5 = 2^6. The 4th row reads. 4 times blank = 16 and 2^2 times blank = 2^4.&#10;The 5th row reads 2 times 4 times 8 = blank and 2^1 times blank times 2^3 = 2^6. The final row reads. 8 times 1 = blank and 2^3 times blank = 2^3.">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3500164487"/>
                  </p:ext>
                </p:extLst>
              </p:nvPr>
            </p:nvGraphicFramePr>
            <p:xfrm>
              <a:off x="360000" y="3429000"/>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dirty="0">
                              <a:solidFill>
                                <a:schemeClr val="bg1"/>
                              </a:solidFill>
                              <a:effectLst/>
                              <a:latin typeface="+mj-lt"/>
                            </a:rPr>
                            <a:t>Binary values</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endParaRPr lang="en-US"/>
                        </a:p>
                      </a:txBody>
                      <a:tcPr marL="68580" marR="68580" marT="0" marB="0" anchor="ctr">
                        <a:blipFill>
                          <a:blip r:embed="rId4"/>
                          <a:stretch>
                            <a:fillRect l="-160" t="-94937" r="-113760" b="-400000"/>
                          </a:stretch>
                        </a:blipFill>
                      </a:tcPr>
                    </a:tc>
                    <a:tc>
                      <a:txBody>
                        <a:bodyPr/>
                        <a:lstStyle/>
                        <a:p>
                          <a:endParaRPr lang="en-US"/>
                        </a:p>
                      </a:txBody>
                      <a:tcPr marL="68580" marR="68580" marT="0" marB="0" anchor="ctr">
                        <a:blipFill>
                          <a:blip r:embed="rId4"/>
                          <a:stretch>
                            <a:fillRect l="-88293" t="-94937" r="-282" b="-400000"/>
                          </a:stretch>
                        </a:blipFill>
                      </a:tcPr>
                    </a:tc>
                    <a:extLst>
                      <a:ext uri="{0D108BD9-81ED-4DB2-BD59-A6C34878D82A}">
                        <a16:rowId xmlns:a16="http://schemas.microsoft.com/office/drawing/2014/main" val="4101584726"/>
                      </a:ext>
                    </a:extLst>
                  </a:tr>
                  <a:tr h="483577">
                    <a:tc>
                      <a:txBody>
                        <a:bodyPr/>
                        <a:lstStyle/>
                        <a:p>
                          <a:endParaRPr lang="en-US"/>
                        </a:p>
                      </a:txBody>
                      <a:tcPr marL="68580" marR="68580" marT="0" marB="0" anchor="ctr">
                        <a:blipFill>
                          <a:blip r:embed="rId4"/>
                          <a:stretch>
                            <a:fillRect l="-160" t="-192500" r="-113760" b="-295000"/>
                          </a:stretch>
                        </a:blipFill>
                      </a:tcPr>
                    </a:tc>
                    <a:tc>
                      <a:txBody>
                        <a:bodyPr/>
                        <a:lstStyle/>
                        <a:p>
                          <a:endParaRPr lang="en-US"/>
                        </a:p>
                      </a:txBody>
                      <a:tcPr marL="68580" marR="68580" marT="0" marB="0" anchor="ctr">
                        <a:blipFill>
                          <a:blip r:embed="rId4"/>
                          <a:stretch>
                            <a:fillRect l="-88293" t="-192500" r="-282" b="-295000"/>
                          </a:stretch>
                        </a:blipFill>
                      </a:tcPr>
                    </a:tc>
                    <a:extLst>
                      <a:ext uri="{0D108BD9-81ED-4DB2-BD59-A6C34878D82A}">
                        <a16:rowId xmlns:a16="http://schemas.microsoft.com/office/drawing/2014/main" val="3426578357"/>
                      </a:ext>
                    </a:extLst>
                  </a:tr>
                  <a:tr h="483577">
                    <a:tc>
                      <a:txBody>
                        <a:bodyPr/>
                        <a:lstStyle/>
                        <a:p>
                          <a:endParaRPr lang="en-US"/>
                        </a:p>
                      </a:txBody>
                      <a:tcPr marL="68580" marR="68580" marT="0" marB="0" anchor="ctr">
                        <a:blipFill>
                          <a:blip r:embed="rId4"/>
                          <a:stretch>
                            <a:fillRect l="-160" t="-296203" r="-113760" b="-198734"/>
                          </a:stretch>
                        </a:blipFill>
                      </a:tcPr>
                    </a:tc>
                    <a:tc>
                      <a:txBody>
                        <a:bodyPr/>
                        <a:lstStyle/>
                        <a:p>
                          <a:endParaRPr lang="en-US"/>
                        </a:p>
                      </a:txBody>
                      <a:tcPr marL="68580" marR="68580" marT="0" marB="0" anchor="ctr">
                        <a:blipFill>
                          <a:blip r:embed="rId4"/>
                          <a:stretch>
                            <a:fillRect l="-88293" t="-296203" r="-282" b="-198734"/>
                          </a:stretch>
                        </a:blipFill>
                      </a:tcPr>
                    </a:tc>
                    <a:extLst>
                      <a:ext uri="{0D108BD9-81ED-4DB2-BD59-A6C34878D82A}">
                        <a16:rowId xmlns:a16="http://schemas.microsoft.com/office/drawing/2014/main" val="1083411258"/>
                      </a:ext>
                    </a:extLst>
                  </a:tr>
                  <a:tr h="501162">
                    <a:tc>
                      <a:txBody>
                        <a:bodyPr/>
                        <a:lstStyle/>
                        <a:p>
                          <a:endParaRPr lang="en-US"/>
                        </a:p>
                      </a:txBody>
                      <a:tcPr marL="68580" marR="68580" marT="0" marB="0" anchor="ctr">
                        <a:blipFill>
                          <a:blip r:embed="rId4"/>
                          <a:stretch>
                            <a:fillRect l="-160" t="-377108" r="-113760" b="-89157"/>
                          </a:stretch>
                        </a:blipFill>
                      </a:tcPr>
                    </a:tc>
                    <a:tc>
                      <a:txBody>
                        <a:bodyPr/>
                        <a:lstStyle/>
                        <a:p>
                          <a:endParaRPr lang="en-US"/>
                        </a:p>
                      </a:txBody>
                      <a:tcPr marL="68580" marR="68580" marT="0" marB="0" anchor="ctr">
                        <a:blipFill>
                          <a:blip r:embed="rId4"/>
                          <a:stretch>
                            <a:fillRect l="-88293" t="-377108" r="-282" b="-89157"/>
                          </a:stretch>
                        </a:blipFill>
                      </a:tcPr>
                    </a:tc>
                    <a:extLst>
                      <a:ext uri="{0D108BD9-81ED-4DB2-BD59-A6C34878D82A}">
                        <a16:rowId xmlns:a16="http://schemas.microsoft.com/office/drawing/2014/main" val="1112076466"/>
                      </a:ext>
                    </a:extLst>
                  </a:tr>
                  <a:tr h="439615">
                    <a:tc>
                      <a:txBody>
                        <a:bodyPr/>
                        <a:lstStyle/>
                        <a:p>
                          <a:endParaRPr lang="en-US"/>
                        </a:p>
                      </a:txBody>
                      <a:tcPr marL="68580" marR="68580" marT="0" marB="0" anchor="ctr">
                        <a:blipFill>
                          <a:blip r:embed="rId4"/>
                          <a:stretch>
                            <a:fillRect l="-160" t="-550000" r="-113760" b="-2778"/>
                          </a:stretch>
                        </a:blipFill>
                      </a:tcPr>
                    </a:tc>
                    <a:tc>
                      <a:txBody>
                        <a:bodyPr/>
                        <a:lstStyle/>
                        <a:p>
                          <a:endParaRPr lang="en-US"/>
                        </a:p>
                      </a:txBody>
                      <a:tcPr marL="68580" marR="68580" marT="0" marB="0" anchor="ctr">
                        <a:blipFill>
                          <a:blip r:embed="rId4"/>
                          <a:stretch>
                            <a:fillRect l="-88293" t="-550000" r="-282" b="-2778"/>
                          </a:stretch>
                        </a:blipFill>
                      </a:tcPr>
                    </a:tc>
                    <a:extLst>
                      <a:ext uri="{0D108BD9-81ED-4DB2-BD59-A6C34878D82A}">
                        <a16:rowId xmlns:a16="http://schemas.microsoft.com/office/drawing/2014/main" val="2251161822"/>
                      </a:ext>
                    </a:extLst>
                  </a:tr>
                </a:tbl>
              </a:graphicData>
            </a:graphic>
          </p:graphicFrame>
        </mc:Fallback>
      </mc:AlternateContent>
      <p:sp>
        <p:nvSpPr>
          <p:cNvPr id="3" name="Slide Number Placeholder 2">
            <a:extLst>
              <a:ext uri="{FF2B5EF4-FFF2-40B4-BE49-F238E27FC236}">
                <a16:creationId xmlns:a16="http://schemas.microsoft.com/office/drawing/2014/main" id="{4AEEEA0C-14D1-8D14-A463-8098FBF84EA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11</a:t>
            </a:fld>
            <a:endParaRPr lang="en-AU"/>
          </a:p>
        </p:txBody>
      </p:sp>
    </p:spTree>
    <p:extLst>
      <p:ext uri="{BB962C8B-B14F-4D97-AF65-F5344CB8AC3E}">
        <p14:creationId xmlns:p14="http://schemas.microsoft.com/office/powerpoint/2010/main" val="3161504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9EBF15-88F2-5CA3-6659-F27F325FCF75}"/>
              </a:ext>
            </a:extLst>
          </p:cNvPr>
          <p:cNvSpPr>
            <a:spLocks noGrp="1"/>
          </p:cNvSpPr>
          <p:nvPr>
            <p:ph type="title"/>
          </p:nvPr>
        </p:nvSpPr>
        <p:spPr/>
        <p:txBody>
          <a:bodyPr/>
          <a:lstStyle/>
          <a:p>
            <a:r>
              <a:rPr lang="en-AU" dirty="0"/>
              <a:t>Investigating multiplication strategies – solutions</a:t>
            </a:r>
          </a:p>
        </p:txBody>
      </p:sp>
      <p:sp>
        <p:nvSpPr>
          <p:cNvPr id="8" name="Text Placeholder 12">
            <a:extLst>
              <a:ext uri="{FF2B5EF4-FFF2-40B4-BE49-F238E27FC236}">
                <a16:creationId xmlns:a16="http://schemas.microsoft.com/office/drawing/2014/main" id="{5230C9C6-EB0F-52FA-D0CF-5177E6B18117}"/>
              </a:ext>
            </a:extLst>
          </p:cNvPr>
          <p:cNvSpPr>
            <a:spLocks noGrp="1"/>
          </p:cNvSpPr>
          <p:nvPr>
            <p:ph type="body" sz="quarter" idx="18"/>
          </p:nvPr>
        </p:nvSpPr>
        <p:spPr>
          <a:xfrm>
            <a:off x="360000" y="982520"/>
            <a:ext cx="10080000" cy="310015"/>
          </a:xfrm>
        </p:spPr>
        <p:txBody>
          <a:bodyPr/>
          <a:lstStyle/>
          <a:p>
            <a:r>
              <a:rPr lang="en-AU"/>
              <a:t>Coding with numbers</a:t>
            </a:r>
          </a:p>
        </p:txBody>
      </p:sp>
      <mc:AlternateContent xmlns:mc="http://schemas.openxmlformats.org/markup-compatibility/2006">
        <mc:Choice xmlns:a14="http://schemas.microsoft.com/office/drawing/2010/main" Requires="a14">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4071383659"/>
                  </p:ext>
                </p:extLst>
              </p:nvPr>
            </p:nvGraphicFramePr>
            <p:xfrm>
              <a:off x="360000" y="1524424"/>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32</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16</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8</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4</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2</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dirty="0">
                              <a:solidFill>
                                <a:schemeClr val="lt1"/>
                              </a:solidFill>
                              <a:effectLst/>
                              <a:latin typeface="+mj-lt"/>
                              <a:ea typeface="+mn-ea"/>
                              <a:cs typeface="+mn-cs"/>
                            </a:rPr>
                            <a:t>1</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5</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1</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0</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extLst>
                      <a:ext uri="{0D108BD9-81ED-4DB2-BD59-A6C34878D82A}">
                        <a16:rowId xmlns:a16="http://schemas.microsoft.com/office/drawing/2014/main" val="3382826803"/>
                      </a:ext>
                    </a:extLst>
                  </a:tr>
                </a:tbl>
              </a:graphicData>
            </a:graphic>
          </p:graphicFrame>
        </mc:Choice>
        <mc:Fallback>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4071383659"/>
                  </p:ext>
                </p:extLst>
              </p:nvPr>
            </p:nvGraphicFramePr>
            <p:xfrm>
              <a:off x="360000" y="1524424"/>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32</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16</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8</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4</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a:solidFill>
                                <a:schemeClr val="lt1"/>
                              </a:solidFill>
                              <a:effectLst/>
                              <a:latin typeface="+mj-lt"/>
                              <a:ea typeface="+mn-ea"/>
                              <a:cs typeface="+mn-cs"/>
                            </a:rPr>
                            <a:t>2</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tc>
                      <a:txBody>
                        <a:bodyPr/>
                        <a:lstStyle/>
                        <a:p>
                          <a:pPr algn="ctr">
                            <a:lnSpc>
                              <a:spcPct val="107000"/>
                            </a:lnSpc>
                            <a:spcAft>
                              <a:spcPts val="800"/>
                            </a:spcAft>
                          </a:pPr>
                          <a:r>
                            <a:rPr lang="en-AU" sz="2000" b="1" i="0" kern="1200" dirty="0">
                              <a:solidFill>
                                <a:schemeClr val="lt1"/>
                              </a:solidFill>
                              <a:effectLst/>
                              <a:latin typeface="+mj-lt"/>
                              <a:ea typeface="+mn-ea"/>
                              <a:cs typeface="+mn-cs"/>
                            </a:rPr>
                            <a:t>1</a:t>
                          </a:r>
                          <a:endParaRPr lang="en-AU" sz="2000" b="1" i="0" kern="1200" dirty="0">
                            <a:solidFill>
                              <a:schemeClr val="lt1"/>
                            </a:solidFill>
                            <a:effectLst/>
                            <a:latin typeface="Cambria Math" panose="02040503050406030204" pitchFamily="18" charset="0"/>
                            <a:ea typeface="+mn-ea"/>
                            <a:cs typeface="+mn-cs"/>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endParaRPr lang="en-US"/>
                        </a:p>
                      </a:txBody>
                      <a:tcPr marL="68580" marR="68580" marT="36000" marB="0" anchor="b">
                        <a:blipFill>
                          <a:blip r:embed="rId3"/>
                          <a:stretch>
                            <a:fillRect l="-229688" t="-124194" r="-584375" b="-30645"/>
                          </a:stretch>
                        </a:blipFill>
                      </a:tcPr>
                    </a:tc>
                    <a:tc>
                      <a:txBody>
                        <a:bodyPr/>
                        <a:lstStyle/>
                        <a:p>
                          <a:endParaRPr lang="en-US"/>
                        </a:p>
                      </a:txBody>
                      <a:tcPr marL="68580" marR="68580" marT="36000" marB="0" anchor="b">
                        <a:blipFill>
                          <a:blip r:embed="rId3"/>
                          <a:stretch>
                            <a:fillRect l="-351667" t="-124194" r="-523333" b="-30645"/>
                          </a:stretch>
                        </a:blipFill>
                      </a:tcPr>
                    </a:tc>
                    <a:tc>
                      <a:txBody>
                        <a:bodyPr/>
                        <a:lstStyle/>
                        <a:p>
                          <a:endParaRPr lang="en-US"/>
                        </a:p>
                      </a:txBody>
                      <a:tcPr marL="68580" marR="68580" marT="36000" marB="0" anchor="b">
                        <a:blipFill>
                          <a:blip r:embed="rId3"/>
                          <a:stretch>
                            <a:fillRect l="-426772" t="-124194" r="-394488" b="-30645"/>
                          </a:stretch>
                        </a:blipFill>
                      </a:tcPr>
                    </a:tc>
                    <a:tc>
                      <a:txBody>
                        <a:bodyPr/>
                        <a:lstStyle/>
                        <a:p>
                          <a:endParaRPr lang="en-US"/>
                        </a:p>
                      </a:txBody>
                      <a:tcPr marL="68580" marR="68580" marT="36000" marB="0" anchor="b">
                        <a:blipFill>
                          <a:blip r:embed="rId3"/>
                          <a:stretch>
                            <a:fillRect l="-576724" t="-124194" r="-331897" b="-30645"/>
                          </a:stretch>
                        </a:blipFill>
                      </a:tcPr>
                    </a:tc>
                    <a:tc>
                      <a:txBody>
                        <a:bodyPr/>
                        <a:lstStyle/>
                        <a:p>
                          <a:endParaRPr lang="en-US"/>
                        </a:p>
                      </a:txBody>
                      <a:tcPr marL="68580" marR="68580" marT="36000" marB="0" anchor="b">
                        <a:blipFill>
                          <a:blip r:embed="rId3"/>
                          <a:stretch>
                            <a:fillRect l="-643443" t="-124194" r="-215574" b="-30645"/>
                          </a:stretch>
                        </a:blipFill>
                      </a:tcPr>
                    </a:tc>
                    <a:tc>
                      <a:txBody>
                        <a:bodyPr/>
                        <a:lstStyle/>
                        <a:p>
                          <a:endParaRPr lang="en-US"/>
                        </a:p>
                      </a:txBody>
                      <a:tcPr marL="68580" marR="68580" marT="36000" marB="0" anchor="b">
                        <a:blipFill>
                          <a:blip r:embed="rId3"/>
                          <a:stretch>
                            <a:fillRect l="-719841" t="-124194" r="-108730" b="-30645"/>
                          </a:stretch>
                        </a:blipFill>
                      </a:tcPr>
                    </a:tc>
                    <a:tc>
                      <a:txBody>
                        <a:bodyPr/>
                        <a:lstStyle/>
                        <a:p>
                          <a:endParaRPr lang="en-US"/>
                        </a:p>
                      </a:txBody>
                      <a:tcPr marL="68580" marR="68580" marT="36000" marB="0" anchor="b">
                        <a:blipFill>
                          <a:blip r:embed="rId3"/>
                          <a:stretch>
                            <a:fillRect l="-776692" t="-124194" r="-3008" b="-30645"/>
                          </a:stretch>
                        </a:blipFill>
                      </a:tcPr>
                    </a:tc>
                    <a:extLst>
                      <a:ext uri="{0D108BD9-81ED-4DB2-BD59-A6C34878D82A}">
                        <a16:rowId xmlns:a16="http://schemas.microsoft.com/office/drawing/2014/main" val="3382826803"/>
                      </a:ext>
                    </a:extLst>
                  </a:tr>
                </a:tbl>
              </a:graphicData>
            </a:graphic>
          </p:graphicFrame>
        </mc:Fallback>
      </mc:AlternateContent>
      <p:sp>
        <p:nvSpPr>
          <p:cNvPr id="3" name="Slide Number Placeholder 2">
            <a:extLst>
              <a:ext uri="{FF2B5EF4-FFF2-40B4-BE49-F238E27FC236}">
                <a16:creationId xmlns:a16="http://schemas.microsoft.com/office/drawing/2014/main" id="{4AEEEA0C-14D1-8D14-A463-8098FBF84EA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12</a:t>
            </a:fld>
            <a:endParaRPr lang="en-AU"/>
          </a:p>
        </p:txBody>
      </p:sp>
      <mc:AlternateContent xmlns:mc="http://schemas.openxmlformats.org/markup-compatibility/2006">
        <mc:Choice xmlns:a14="http://schemas.microsoft.com/office/drawing/2010/main" Requires="a14">
          <p:graphicFrame>
            <p:nvGraphicFramePr>
              <p:cNvPr id="6" name="Table 5" descr="Investigating multiplication strategies solutions. The table is 2 columns and 6 rows. The column headers are. Binary values and binary values in index form. The 2nd row reads. 4 times 8 = 32 and 2^2 times 2^3 = 2^5. The 3rd row reads. 2 times 32 = 64 and 2^2^1 times 2^5 = 2^6. The 4th row reads. 4 times 4 = 16 and 2^2 times 2^2 = 2^4.&#10;The 5th row reads 2 times 4 times 8 = 64 and 2^1 times 2^2 times 2^3 = 2^6. The final row reads. 8 times 1 = 8 and 2^3 times 2^0 = 2^3.">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1651065051"/>
                  </p:ext>
                </p:extLst>
              </p:nvPr>
            </p:nvGraphicFramePr>
            <p:xfrm>
              <a:off x="360000" y="3429000"/>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dirty="0">
                              <a:solidFill>
                                <a:schemeClr val="bg1"/>
                              </a:solidFill>
                              <a:effectLst/>
                              <a:latin typeface="+mj-lt"/>
                            </a:rPr>
                            <a:t>Binary values</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smtClean="0">
                                    <a:effectLst/>
                                    <a:latin typeface="Cambria Math" panose="02040503050406030204" pitchFamily="18" charset="0"/>
                                  </a:rPr>
                                  <m:t>4×8=</m:t>
                                </m:r>
                                <m:r>
                                  <a:rPr lang="en-AU" sz="2000" b="1" i="0" smtClean="0">
                                    <a:effectLst/>
                                    <a:latin typeface="Cambria Math" panose="02040503050406030204" pitchFamily="18" charset="0"/>
                                  </a:rPr>
                                  <m:t>𝟑𝟐</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2</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b="1" i="1" smtClean="0">
                                        <a:effectLst/>
                                        <a:latin typeface="Cambria Math" panose="02040503050406030204" pitchFamily="18" charset="0"/>
                                      </a:rPr>
                                      <m:t>𝟓</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1584726"/>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1" i="0" smtClean="0">
                                    <a:effectLst/>
                                    <a:latin typeface="Cambria Math" panose="02040503050406030204" pitchFamily="18" charset="0"/>
                                  </a:rPr>
                                  <m:t>𝟐</m:t>
                                </m:r>
                                <m:r>
                                  <a:rPr lang="en-AU" sz="2000">
                                    <a:effectLst/>
                                    <a:latin typeface="Cambria Math" panose="02040503050406030204" pitchFamily="18" charset="0"/>
                                  </a:rPr>
                                  <m:t>×32=64</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b="1" i="1" smtClean="0">
                                        <a:effectLst/>
                                        <a:latin typeface="Cambria Math" panose="02040503050406030204" pitchFamily="18" charset="0"/>
                                      </a:rPr>
                                    </m:ctrlPr>
                                  </m:sSupPr>
                                  <m:e>
                                    <m:r>
                                      <a:rPr lang="en-AU" sz="2000" b="1" i="1" smtClean="0">
                                        <a:effectLst/>
                                        <a:latin typeface="Cambria Math" panose="02040503050406030204" pitchFamily="18" charset="0"/>
                                      </a:rPr>
                                      <m:t>𝟐</m:t>
                                    </m:r>
                                  </m:e>
                                  <m:sup>
                                    <m:r>
                                      <a:rPr lang="en-AU" sz="2000" b="1" i="1" smtClean="0">
                                        <a:effectLst/>
                                        <a:latin typeface="Cambria Math" panose="02040503050406030204" pitchFamily="18" charset="0"/>
                                      </a:rPr>
                                      <m:t>𝟏</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5</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6578357"/>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smtClean="0">
                                    <a:effectLst/>
                                    <a:latin typeface="Cambria Math" panose="02040503050406030204" pitchFamily="18" charset="0"/>
                                  </a:rPr>
                                  <m:t>4×</m:t>
                                </m:r>
                                <m:r>
                                  <a:rPr lang="en-AU" sz="2000" b="1" i="0" smtClean="0">
                                    <a:effectLst/>
                                    <a:latin typeface="Cambria Math" panose="02040503050406030204" pitchFamily="18" charset="0"/>
                                  </a:rPr>
                                  <m:t>𝟒</m:t>
                                </m:r>
                                <m:r>
                                  <a:rPr lang="en-AU" sz="2000">
                                    <a:effectLst/>
                                    <a:latin typeface="Cambria Math" panose="02040503050406030204" pitchFamily="18" charset="0"/>
                                  </a:rPr>
                                  <m:t>=16</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2</m:t>
                                    </m:r>
                                  </m:sup>
                                </m:sSup>
                                <m:r>
                                  <a:rPr lang="en-AU" sz="2000">
                                    <a:effectLst/>
                                    <a:latin typeface="Cambria Math" panose="02040503050406030204" pitchFamily="18" charset="0"/>
                                  </a:rPr>
                                  <m:t>×</m:t>
                                </m:r>
                                <m:sSup>
                                  <m:sSupPr>
                                    <m:ctrlPr>
                                      <a:rPr lang="en-AU" sz="2000" b="1" i="1" smtClean="0">
                                        <a:effectLst/>
                                        <a:latin typeface="Cambria Math" panose="02040503050406030204" pitchFamily="18" charset="0"/>
                                      </a:rPr>
                                    </m:ctrlPr>
                                  </m:sSupPr>
                                  <m:e>
                                    <m:r>
                                      <a:rPr lang="en-AU" sz="2000" b="1" i="1" smtClean="0">
                                        <a:effectLst/>
                                        <a:latin typeface="Cambria Math" panose="02040503050406030204" pitchFamily="18" charset="0"/>
                                      </a:rPr>
                                      <m:t>𝟐</m:t>
                                    </m:r>
                                  </m:e>
                                  <m:sup>
                                    <m:r>
                                      <a:rPr lang="en-AU" sz="2000" b="1" i="1" smtClean="0">
                                        <a:effectLst/>
                                        <a:latin typeface="Cambria Math" panose="02040503050406030204" pitchFamily="18" charset="0"/>
                                      </a:rPr>
                                      <m:t>𝟐</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3411258"/>
                      </a:ext>
                    </a:extLst>
                  </a:tr>
                  <a:tr h="501162">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smtClean="0">
                                    <a:effectLst/>
                                    <a:latin typeface="Cambria Math" panose="02040503050406030204" pitchFamily="18" charset="0"/>
                                  </a:rPr>
                                  <m:t>2×4×8=</m:t>
                                </m:r>
                                <m:r>
                                  <a:rPr lang="en-AU" sz="2000" b="1" i="0" smtClean="0">
                                    <a:effectLst/>
                                    <a:latin typeface="Cambria Math" panose="02040503050406030204" pitchFamily="18" charset="0"/>
                                  </a:rPr>
                                  <m:t>𝟔𝟒</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1</m:t>
                                    </m:r>
                                  </m:sup>
                                </m:sSup>
                                <m:r>
                                  <a:rPr lang="en-AU" sz="2000">
                                    <a:effectLst/>
                                    <a:latin typeface="Cambria Math" panose="02040503050406030204" pitchFamily="18" charset="0"/>
                                  </a:rPr>
                                  <m:t>×</m:t>
                                </m:r>
                                <m:sSup>
                                  <m:sSupPr>
                                    <m:ctrlPr>
                                      <a:rPr lang="en-AU" sz="2000" b="1" i="1" smtClean="0">
                                        <a:effectLst/>
                                        <a:latin typeface="Cambria Math" panose="02040503050406030204" pitchFamily="18" charset="0"/>
                                      </a:rPr>
                                    </m:ctrlPr>
                                  </m:sSupPr>
                                  <m:e>
                                    <m:r>
                                      <a:rPr lang="en-AU" sz="2000" b="1" i="1" smtClean="0">
                                        <a:effectLst/>
                                        <a:latin typeface="Cambria Math" panose="02040503050406030204" pitchFamily="18" charset="0"/>
                                      </a:rPr>
                                      <m:t>𝟐</m:t>
                                    </m:r>
                                  </m:e>
                                  <m:sup>
                                    <m:r>
                                      <a:rPr lang="en-AU" sz="2000" b="1" i="1" smtClean="0">
                                        <a:effectLst/>
                                        <a:latin typeface="Cambria Math" panose="02040503050406030204" pitchFamily="18" charset="0"/>
                                      </a:rPr>
                                      <m:t>𝟐</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r>
                                  <a:rPr lang="en-AU" sz="2000">
                                    <a:effectLst/>
                                    <a:latin typeface="Cambria Math" panose="02040503050406030204" pitchFamily="18" charset="0"/>
                                  </a:rPr>
                                  <m:t>=</m:t>
                                </m:r>
                                <m:sSup>
                                  <m:sSupPr>
                                    <m:ctrlPr>
                                      <a:rPr lang="en-AU" sz="2000" i="1" smtClean="0">
                                        <a:effectLst/>
                                        <a:latin typeface="Cambria Math" panose="02040503050406030204" pitchFamily="18" charset="0"/>
                                      </a:rPr>
                                    </m:ctrlPr>
                                  </m:sSupPr>
                                  <m:e>
                                    <m:r>
                                      <a:rPr lang="en-AU" sz="2000" b="0" i="1" smtClean="0">
                                        <a:effectLst/>
                                        <a:latin typeface="Cambria Math" panose="02040503050406030204" pitchFamily="18" charset="0"/>
                                      </a:rPr>
                                      <m:t>2</m:t>
                                    </m:r>
                                  </m:e>
                                  <m:sup>
                                    <m:r>
                                      <a:rPr lang="en-AU" sz="2000" b="0" i="1" smtClean="0">
                                        <a:effectLst/>
                                        <a:latin typeface="Cambria Math" panose="020405030504060302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2076466"/>
                      </a:ext>
                    </a:extLst>
                  </a:tr>
                  <a:tr h="439615">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smtClean="0">
                                    <a:effectLst/>
                                    <a:latin typeface="Cambria Math" panose="02040503050406030204" pitchFamily="18" charset="0"/>
                                  </a:rPr>
                                  <m:t>8×1=</m:t>
                                </m:r>
                                <m:r>
                                  <a:rPr lang="en-AU" sz="2000" b="1" i="0" smtClean="0">
                                    <a:effectLst/>
                                    <a:latin typeface="Cambria Math" panose="02040503050406030204" pitchFamily="18" charset="0"/>
                                  </a:rPr>
                                  <m:t>𝟖</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i="1" smtClean="0">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r>
                                  <a:rPr lang="en-AU" sz="2000">
                                    <a:effectLst/>
                                    <a:latin typeface="Cambria Math" panose="02040503050406030204" pitchFamily="18" charset="0"/>
                                  </a:rPr>
                                  <m:t>×</m:t>
                                </m:r>
                                <m:sSup>
                                  <m:sSupPr>
                                    <m:ctrlPr>
                                      <a:rPr lang="en-AU" sz="2000" b="1" i="1" smtClean="0">
                                        <a:effectLst/>
                                        <a:latin typeface="Cambria Math" panose="02040503050406030204" pitchFamily="18" charset="0"/>
                                      </a:rPr>
                                    </m:ctrlPr>
                                  </m:sSupPr>
                                  <m:e>
                                    <m:r>
                                      <a:rPr lang="en-AU" sz="2000" b="1" i="1" smtClean="0">
                                        <a:effectLst/>
                                        <a:latin typeface="Cambria Math" panose="02040503050406030204" pitchFamily="18" charset="0"/>
                                      </a:rPr>
                                      <m:t>𝟐</m:t>
                                    </m:r>
                                  </m:e>
                                  <m:sup>
                                    <m:r>
                                      <a:rPr lang="en-AU" sz="2000" b="1" i="1" smtClean="0">
                                        <a:effectLst/>
                                        <a:latin typeface="Cambria Math" panose="02040503050406030204" pitchFamily="18" charset="0"/>
                                      </a:rPr>
                                      <m:t>𝟎</m:t>
                                    </m:r>
                                  </m:sup>
                                </m:sSup>
                                <m:r>
                                  <a:rPr lang="en-AU" sz="2000">
                                    <a:effectLst/>
                                    <a:latin typeface="Cambria Math" panose="02040503050406030204" pitchFamily="18" charset="0"/>
                                  </a:rPr>
                                  <m:t>=</m:t>
                                </m:r>
                                <m:sSup>
                                  <m:sSupPr>
                                    <m:ctrlPr>
                                      <a:rPr lang="en-AU" sz="2000" i="1">
                                        <a:effectLst/>
                                        <a:latin typeface="Cambria Math" panose="02040503050406030204" pitchFamily="18" charset="0"/>
                                      </a:rPr>
                                    </m:ctrlPr>
                                  </m:sSupPr>
                                  <m:e>
                                    <m:r>
                                      <a:rPr lang="en-AU" sz="2000">
                                        <a:effectLst/>
                                        <a:latin typeface="Cambria Math" panose="02040503050406030204" pitchFamily="18" charset="0"/>
                                      </a:rPr>
                                      <m:t>2</m:t>
                                    </m:r>
                                  </m:e>
                                  <m:sup>
                                    <m:r>
                                      <a:rPr lang="en-AU" sz="2000">
                                        <a:effectLst/>
                                        <a:latin typeface="Cambria Math" panose="020405030504060302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1161822"/>
                      </a:ext>
                    </a:extLst>
                  </a:tr>
                </a:tbl>
              </a:graphicData>
            </a:graphic>
          </p:graphicFrame>
        </mc:Choice>
        <mc:Fallback>
          <p:graphicFrame>
            <p:nvGraphicFramePr>
              <p:cNvPr id="6" name="Table 5" descr="Investigating multiplication strategies solutions. The table is 2 columns and 6 rows. The column headers are. Binary values and binary values in index form. The 2nd row reads. 4 times 8 = 32 and 2^2 times 2^3 = 2^5. The 3rd row reads. 2 times 32 = 64 and 2^2^1 times 2^5 = 2^6. The 4th row reads. 4 times 4 = 16 and 2^2 times 2^2 = 2^4.&#10;The 5th row reads 2 times 4 times 8 = 64 and 2^1 times 2^2 times 2^3 = 2^6. The final row reads. 8 times 1 = 8 and 2^3 times 2^0 = 2^3.">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1651065051"/>
                  </p:ext>
                </p:extLst>
              </p:nvPr>
            </p:nvGraphicFramePr>
            <p:xfrm>
              <a:off x="360000" y="3429000"/>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dirty="0">
                              <a:solidFill>
                                <a:schemeClr val="bg1"/>
                              </a:solidFill>
                              <a:effectLst/>
                              <a:latin typeface="+mj-lt"/>
                            </a:rPr>
                            <a:t>Binary values</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endParaRPr lang="en-US"/>
                        </a:p>
                      </a:txBody>
                      <a:tcPr marL="68580" marR="68580" marT="0" marB="0" anchor="ctr">
                        <a:blipFill>
                          <a:blip r:embed="rId4"/>
                          <a:stretch>
                            <a:fillRect l="-160" t="-94937" r="-113760" b="-400000"/>
                          </a:stretch>
                        </a:blipFill>
                      </a:tcPr>
                    </a:tc>
                    <a:tc>
                      <a:txBody>
                        <a:bodyPr/>
                        <a:lstStyle/>
                        <a:p>
                          <a:endParaRPr lang="en-US"/>
                        </a:p>
                      </a:txBody>
                      <a:tcPr marL="68580" marR="68580" marT="0" marB="0" anchor="ctr">
                        <a:blipFill>
                          <a:blip r:embed="rId4"/>
                          <a:stretch>
                            <a:fillRect l="-88293" t="-94937" r="-282" b="-400000"/>
                          </a:stretch>
                        </a:blipFill>
                      </a:tcPr>
                    </a:tc>
                    <a:extLst>
                      <a:ext uri="{0D108BD9-81ED-4DB2-BD59-A6C34878D82A}">
                        <a16:rowId xmlns:a16="http://schemas.microsoft.com/office/drawing/2014/main" val="4101584726"/>
                      </a:ext>
                    </a:extLst>
                  </a:tr>
                  <a:tr h="483577">
                    <a:tc>
                      <a:txBody>
                        <a:bodyPr/>
                        <a:lstStyle/>
                        <a:p>
                          <a:endParaRPr lang="en-US"/>
                        </a:p>
                      </a:txBody>
                      <a:tcPr marL="68580" marR="68580" marT="0" marB="0" anchor="ctr">
                        <a:blipFill>
                          <a:blip r:embed="rId4"/>
                          <a:stretch>
                            <a:fillRect l="-160" t="-192500" r="-113760" b="-295000"/>
                          </a:stretch>
                        </a:blipFill>
                      </a:tcPr>
                    </a:tc>
                    <a:tc>
                      <a:txBody>
                        <a:bodyPr/>
                        <a:lstStyle/>
                        <a:p>
                          <a:endParaRPr lang="en-US"/>
                        </a:p>
                      </a:txBody>
                      <a:tcPr marL="68580" marR="68580" marT="0" marB="0" anchor="ctr">
                        <a:blipFill>
                          <a:blip r:embed="rId4"/>
                          <a:stretch>
                            <a:fillRect l="-88293" t="-192500" r="-282" b="-295000"/>
                          </a:stretch>
                        </a:blipFill>
                      </a:tcPr>
                    </a:tc>
                    <a:extLst>
                      <a:ext uri="{0D108BD9-81ED-4DB2-BD59-A6C34878D82A}">
                        <a16:rowId xmlns:a16="http://schemas.microsoft.com/office/drawing/2014/main" val="3426578357"/>
                      </a:ext>
                    </a:extLst>
                  </a:tr>
                  <a:tr h="483577">
                    <a:tc>
                      <a:txBody>
                        <a:bodyPr/>
                        <a:lstStyle/>
                        <a:p>
                          <a:endParaRPr lang="en-US"/>
                        </a:p>
                      </a:txBody>
                      <a:tcPr marL="68580" marR="68580" marT="0" marB="0" anchor="ctr">
                        <a:blipFill>
                          <a:blip r:embed="rId4"/>
                          <a:stretch>
                            <a:fillRect l="-160" t="-296203" r="-113760" b="-198734"/>
                          </a:stretch>
                        </a:blipFill>
                      </a:tcPr>
                    </a:tc>
                    <a:tc>
                      <a:txBody>
                        <a:bodyPr/>
                        <a:lstStyle/>
                        <a:p>
                          <a:endParaRPr lang="en-US"/>
                        </a:p>
                      </a:txBody>
                      <a:tcPr marL="68580" marR="68580" marT="0" marB="0" anchor="ctr">
                        <a:blipFill>
                          <a:blip r:embed="rId4"/>
                          <a:stretch>
                            <a:fillRect l="-88293" t="-296203" r="-282" b="-198734"/>
                          </a:stretch>
                        </a:blipFill>
                      </a:tcPr>
                    </a:tc>
                    <a:extLst>
                      <a:ext uri="{0D108BD9-81ED-4DB2-BD59-A6C34878D82A}">
                        <a16:rowId xmlns:a16="http://schemas.microsoft.com/office/drawing/2014/main" val="1083411258"/>
                      </a:ext>
                    </a:extLst>
                  </a:tr>
                  <a:tr h="501162">
                    <a:tc>
                      <a:txBody>
                        <a:bodyPr/>
                        <a:lstStyle/>
                        <a:p>
                          <a:endParaRPr lang="en-US"/>
                        </a:p>
                      </a:txBody>
                      <a:tcPr marL="68580" marR="68580" marT="0" marB="0" anchor="ctr">
                        <a:blipFill>
                          <a:blip r:embed="rId4"/>
                          <a:stretch>
                            <a:fillRect l="-160" t="-377108" r="-113760" b="-89157"/>
                          </a:stretch>
                        </a:blipFill>
                      </a:tcPr>
                    </a:tc>
                    <a:tc>
                      <a:txBody>
                        <a:bodyPr/>
                        <a:lstStyle/>
                        <a:p>
                          <a:endParaRPr lang="en-US"/>
                        </a:p>
                      </a:txBody>
                      <a:tcPr marL="68580" marR="68580" marT="0" marB="0" anchor="ctr">
                        <a:blipFill>
                          <a:blip r:embed="rId4"/>
                          <a:stretch>
                            <a:fillRect l="-88293" t="-377108" r="-282" b="-89157"/>
                          </a:stretch>
                        </a:blipFill>
                      </a:tcPr>
                    </a:tc>
                    <a:extLst>
                      <a:ext uri="{0D108BD9-81ED-4DB2-BD59-A6C34878D82A}">
                        <a16:rowId xmlns:a16="http://schemas.microsoft.com/office/drawing/2014/main" val="1112076466"/>
                      </a:ext>
                    </a:extLst>
                  </a:tr>
                  <a:tr h="439615">
                    <a:tc>
                      <a:txBody>
                        <a:bodyPr/>
                        <a:lstStyle/>
                        <a:p>
                          <a:endParaRPr lang="en-US"/>
                        </a:p>
                      </a:txBody>
                      <a:tcPr marL="68580" marR="68580" marT="0" marB="0" anchor="ctr">
                        <a:blipFill>
                          <a:blip r:embed="rId4"/>
                          <a:stretch>
                            <a:fillRect l="-160" t="-550000" r="-113760" b="-2778"/>
                          </a:stretch>
                        </a:blipFill>
                      </a:tcPr>
                    </a:tc>
                    <a:tc>
                      <a:txBody>
                        <a:bodyPr/>
                        <a:lstStyle/>
                        <a:p>
                          <a:endParaRPr lang="en-US"/>
                        </a:p>
                      </a:txBody>
                      <a:tcPr marL="68580" marR="68580" marT="0" marB="0" anchor="ctr">
                        <a:blipFill>
                          <a:blip r:embed="rId4"/>
                          <a:stretch>
                            <a:fillRect l="-88293" t="-550000" r="-282" b="-2778"/>
                          </a:stretch>
                        </a:blipFill>
                      </a:tcPr>
                    </a:tc>
                    <a:extLst>
                      <a:ext uri="{0D108BD9-81ED-4DB2-BD59-A6C34878D82A}">
                        <a16:rowId xmlns:a16="http://schemas.microsoft.com/office/drawing/2014/main" val="2251161822"/>
                      </a:ext>
                    </a:extLst>
                  </a:tr>
                </a:tbl>
              </a:graphicData>
            </a:graphic>
          </p:graphicFrame>
        </mc:Fallback>
      </mc:AlternateContent>
    </p:spTree>
    <p:extLst>
      <p:ext uri="{BB962C8B-B14F-4D97-AF65-F5344CB8AC3E}">
        <p14:creationId xmlns:p14="http://schemas.microsoft.com/office/powerpoint/2010/main" val="5081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Comparing division strategies</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a:t>Coding with numbers</a:t>
            </a:r>
          </a:p>
        </p:txBody>
      </p:sp>
      <mc:AlternateContent xmlns:mc="http://schemas.openxmlformats.org/markup-compatibility/2006">
        <mc:Choice xmlns:a14="http://schemas.microsoft.com/office/drawing/2010/main" Requires="a14">
          <p:graphicFrame>
            <p:nvGraphicFramePr>
              <p:cNvPr id="6" name="Table 5"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8016D803-0694-14CF-F06A-E88B4BD2C645}"/>
                  </a:ext>
                </a:extLst>
              </p:cNvPr>
              <p:cNvGraphicFramePr>
                <a:graphicFrameLocks noGrp="1"/>
              </p:cNvGraphicFramePr>
              <p:nvPr>
                <p:extLst>
                  <p:ext uri="{D42A27DB-BD31-4B8C-83A1-F6EECF244321}">
                    <p14:modId xmlns:p14="http://schemas.microsoft.com/office/powerpoint/2010/main" val="947450950"/>
                  </p:ext>
                </p:extLst>
              </p:nvPr>
            </p:nvGraphicFramePr>
            <p:xfrm>
              <a:off x="360000" y="1635864"/>
              <a:ext cx="8889619" cy="1294208"/>
            </p:xfrm>
            <a:graphic>
              <a:graphicData uri="http://schemas.openxmlformats.org/drawingml/2006/table">
                <a:tbl>
                  <a:tblPr firstRow="1" firstCol="1" bandRow="1">
                    <a:tableStyleId>{5C22544A-7EE6-4342-B048-85BDC9FD1C3A}</a:tableStyleId>
                  </a:tblPr>
                  <a:tblGrid>
                    <a:gridCol w="2485196">
                      <a:extLst>
                        <a:ext uri="{9D8B030D-6E8A-4147-A177-3AD203B41FA5}">
                          <a16:colId xmlns:a16="http://schemas.microsoft.com/office/drawing/2014/main" val="1349853791"/>
                        </a:ext>
                      </a:extLst>
                    </a:gridCol>
                    <a:gridCol w="960664">
                      <a:extLst>
                        <a:ext uri="{9D8B030D-6E8A-4147-A177-3AD203B41FA5}">
                          <a16:colId xmlns:a16="http://schemas.microsoft.com/office/drawing/2014/main" val="175427261"/>
                        </a:ext>
                      </a:extLst>
                    </a:gridCol>
                    <a:gridCol w="932818">
                      <a:extLst>
                        <a:ext uri="{9D8B030D-6E8A-4147-A177-3AD203B41FA5}">
                          <a16:colId xmlns:a16="http://schemas.microsoft.com/office/drawing/2014/main" val="24272988"/>
                        </a:ext>
                      </a:extLst>
                    </a:gridCol>
                    <a:gridCol w="932818">
                      <a:extLst>
                        <a:ext uri="{9D8B030D-6E8A-4147-A177-3AD203B41FA5}">
                          <a16:colId xmlns:a16="http://schemas.microsoft.com/office/drawing/2014/main" val="2353769655"/>
                        </a:ext>
                      </a:extLst>
                    </a:gridCol>
                    <a:gridCol w="939779">
                      <a:extLst>
                        <a:ext uri="{9D8B030D-6E8A-4147-A177-3AD203B41FA5}">
                          <a16:colId xmlns:a16="http://schemas.microsoft.com/office/drawing/2014/main" val="3285549255"/>
                        </a:ext>
                      </a:extLst>
                    </a:gridCol>
                    <a:gridCol w="932819">
                      <a:extLst>
                        <a:ext uri="{9D8B030D-6E8A-4147-A177-3AD203B41FA5}">
                          <a16:colId xmlns:a16="http://schemas.microsoft.com/office/drawing/2014/main" val="1243945241"/>
                        </a:ext>
                      </a:extLst>
                    </a:gridCol>
                    <a:gridCol w="880502">
                      <a:extLst>
                        <a:ext uri="{9D8B030D-6E8A-4147-A177-3AD203B41FA5}">
                          <a16:colId xmlns:a16="http://schemas.microsoft.com/office/drawing/2014/main" val="216003195"/>
                        </a:ext>
                      </a:extLst>
                    </a:gridCol>
                    <a:gridCol w="825023">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pPr algn="ctr">
                            <a:lnSpc>
                              <a:spcPct val="107000"/>
                            </a:lnSpc>
                            <a:spcAft>
                              <a:spcPts val="80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5</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1</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0</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82826803"/>
                      </a:ext>
                    </a:extLst>
                  </a:tr>
                </a:tbl>
              </a:graphicData>
            </a:graphic>
          </p:graphicFrame>
        </mc:Choice>
        <mc:Fallback>
          <p:graphicFrame>
            <p:nvGraphicFramePr>
              <p:cNvPr id="6" name="Table 5"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8016D803-0694-14CF-F06A-E88B4BD2C645}"/>
                  </a:ext>
                </a:extLst>
              </p:cNvPr>
              <p:cNvGraphicFramePr>
                <a:graphicFrameLocks noGrp="1"/>
              </p:cNvGraphicFramePr>
              <p:nvPr>
                <p:extLst>
                  <p:ext uri="{D42A27DB-BD31-4B8C-83A1-F6EECF244321}">
                    <p14:modId xmlns:p14="http://schemas.microsoft.com/office/powerpoint/2010/main" val="947450950"/>
                  </p:ext>
                </p:extLst>
              </p:nvPr>
            </p:nvGraphicFramePr>
            <p:xfrm>
              <a:off x="360000" y="1635864"/>
              <a:ext cx="8889619" cy="1294208"/>
            </p:xfrm>
            <a:graphic>
              <a:graphicData uri="http://schemas.openxmlformats.org/drawingml/2006/table">
                <a:tbl>
                  <a:tblPr firstRow="1" firstCol="1" bandRow="1">
                    <a:tableStyleId>{5C22544A-7EE6-4342-B048-85BDC9FD1C3A}</a:tableStyleId>
                  </a:tblPr>
                  <a:tblGrid>
                    <a:gridCol w="2485196">
                      <a:extLst>
                        <a:ext uri="{9D8B030D-6E8A-4147-A177-3AD203B41FA5}">
                          <a16:colId xmlns:a16="http://schemas.microsoft.com/office/drawing/2014/main" val="1349853791"/>
                        </a:ext>
                      </a:extLst>
                    </a:gridCol>
                    <a:gridCol w="960664">
                      <a:extLst>
                        <a:ext uri="{9D8B030D-6E8A-4147-A177-3AD203B41FA5}">
                          <a16:colId xmlns:a16="http://schemas.microsoft.com/office/drawing/2014/main" val="175427261"/>
                        </a:ext>
                      </a:extLst>
                    </a:gridCol>
                    <a:gridCol w="932818">
                      <a:extLst>
                        <a:ext uri="{9D8B030D-6E8A-4147-A177-3AD203B41FA5}">
                          <a16:colId xmlns:a16="http://schemas.microsoft.com/office/drawing/2014/main" val="24272988"/>
                        </a:ext>
                      </a:extLst>
                    </a:gridCol>
                    <a:gridCol w="932818">
                      <a:extLst>
                        <a:ext uri="{9D8B030D-6E8A-4147-A177-3AD203B41FA5}">
                          <a16:colId xmlns:a16="http://schemas.microsoft.com/office/drawing/2014/main" val="2353769655"/>
                        </a:ext>
                      </a:extLst>
                    </a:gridCol>
                    <a:gridCol w="939779">
                      <a:extLst>
                        <a:ext uri="{9D8B030D-6E8A-4147-A177-3AD203B41FA5}">
                          <a16:colId xmlns:a16="http://schemas.microsoft.com/office/drawing/2014/main" val="3285549255"/>
                        </a:ext>
                      </a:extLst>
                    </a:gridCol>
                    <a:gridCol w="932819">
                      <a:extLst>
                        <a:ext uri="{9D8B030D-6E8A-4147-A177-3AD203B41FA5}">
                          <a16:colId xmlns:a16="http://schemas.microsoft.com/office/drawing/2014/main" val="1243945241"/>
                        </a:ext>
                      </a:extLst>
                    </a:gridCol>
                    <a:gridCol w="880502">
                      <a:extLst>
                        <a:ext uri="{9D8B030D-6E8A-4147-A177-3AD203B41FA5}">
                          <a16:colId xmlns:a16="http://schemas.microsoft.com/office/drawing/2014/main" val="216003195"/>
                        </a:ext>
                      </a:extLst>
                    </a:gridCol>
                    <a:gridCol w="825023">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endParaRPr lang="en-US"/>
                        </a:p>
                      </a:txBody>
                      <a:tcPr marL="68580" marR="68580" marT="0" marB="0" anchor="ctr">
                        <a:blipFill>
                          <a:blip r:embed="rId3"/>
                          <a:stretch>
                            <a:fillRect l="-258861" t="-125263" r="-567722" b="-3158"/>
                          </a:stretch>
                        </a:blipFill>
                      </a:tcPr>
                    </a:tc>
                    <a:tc>
                      <a:txBody>
                        <a:bodyPr/>
                        <a:lstStyle/>
                        <a:p>
                          <a:endParaRPr lang="en-US"/>
                        </a:p>
                      </a:txBody>
                      <a:tcPr marL="68580" marR="68580" marT="0" marB="0" anchor="ctr">
                        <a:blipFill>
                          <a:blip r:embed="rId3"/>
                          <a:stretch>
                            <a:fillRect l="-370588" t="-125263" r="-486275" b="-3158"/>
                          </a:stretch>
                        </a:blipFill>
                      </a:tcPr>
                    </a:tc>
                    <a:tc>
                      <a:txBody>
                        <a:bodyPr/>
                        <a:lstStyle/>
                        <a:p>
                          <a:endParaRPr lang="en-US"/>
                        </a:p>
                      </a:txBody>
                      <a:tcPr marL="68580" marR="68580" marT="0" marB="0" anchor="ctr">
                        <a:blipFill>
                          <a:blip r:embed="rId3"/>
                          <a:stretch>
                            <a:fillRect l="-470588" t="-125263" r="-386275" b="-3158"/>
                          </a:stretch>
                        </a:blipFill>
                      </a:tcPr>
                    </a:tc>
                    <a:tc>
                      <a:txBody>
                        <a:bodyPr/>
                        <a:lstStyle/>
                        <a:p>
                          <a:endParaRPr lang="en-US"/>
                        </a:p>
                      </a:txBody>
                      <a:tcPr marL="68580" marR="68580" marT="0" marB="0" anchor="ctr">
                        <a:blipFill>
                          <a:blip r:embed="rId3"/>
                          <a:stretch>
                            <a:fillRect l="-566883" t="-125263" r="-283766" b="-3158"/>
                          </a:stretch>
                        </a:blipFill>
                      </a:tcPr>
                    </a:tc>
                    <a:tc>
                      <a:txBody>
                        <a:bodyPr/>
                        <a:lstStyle/>
                        <a:p>
                          <a:endParaRPr lang="en-US"/>
                        </a:p>
                      </a:txBody>
                      <a:tcPr marL="68580" marR="68580" marT="0" marB="0" anchor="ctr">
                        <a:blipFill>
                          <a:blip r:embed="rId3"/>
                          <a:stretch>
                            <a:fillRect l="-671242" t="-125263" r="-185621" b="-3158"/>
                          </a:stretch>
                        </a:blipFill>
                      </a:tcPr>
                    </a:tc>
                    <a:tc>
                      <a:txBody>
                        <a:bodyPr/>
                        <a:lstStyle/>
                        <a:p>
                          <a:endParaRPr lang="en-US"/>
                        </a:p>
                      </a:txBody>
                      <a:tcPr marL="68580" marR="68580" marT="0" marB="0" anchor="ctr">
                        <a:blipFill>
                          <a:blip r:embed="rId3"/>
                          <a:stretch>
                            <a:fillRect l="-813793" t="-125263" r="-95862" b="-3158"/>
                          </a:stretch>
                        </a:blipFill>
                      </a:tcPr>
                    </a:tc>
                    <a:tc>
                      <a:txBody>
                        <a:bodyPr/>
                        <a:lstStyle/>
                        <a:p>
                          <a:endParaRPr lang="en-US"/>
                        </a:p>
                      </a:txBody>
                      <a:tcPr marL="68580" marR="68580" marT="0" marB="0" anchor="ctr">
                        <a:blipFill>
                          <a:blip r:embed="rId3"/>
                          <a:stretch>
                            <a:fillRect l="-981481" t="-125263" r="-2963" b="-3158"/>
                          </a:stretch>
                        </a:blipFill>
                      </a:tcPr>
                    </a:tc>
                    <a:extLst>
                      <a:ext uri="{0D108BD9-81ED-4DB2-BD59-A6C34878D82A}">
                        <a16:rowId xmlns:a16="http://schemas.microsoft.com/office/drawing/2014/main" val="3382826803"/>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2" name="Table 1" descr="Comparing division strategies. There are 2 columns and 2 rows. The column headers are. Binary values and binary values in index form. The 2nd row reads. 8 divided by 2 = 4 and 2^3 divided by 2^1 = 2^2.">
                <a:extLst>
                  <a:ext uri="{FF2B5EF4-FFF2-40B4-BE49-F238E27FC236}">
                    <a16:creationId xmlns:a16="http://schemas.microsoft.com/office/drawing/2014/main" id="{4BB59421-B9DD-B7A6-448A-571C6FE652F4}"/>
                  </a:ext>
                </a:extLst>
              </p:cNvPr>
              <p:cNvGraphicFramePr>
                <a:graphicFrameLocks noGrp="1"/>
              </p:cNvGraphicFramePr>
              <p:nvPr>
                <p:extLst>
                  <p:ext uri="{D42A27DB-BD31-4B8C-83A1-F6EECF244321}">
                    <p14:modId xmlns:p14="http://schemas.microsoft.com/office/powerpoint/2010/main" val="1069207046"/>
                  </p:ext>
                </p:extLst>
              </p:nvPr>
            </p:nvGraphicFramePr>
            <p:xfrm>
              <a:off x="360000" y="3660903"/>
              <a:ext cx="7761316" cy="1375212"/>
            </p:xfrm>
            <a:graphic>
              <a:graphicData uri="http://schemas.openxmlformats.org/drawingml/2006/table">
                <a:tbl>
                  <a:tblPr firstRow="1" firstCol="1" bandRow="1">
                    <a:tableStyleId>{5C22544A-7EE6-4342-B048-85BDC9FD1C3A}</a:tableStyleId>
                  </a:tblPr>
                  <a:tblGrid>
                    <a:gridCol w="3249474">
                      <a:extLst>
                        <a:ext uri="{9D8B030D-6E8A-4147-A177-3AD203B41FA5}">
                          <a16:colId xmlns:a16="http://schemas.microsoft.com/office/drawing/2014/main" val="373199268"/>
                        </a:ext>
                      </a:extLst>
                    </a:gridCol>
                    <a:gridCol w="4511842">
                      <a:extLst>
                        <a:ext uri="{9D8B030D-6E8A-4147-A177-3AD203B41FA5}">
                          <a16:colId xmlns:a16="http://schemas.microsoft.com/office/drawing/2014/main" val="1820247219"/>
                        </a:ext>
                      </a:extLst>
                    </a:gridCol>
                  </a:tblGrid>
                  <a:tr h="706997">
                    <a:tc>
                      <a:txBody>
                        <a:bodyPr/>
                        <a:lstStyle/>
                        <a:p>
                          <a:pPr algn="ctr">
                            <a:lnSpc>
                              <a:spcPct val="107000"/>
                            </a:lnSpc>
                            <a:spcAft>
                              <a:spcPts val="800"/>
                            </a:spcAft>
                          </a:pPr>
                          <a:r>
                            <a:rPr lang="en-AU" sz="2000" dirty="0">
                              <a:effectLst/>
                              <a:latin typeface="+mj-lt"/>
                            </a:rPr>
                            <a:t>Binary values</a:t>
                          </a:r>
                          <a:endParaRPr lang="en-AU"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r>
                            <a:rPr lang="en-AU" sz="2000" dirty="0">
                              <a:effectLst/>
                              <a:latin typeface="+mj-lt"/>
                            </a:rPr>
                            <a:t>Binary values in index form </a:t>
                          </a:r>
                          <a:endParaRPr lang="en-AU" sz="2000" dirty="0">
                            <a:effectLst/>
                            <a:latin typeface="+mj-lt"/>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536421762"/>
                      </a:ext>
                    </a:extLst>
                  </a:tr>
                  <a:tr h="668215">
                    <a:tc>
                      <a:txBody>
                        <a:bodyPr/>
                        <a:lstStyle/>
                        <a:p>
                          <a:pPr marL="811213" indent="0" algn="ctr">
                            <a:lnSpc>
                              <a:spcPct val="107000"/>
                            </a:lnSpc>
                            <a:spcAft>
                              <a:spcPts val="0"/>
                            </a:spcAft>
                          </a:pPr>
                          <a14:m>
                            <m:oMathPara xmlns:m="http://schemas.openxmlformats.org/officeDocument/2006/math">
                              <m:oMathParaPr>
                                <m:jc m:val="left"/>
                              </m:oMathParaPr>
                              <m:oMath xmlns:m="http://schemas.openxmlformats.org/officeDocument/2006/math">
                                <m:r>
                                  <a:rPr lang="en-AU" sz="2400" i="0" kern="1200" smtClean="0">
                                    <a:solidFill>
                                      <a:schemeClr val="dk1"/>
                                    </a:solidFill>
                                    <a:effectLst/>
                                    <a:latin typeface="Cambria Math" panose="02040503050406030204" pitchFamily="18" charset="0"/>
                                    <a:ea typeface="+mn-ea"/>
                                    <a:cs typeface="+mn-cs"/>
                                  </a:rPr>
                                  <m:t>8</m:t>
                                </m:r>
                                <m:r>
                                  <a:rPr lang="en-AU" sz="2400" i="1" kern="1200" smtClean="0">
                                    <a:solidFill>
                                      <a:schemeClr val="dk1"/>
                                    </a:solidFill>
                                    <a:effectLst/>
                                    <a:latin typeface="Cambria Math" panose="02040503050406030204" pitchFamily="18" charset="0"/>
                                    <a:ea typeface="Cambria Math" panose="02040503050406030204" pitchFamily="18" charset="0"/>
                                    <a:cs typeface="+mn-cs"/>
                                  </a:rPr>
                                  <m:t>÷</m:t>
                                </m:r>
                                <m:r>
                                  <a:rPr lang="en-AU" sz="2400" kern="1200">
                                    <a:solidFill>
                                      <a:schemeClr val="dk1"/>
                                    </a:solidFill>
                                    <a:effectLst/>
                                    <a:latin typeface="Cambria Math" panose="02040503050406030204" pitchFamily="18" charset="0"/>
                                    <a:ea typeface="+mn-ea"/>
                                    <a:cs typeface="+mn-cs"/>
                                  </a:rPr>
                                  <m:t>2</m:t>
                                </m:r>
                                <m:r>
                                  <a:rPr lang="en-AU" sz="2400" b="1" i="0" kern="1200" smtClean="0">
                                    <a:solidFill>
                                      <a:schemeClr val="dk1"/>
                                    </a:solidFill>
                                    <a:effectLst/>
                                    <a:latin typeface="Cambria Math" panose="02040503050406030204" pitchFamily="18" charset="0"/>
                                    <a:ea typeface="+mn-ea"/>
                                    <a:cs typeface="+mn-cs"/>
                                  </a:rPr>
                                  <m:t>=</m:t>
                                </m:r>
                                <m:r>
                                  <a:rPr lang="en-AU" sz="2400" b="0" i="0" kern="1200" smtClean="0">
                                    <a:solidFill>
                                      <a:schemeClr val="dk1"/>
                                    </a:solidFill>
                                    <a:effectLst/>
                                    <a:latin typeface="Cambria Math" panose="02040503050406030204" pitchFamily="18" charset="0"/>
                                    <a:ea typeface="+mn-ea"/>
                                    <a:cs typeface="+mn-cs"/>
                                  </a:rPr>
                                  <m:t>4</m:t>
                                </m:r>
                              </m:oMath>
                            </m:oMathPara>
                          </a14:m>
                          <a:endParaRPr lang="en-AU" sz="2400" kern="1200" dirty="0">
                            <a:solidFill>
                              <a:schemeClr val="dk1"/>
                            </a:solidFill>
                            <a:effectLst/>
                            <a:latin typeface="+mn-lt"/>
                            <a:ea typeface="+mn-ea"/>
                            <a:cs typeface="+mn-cs"/>
                          </a:endParaRPr>
                        </a:p>
                      </a:txBody>
                      <a:tcPr marL="68580" marR="68580" marT="0" marB="0" anchor="ctr">
                        <a:solidFill>
                          <a:schemeClr val="tx1">
                            <a:lumMod val="25000"/>
                            <a:lumOff val="75000"/>
                          </a:schemeClr>
                        </a:solidFill>
                      </a:tcPr>
                    </a:tc>
                    <a:tc>
                      <a:txBody>
                        <a:bodyPr/>
                        <a:lstStyle/>
                        <a:p>
                          <a:pPr marL="7207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400" i="1" kern="1200" smtClean="0">
                                        <a:solidFill>
                                          <a:schemeClr val="dk1"/>
                                        </a:solidFill>
                                        <a:effectLst/>
                                        <a:latin typeface="Cambria Math" panose="02040503050406030204" pitchFamily="18" charset="0"/>
                                        <a:ea typeface="+mn-ea"/>
                                        <a:cs typeface="+mn-cs"/>
                                      </a:rPr>
                                    </m:ctrlPr>
                                  </m:sSupPr>
                                  <m:e>
                                    <m:r>
                                      <a:rPr lang="en-AU" sz="2400" kern="1200">
                                        <a:solidFill>
                                          <a:schemeClr val="dk1"/>
                                        </a:solidFill>
                                        <a:effectLst/>
                                        <a:latin typeface="Cambria Math" panose="02040503050406030204" pitchFamily="18" charset="0"/>
                                        <a:ea typeface="+mn-ea"/>
                                        <a:cs typeface="+mn-cs"/>
                                      </a:rPr>
                                      <m:t>2</m:t>
                                    </m:r>
                                  </m:e>
                                  <m:sup>
                                    <m:r>
                                      <a:rPr lang="en-AU" sz="2400" b="0" i="0" kern="1200" smtClean="0">
                                        <a:solidFill>
                                          <a:schemeClr val="dk1"/>
                                        </a:solidFill>
                                        <a:effectLst/>
                                        <a:latin typeface="Cambria Math" panose="02040503050406030204" pitchFamily="18" charset="0"/>
                                        <a:ea typeface="+mn-ea"/>
                                        <a:cs typeface="+mn-cs"/>
                                      </a:rPr>
                                      <m:t>3</m:t>
                                    </m:r>
                                  </m:sup>
                                </m:sSup>
                                <m:r>
                                  <a:rPr lang="en-AU" sz="2400" i="1" kern="1200" smtClean="0">
                                    <a:solidFill>
                                      <a:schemeClr val="dk1"/>
                                    </a:solidFill>
                                    <a:effectLst/>
                                    <a:latin typeface="Cambria Math" panose="02040503050406030204" pitchFamily="18" charset="0"/>
                                    <a:ea typeface="Cambria Math" panose="02040503050406030204" pitchFamily="18" charset="0"/>
                                    <a:cs typeface="+mn-cs"/>
                                  </a:rPr>
                                  <m:t>÷</m:t>
                                </m:r>
                                <m:sSup>
                                  <m:sSupPr>
                                    <m:ctrlPr>
                                      <a:rPr lang="en-AU" sz="2400" i="1" kern="1200">
                                        <a:solidFill>
                                          <a:schemeClr val="dk1"/>
                                        </a:solidFill>
                                        <a:effectLst/>
                                        <a:latin typeface="Cambria Math" panose="02040503050406030204" pitchFamily="18" charset="0"/>
                                        <a:ea typeface="+mn-ea"/>
                                        <a:cs typeface="+mn-cs"/>
                                      </a:rPr>
                                    </m:ctrlPr>
                                  </m:sSupPr>
                                  <m:e>
                                    <m:r>
                                      <a:rPr lang="en-AU" sz="2400" kern="1200">
                                        <a:solidFill>
                                          <a:schemeClr val="dk1"/>
                                        </a:solidFill>
                                        <a:effectLst/>
                                        <a:latin typeface="Cambria Math" panose="02040503050406030204" pitchFamily="18" charset="0"/>
                                        <a:ea typeface="+mn-ea"/>
                                        <a:cs typeface="+mn-cs"/>
                                      </a:rPr>
                                      <m:t>2</m:t>
                                    </m:r>
                                  </m:e>
                                  <m:sup>
                                    <m:r>
                                      <a:rPr lang="en-AU" sz="2400" kern="1200">
                                        <a:solidFill>
                                          <a:schemeClr val="dk1"/>
                                        </a:solidFill>
                                        <a:effectLst/>
                                        <a:latin typeface="Cambria Math" panose="02040503050406030204" pitchFamily="18" charset="0"/>
                                        <a:ea typeface="+mn-ea"/>
                                        <a:cs typeface="+mn-cs"/>
                                      </a:rPr>
                                      <m:t>1</m:t>
                                    </m:r>
                                  </m:sup>
                                </m:sSup>
                                <m:r>
                                  <a:rPr lang="en-AU" sz="2400" kern="1200">
                                    <a:solidFill>
                                      <a:schemeClr val="dk1"/>
                                    </a:solidFill>
                                    <a:effectLst/>
                                    <a:latin typeface="Cambria Math" panose="02040503050406030204" pitchFamily="18" charset="0"/>
                                    <a:ea typeface="+mn-ea"/>
                                    <a:cs typeface="+mn-cs"/>
                                  </a:rPr>
                                  <m:t>=</m:t>
                                </m:r>
                                <m:sSup>
                                  <m:sSupPr>
                                    <m:ctrlPr>
                                      <a:rPr lang="en-AU" sz="2400" i="1" kern="1200">
                                        <a:solidFill>
                                          <a:schemeClr val="dk1"/>
                                        </a:solidFill>
                                        <a:effectLst/>
                                        <a:latin typeface="Cambria Math" panose="02040503050406030204" pitchFamily="18" charset="0"/>
                                        <a:ea typeface="+mn-ea"/>
                                        <a:cs typeface="+mn-cs"/>
                                      </a:rPr>
                                    </m:ctrlPr>
                                  </m:sSupPr>
                                  <m:e>
                                    <m:r>
                                      <a:rPr lang="en-AU" sz="2400" kern="1200">
                                        <a:solidFill>
                                          <a:schemeClr val="dk1"/>
                                        </a:solidFill>
                                        <a:effectLst/>
                                        <a:latin typeface="Cambria Math" panose="02040503050406030204" pitchFamily="18" charset="0"/>
                                        <a:ea typeface="+mn-ea"/>
                                        <a:cs typeface="+mn-cs"/>
                                      </a:rPr>
                                      <m:t>2</m:t>
                                    </m:r>
                                  </m:e>
                                  <m:sup>
                                    <m:r>
                                      <a:rPr lang="en-AU" sz="2400" b="0" i="0" kern="1200" smtClean="0">
                                        <a:solidFill>
                                          <a:schemeClr val="dk1"/>
                                        </a:solidFill>
                                        <a:effectLst/>
                                        <a:latin typeface="Cambria Math" panose="02040503050406030204" pitchFamily="18" charset="0"/>
                                        <a:ea typeface="+mn-ea"/>
                                        <a:cs typeface="+mn-cs"/>
                                      </a:rPr>
                                      <m:t>2</m:t>
                                    </m:r>
                                  </m:sup>
                                </m:sSup>
                              </m:oMath>
                            </m:oMathPara>
                          </a14:m>
                          <a:endParaRPr lang="en-AU" sz="2400" kern="1200" dirty="0">
                            <a:solidFill>
                              <a:schemeClr val="dk1"/>
                            </a:solidFill>
                            <a:effectLst/>
                            <a:latin typeface="+mn-lt"/>
                            <a:ea typeface="+mn-ea"/>
                            <a:cs typeface="+mn-cs"/>
                          </a:endParaRPr>
                        </a:p>
                      </a:txBody>
                      <a:tcPr marL="68580" marR="68580" marT="0" marB="0" anchor="ctr">
                        <a:solidFill>
                          <a:schemeClr val="tx1">
                            <a:lumMod val="25000"/>
                            <a:lumOff val="75000"/>
                          </a:schemeClr>
                        </a:solidFill>
                      </a:tcPr>
                    </a:tc>
                    <a:extLst>
                      <a:ext uri="{0D108BD9-81ED-4DB2-BD59-A6C34878D82A}">
                        <a16:rowId xmlns:a16="http://schemas.microsoft.com/office/drawing/2014/main" val="1223528882"/>
                      </a:ext>
                    </a:extLst>
                  </a:tr>
                </a:tbl>
              </a:graphicData>
            </a:graphic>
          </p:graphicFrame>
        </mc:Choice>
        <mc:Fallback>
          <p:graphicFrame>
            <p:nvGraphicFramePr>
              <p:cNvPr id="2" name="Table 1" descr="Comparing division strategies. There are 2 columns and 2 rows. The column headers are. Binary values and binary values in index form. The 2nd row reads. 8 divided by 2 = 4 and 2^3 divided by 2^1 = 2^2.">
                <a:extLst>
                  <a:ext uri="{FF2B5EF4-FFF2-40B4-BE49-F238E27FC236}">
                    <a16:creationId xmlns:a16="http://schemas.microsoft.com/office/drawing/2014/main" id="{4BB59421-B9DD-B7A6-448A-571C6FE652F4}"/>
                  </a:ext>
                </a:extLst>
              </p:cNvPr>
              <p:cNvGraphicFramePr>
                <a:graphicFrameLocks noGrp="1"/>
              </p:cNvGraphicFramePr>
              <p:nvPr>
                <p:extLst>
                  <p:ext uri="{D42A27DB-BD31-4B8C-83A1-F6EECF244321}">
                    <p14:modId xmlns:p14="http://schemas.microsoft.com/office/powerpoint/2010/main" val="1069207046"/>
                  </p:ext>
                </p:extLst>
              </p:nvPr>
            </p:nvGraphicFramePr>
            <p:xfrm>
              <a:off x="360000" y="3660903"/>
              <a:ext cx="7761316" cy="1375212"/>
            </p:xfrm>
            <a:graphic>
              <a:graphicData uri="http://schemas.openxmlformats.org/drawingml/2006/table">
                <a:tbl>
                  <a:tblPr firstRow="1" firstCol="1" bandRow="1">
                    <a:tableStyleId>{5C22544A-7EE6-4342-B048-85BDC9FD1C3A}</a:tableStyleId>
                  </a:tblPr>
                  <a:tblGrid>
                    <a:gridCol w="3249474">
                      <a:extLst>
                        <a:ext uri="{9D8B030D-6E8A-4147-A177-3AD203B41FA5}">
                          <a16:colId xmlns:a16="http://schemas.microsoft.com/office/drawing/2014/main" val="373199268"/>
                        </a:ext>
                      </a:extLst>
                    </a:gridCol>
                    <a:gridCol w="4511842">
                      <a:extLst>
                        <a:ext uri="{9D8B030D-6E8A-4147-A177-3AD203B41FA5}">
                          <a16:colId xmlns:a16="http://schemas.microsoft.com/office/drawing/2014/main" val="1820247219"/>
                        </a:ext>
                      </a:extLst>
                    </a:gridCol>
                  </a:tblGrid>
                  <a:tr h="706997">
                    <a:tc>
                      <a:txBody>
                        <a:bodyPr/>
                        <a:lstStyle/>
                        <a:p>
                          <a:pPr algn="ctr">
                            <a:lnSpc>
                              <a:spcPct val="107000"/>
                            </a:lnSpc>
                            <a:spcAft>
                              <a:spcPts val="800"/>
                            </a:spcAft>
                          </a:pPr>
                          <a:r>
                            <a:rPr lang="en-AU" sz="2000" dirty="0">
                              <a:effectLst/>
                              <a:latin typeface="+mj-lt"/>
                            </a:rPr>
                            <a:t>Binary values</a:t>
                          </a:r>
                          <a:endParaRPr lang="en-AU" sz="2000" dirty="0">
                            <a:effectLst/>
                            <a:latin typeface="+mj-lt"/>
                            <a:ea typeface="Calibri" panose="020F0502020204030204" pitchFamily="34" charset="0"/>
                            <a:cs typeface="Times New Roman" panose="02020603050405020304" pitchFamily="18" charset="0"/>
                          </a:endParaRPr>
                        </a:p>
                      </a:txBody>
                      <a:tcPr marL="68580" marR="68580" marT="0" marB="0" anchor="ctr">
                        <a:solidFill>
                          <a:schemeClr val="accent1"/>
                        </a:solidFill>
                      </a:tcPr>
                    </a:tc>
                    <a:tc>
                      <a:txBody>
                        <a:bodyPr/>
                        <a:lstStyle/>
                        <a:p>
                          <a:pPr algn="ctr"/>
                          <a:r>
                            <a:rPr lang="en-AU" sz="2000" dirty="0">
                              <a:effectLst/>
                              <a:latin typeface="+mj-lt"/>
                            </a:rPr>
                            <a:t>Binary values in index form </a:t>
                          </a:r>
                          <a:endParaRPr lang="en-AU" sz="2000" dirty="0">
                            <a:effectLst/>
                            <a:latin typeface="+mj-lt"/>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536421762"/>
                      </a:ext>
                    </a:extLst>
                  </a:tr>
                  <a:tr h="668215">
                    <a:tc>
                      <a:txBody>
                        <a:bodyPr/>
                        <a:lstStyle/>
                        <a:p>
                          <a:endParaRPr lang="en-US"/>
                        </a:p>
                      </a:txBody>
                      <a:tcPr marL="68580" marR="68580" marT="0" marB="0" anchor="ctr">
                        <a:blipFill>
                          <a:blip r:embed="rId4"/>
                          <a:stretch>
                            <a:fillRect l="-188" t="-107273" r="-139775" b="-1818"/>
                          </a:stretch>
                        </a:blipFill>
                      </a:tcPr>
                    </a:tc>
                    <a:tc>
                      <a:txBody>
                        <a:bodyPr/>
                        <a:lstStyle/>
                        <a:p>
                          <a:endParaRPr lang="en-US"/>
                        </a:p>
                      </a:txBody>
                      <a:tcPr marL="68580" marR="68580" marT="0" marB="0" anchor="ctr">
                        <a:blipFill>
                          <a:blip r:embed="rId4"/>
                          <a:stretch>
                            <a:fillRect l="-72065" t="-107273" r="-540" b="-1818"/>
                          </a:stretch>
                        </a:blipFill>
                      </a:tcPr>
                    </a:tc>
                    <a:extLst>
                      <a:ext uri="{0D108BD9-81ED-4DB2-BD59-A6C34878D82A}">
                        <a16:rowId xmlns:a16="http://schemas.microsoft.com/office/drawing/2014/main" val="1223528882"/>
                      </a:ext>
                    </a:extLst>
                  </a:tr>
                </a:tbl>
              </a:graphicData>
            </a:graphic>
          </p:graphicFrame>
        </mc:Fallback>
      </mc:AlternateContent>
      <p:sp>
        <p:nvSpPr>
          <p:cNvPr id="3" name="Slide Number Placeholder 2">
            <a:extLst>
              <a:ext uri="{FF2B5EF4-FFF2-40B4-BE49-F238E27FC236}">
                <a16:creationId xmlns:a16="http://schemas.microsoft.com/office/drawing/2014/main" id="{BF38D144-C43B-DFAD-67E7-B4908978BF0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13</a:t>
            </a:fld>
            <a:endParaRPr lang="en-AU"/>
          </a:p>
        </p:txBody>
      </p:sp>
    </p:spTree>
    <p:extLst>
      <p:ext uri="{BB962C8B-B14F-4D97-AF65-F5344CB8AC3E}">
        <p14:creationId xmlns:p14="http://schemas.microsoft.com/office/powerpoint/2010/main" val="4096851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9EBF15-88F2-5CA3-6659-F27F325FCF75}"/>
              </a:ext>
            </a:extLst>
          </p:cNvPr>
          <p:cNvSpPr>
            <a:spLocks noGrp="1"/>
          </p:cNvSpPr>
          <p:nvPr>
            <p:ph type="title"/>
          </p:nvPr>
        </p:nvSpPr>
        <p:spPr/>
        <p:txBody>
          <a:bodyPr/>
          <a:lstStyle/>
          <a:p>
            <a:r>
              <a:rPr lang="en-AU" dirty="0"/>
              <a:t>Investigating division strategies</a:t>
            </a:r>
          </a:p>
        </p:txBody>
      </p:sp>
      <p:sp>
        <p:nvSpPr>
          <p:cNvPr id="8" name="Text Placeholder 12">
            <a:extLst>
              <a:ext uri="{FF2B5EF4-FFF2-40B4-BE49-F238E27FC236}">
                <a16:creationId xmlns:a16="http://schemas.microsoft.com/office/drawing/2014/main" id="{5230C9C6-EB0F-52FA-D0CF-5177E6B18117}"/>
              </a:ext>
            </a:extLst>
          </p:cNvPr>
          <p:cNvSpPr>
            <a:spLocks noGrp="1"/>
          </p:cNvSpPr>
          <p:nvPr>
            <p:ph type="body" sz="quarter" idx="18"/>
          </p:nvPr>
        </p:nvSpPr>
        <p:spPr>
          <a:xfrm>
            <a:off x="360000" y="982520"/>
            <a:ext cx="10080000" cy="310015"/>
          </a:xfrm>
        </p:spPr>
        <p:txBody>
          <a:bodyPr/>
          <a:lstStyle/>
          <a:p>
            <a:r>
              <a:rPr lang="en-AU"/>
              <a:t>Coding with numbers</a:t>
            </a:r>
          </a:p>
        </p:txBody>
      </p:sp>
      <mc:AlternateContent xmlns:mc="http://schemas.openxmlformats.org/markup-compatibility/2006">
        <mc:Choice xmlns:a14="http://schemas.microsoft.com/office/drawing/2010/main" Requires="a14">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885072377"/>
                  </p:ext>
                </p:extLst>
              </p:nvPr>
            </p:nvGraphicFramePr>
            <p:xfrm>
              <a:off x="360000" y="1677022"/>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5</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1</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0</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extLst>
                      <a:ext uri="{0D108BD9-81ED-4DB2-BD59-A6C34878D82A}">
                        <a16:rowId xmlns:a16="http://schemas.microsoft.com/office/drawing/2014/main" val="3382826803"/>
                      </a:ext>
                    </a:extLst>
                  </a:tr>
                </a:tbl>
              </a:graphicData>
            </a:graphic>
          </p:graphicFrame>
        </mc:Choice>
        <mc:Fallback>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885072377"/>
                  </p:ext>
                </p:extLst>
              </p:nvPr>
            </p:nvGraphicFramePr>
            <p:xfrm>
              <a:off x="360000" y="1677022"/>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endParaRPr lang="en-US"/>
                        </a:p>
                      </a:txBody>
                      <a:tcPr marL="68580" marR="68580" marT="36000" marB="0" anchor="b">
                        <a:blipFill>
                          <a:blip r:embed="rId3"/>
                          <a:stretch>
                            <a:fillRect l="-229688" t="-124194" r="-584375" b="-30645"/>
                          </a:stretch>
                        </a:blipFill>
                      </a:tcPr>
                    </a:tc>
                    <a:tc>
                      <a:txBody>
                        <a:bodyPr/>
                        <a:lstStyle/>
                        <a:p>
                          <a:endParaRPr lang="en-US"/>
                        </a:p>
                      </a:txBody>
                      <a:tcPr marL="68580" marR="68580" marT="36000" marB="0" anchor="b">
                        <a:blipFill>
                          <a:blip r:embed="rId3"/>
                          <a:stretch>
                            <a:fillRect l="-351667" t="-124194" r="-523333" b="-30645"/>
                          </a:stretch>
                        </a:blipFill>
                      </a:tcPr>
                    </a:tc>
                    <a:tc>
                      <a:txBody>
                        <a:bodyPr/>
                        <a:lstStyle/>
                        <a:p>
                          <a:endParaRPr lang="en-US"/>
                        </a:p>
                      </a:txBody>
                      <a:tcPr marL="68580" marR="68580" marT="36000" marB="0" anchor="b">
                        <a:blipFill>
                          <a:blip r:embed="rId3"/>
                          <a:stretch>
                            <a:fillRect l="-426772" t="-124194" r="-394488" b="-30645"/>
                          </a:stretch>
                        </a:blipFill>
                      </a:tcPr>
                    </a:tc>
                    <a:tc>
                      <a:txBody>
                        <a:bodyPr/>
                        <a:lstStyle/>
                        <a:p>
                          <a:endParaRPr lang="en-US"/>
                        </a:p>
                      </a:txBody>
                      <a:tcPr marL="68580" marR="68580" marT="36000" marB="0" anchor="b">
                        <a:blipFill>
                          <a:blip r:embed="rId3"/>
                          <a:stretch>
                            <a:fillRect l="-576724" t="-124194" r="-331897" b="-30645"/>
                          </a:stretch>
                        </a:blipFill>
                      </a:tcPr>
                    </a:tc>
                    <a:tc>
                      <a:txBody>
                        <a:bodyPr/>
                        <a:lstStyle/>
                        <a:p>
                          <a:endParaRPr lang="en-US"/>
                        </a:p>
                      </a:txBody>
                      <a:tcPr marL="68580" marR="68580" marT="36000" marB="0" anchor="b">
                        <a:blipFill>
                          <a:blip r:embed="rId3"/>
                          <a:stretch>
                            <a:fillRect l="-643443" t="-124194" r="-215574" b="-30645"/>
                          </a:stretch>
                        </a:blipFill>
                      </a:tcPr>
                    </a:tc>
                    <a:tc>
                      <a:txBody>
                        <a:bodyPr/>
                        <a:lstStyle/>
                        <a:p>
                          <a:endParaRPr lang="en-US"/>
                        </a:p>
                      </a:txBody>
                      <a:tcPr marL="68580" marR="68580" marT="36000" marB="0" anchor="b">
                        <a:blipFill>
                          <a:blip r:embed="rId3"/>
                          <a:stretch>
                            <a:fillRect l="-719841" t="-124194" r="-108730" b="-30645"/>
                          </a:stretch>
                        </a:blipFill>
                      </a:tcPr>
                    </a:tc>
                    <a:tc>
                      <a:txBody>
                        <a:bodyPr/>
                        <a:lstStyle/>
                        <a:p>
                          <a:endParaRPr lang="en-US"/>
                        </a:p>
                      </a:txBody>
                      <a:tcPr marL="68580" marR="68580" marT="36000" marB="0" anchor="b">
                        <a:blipFill>
                          <a:blip r:embed="rId3"/>
                          <a:stretch>
                            <a:fillRect l="-776692" t="-124194" r="-3008" b="-30645"/>
                          </a:stretch>
                        </a:blipFill>
                      </a:tcPr>
                    </a:tc>
                    <a:extLst>
                      <a:ext uri="{0D108BD9-81ED-4DB2-BD59-A6C34878D82A}">
                        <a16:rowId xmlns:a16="http://schemas.microsoft.com/office/drawing/2014/main" val="3382826803"/>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6" name="Table 5" descr="Comparing division strategies. There are 2 columns and 6 rows. The column headers are. Binary values and binary values in index form. The 2nd row reads. 8 divided by 4 = blank and 2^3 divided by 2^2 = 2^blank. The 3rd row reads 64 divided by blank = 32 and 2^6 divided by blank = 2^5. The 4th row reads. 32 divided by 4 = blank and 2^5 divided by 2^2 = blank. The 5th row reads. blank divided by 1 = 8 and blank divided by 2^0 = 2^3. The last row reads 16 divided by 16 = blank and 2^4 divided by 2^4 = blank.">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3891779154"/>
                  </p:ext>
                </p:extLst>
              </p:nvPr>
            </p:nvGraphicFramePr>
            <p:xfrm>
              <a:off x="360000" y="3657683"/>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a:solidFill>
                                <a:schemeClr val="bg1"/>
                              </a:solidFill>
                              <a:effectLst/>
                              <a:latin typeface="+mj-lt"/>
                            </a:rPr>
                            <a:t>Binary values</a:t>
                          </a:r>
                          <a:endParaRPr lang="en-AU" sz="200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0" i="0" smtClean="0">
                                    <a:effectLst/>
                                    <a:latin typeface="Cambria Math" panose="02040503050406030204" pitchFamily="18" charset="0"/>
                                  </a:rPr>
                                  <m:t>8</m:t>
                                </m:r>
                                <m:r>
                                  <a:rPr lang="en-AU" sz="2000" b="0" i="1" smtClean="0">
                                    <a:effectLst/>
                                    <a:latin typeface="Cambria Math" panose="02040503050406030204" pitchFamily="18" charset="0"/>
                                    <a:ea typeface="Cambria Math" panose="02040503050406030204" pitchFamily="18" charset="0"/>
                                  </a:rPr>
                                  <m:t>÷</m:t>
                                </m:r>
                                <m:r>
                                  <a:rPr lang="en-AU" sz="2000" b="0" i="1">
                                    <a:effectLst/>
                                    <a:latin typeface="Cambria Math" panose="02040503050406030204" pitchFamily="18" charset="0"/>
                                  </a:rPr>
                                  <m:t>4</m:t>
                                </m:r>
                                <m:r>
                                  <a:rPr lang="en-AU" sz="2000" b="0">
                                    <a:effectLst/>
                                    <a:latin typeface="Cambria Math" panose="02040503050406030204" pitchFamily="18" charset="0"/>
                                  </a:rPr>
                                  <m:t>=</m:t>
                                </m:r>
                                <m:r>
                                  <a:rPr lang="en-AU" sz="2000" b="1" i="0" smtClean="0">
                                    <a:effectLst/>
                                    <a:latin typeface="Cambria Math" panose="02040503050406030204" pitchFamily="18" charset="0"/>
                                  </a:rPr>
                                  <m:t>__</m:t>
                                </m:r>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3</m:t>
                                    </m:r>
                                  </m:sup>
                                </m:sSup>
                                <m:r>
                                  <a:rPr lang="en-AU" sz="2000" b="0" i="1" smtClean="0">
                                    <a:effectLst/>
                                    <a:latin typeface="Cambria Math" panose="02040503050406030204" pitchFamily="18" charset="0"/>
                                    <a:ea typeface="Cambria Math" panose="02040503050406030204" pitchFamily="18" charset="0"/>
                                  </a:rPr>
                                  <m:t>÷</m:t>
                                </m:r>
                                <m:sSup>
                                  <m:sSupPr>
                                    <m:ctrlPr>
                                      <a:rPr lang="en-AU" sz="2000" b="0" i="1">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2</m:t>
                                    </m:r>
                                  </m:sup>
                                </m:sSup>
                                <m:r>
                                  <a:rPr lang="en-AU" sz="2000" b="0">
                                    <a:effectLst/>
                                    <a:latin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smtClean="0">
                                        <a:effectLst/>
                                        <a:latin typeface="Cambria Math" panose="02040503050406030204" pitchFamily="18" charset="0"/>
                                      </a:rPr>
                                      <m:t>2</m:t>
                                    </m:r>
                                  </m:e>
                                  <m:sup>
                                    <m:r>
                                      <a:rPr lang="en-AU" sz="2000" b="0" i="1" smtClean="0">
                                        <a:effectLst/>
                                        <a:latin typeface="Cambria Math" panose="02040503050406030204" pitchFamily="18" charset="0"/>
                                      </a:rPr>
                                      <m:t>__</m:t>
                                    </m:r>
                                  </m:sup>
                                </m:sSup>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1584726"/>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0" i="1" smtClean="0">
                                    <a:effectLst/>
                                    <a:latin typeface="Cambria Math" panose="02040503050406030204" pitchFamily="18" charset="0"/>
                                  </a:rPr>
                                  <m:t>6</m:t>
                                </m:r>
                                <m:r>
                                  <a:rPr lang="en-AU" sz="2000" b="0" i="0" smtClean="0">
                                    <a:effectLst/>
                                    <a:latin typeface="Cambria Math" panose="02040503050406030204" pitchFamily="18" charset="0"/>
                                  </a:rPr>
                                  <m:t>4</m:t>
                                </m:r>
                                <m:r>
                                  <a:rPr lang="en-AU" sz="2000" b="1" i="1" smtClean="0">
                                    <a:effectLst/>
                                    <a:latin typeface="Cambria Math" panose="02040503050406030204" pitchFamily="18" charset="0"/>
                                    <a:ea typeface="Cambria Math" panose="02040503050406030204" pitchFamily="18" charset="0"/>
                                  </a:rPr>
                                  <m:t>÷__</m:t>
                                </m:r>
                                <m:r>
                                  <a:rPr lang="en-AU" sz="2000" b="1">
                                    <a:effectLst/>
                                    <a:latin typeface="Cambria Math" panose="02040503050406030204" pitchFamily="18" charset="0"/>
                                  </a:rPr>
                                  <m:t>=</m:t>
                                </m:r>
                                <m:r>
                                  <a:rPr lang="en-AU" sz="2000" b="0" i="1" smtClean="0">
                                    <a:effectLst/>
                                    <a:latin typeface="Cambria Math" panose="02040503050406030204" pitchFamily="18" charset="0"/>
                                  </a:rPr>
                                  <m:t>32</m:t>
                                </m:r>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1" smtClean="0">
                                        <a:effectLst/>
                                        <a:latin typeface="Cambria Math" panose="02040503050406030204" pitchFamily="18" charset="0"/>
                                      </a:rPr>
                                      <m:t>6</m:t>
                                    </m:r>
                                  </m:sup>
                                </m:sSup>
                                <m:r>
                                  <a:rPr lang="en-AU" sz="2000" b="0" i="1" smtClean="0">
                                    <a:effectLst/>
                                    <a:latin typeface="Cambria Math" panose="02040503050406030204" pitchFamily="18" charset="0"/>
                                    <a:ea typeface="Cambria Math" panose="02040503050406030204" pitchFamily="18" charset="0"/>
                                  </a:rPr>
                                  <m:t>÷__</m:t>
                                </m:r>
                                <m:r>
                                  <a:rPr lang="en-AU" sz="2000" b="0">
                                    <a:effectLst/>
                                    <a:latin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1" smtClean="0">
                                        <a:effectLst/>
                                        <a:latin typeface="Cambria Math" panose="02040503050406030204" pitchFamily="18" charset="0"/>
                                      </a:rPr>
                                      <m:t>5</m:t>
                                    </m:r>
                                  </m:sup>
                                </m:sSup>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6578357"/>
                      </a:ext>
                    </a:extLst>
                  </a:tr>
                  <a:tr h="483577">
                    <a:tc>
                      <a:txBody>
                        <a:bodyPr/>
                        <a:lstStyle/>
                        <a:p>
                          <a:pPr marL="1081088"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AU" sz="2000" b="0" i="1" smtClean="0">
                                    <a:effectLst/>
                                    <a:latin typeface="Cambria Math" panose="02040503050406030204" pitchFamily="18" charset="0"/>
                                    <a:ea typeface="+mn-ea"/>
                                  </a:rPr>
                                  <m:t>32</m:t>
                                </m:r>
                                <m:r>
                                  <a:rPr lang="en-AU" sz="2000" b="0" i="1" smtClean="0">
                                    <a:effectLst/>
                                    <a:latin typeface="Cambria Math" panose="02040503050406030204" pitchFamily="18" charset="0"/>
                                    <a:ea typeface="Cambria Math" panose="02040503050406030204" pitchFamily="18" charset="0"/>
                                  </a:rPr>
                                  <m:t>÷</m:t>
                                </m:r>
                                <m:r>
                                  <a:rPr lang="en-AU" sz="2000" b="0" i="0" smtClean="0">
                                    <a:effectLst/>
                                    <a:latin typeface="Cambria Math" panose="02040503050406030204" pitchFamily="18" charset="0"/>
                                    <a:ea typeface="Cambria Math" panose="02040503050406030204" pitchFamily="18" charset="0"/>
                                  </a:rPr>
                                  <m:t>4</m:t>
                                </m:r>
                                <m:r>
                                  <a:rPr lang="en-AU" sz="2000" b="1" i="0" smtClean="0">
                                    <a:effectLst/>
                                    <a:latin typeface="Cambria Math" panose="02040503050406030204" pitchFamily="18" charset="0"/>
                                    <a:ea typeface="Cambria Math" panose="02040503050406030204" pitchFamily="18" charset="0"/>
                                  </a:rPr>
                                  <m:t>=</m:t>
                                </m:r>
                                <m:r>
                                  <a:rPr lang="en-AU" sz="2000" b="1" i="1" smtClean="0">
                                    <a:effectLst/>
                                    <a:latin typeface="Cambria Math" panose="02040503050406030204" pitchFamily="18" charset="0"/>
                                    <a:ea typeface="Cambria Math" panose="02040503050406030204" pitchFamily="18" charset="0"/>
                                  </a:rPr>
                                  <m:t>__</m:t>
                                </m:r>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1" smtClean="0">
                                        <a:effectLst/>
                                        <a:latin typeface="Cambria Math" panose="02040503050406030204" pitchFamily="18" charset="0"/>
                                      </a:rPr>
                                      <m:t>5</m:t>
                                    </m:r>
                                  </m:sup>
                                </m:sSup>
                                <m:r>
                                  <a:rPr lang="en-AU" sz="2000" b="0" i="1" smtClean="0">
                                    <a:effectLst/>
                                    <a:latin typeface="Cambria Math" panose="02040503050406030204" pitchFamily="18" charset="0"/>
                                    <a:ea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2</m:t>
                                    </m:r>
                                  </m:sup>
                                </m:sSup>
                                <m:r>
                                  <a:rPr lang="en-AU" sz="2000" b="0" i="1" smtClean="0">
                                    <a:effectLst/>
                                    <a:latin typeface="Cambria Math" panose="02040503050406030204" pitchFamily="18" charset="0"/>
                                  </a:rPr>
                                  <m:t>=__</m:t>
                                </m:r>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3411258"/>
                      </a:ext>
                    </a:extLst>
                  </a:tr>
                  <a:tr h="501162">
                    <a:tc>
                      <a:txBody>
                        <a:bodyPr/>
                        <a:lstStyle/>
                        <a:p>
                          <a:pPr marL="1081088"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AU" sz="2000" b="1" i="1" smtClean="0">
                                    <a:effectLst/>
                                    <a:latin typeface="Cambria Math" panose="02040503050406030204" pitchFamily="18" charset="0"/>
                                  </a:rPr>
                                  <m:t>__</m:t>
                                </m:r>
                                <m:r>
                                  <a:rPr lang="en-AU" sz="2000" b="0" i="1" smtClean="0">
                                    <a:effectLst/>
                                    <a:latin typeface="Cambria Math" panose="02040503050406030204" pitchFamily="18" charset="0"/>
                                    <a:ea typeface="Cambria Math" panose="02040503050406030204" pitchFamily="18" charset="0"/>
                                  </a:rPr>
                                  <m:t>÷</m:t>
                                </m:r>
                                <m:r>
                                  <a:rPr lang="en-AU" sz="2000" b="0" i="1">
                                    <a:effectLst/>
                                    <a:latin typeface="Cambria Math" panose="02040503050406030204" pitchFamily="18" charset="0"/>
                                  </a:rPr>
                                  <m:t>1</m:t>
                                </m:r>
                                <m:r>
                                  <a:rPr lang="en-AU" sz="2000" b="0">
                                    <a:effectLst/>
                                    <a:latin typeface="Cambria Math" panose="02040503050406030204" pitchFamily="18" charset="0"/>
                                  </a:rPr>
                                  <m:t>=</m:t>
                                </m:r>
                                <m:r>
                                  <a:rPr lang="en-AU" sz="2000" b="0" i="0" smtClean="0">
                                    <a:effectLst/>
                                    <a:latin typeface="Cambria Math" panose="02040503050406030204" pitchFamily="18" charset="0"/>
                                  </a:rPr>
                                  <m:t>8</m:t>
                                </m:r>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AU" sz="2000" b="0" i="1" smtClean="0">
                                    <a:effectLst/>
                                    <a:latin typeface="Cambria Math" panose="02040503050406030204" pitchFamily="18" charset="0"/>
                                  </a:rPr>
                                  <m:t>__</m:t>
                                </m:r>
                                <m:r>
                                  <a:rPr lang="en-AU" sz="2000" b="0" i="1" smtClean="0">
                                    <a:effectLst/>
                                    <a:latin typeface="Cambria Math" panose="02040503050406030204" pitchFamily="18" charset="0"/>
                                    <a:ea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0</m:t>
                                    </m:r>
                                  </m:sup>
                                </m:sSup>
                                <m:r>
                                  <a:rPr lang="en-AU" sz="2000" b="0">
                                    <a:effectLst/>
                                    <a:latin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3</m:t>
                                    </m:r>
                                  </m:sup>
                                </m:sSup>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2076466"/>
                      </a:ext>
                    </a:extLst>
                  </a:tr>
                  <a:tr h="439615">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0" i="1" smtClean="0">
                                    <a:effectLst/>
                                    <a:latin typeface="Cambria Math" panose="02040503050406030204" pitchFamily="18" charset="0"/>
                                    <a:ea typeface="Calibri" panose="020F0502020204030204" pitchFamily="34" charset="0"/>
                                    <a:cs typeface="Times New Roman" panose="02020603050405020304" pitchFamily="18" charset="0"/>
                                  </a:rPr>
                                  <m:t>16</m:t>
                                </m:r>
                                <m:r>
                                  <a:rPr lang="en-AU" sz="2000" b="0" i="1" smtClean="0">
                                    <a:effectLst/>
                                    <a:latin typeface="Cambria Math" panose="02040503050406030204" pitchFamily="18" charset="0"/>
                                    <a:ea typeface="Cambria Math" panose="02040503050406030204" pitchFamily="18" charset="0"/>
                                    <a:cs typeface="Times New Roman" panose="02020603050405020304" pitchFamily="18" charset="0"/>
                                  </a:rPr>
                                  <m:t>÷16</m:t>
                                </m:r>
                                <m:r>
                                  <a:rPr lang="en-AU" sz="2000" b="1" i="1" smtClean="0">
                                    <a:effectLst/>
                                    <a:latin typeface="Cambria Math" panose="02040503050406030204" pitchFamily="18" charset="0"/>
                                    <a:ea typeface="Cambria Math" panose="02040503050406030204" pitchFamily="18" charset="0"/>
                                    <a:cs typeface="Times New Roman" panose="02020603050405020304" pitchFamily="18" charset="0"/>
                                  </a:rPr>
                                  <m:t>=__</m:t>
                                </m:r>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4</m:t>
                                    </m:r>
                                  </m:sup>
                                </m:sSup>
                                <m:r>
                                  <a:rPr lang="en-AU" sz="2000" b="0" i="1" smtClean="0">
                                    <a:effectLst/>
                                    <a:latin typeface="Cambria Math" panose="02040503050406030204" pitchFamily="18" charset="0"/>
                                    <a:ea typeface="Cambria Math" panose="02040503050406030204" pitchFamily="18" charset="0"/>
                                    <a:cs typeface="Times New Roman" panose="020206030504050203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4</m:t>
                                    </m:r>
                                  </m:sup>
                                </m:sSup>
                                <m:r>
                                  <a:rPr lang="en-AU" sz="2000" b="0" i="1" smtClean="0">
                                    <a:effectLst/>
                                    <a:latin typeface="Cambria Math" panose="02040503050406030204" pitchFamily="18" charset="0"/>
                                    <a:ea typeface="Cambria Math" panose="02040503050406030204" pitchFamily="18" charset="0"/>
                                    <a:cs typeface="Times New Roman" panose="02020603050405020304" pitchFamily="18" charset="0"/>
                                  </a:rPr>
                                  <m:t>=__</m:t>
                                </m:r>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1161822"/>
                      </a:ext>
                    </a:extLst>
                  </a:tr>
                </a:tbl>
              </a:graphicData>
            </a:graphic>
          </p:graphicFrame>
        </mc:Choice>
        <mc:Fallback>
          <p:graphicFrame>
            <p:nvGraphicFramePr>
              <p:cNvPr id="6" name="Table 5" descr="Comparing division strategies. There are 2 columns and 6 rows. The column headers are. Binary values and binary values in index form. The 2nd row reads. 8 divided by 4 = blank and 2^3 divided by 2^2 = 2^blank. The 3rd row reads 64 divided by blank = 32 and 2^6 divided by blank = 2^5. The 4th row reads. 32 divided by 4 = blank and 2^5 divided by 2^2 = blank. The 5th row reads. blank divided by 1 = 8 and blank divided by 2^0 = 2^3. The last row reads 16 divided by 16 = blank and 2^4 divided by 2^4 = blank.">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3891779154"/>
                  </p:ext>
                </p:extLst>
              </p:nvPr>
            </p:nvGraphicFramePr>
            <p:xfrm>
              <a:off x="360000" y="3657683"/>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a:solidFill>
                                <a:schemeClr val="bg1"/>
                              </a:solidFill>
                              <a:effectLst/>
                              <a:latin typeface="+mj-lt"/>
                            </a:rPr>
                            <a:t>Binary values</a:t>
                          </a:r>
                          <a:endParaRPr lang="en-AU" sz="200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endParaRPr lang="en-US"/>
                        </a:p>
                      </a:txBody>
                      <a:tcPr marL="68580" marR="68580" marT="0" marB="0" anchor="ctr">
                        <a:blipFill>
                          <a:blip r:embed="rId4"/>
                          <a:stretch>
                            <a:fillRect l="-160" t="-96203" r="-113760" b="-400000"/>
                          </a:stretch>
                        </a:blipFill>
                      </a:tcPr>
                    </a:tc>
                    <a:tc>
                      <a:txBody>
                        <a:bodyPr/>
                        <a:lstStyle/>
                        <a:p>
                          <a:endParaRPr lang="en-US"/>
                        </a:p>
                      </a:txBody>
                      <a:tcPr marL="68580" marR="68580" marT="0" marB="0" anchor="ctr">
                        <a:blipFill>
                          <a:blip r:embed="rId4"/>
                          <a:stretch>
                            <a:fillRect l="-88293" t="-96203" r="-282" b="-400000"/>
                          </a:stretch>
                        </a:blipFill>
                      </a:tcPr>
                    </a:tc>
                    <a:extLst>
                      <a:ext uri="{0D108BD9-81ED-4DB2-BD59-A6C34878D82A}">
                        <a16:rowId xmlns:a16="http://schemas.microsoft.com/office/drawing/2014/main" val="4101584726"/>
                      </a:ext>
                    </a:extLst>
                  </a:tr>
                  <a:tr h="483577">
                    <a:tc>
                      <a:txBody>
                        <a:bodyPr/>
                        <a:lstStyle/>
                        <a:p>
                          <a:endParaRPr lang="en-US"/>
                        </a:p>
                      </a:txBody>
                      <a:tcPr marL="68580" marR="68580" marT="0" marB="0" anchor="ctr">
                        <a:blipFill>
                          <a:blip r:embed="rId4"/>
                          <a:stretch>
                            <a:fillRect l="-160" t="-196203" r="-113760" b="-300000"/>
                          </a:stretch>
                        </a:blipFill>
                      </a:tcPr>
                    </a:tc>
                    <a:tc>
                      <a:txBody>
                        <a:bodyPr/>
                        <a:lstStyle/>
                        <a:p>
                          <a:endParaRPr lang="en-US"/>
                        </a:p>
                      </a:txBody>
                      <a:tcPr marL="68580" marR="68580" marT="0" marB="0" anchor="ctr">
                        <a:blipFill>
                          <a:blip r:embed="rId4"/>
                          <a:stretch>
                            <a:fillRect l="-88293" t="-196203" r="-282" b="-300000"/>
                          </a:stretch>
                        </a:blipFill>
                      </a:tcPr>
                    </a:tc>
                    <a:extLst>
                      <a:ext uri="{0D108BD9-81ED-4DB2-BD59-A6C34878D82A}">
                        <a16:rowId xmlns:a16="http://schemas.microsoft.com/office/drawing/2014/main" val="3426578357"/>
                      </a:ext>
                    </a:extLst>
                  </a:tr>
                  <a:tr h="483577">
                    <a:tc>
                      <a:txBody>
                        <a:bodyPr/>
                        <a:lstStyle/>
                        <a:p>
                          <a:endParaRPr lang="en-US"/>
                        </a:p>
                      </a:txBody>
                      <a:tcPr marL="68580" marR="68580" marT="0" marB="0" anchor="ctr">
                        <a:blipFill>
                          <a:blip r:embed="rId4"/>
                          <a:stretch>
                            <a:fillRect l="-160" t="-292500" r="-113760" b="-196250"/>
                          </a:stretch>
                        </a:blipFill>
                      </a:tcPr>
                    </a:tc>
                    <a:tc>
                      <a:txBody>
                        <a:bodyPr/>
                        <a:lstStyle/>
                        <a:p>
                          <a:endParaRPr lang="en-US"/>
                        </a:p>
                      </a:txBody>
                      <a:tcPr marL="68580" marR="68580" marT="0" marB="0" anchor="ctr">
                        <a:blipFill>
                          <a:blip r:embed="rId4"/>
                          <a:stretch>
                            <a:fillRect l="-88293" t="-292500" r="-282" b="-196250"/>
                          </a:stretch>
                        </a:blipFill>
                      </a:tcPr>
                    </a:tc>
                    <a:extLst>
                      <a:ext uri="{0D108BD9-81ED-4DB2-BD59-A6C34878D82A}">
                        <a16:rowId xmlns:a16="http://schemas.microsoft.com/office/drawing/2014/main" val="1083411258"/>
                      </a:ext>
                    </a:extLst>
                  </a:tr>
                  <a:tr h="501162">
                    <a:tc>
                      <a:txBody>
                        <a:bodyPr/>
                        <a:lstStyle/>
                        <a:p>
                          <a:endParaRPr lang="en-US"/>
                        </a:p>
                      </a:txBody>
                      <a:tcPr marL="68580" marR="68580" marT="0" marB="0" anchor="ctr">
                        <a:blipFill>
                          <a:blip r:embed="rId4"/>
                          <a:stretch>
                            <a:fillRect l="-160" t="-382927" r="-113760" b="-91463"/>
                          </a:stretch>
                        </a:blipFill>
                      </a:tcPr>
                    </a:tc>
                    <a:tc>
                      <a:txBody>
                        <a:bodyPr/>
                        <a:lstStyle/>
                        <a:p>
                          <a:endParaRPr lang="en-US"/>
                        </a:p>
                      </a:txBody>
                      <a:tcPr marL="68580" marR="68580" marT="0" marB="0" anchor="ctr">
                        <a:blipFill>
                          <a:blip r:embed="rId4"/>
                          <a:stretch>
                            <a:fillRect l="-88293" t="-382927" r="-282" b="-91463"/>
                          </a:stretch>
                        </a:blipFill>
                      </a:tcPr>
                    </a:tc>
                    <a:extLst>
                      <a:ext uri="{0D108BD9-81ED-4DB2-BD59-A6C34878D82A}">
                        <a16:rowId xmlns:a16="http://schemas.microsoft.com/office/drawing/2014/main" val="1112076466"/>
                      </a:ext>
                    </a:extLst>
                  </a:tr>
                  <a:tr h="439615">
                    <a:tc>
                      <a:txBody>
                        <a:bodyPr/>
                        <a:lstStyle/>
                        <a:p>
                          <a:endParaRPr lang="en-US"/>
                        </a:p>
                      </a:txBody>
                      <a:tcPr marL="68580" marR="68580" marT="0" marB="0" anchor="ctr">
                        <a:blipFill>
                          <a:blip r:embed="rId4"/>
                          <a:stretch>
                            <a:fillRect l="-160" t="-550000" r="-113760" b="-4167"/>
                          </a:stretch>
                        </a:blipFill>
                      </a:tcPr>
                    </a:tc>
                    <a:tc>
                      <a:txBody>
                        <a:bodyPr/>
                        <a:lstStyle/>
                        <a:p>
                          <a:endParaRPr lang="en-US"/>
                        </a:p>
                      </a:txBody>
                      <a:tcPr marL="68580" marR="68580" marT="0" marB="0" anchor="ctr">
                        <a:blipFill>
                          <a:blip r:embed="rId4"/>
                          <a:stretch>
                            <a:fillRect l="-88293" t="-550000" r="-282" b="-4167"/>
                          </a:stretch>
                        </a:blipFill>
                      </a:tcPr>
                    </a:tc>
                    <a:extLst>
                      <a:ext uri="{0D108BD9-81ED-4DB2-BD59-A6C34878D82A}">
                        <a16:rowId xmlns:a16="http://schemas.microsoft.com/office/drawing/2014/main" val="2251161822"/>
                      </a:ext>
                    </a:extLst>
                  </a:tr>
                </a:tbl>
              </a:graphicData>
            </a:graphic>
          </p:graphicFrame>
        </mc:Fallback>
      </mc:AlternateContent>
      <p:sp>
        <p:nvSpPr>
          <p:cNvPr id="3" name="Slide Number Placeholder 2">
            <a:extLst>
              <a:ext uri="{FF2B5EF4-FFF2-40B4-BE49-F238E27FC236}">
                <a16:creationId xmlns:a16="http://schemas.microsoft.com/office/drawing/2014/main" id="{4AEEEA0C-14D1-8D14-A463-8098FBF84EA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14</a:t>
            </a:fld>
            <a:endParaRPr lang="en-AU"/>
          </a:p>
        </p:txBody>
      </p:sp>
    </p:spTree>
    <p:extLst>
      <p:ext uri="{BB962C8B-B14F-4D97-AF65-F5344CB8AC3E}">
        <p14:creationId xmlns:p14="http://schemas.microsoft.com/office/powerpoint/2010/main" val="394554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9EBF15-88F2-5CA3-6659-F27F325FCF75}"/>
              </a:ext>
            </a:extLst>
          </p:cNvPr>
          <p:cNvSpPr>
            <a:spLocks noGrp="1"/>
          </p:cNvSpPr>
          <p:nvPr>
            <p:ph type="title"/>
          </p:nvPr>
        </p:nvSpPr>
        <p:spPr/>
        <p:txBody>
          <a:bodyPr/>
          <a:lstStyle/>
          <a:p>
            <a:r>
              <a:rPr lang="en-AU" dirty="0"/>
              <a:t>Investigating division strategies – solutions</a:t>
            </a:r>
          </a:p>
        </p:txBody>
      </p:sp>
      <p:sp>
        <p:nvSpPr>
          <p:cNvPr id="8" name="Text Placeholder 12">
            <a:extLst>
              <a:ext uri="{FF2B5EF4-FFF2-40B4-BE49-F238E27FC236}">
                <a16:creationId xmlns:a16="http://schemas.microsoft.com/office/drawing/2014/main" id="{5230C9C6-EB0F-52FA-D0CF-5177E6B18117}"/>
              </a:ext>
            </a:extLst>
          </p:cNvPr>
          <p:cNvSpPr>
            <a:spLocks noGrp="1"/>
          </p:cNvSpPr>
          <p:nvPr>
            <p:ph type="body" sz="quarter" idx="18"/>
          </p:nvPr>
        </p:nvSpPr>
        <p:spPr>
          <a:xfrm>
            <a:off x="360000" y="982520"/>
            <a:ext cx="10080000" cy="310015"/>
          </a:xfrm>
        </p:spPr>
        <p:txBody>
          <a:bodyPr/>
          <a:lstStyle/>
          <a:p>
            <a:r>
              <a:rPr lang="en-AU"/>
              <a:t>Coding with numbers</a:t>
            </a:r>
          </a:p>
        </p:txBody>
      </p:sp>
      <mc:AlternateContent xmlns:mc="http://schemas.openxmlformats.org/markup-compatibility/2006">
        <mc:Choice xmlns:a14="http://schemas.microsoft.com/office/drawing/2010/main" Requires="a14">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1401668695"/>
                  </p:ext>
                </p:extLst>
              </p:nvPr>
            </p:nvGraphicFramePr>
            <p:xfrm>
              <a:off x="360000" y="1643803"/>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n-lt"/>
                            </a:rPr>
                            <a:t>Binary value</a:t>
                          </a:r>
                          <a:endParaRPr lang="en-AU" sz="2000" dirty="0">
                            <a:effectLst/>
                            <a:latin typeface="+mn-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n-lt"/>
                              <a:ea typeface="Calibri" panose="020F0502020204030204" pitchFamily="34" charset="0"/>
                              <a:cs typeface="Times New Roman" panose="02020603050405020304" pitchFamily="18" charset="0"/>
                            </a:rPr>
                            <a:t>Index form</a:t>
                          </a:r>
                        </a:p>
                      </a:txBody>
                      <a:tcPr marL="17780" marR="17780" marT="17780" marB="17780" anchor="ctr"/>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5</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1</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tc>
                      <a:txBody>
                        <a:bodyPr/>
                        <a:lstStyle/>
                        <a:p>
                          <a:pPr algn="l">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0</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b"/>
                    </a:tc>
                    <a:extLst>
                      <a:ext uri="{0D108BD9-81ED-4DB2-BD59-A6C34878D82A}">
                        <a16:rowId xmlns:a16="http://schemas.microsoft.com/office/drawing/2014/main" val="3382826803"/>
                      </a:ext>
                    </a:extLst>
                  </a:tr>
                </a:tbl>
              </a:graphicData>
            </a:graphic>
          </p:graphicFrame>
        </mc:Choice>
        <mc:Fallback>
          <p:graphicFrame>
            <p:nvGraphicFramePr>
              <p:cNvPr id="9" name="Table 8"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5A143998-5C29-8609-0C78-232F0C4CE2CD}"/>
                  </a:ext>
                </a:extLst>
              </p:cNvPr>
              <p:cNvGraphicFramePr>
                <a:graphicFrameLocks noGrp="1"/>
              </p:cNvGraphicFramePr>
              <p:nvPr>
                <p:extLst>
                  <p:ext uri="{D42A27DB-BD31-4B8C-83A1-F6EECF244321}">
                    <p14:modId xmlns:p14="http://schemas.microsoft.com/office/powerpoint/2010/main" val="1401668695"/>
                  </p:ext>
                </p:extLst>
              </p:nvPr>
            </p:nvGraphicFramePr>
            <p:xfrm>
              <a:off x="360000" y="1643803"/>
              <a:ext cx="7098562" cy="835045"/>
            </p:xfrm>
            <a:graphic>
              <a:graphicData uri="http://schemas.openxmlformats.org/drawingml/2006/table">
                <a:tbl>
                  <a:tblPr firstRow="1" firstCol="1" bandRow="1">
                    <a:tableStyleId>{5C22544A-7EE6-4342-B048-85BDC9FD1C3A}</a:tableStyleId>
                  </a:tblPr>
                  <a:tblGrid>
                    <a:gridCol w="1783424">
                      <a:extLst>
                        <a:ext uri="{9D8B030D-6E8A-4147-A177-3AD203B41FA5}">
                          <a16:colId xmlns:a16="http://schemas.microsoft.com/office/drawing/2014/main" val="1349853791"/>
                        </a:ext>
                      </a:extLst>
                    </a:gridCol>
                    <a:gridCol w="780473">
                      <a:extLst>
                        <a:ext uri="{9D8B030D-6E8A-4147-A177-3AD203B41FA5}">
                          <a16:colId xmlns:a16="http://schemas.microsoft.com/office/drawing/2014/main" val="175427261"/>
                        </a:ext>
                      </a:extLst>
                    </a:gridCol>
                    <a:gridCol w="735008">
                      <a:extLst>
                        <a:ext uri="{9D8B030D-6E8A-4147-A177-3AD203B41FA5}">
                          <a16:colId xmlns:a16="http://schemas.microsoft.com/office/drawing/2014/main" val="24272988"/>
                        </a:ext>
                      </a:extLst>
                    </a:gridCol>
                    <a:gridCol w="772896">
                      <a:extLst>
                        <a:ext uri="{9D8B030D-6E8A-4147-A177-3AD203B41FA5}">
                          <a16:colId xmlns:a16="http://schemas.microsoft.com/office/drawing/2014/main" val="2353769655"/>
                        </a:ext>
                      </a:extLst>
                    </a:gridCol>
                    <a:gridCol w="704699">
                      <a:extLst>
                        <a:ext uri="{9D8B030D-6E8A-4147-A177-3AD203B41FA5}">
                          <a16:colId xmlns:a16="http://schemas.microsoft.com/office/drawing/2014/main" val="3285549255"/>
                        </a:ext>
                      </a:extLst>
                    </a:gridCol>
                    <a:gridCol w="742586">
                      <a:extLst>
                        <a:ext uri="{9D8B030D-6E8A-4147-A177-3AD203B41FA5}">
                          <a16:colId xmlns:a16="http://schemas.microsoft.com/office/drawing/2014/main" val="1243945241"/>
                        </a:ext>
                      </a:extLst>
                    </a:gridCol>
                    <a:gridCol w="766194">
                      <a:extLst>
                        <a:ext uri="{9D8B030D-6E8A-4147-A177-3AD203B41FA5}">
                          <a16:colId xmlns:a16="http://schemas.microsoft.com/office/drawing/2014/main" val="216003195"/>
                        </a:ext>
                      </a:extLst>
                    </a:gridCol>
                    <a:gridCol w="813282">
                      <a:extLst>
                        <a:ext uri="{9D8B030D-6E8A-4147-A177-3AD203B41FA5}">
                          <a16:colId xmlns:a16="http://schemas.microsoft.com/office/drawing/2014/main" val="2558474091"/>
                        </a:ext>
                      </a:extLst>
                    </a:gridCol>
                  </a:tblGrid>
                  <a:tr h="458035">
                    <a:tc>
                      <a:txBody>
                        <a:bodyPr/>
                        <a:lstStyle/>
                        <a:p>
                          <a:pPr algn="ctr">
                            <a:lnSpc>
                              <a:spcPct val="107000"/>
                            </a:lnSpc>
                            <a:spcAft>
                              <a:spcPts val="800"/>
                            </a:spcAft>
                          </a:pPr>
                          <a:r>
                            <a:rPr lang="en-AU" sz="2000" dirty="0">
                              <a:effectLst/>
                              <a:latin typeface="+mn-lt"/>
                            </a:rPr>
                            <a:t>Binary value</a:t>
                          </a:r>
                          <a:endParaRPr lang="en-AU" sz="2000" dirty="0">
                            <a:effectLst/>
                            <a:latin typeface="+mn-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377010">
                    <a:tc>
                      <a:txBody>
                        <a:bodyPr/>
                        <a:lstStyle/>
                        <a:p>
                          <a:pPr algn="ctr">
                            <a:lnSpc>
                              <a:spcPct val="107000"/>
                            </a:lnSpc>
                            <a:spcAft>
                              <a:spcPts val="800"/>
                            </a:spcAft>
                          </a:pPr>
                          <a:r>
                            <a:rPr lang="en-AU" sz="2000" dirty="0">
                              <a:effectLst/>
                              <a:latin typeface="+mn-lt"/>
                              <a:ea typeface="Calibri" panose="020F0502020204030204" pitchFamily="34" charset="0"/>
                              <a:cs typeface="Times New Roman" panose="02020603050405020304" pitchFamily="18" charset="0"/>
                            </a:rPr>
                            <a:t>Index form</a:t>
                          </a:r>
                        </a:p>
                      </a:txBody>
                      <a:tcPr marL="17780" marR="17780" marT="17780" marB="17780" anchor="ctr"/>
                    </a:tc>
                    <a:tc>
                      <a:txBody>
                        <a:bodyPr/>
                        <a:lstStyle/>
                        <a:p>
                          <a:endParaRPr lang="en-US"/>
                        </a:p>
                      </a:txBody>
                      <a:tcPr marL="68580" marR="68580" marT="36000" marB="0" anchor="b">
                        <a:blipFill>
                          <a:blip r:embed="rId3"/>
                          <a:stretch>
                            <a:fillRect l="-229688" t="-124194" r="-584375" b="-32258"/>
                          </a:stretch>
                        </a:blipFill>
                      </a:tcPr>
                    </a:tc>
                    <a:tc>
                      <a:txBody>
                        <a:bodyPr/>
                        <a:lstStyle/>
                        <a:p>
                          <a:endParaRPr lang="en-US"/>
                        </a:p>
                      </a:txBody>
                      <a:tcPr marL="68580" marR="68580" marT="36000" marB="0" anchor="b">
                        <a:blipFill>
                          <a:blip r:embed="rId3"/>
                          <a:stretch>
                            <a:fillRect l="-351667" t="-124194" r="-523333" b="-32258"/>
                          </a:stretch>
                        </a:blipFill>
                      </a:tcPr>
                    </a:tc>
                    <a:tc>
                      <a:txBody>
                        <a:bodyPr/>
                        <a:lstStyle/>
                        <a:p>
                          <a:endParaRPr lang="en-US"/>
                        </a:p>
                      </a:txBody>
                      <a:tcPr marL="68580" marR="68580" marT="36000" marB="0" anchor="b">
                        <a:blipFill>
                          <a:blip r:embed="rId3"/>
                          <a:stretch>
                            <a:fillRect l="-426772" t="-124194" r="-394488" b="-32258"/>
                          </a:stretch>
                        </a:blipFill>
                      </a:tcPr>
                    </a:tc>
                    <a:tc>
                      <a:txBody>
                        <a:bodyPr/>
                        <a:lstStyle/>
                        <a:p>
                          <a:endParaRPr lang="en-US"/>
                        </a:p>
                      </a:txBody>
                      <a:tcPr marL="68580" marR="68580" marT="36000" marB="0" anchor="b">
                        <a:blipFill>
                          <a:blip r:embed="rId3"/>
                          <a:stretch>
                            <a:fillRect l="-576724" t="-124194" r="-331897" b="-32258"/>
                          </a:stretch>
                        </a:blipFill>
                      </a:tcPr>
                    </a:tc>
                    <a:tc>
                      <a:txBody>
                        <a:bodyPr/>
                        <a:lstStyle/>
                        <a:p>
                          <a:endParaRPr lang="en-US"/>
                        </a:p>
                      </a:txBody>
                      <a:tcPr marL="68580" marR="68580" marT="36000" marB="0" anchor="b">
                        <a:blipFill>
                          <a:blip r:embed="rId3"/>
                          <a:stretch>
                            <a:fillRect l="-643443" t="-124194" r="-215574" b="-32258"/>
                          </a:stretch>
                        </a:blipFill>
                      </a:tcPr>
                    </a:tc>
                    <a:tc>
                      <a:txBody>
                        <a:bodyPr/>
                        <a:lstStyle/>
                        <a:p>
                          <a:endParaRPr lang="en-US"/>
                        </a:p>
                      </a:txBody>
                      <a:tcPr marL="68580" marR="68580" marT="36000" marB="0" anchor="b">
                        <a:blipFill>
                          <a:blip r:embed="rId3"/>
                          <a:stretch>
                            <a:fillRect l="-719841" t="-124194" r="-108730" b="-32258"/>
                          </a:stretch>
                        </a:blipFill>
                      </a:tcPr>
                    </a:tc>
                    <a:tc>
                      <a:txBody>
                        <a:bodyPr/>
                        <a:lstStyle/>
                        <a:p>
                          <a:endParaRPr lang="en-US"/>
                        </a:p>
                      </a:txBody>
                      <a:tcPr marL="68580" marR="68580" marT="36000" marB="0" anchor="b">
                        <a:blipFill>
                          <a:blip r:embed="rId3"/>
                          <a:stretch>
                            <a:fillRect l="-776692" t="-124194" r="-3008" b="-32258"/>
                          </a:stretch>
                        </a:blipFill>
                      </a:tcPr>
                    </a:tc>
                    <a:extLst>
                      <a:ext uri="{0D108BD9-81ED-4DB2-BD59-A6C34878D82A}">
                        <a16:rowId xmlns:a16="http://schemas.microsoft.com/office/drawing/2014/main" val="3382826803"/>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6" name="Table 5" descr="Comparing division strategies solutions. There are 2 columns and 6 rows. The column headers are. Binary values and binary values in index form. The 2nd row reads. 8 divided by 4 = 2 and 2^3 divided by 2^2 = 2^1. The 3rd row reads 64 divided by 2 = 32 and 2^6 divided by 2^1 = 2^5. The 4th row reads. 32 divided by 4 = 8 and 2^5 divided by 2^2 = 2^3. The 5th row reads. 8 divided by 1 = 8 and 2^3 divided by 2^0 = 2^3. The last row reads 16 divided by 16 = 1 and 2^4 divided by 2^4 = 2^0.">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204449766"/>
                  </p:ext>
                </p:extLst>
              </p:nvPr>
            </p:nvGraphicFramePr>
            <p:xfrm>
              <a:off x="360000" y="3657683"/>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dirty="0">
                              <a:solidFill>
                                <a:schemeClr val="bg1"/>
                              </a:solidFill>
                              <a:effectLst/>
                              <a:latin typeface="+mj-lt"/>
                            </a:rPr>
                            <a:t>Binary values</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0" i="0" smtClean="0">
                                    <a:effectLst/>
                                    <a:latin typeface="Cambria Math" panose="02040503050406030204" pitchFamily="18" charset="0"/>
                                  </a:rPr>
                                  <m:t>8</m:t>
                                </m:r>
                                <m:r>
                                  <a:rPr lang="en-AU" sz="2000" b="0" i="1" smtClean="0">
                                    <a:effectLst/>
                                    <a:latin typeface="Cambria Math" panose="02040503050406030204" pitchFamily="18" charset="0"/>
                                    <a:ea typeface="Cambria Math" panose="02040503050406030204" pitchFamily="18" charset="0"/>
                                  </a:rPr>
                                  <m:t>÷</m:t>
                                </m:r>
                                <m:r>
                                  <a:rPr lang="en-AU" sz="2000" b="0" i="1">
                                    <a:effectLst/>
                                    <a:latin typeface="Cambria Math" panose="02040503050406030204" pitchFamily="18" charset="0"/>
                                  </a:rPr>
                                  <m:t>4</m:t>
                                </m:r>
                                <m:r>
                                  <a:rPr lang="en-AU" sz="2000" b="0">
                                    <a:effectLst/>
                                    <a:latin typeface="Cambria Math" panose="02040503050406030204" pitchFamily="18" charset="0"/>
                                  </a:rPr>
                                  <m:t>=</m:t>
                                </m:r>
                                <m:r>
                                  <a:rPr lang="en-AU" sz="2000" b="1" i="0" smtClean="0">
                                    <a:effectLst/>
                                    <a:latin typeface="Cambria Math" panose="02040503050406030204" pitchFamily="18" charset="0"/>
                                  </a:rPr>
                                  <m:t>𝟐</m:t>
                                </m:r>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3</m:t>
                                    </m:r>
                                  </m:sup>
                                </m:sSup>
                                <m:r>
                                  <a:rPr lang="en-AU" sz="2000" b="0" i="1" smtClean="0">
                                    <a:effectLst/>
                                    <a:latin typeface="Cambria Math" panose="02040503050406030204" pitchFamily="18" charset="0"/>
                                    <a:ea typeface="Cambria Math" panose="02040503050406030204" pitchFamily="18" charset="0"/>
                                  </a:rPr>
                                  <m:t>÷</m:t>
                                </m:r>
                                <m:sSup>
                                  <m:sSupPr>
                                    <m:ctrlPr>
                                      <a:rPr lang="en-AU" sz="2000" b="0" i="1">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2</m:t>
                                    </m:r>
                                  </m:sup>
                                </m:sSup>
                                <m:r>
                                  <a:rPr lang="en-AU" sz="2000" b="0">
                                    <a:effectLst/>
                                    <a:latin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smtClean="0">
                                        <a:effectLst/>
                                        <a:latin typeface="Cambria Math" panose="02040503050406030204" pitchFamily="18" charset="0"/>
                                      </a:rPr>
                                      <m:t>2</m:t>
                                    </m:r>
                                  </m:e>
                                  <m:sup>
                                    <m:r>
                                      <a:rPr lang="en-AU" sz="2000" b="1" i="1" smtClean="0">
                                        <a:effectLst/>
                                        <a:latin typeface="Cambria Math" panose="02040503050406030204" pitchFamily="18" charset="0"/>
                                      </a:rPr>
                                      <m:t>𝟏</m:t>
                                    </m:r>
                                  </m:sup>
                                </m:sSup>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1584726"/>
                      </a:ext>
                    </a:extLst>
                  </a:tr>
                  <a:tr h="483577">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0" i="1" smtClean="0">
                                    <a:effectLst/>
                                    <a:latin typeface="Cambria Math" panose="02040503050406030204" pitchFamily="18" charset="0"/>
                                  </a:rPr>
                                  <m:t>6</m:t>
                                </m:r>
                                <m:r>
                                  <a:rPr lang="en-AU" sz="2000" b="0" i="0" smtClean="0">
                                    <a:effectLst/>
                                    <a:latin typeface="Cambria Math" panose="02040503050406030204" pitchFamily="18" charset="0"/>
                                  </a:rPr>
                                  <m:t>4</m:t>
                                </m:r>
                                <m:r>
                                  <a:rPr lang="en-AU" sz="2000" b="1" i="1" smtClean="0">
                                    <a:effectLst/>
                                    <a:latin typeface="Cambria Math" panose="02040503050406030204" pitchFamily="18" charset="0"/>
                                    <a:ea typeface="Cambria Math" panose="02040503050406030204" pitchFamily="18" charset="0"/>
                                  </a:rPr>
                                  <m:t>÷</m:t>
                                </m:r>
                                <m:r>
                                  <a:rPr lang="en-AU" sz="2000" b="1" i="1" smtClean="0">
                                    <a:effectLst/>
                                    <a:latin typeface="Cambria Math" panose="02040503050406030204" pitchFamily="18" charset="0"/>
                                    <a:ea typeface="Cambria Math" panose="02040503050406030204" pitchFamily="18" charset="0"/>
                                  </a:rPr>
                                  <m:t>𝟐</m:t>
                                </m:r>
                                <m:r>
                                  <a:rPr lang="en-AU" sz="2000" b="1">
                                    <a:effectLst/>
                                    <a:latin typeface="Cambria Math" panose="02040503050406030204" pitchFamily="18" charset="0"/>
                                  </a:rPr>
                                  <m:t>=</m:t>
                                </m:r>
                                <m:r>
                                  <a:rPr lang="en-AU" sz="2000" b="0" i="1" smtClean="0">
                                    <a:effectLst/>
                                    <a:latin typeface="Cambria Math" panose="02040503050406030204" pitchFamily="18" charset="0"/>
                                  </a:rPr>
                                  <m:t>32</m:t>
                                </m:r>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1" smtClean="0">
                                        <a:effectLst/>
                                        <a:latin typeface="Cambria Math" panose="02040503050406030204" pitchFamily="18" charset="0"/>
                                      </a:rPr>
                                      <m:t>6</m:t>
                                    </m:r>
                                  </m:sup>
                                </m:sSup>
                                <m:r>
                                  <a:rPr lang="en-AU" sz="2000" b="0" i="1" smtClean="0">
                                    <a:effectLst/>
                                    <a:latin typeface="Cambria Math" panose="02040503050406030204" pitchFamily="18" charset="0"/>
                                    <a:ea typeface="Cambria Math" panose="02040503050406030204" pitchFamily="18" charset="0"/>
                                  </a:rPr>
                                  <m:t>÷</m:t>
                                </m:r>
                                <m:sSup>
                                  <m:sSupPr>
                                    <m:ctrlPr>
                                      <a:rPr lang="en-AU" sz="2000" b="0" i="1" smtClean="0">
                                        <a:effectLst/>
                                        <a:latin typeface="Cambria Math" panose="02040503050406030204" pitchFamily="18" charset="0"/>
                                        <a:ea typeface="Cambria Math" panose="02040503050406030204" pitchFamily="18" charset="0"/>
                                      </a:rPr>
                                    </m:ctrlPr>
                                  </m:sSupPr>
                                  <m:e>
                                    <m:r>
                                      <a:rPr lang="en-AU" sz="2000" b="1" i="1" smtClean="0">
                                        <a:effectLst/>
                                        <a:latin typeface="Cambria Math" panose="02040503050406030204" pitchFamily="18" charset="0"/>
                                        <a:ea typeface="Cambria Math" panose="02040503050406030204" pitchFamily="18" charset="0"/>
                                      </a:rPr>
                                      <m:t>𝟐</m:t>
                                    </m:r>
                                  </m:e>
                                  <m:sup>
                                    <m:r>
                                      <a:rPr lang="en-AU" sz="2000" b="1" i="1" smtClean="0">
                                        <a:effectLst/>
                                        <a:latin typeface="Cambria Math" panose="02040503050406030204" pitchFamily="18" charset="0"/>
                                        <a:ea typeface="Cambria Math" panose="02040503050406030204" pitchFamily="18" charset="0"/>
                                      </a:rPr>
                                      <m:t>𝟏</m:t>
                                    </m:r>
                                  </m:sup>
                                </m:sSup>
                                <m:r>
                                  <a:rPr lang="en-AU" sz="2000" b="0">
                                    <a:effectLst/>
                                    <a:latin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1" smtClean="0">
                                        <a:effectLst/>
                                        <a:latin typeface="Cambria Math" panose="02040503050406030204" pitchFamily="18" charset="0"/>
                                      </a:rPr>
                                      <m:t>5</m:t>
                                    </m:r>
                                  </m:sup>
                                </m:sSup>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6578357"/>
                      </a:ext>
                    </a:extLst>
                  </a:tr>
                  <a:tr h="483577">
                    <a:tc>
                      <a:txBody>
                        <a:bodyPr/>
                        <a:lstStyle/>
                        <a:p>
                          <a:pPr marL="1081088"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AU" sz="2000" b="0" i="1" smtClean="0">
                                    <a:effectLst/>
                                    <a:latin typeface="Cambria Math" panose="02040503050406030204" pitchFamily="18" charset="0"/>
                                    <a:ea typeface="+mn-ea"/>
                                  </a:rPr>
                                  <m:t>32</m:t>
                                </m:r>
                                <m:r>
                                  <a:rPr lang="en-AU" sz="2000" b="0" i="1" smtClean="0">
                                    <a:effectLst/>
                                    <a:latin typeface="Cambria Math" panose="02040503050406030204" pitchFamily="18" charset="0"/>
                                    <a:ea typeface="Cambria Math" panose="02040503050406030204" pitchFamily="18" charset="0"/>
                                  </a:rPr>
                                  <m:t>÷</m:t>
                                </m:r>
                                <m:r>
                                  <a:rPr lang="en-AU" sz="2000" b="0" i="0" smtClean="0">
                                    <a:effectLst/>
                                    <a:latin typeface="Cambria Math" panose="02040503050406030204" pitchFamily="18" charset="0"/>
                                    <a:ea typeface="Cambria Math" panose="02040503050406030204" pitchFamily="18" charset="0"/>
                                  </a:rPr>
                                  <m:t>4</m:t>
                                </m:r>
                                <m:r>
                                  <a:rPr lang="en-AU" sz="2000" b="1" i="0" smtClean="0">
                                    <a:effectLst/>
                                    <a:latin typeface="Cambria Math" panose="02040503050406030204" pitchFamily="18" charset="0"/>
                                    <a:ea typeface="Cambria Math" panose="02040503050406030204" pitchFamily="18" charset="0"/>
                                  </a:rPr>
                                  <m:t>=</m:t>
                                </m:r>
                                <m:r>
                                  <a:rPr lang="en-AU" sz="2000" b="1" i="0" smtClean="0">
                                    <a:effectLst/>
                                    <a:latin typeface="Cambria Math" panose="02040503050406030204" pitchFamily="18" charset="0"/>
                                    <a:ea typeface="Cambria Math" panose="02040503050406030204" pitchFamily="18" charset="0"/>
                                  </a:rPr>
                                  <m:t>𝟖</m:t>
                                </m:r>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1" smtClean="0">
                                        <a:effectLst/>
                                        <a:latin typeface="Cambria Math" panose="02040503050406030204" pitchFamily="18" charset="0"/>
                                      </a:rPr>
                                      <m:t>5</m:t>
                                    </m:r>
                                  </m:sup>
                                </m:sSup>
                                <m:r>
                                  <a:rPr lang="en-AU" sz="2000" b="0" i="1" smtClean="0">
                                    <a:effectLst/>
                                    <a:latin typeface="Cambria Math" panose="02040503050406030204" pitchFamily="18" charset="0"/>
                                    <a:ea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2</m:t>
                                    </m:r>
                                  </m:sup>
                                </m:sSup>
                                <m:r>
                                  <a:rPr lang="en-AU" sz="2000" b="0" i="1" smtClean="0">
                                    <a:effectLst/>
                                    <a:latin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1" i="1" smtClean="0">
                                        <a:effectLst/>
                                        <a:latin typeface="Cambria Math" panose="02040503050406030204" pitchFamily="18" charset="0"/>
                                      </a:rPr>
                                      <m:t>𝟐</m:t>
                                    </m:r>
                                  </m:e>
                                  <m:sup>
                                    <m:r>
                                      <a:rPr lang="en-AU" sz="2000" b="0" i="1" smtClean="0">
                                        <a:effectLst/>
                                        <a:latin typeface="Cambria Math" panose="02040503050406030204" pitchFamily="18" charset="0"/>
                                      </a:rPr>
                                      <m:t>3</m:t>
                                    </m:r>
                                  </m:sup>
                                </m:sSup>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3411258"/>
                      </a:ext>
                    </a:extLst>
                  </a:tr>
                  <a:tr h="501162">
                    <a:tc>
                      <a:txBody>
                        <a:bodyPr/>
                        <a:lstStyle/>
                        <a:p>
                          <a:pPr marL="1081088"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r>
                                  <a:rPr lang="en-AU" sz="2000" b="1" i="1" smtClean="0">
                                    <a:effectLst/>
                                    <a:latin typeface="Cambria Math" panose="02040503050406030204" pitchFamily="18" charset="0"/>
                                  </a:rPr>
                                  <m:t>𝟖</m:t>
                                </m:r>
                                <m:r>
                                  <a:rPr lang="en-AU" sz="2000" b="0" i="1" smtClean="0">
                                    <a:effectLst/>
                                    <a:latin typeface="Cambria Math" panose="02040503050406030204" pitchFamily="18" charset="0"/>
                                    <a:ea typeface="Cambria Math" panose="02040503050406030204" pitchFamily="18" charset="0"/>
                                  </a:rPr>
                                  <m:t>÷</m:t>
                                </m:r>
                                <m:r>
                                  <a:rPr lang="en-AU" sz="2000" b="0" i="1">
                                    <a:effectLst/>
                                    <a:latin typeface="Cambria Math" panose="02040503050406030204" pitchFamily="18" charset="0"/>
                                  </a:rPr>
                                  <m:t>1</m:t>
                                </m:r>
                                <m:r>
                                  <a:rPr lang="en-AU" sz="2000" b="0">
                                    <a:effectLst/>
                                    <a:latin typeface="Cambria Math" panose="02040503050406030204" pitchFamily="18" charset="0"/>
                                  </a:rPr>
                                  <m:t>=</m:t>
                                </m:r>
                                <m:r>
                                  <a:rPr lang="en-AU" sz="2000" b="0" i="0" smtClean="0">
                                    <a:effectLst/>
                                    <a:latin typeface="Cambria Math" panose="02040503050406030204" pitchFamily="18" charset="0"/>
                                  </a:rPr>
                                  <m:t>8</m:t>
                                </m:r>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marR="0" lvl="0" indent="0" algn="ctr" defTabSz="914377" rtl="0" eaLnBrk="1" fontAlgn="auto" latinLnBrk="0" hangingPunct="1">
                            <a:lnSpc>
                              <a:spcPct val="107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1" i="1" smtClean="0">
                                        <a:effectLst/>
                                        <a:latin typeface="Cambria Math" panose="02040503050406030204" pitchFamily="18" charset="0"/>
                                      </a:rPr>
                                      <m:t>𝟐</m:t>
                                    </m:r>
                                  </m:e>
                                  <m:sup>
                                    <m:r>
                                      <a:rPr lang="en-AU" sz="2000" b="0" i="1" smtClean="0">
                                        <a:effectLst/>
                                        <a:latin typeface="Cambria Math" panose="02040503050406030204" pitchFamily="18" charset="0"/>
                                      </a:rPr>
                                      <m:t>3</m:t>
                                    </m:r>
                                  </m:sup>
                                </m:sSup>
                                <m:r>
                                  <a:rPr lang="en-AU" sz="2000" b="0" i="1" smtClean="0">
                                    <a:effectLst/>
                                    <a:latin typeface="Cambria Math" panose="02040503050406030204" pitchFamily="18" charset="0"/>
                                    <a:ea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0</m:t>
                                    </m:r>
                                  </m:sup>
                                </m:sSup>
                                <m:r>
                                  <a:rPr lang="en-AU" sz="2000" b="0">
                                    <a:effectLst/>
                                    <a:latin typeface="Cambria Math" panose="020405030504060302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3</m:t>
                                    </m:r>
                                  </m:sup>
                                </m:sSup>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2076466"/>
                      </a:ext>
                    </a:extLst>
                  </a:tr>
                  <a:tr h="439615">
                    <a:tc>
                      <a:txBody>
                        <a:bodyPr/>
                        <a:lstStyle/>
                        <a:p>
                          <a:pPr marL="1081088" indent="0" algn="ctr">
                            <a:lnSpc>
                              <a:spcPct val="107000"/>
                            </a:lnSpc>
                            <a:spcAft>
                              <a:spcPts val="0"/>
                            </a:spcAft>
                          </a:pPr>
                          <a14:m>
                            <m:oMathPara xmlns:m="http://schemas.openxmlformats.org/officeDocument/2006/math">
                              <m:oMathParaPr>
                                <m:jc m:val="left"/>
                              </m:oMathParaPr>
                              <m:oMath xmlns:m="http://schemas.openxmlformats.org/officeDocument/2006/math">
                                <m:r>
                                  <a:rPr lang="en-AU" sz="2000" b="0" i="1" smtClean="0">
                                    <a:effectLst/>
                                    <a:latin typeface="Cambria Math" panose="02040503050406030204" pitchFamily="18" charset="0"/>
                                    <a:ea typeface="Calibri" panose="020F0502020204030204" pitchFamily="34" charset="0"/>
                                    <a:cs typeface="Times New Roman" panose="02020603050405020304" pitchFamily="18" charset="0"/>
                                  </a:rPr>
                                  <m:t>16</m:t>
                                </m:r>
                                <m:r>
                                  <a:rPr lang="en-AU" sz="2000" b="0" i="1" smtClean="0">
                                    <a:effectLst/>
                                    <a:latin typeface="Cambria Math" panose="02040503050406030204" pitchFamily="18" charset="0"/>
                                    <a:ea typeface="Cambria Math" panose="02040503050406030204" pitchFamily="18" charset="0"/>
                                    <a:cs typeface="Times New Roman" panose="02020603050405020304" pitchFamily="18" charset="0"/>
                                  </a:rPr>
                                  <m:t>÷16</m:t>
                                </m:r>
                                <m:r>
                                  <a:rPr lang="en-AU" sz="2000" b="1"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en-AU" sz="2000" b="1" i="1" smtClean="0">
                                    <a:effectLst/>
                                    <a:latin typeface="Cambria Math" panose="02040503050406030204" pitchFamily="18" charset="0"/>
                                    <a:ea typeface="Cambria Math" panose="02040503050406030204" pitchFamily="18" charset="0"/>
                                    <a:cs typeface="Times New Roman" panose="02020603050405020304" pitchFamily="18" charset="0"/>
                                  </a:rPr>
                                  <m:t>𝟏</m:t>
                                </m:r>
                              </m:oMath>
                            </m:oMathPara>
                          </a14:m>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631825" indent="0" algn="ctr">
                            <a:lnSpc>
                              <a:spcPct val="107000"/>
                            </a:lnSpc>
                            <a:spcAft>
                              <a:spcPts val="0"/>
                            </a:spcAft>
                          </a:pPr>
                          <a14:m>
                            <m:oMathPara xmlns:m="http://schemas.openxmlformats.org/officeDocument/2006/math">
                              <m:oMathParaPr>
                                <m:jc m:val="left"/>
                              </m:oMathParaPr>
                              <m:oMath xmlns:m="http://schemas.openxmlformats.org/officeDocument/2006/math">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4</m:t>
                                    </m:r>
                                  </m:sup>
                                </m:sSup>
                                <m:r>
                                  <a:rPr lang="en-AU" sz="2000" b="0" i="1" smtClean="0">
                                    <a:effectLst/>
                                    <a:latin typeface="Cambria Math" panose="02040503050406030204" pitchFamily="18" charset="0"/>
                                    <a:ea typeface="Cambria Math" panose="02040503050406030204" pitchFamily="18" charset="0"/>
                                    <a:cs typeface="Times New Roman" panose="02020603050405020304" pitchFamily="18" charset="0"/>
                                  </a:rPr>
                                  <m:t>÷</m:t>
                                </m:r>
                                <m:sSup>
                                  <m:sSupPr>
                                    <m:ctrlPr>
                                      <a:rPr lang="en-AU" sz="2000" b="0" i="1" smtClean="0">
                                        <a:effectLst/>
                                        <a:latin typeface="Cambria Math" panose="02040503050406030204" pitchFamily="18" charset="0"/>
                                      </a:rPr>
                                    </m:ctrlPr>
                                  </m:sSupPr>
                                  <m:e>
                                    <m:r>
                                      <a:rPr lang="en-AU" sz="2000" b="0" i="1">
                                        <a:effectLst/>
                                        <a:latin typeface="Cambria Math" panose="02040503050406030204" pitchFamily="18" charset="0"/>
                                      </a:rPr>
                                      <m:t>2</m:t>
                                    </m:r>
                                  </m:e>
                                  <m:sup>
                                    <m:r>
                                      <a:rPr lang="en-AU" sz="2000" b="0" i="0" smtClean="0">
                                        <a:effectLst/>
                                        <a:latin typeface="Cambria Math" panose="02040503050406030204" pitchFamily="18" charset="0"/>
                                      </a:rPr>
                                      <m:t>4</m:t>
                                    </m:r>
                                  </m:sup>
                                </m:sSup>
                                <m:r>
                                  <a:rPr lang="en-AU" sz="2000" b="0" i="1" smtClean="0">
                                    <a:effectLst/>
                                    <a:latin typeface="Cambria Math" panose="02040503050406030204" pitchFamily="18" charset="0"/>
                                    <a:ea typeface="Cambria Math" panose="02040503050406030204" pitchFamily="18" charset="0"/>
                                    <a:cs typeface="Times New Roman" panose="02020603050405020304" pitchFamily="18" charset="0"/>
                                  </a:rPr>
                                  <m:t>=</m:t>
                                </m:r>
                                <m:sSup>
                                  <m:sSupPr>
                                    <m:ctrlPr>
                                      <a:rPr lang="en-AU" sz="2000" b="0" i="1" smtClean="0">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AU" sz="2000" b="1" i="1" smtClean="0">
                                        <a:effectLst/>
                                        <a:latin typeface="Cambria Math" panose="02040503050406030204" pitchFamily="18" charset="0"/>
                                        <a:ea typeface="Cambria Math" panose="02040503050406030204" pitchFamily="18" charset="0"/>
                                        <a:cs typeface="Times New Roman" panose="02020603050405020304" pitchFamily="18" charset="0"/>
                                      </a:rPr>
                                      <m:t>𝟐</m:t>
                                    </m:r>
                                  </m:e>
                                  <m:sup>
                                    <m:r>
                                      <a:rPr lang="en-AU" sz="2000" b="1" i="1" smtClean="0">
                                        <a:effectLst/>
                                        <a:latin typeface="Cambria Math" panose="02040503050406030204" pitchFamily="18" charset="0"/>
                                        <a:ea typeface="Cambria Math" panose="02040503050406030204" pitchFamily="18" charset="0"/>
                                        <a:cs typeface="Times New Roman" panose="02020603050405020304" pitchFamily="18" charset="0"/>
                                      </a:rPr>
                                      <m:t>𝟎</m:t>
                                    </m:r>
                                  </m:sup>
                                </m:sSup>
                              </m:oMath>
                            </m:oMathPara>
                          </a14:m>
                          <a:endParaRPr lang="en-AU"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1161822"/>
                      </a:ext>
                    </a:extLst>
                  </a:tr>
                </a:tbl>
              </a:graphicData>
            </a:graphic>
          </p:graphicFrame>
        </mc:Choice>
        <mc:Fallback>
          <p:graphicFrame>
            <p:nvGraphicFramePr>
              <p:cNvPr id="6" name="Table 5" descr="Comparing division strategies solutions. There are 2 columns and 6 rows. The column headers are. Binary values and binary values in index form. The 2nd row reads. 8 divided by 4 = 2 and 2^3 divided by 2^2 = 2^1. The 3rd row reads 64 divided by 2 = 32 and 2^6 divided by 2^1 = 2^5. The 4th row reads. 32 divided by 4 = 8 and 2^5 divided by 2^2 = 2^3. The 5th row reads. 8 divided by 1 = 8 and 2^3 divided by 2^0 = 2^3. The last row reads 16 divided by 16 = 1 and 2^4 divided by 2^4 = 2^0.">
                <a:extLst>
                  <a:ext uri="{FF2B5EF4-FFF2-40B4-BE49-F238E27FC236}">
                    <a16:creationId xmlns:a16="http://schemas.microsoft.com/office/drawing/2014/main" id="{2EDB7327-A12D-1EDA-BCE3-65CFA7CFC7D7}"/>
                  </a:ext>
                </a:extLst>
              </p:cNvPr>
              <p:cNvGraphicFramePr>
                <a:graphicFrameLocks noGrp="1"/>
              </p:cNvGraphicFramePr>
              <p:nvPr>
                <p:extLst>
                  <p:ext uri="{D42A27DB-BD31-4B8C-83A1-F6EECF244321}">
                    <p14:modId xmlns:p14="http://schemas.microsoft.com/office/powerpoint/2010/main" val="204449766"/>
                  </p:ext>
                </p:extLst>
              </p:nvPr>
            </p:nvGraphicFramePr>
            <p:xfrm>
              <a:off x="360000" y="3657683"/>
              <a:ext cx="8127464" cy="2840317"/>
            </p:xfrm>
            <a:graphic>
              <a:graphicData uri="http://schemas.openxmlformats.org/drawingml/2006/table">
                <a:tbl>
                  <a:tblPr firstRow="1" firstCol="1" bandRow="1">
                    <a:tableStyleId>{B301B821-A1FF-4177-AEE7-76D212191A09}</a:tableStyleId>
                  </a:tblPr>
                  <a:tblGrid>
                    <a:gridCol w="3805958">
                      <a:extLst>
                        <a:ext uri="{9D8B030D-6E8A-4147-A177-3AD203B41FA5}">
                          <a16:colId xmlns:a16="http://schemas.microsoft.com/office/drawing/2014/main" val="3649304155"/>
                        </a:ext>
                      </a:extLst>
                    </a:gridCol>
                    <a:gridCol w="4321506">
                      <a:extLst>
                        <a:ext uri="{9D8B030D-6E8A-4147-A177-3AD203B41FA5}">
                          <a16:colId xmlns:a16="http://schemas.microsoft.com/office/drawing/2014/main" val="3253114582"/>
                        </a:ext>
                      </a:extLst>
                    </a:gridCol>
                  </a:tblGrid>
                  <a:tr h="448809">
                    <a:tc>
                      <a:txBody>
                        <a:bodyPr/>
                        <a:lstStyle/>
                        <a:p>
                          <a:pPr algn="ctr">
                            <a:lnSpc>
                              <a:spcPct val="107000"/>
                            </a:lnSpc>
                            <a:spcAft>
                              <a:spcPts val="0"/>
                            </a:spcAft>
                          </a:pPr>
                          <a:r>
                            <a:rPr lang="en-AU" sz="2000" dirty="0">
                              <a:solidFill>
                                <a:schemeClr val="bg1"/>
                              </a:solidFill>
                              <a:effectLst/>
                              <a:latin typeface="+mj-lt"/>
                            </a:rPr>
                            <a:t>Binary values</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AU" sz="2000" dirty="0">
                              <a:solidFill>
                                <a:schemeClr val="bg1"/>
                              </a:solidFill>
                              <a:effectLst/>
                              <a:latin typeface="+mj-lt"/>
                            </a:rPr>
                            <a:t>Binary values in index form</a:t>
                          </a:r>
                          <a:endParaRPr lang="en-AU" sz="2000" dirty="0">
                            <a:solidFill>
                              <a:schemeClr val="bg1"/>
                            </a:solidFill>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2522645"/>
                      </a:ext>
                    </a:extLst>
                  </a:tr>
                  <a:tr h="483577">
                    <a:tc>
                      <a:txBody>
                        <a:bodyPr/>
                        <a:lstStyle/>
                        <a:p>
                          <a:endParaRPr lang="en-US"/>
                        </a:p>
                      </a:txBody>
                      <a:tcPr marL="68580" marR="68580" marT="0" marB="0" anchor="ctr">
                        <a:blipFill>
                          <a:blip r:embed="rId4"/>
                          <a:stretch>
                            <a:fillRect l="-160" t="-96203" r="-113760" b="-400000"/>
                          </a:stretch>
                        </a:blipFill>
                      </a:tcPr>
                    </a:tc>
                    <a:tc>
                      <a:txBody>
                        <a:bodyPr/>
                        <a:lstStyle/>
                        <a:p>
                          <a:endParaRPr lang="en-US"/>
                        </a:p>
                      </a:txBody>
                      <a:tcPr marL="68580" marR="68580" marT="0" marB="0" anchor="ctr">
                        <a:blipFill>
                          <a:blip r:embed="rId4"/>
                          <a:stretch>
                            <a:fillRect l="-88293" t="-96203" r="-282" b="-400000"/>
                          </a:stretch>
                        </a:blipFill>
                      </a:tcPr>
                    </a:tc>
                    <a:extLst>
                      <a:ext uri="{0D108BD9-81ED-4DB2-BD59-A6C34878D82A}">
                        <a16:rowId xmlns:a16="http://schemas.microsoft.com/office/drawing/2014/main" val="4101584726"/>
                      </a:ext>
                    </a:extLst>
                  </a:tr>
                  <a:tr h="483577">
                    <a:tc>
                      <a:txBody>
                        <a:bodyPr/>
                        <a:lstStyle/>
                        <a:p>
                          <a:endParaRPr lang="en-US"/>
                        </a:p>
                      </a:txBody>
                      <a:tcPr marL="68580" marR="68580" marT="0" marB="0" anchor="ctr">
                        <a:blipFill>
                          <a:blip r:embed="rId4"/>
                          <a:stretch>
                            <a:fillRect l="-160" t="-196203" r="-113760" b="-300000"/>
                          </a:stretch>
                        </a:blipFill>
                      </a:tcPr>
                    </a:tc>
                    <a:tc>
                      <a:txBody>
                        <a:bodyPr/>
                        <a:lstStyle/>
                        <a:p>
                          <a:endParaRPr lang="en-US"/>
                        </a:p>
                      </a:txBody>
                      <a:tcPr marL="68580" marR="68580" marT="0" marB="0" anchor="ctr">
                        <a:blipFill>
                          <a:blip r:embed="rId4"/>
                          <a:stretch>
                            <a:fillRect l="-88293" t="-196203" r="-282" b="-300000"/>
                          </a:stretch>
                        </a:blipFill>
                      </a:tcPr>
                    </a:tc>
                    <a:extLst>
                      <a:ext uri="{0D108BD9-81ED-4DB2-BD59-A6C34878D82A}">
                        <a16:rowId xmlns:a16="http://schemas.microsoft.com/office/drawing/2014/main" val="3426578357"/>
                      </a:ext>
                    </a:extLst>
                  </a:tr>
                  <a:tr h="483577">
                    <a:tc>
                      <a:txBody>
                        <a:bodyPr/>
                        <a:lstStyle/>
                        <a:p>
                          <a:endParaRPr lang="en-US"/>
                        </a:p>
                      </a:txBody>
                      <a:tcPr marL="68580" marR="68580" marT="0" marB="0" anchor="ctr">
                        <a:blipFill>
                          <a:blip r:embed="rId4"/>
                          <a:stretch>
                            <a:fillRect l="-160" t="-292500" r="-113760" b="-196250"/>
                          </a:stretch>
                        </a:blipFill>
                      </a:tcPr>
                    </a:tc>
                    <a:tc>
                      <a:txBody>
                        <a:bodyPr/>
                        <a:lstStyle/>
                        <a:p>
                          <a:endParaRPr lang="en-US"/>
                        </a:p>
                      </a:txBody>
                      <a:tcPr marL="68580" marR="68580" marT="0" marB="0" anchor="ctr">
                        <a:blipFill>
                          <a:blip r:embed="rId4"/>
                          <a:stretch>
                            <a:fillRect l="-88293" t="-292500" r="-282" b="-196250"/>
                          </a:stretch>
                        </a:blipFill>
                      </a:tcPr>
                    </a:tc>
                    <a:extLst>
                      <a:ext uri="{0D108BD9-81ED-4DB2-BD59-A6C34878D82A}">
                        <a16:rowId xmlns:a16="http://schemas.microsoft.com/office/drawing/2014/main" val="1083411258"/>
                      </a:ext>
                    </a:extLst>
                  </a:tr>
                  <a:tr h="501162">
                    <a:tc>
                      <a:txBody>
                        <a:bodyPr/>
                        <a:lstStyle/>
                        <a:p>
                          <a:endParaRPr lang="en-US"/>
                        </a:p>
                      </a:txBody>
                      <a:tcPr marL="68580" marR="68580" marT="0" marB="0" anchor="ctr">
                        <a:blipFill>
                          <a:blip r:embed="rId4"/>
                          <a:stretch>
                            <a:fillRect l="-160" t="-382927" r="-113760" b="-91463"/>
                          </a:stretch>
                        </a:blipFill>
                      </a:tcPr>
                    </a:tc>
                    <a:tc>
                      <a:txBody>
                        <a:bodyPr/>
                        <a:lstStyle/>
                        <a:p>
                          <a:endParaRPr lang="en-US"/>
                        </a:p>
                      </a:txBody>
                      <a:tcPr marL="68580" marR="68580" marT="0" marB="0" anchor="ctr">
                        <a:blipFill>
                          <a:blip r:embed="rId4"/>
                          <a:stretch>
                            <a:fillRect l="-88293" t="-382927" r="-282" b="-91463"/>
                          </a:stretch>
                        </a:blipFill>
                      </a:tcPr>
                    </a:tc>
                    <a:extLst>
                      <a:ext uri="{0D108BD9-81ED-4DB2-BD59-A6C34878D82A}">
                        <a16:rowId xmlns:a16="http://schemas.microsoft.com/office/drawing/2014/main" val="1112076466"/>
                      </a:ext>
                    </a:extLst>
                  </a:tr>
                  <a:tr h="439615">
                    <a:tc>
                      <a:txBody>
                        <a:bodyPr/>
                        <a:lstStyle/>
                        <a:p>
                          <a:endParaRPr lang="en-US"/>
                        </a:p>
                      </a:txBody>
                      <a:tcPr marL="68580" marR="68580" marT="0" marB="0" anchor="ctr">
                        <a:blipFill>
                          <a:blip r:embed="rId4"/>
                          <a:stretch>
                            <a:fillRect l="-160" t="-550000" r="-113760" b="-4167"/>
                          </a:stretch>
                        </a:blipFill>
                      </a:tcPr>
                    </a:tc>
                    <a:tc>
                      <a:txBody>
                        <a:bodyPr/>
                        <a:lstStyle/>
                        <a:p>
                          <a:endParaRPr lang="en-US"/>
                        </a:p>
                      </a:txBody>
                      <a:tcPr marL="68580" marR="68580" marT="0" marB="0" anchor="ctr">
                        <a:blipFill>
                          <a:blip r:embed="rId4"/>
                          <a:stretch>
                            <a:fillRect l="-88293" t="-550000" r="-282" b="-4167"/>
                          </a:stretch>
                        </a:blipFill>
                      </a:tcPr>
                    </a:tc>
                    <a:extLst>
                      <a:ext uri="{0D108BD9-81ED-4DB2-BD59-A6C34878D82A}">
                        <a16:rowId xmlns:a16="http://schemas.microsoft.com/office/drawing/2014/main" val="2251161822"/>
                      </a:ext>
                    </a:extLst>
                  </a:tr>
                </a:tbl>
              </a:graphicData>
            </a:graphic>
          </p:graphicFrame>
        </mc:Fallback>
      </mc:AlternateContent>
      <p:sp>
        <p:nvSpPr>
          <p:cNvPr id="3" name="Slide Number Placeholder 2">
            <a:extLst>
              <a:ext uri="{FF2B5EF4-FFF2-40B4-BE49-F238E27FC236}">
                <a16:creationId xmlns:a16="http://schemas.microsoft.com/office/drawing/2014/main" id="{4AEEEA0C-14D1-8D14-A463-8098FBF84EAC}"/>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15</a:t>
            </a:fld>
            <a:endParaRPr lang="en-AU"/>
          </a:p>
        </p:txBody>
      </p:sp>
    </p:spTree>
    <p:extLst>
      <p:ext uri="{BB962C8B-B14F-4D97-AF65-F5344CB8AC3E}">
        <p14:creationId xmlns:p14="http://schemas.microsoft.com/office/powerpoint/2010/main" val="312961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Writing the number 13 in code</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Coding with numbers</a:t>
            </a:r>
          </a:p>
        </p:txBody>
      </p:sp>
      <p:graphicFrame>
        <p:nvGraphicFramePr>
          <p:cNvPr id="4" name="Table 3" descr="Writing the number 13 in code. The table is 8 columns and 2 rows. The column headers are: Number, 64, 32, 16, 8, 4, 2 and 1. The row headers are: Number and 13. The 2nd row reads, blank, blank, blank, 1, 1, 0 and 1.">
            <a:extLst>
              <a:ext uri="{FF2B5EF4-FFF2-40B4-BE49-F238E27FC236}">
                <a16:creationId xmlns:a16="http://schemas.microsoft.com/office/drawing/2014/main" id="{6A594A68-6571-B31B-4498-B5858A4D4165}"/>
              </a:ext>
            </a:extLst>
          </p:cNvPr>
          <p:cNvGraphicFramePr>
            <a:graphicFrameLocks noGrp="1"/>
          </p:cNvGraphicFramePr>
          <p:nvPr>
            <p:extLst>
              <p:ext uri="{D42A27DB-BD31-4B8C-83A1-F6EECF244321}">
                <p14:modId xmlns:p14="http://schemas.microsoft.com/office/powerpoint/2010/main" val="3990864151"/>
              </p:ext>
            </p:extLst>
          </p:nvPr>
        </p:nvGraphicFramePr>
        <p:xfrm>
          <a:off x="755578" y="2781896"/>
          <a:ext cx="7773348" cy="1294208"/>
        </p:xfrm>
        <a:graphic>
          <a:graphicData uri="http://schemas.openxmlformats.org/drawingml/2006/table">
            <a:tbl>
              <a:tblPr firstRow="1" firstCol="1" bandRow="1">
                <a:tableStyleId>{5C22544A-7EE6-4342-B048-85BDC9FD1C3A}</a:tableStyleId>
              </a:tblPr>
              <a:tblGrid>
                <a:gridCol w="1379423">
                  <a:extLst>
                    <a:ext uri="{9D8B030D-6E8A-4147-A177-3AD203B41FA5}">
                      <a16:colId xmlns:a16="http://schemas.microsoft.com/office/drawing/2014/main" val="1349853791"/>
                    </a:ext>
                  </a:extLst>
                </a:gridCol>
                <a:gridCol w="879133">
                  <a:extLst>
                    <a:ext uri="{9D8B030D-6E8A-4147-A177-3AD203B41FA5}">
                      <a16:colId xmlns:a16="http://schemas.microsoft.com/office/drawing/2014/main" val="175427261"/>
                    </a:ext>
                  </a:extLst>
                </a:gridCol>
                <a:gridCol w="922866">
                  <a:extLst>
                    <a:ext uri="{9D8B030D-6E8A-4147-A177-3AD203B41FA5}">
                      <a16:colId xmlns:a16="http://schemas.microsoft.com/office/drawing/2014/main" val="24272988"/>
                    </a:ext>
                  </a:extLst>
                </a:gridCol>
                <a:gridCol w="956734">
                  <a:extLst>
                    <a:ext uri="{9D8B030D-6E8A-4147-A177-3AD203B41FA5}">
                      <a16:colId xmlns:a16="http://schemas.microsoft.com/office/drawing/2014/main" val="2353769655"/>
                    </a:ext>
                  </a:extLst>
                </a:gridCol>
                <a:gridCol w="871366">
                  <a:extLst>
                    <a:ext uri="{9D8B030D-6E8A-4147-A177-3AD203B41FA5}">
                      <a16:colId xmlns:a16="http://schemas.microsoft.com/office/drawing/2014/main" val="3285549255"/>
                    </a:ext>
                  </a:extLst>
                </a:gridCol>
                <a:gridCol w="880024">
                  <a:extLst>
                    <a:ext uri="{9D8B030D-6E8A-4147-A177-3AD203B41FA5}">
                      <a16:colId xmlns:a16="http://schemas.microsoft.com/office/drawing/2014/main" val="1243945241"/>
                    </a:ext>
                  </a:extLst>
                </a:gridCol>
                <a:gridCol w="907525">
                  <a:extLst>
                    <a:ext uri="{9D8B030D-6E8A-4147-A177-3AD203B41FA5}">
                      <a16:colId xmlns:a16="http://schemas.microsoft.com/office/drawing/2014/main" val="216003195"/>
                    </a:ext>
                  </a:extLst>
                </a:gridCol>
                <a:gridCol w="976277">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Number</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i="0" dirty="0">
                          <a:effectLst/>
                          <a:latin typeface="+mj-lt"/>
                        </a:rPr>
                        <a:t>13</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382826803"/>
                  </a:ext>
                </a:extLst>
              </a:tr>
            </a:tbl>
          </a:graphicData>
        </a:graphic>
      </p:graphicFrame>
      <p:sp>
        <p:nvSpPr>
          <p:cNvPr id="3" name="Rectangle 2">
            <a:extLst>
              <a:ext uri="{FF2B5EF4-FFF2-40B4-BE49-F238E27FC236}">
                <a16:creationId xmlns:a16="http://schemas.microsoft.com/office/drawing/2014/main" id="{8A925694-FB89-349B-9985-25E0CDD7287D}"/>
              </a:ext>
            </a:extLst>
          </p:cNvPr>
          <p:cNvSpPr/>
          <p:nvPr/>
        </p:nvSpPr>
        <p:spPr>
          <a:xfrm>
            <a:off x="9117999" y="2781896"/>
            <a:ext cx="1322002" cy="1294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a:r>
              <a:rPr lang="en-AU" sz="2000" dirty="0"/>
              <a:t>Code</a:t>
            </a:r>
          </a:p>
          <a:p>
            <a:pPr marL="269875"/>
            <a:r>
              <a:rPr lang="en-AU" sz="2000" dirty="0"/>
              <a:t>1 1 0 1</a:t>
            </a:r>
          </a:p>
        </p:txBody>
      </p:sp>
      <p:sp>
        <p:nvSpPr>
          <p:cNvPr id="5" name="TextBox 4">
            <a:extLst>
              <a:ext uri="{FF2B5EF4-FFF2-40B4-BE49-F238E27FC236}">
                <a16:creationId xmlns:a16="http://schemas.microsoft.com/office/drawing/2014/main" id="{5E0FDFB3-0C53-7AB7-9C9C-C21164D02356}"/>
              </a:ext>
            </a:extLst>
          </p:cNvPr>
          <p:cNvSpPr txBox="1"/>
          <p:nvPr/>
        </p:nvSpPr>
        <p:spPr>
          <a:xfrm>
            <a:off x="755578" y="4076104"/>
            <a:ext cx="8232326" cy="1930014"/>
          </a:xfrm>
          <a:prstGeom prst="rect">
            <a:avLst/>
          </a:prstGeom>
          <a:noFill/>
        </p:spPr>
        <p:txBody>
          <a:bodyPr wrap="square" lIns="0" tIns="0" rIns="0" bIns="0" rtlCol="0">
            <a:noAutofit/>
          </a:bodyPr>
          <a:lstStyle/>
          <a:p>
            <a:pPr marL="457200" indent="-457200" algn="l">
              <a:lnSpc>
                <a:spcPct val="200000"/>
              </a:lnSpc>
              <a:buFont typeface="Arial" panose="020B0604020202020204" pitchFamily="34" charset="0"/>
              <a:buChar char="•"/>
            </a:pPr>
            <a:r>
              <a:rPr lang="en-AU" sz="2000" dirty="0"/>
              <a:t>What do you notice?</a:t>
            </a:r>
          </a:p>
          <a:p>
            <a:pPr marL="457200" indent="-457200" algn="l">
              <a:lnSpc>
                <a:spcPct val="200000"/>
              </a:lnSpc>
              <a:buFont typeface="Arial" panose="020B0604020202020204" pitchFamily="34" charset="0"/>
              <a:buChar char="•"/>
            </a:pPr>
            <a:r>
              <a:rPr lang="en-AU" sz="2000" dirty="0"/>
              <a:t>What do you think?</a:t>
            </a:r>
          </a:p>
          <a:p>
            <a:pPr marL="457200" indent="-457200" algn="l">
              <a:lnSpc>
                <a:spcPct val="200000"/>
              </a:lnSpc>
              <a:buFont typeface="Arial" panose="020B0604020202020204" pitchFamily="34" charset="0"/>
              <a:buChar char="•"/>
            </a:pPr>
            <a:r>
              <a:rPr lang="en-AU" sz="2000" dirty="0"/>
              <a:t>What do you wonder?</a:t>
            </a:r>
          </a:p>
        </p:txBody>
      </p:sp>
      <p:sp>
        <p:nvSpPr>
          <p:cNvPr id="6" name="Slide Number Placeholder 5">
            <a:extLst>
              <a:ext uri="{FF2B5EF4-FFF2-40B4-BE49-F238E27FC236}">
                <a16:creationId xmlns:a16="http://schemas.microsoft.com/office/drawing/2014/main" id="{86928510-DAE9-1B34-0EC4-BBBF6F7FB6A4}"/>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a:t>
            </a:fld>
            <a:endParaRPr lang="en-AU"/>
          </a:p>
        </p:txBody>
      </p:sp>
    </p:spTree>
    <p:extLst>
      <p:ext uri="{BB962C8B-B14F-4D97-AF65-F5344CB8AC3E}">
        <p14:creationId xmlns:p14="http://schemas.microsoft.com/office/powerpoint/2010/main" val="277902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Writing the number 20 in code</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Coding with numbers</a:t>
            </a:r>
          </a:p>
        </p:txBody>
      </p:sp>
      <mc:AlternateContent xmlns:mc="http://schemas.openxmlformats.org/markup-compatibility/2006">
        <mc:Choice xmlns:a14="http://schemas.microsoft.com/office/drawing/2010/main" Requires="a14">
          <p:graphicFrame>
            <p:nvGraphicFramePr>
              <p:cNvPr id="4" name="Table 3" descr="Writing the number 20 in code. The table is 8 columns and 2 rows. The column headers are: Number, 64, 32, 16, 8, 4, 2 and 1. The row headers are: Number and 20. The second row reads. Blank, blank, 1, 0, 1, 0 and 0.">
                <a:extLst>
                  <a:ext uri="{FF2B5EF4-FFF2-40B4-BE49-F238E27FC236}">
                    <a16:creationId xmlns:a16="http://schemas.microsoft.com/office/drawing/2014/main" id="{6A594A68-6571-B31B-4498-B5858A4D4165}"/>
                  </a:ext>
                </a:extLst>
              </p:cNvPr>
              <p:cNvGraphicFramePr>
                <a:graphicFrameLocks noGrp="1"/>
              </p:cNvGraphicFramePr>
              <p:nvPr>
                <p:extLst>
                  <p:ext uri="{D42A27DB-BD31-4B8C-83A1-F6EECF244321}">
                    <p14:modId xmlns:p14="http://schemas.microsoft.com/office/powerpoint/2010/main" val="769296792"/>
                  </p:ext>
                </p:extLst>
              </p:nvPr>
            </p:nvGraphicFramePr>
            <p:xfrm>
              <a:off x="755578" y="2781896"/>
              <a:ext cx="7773348" cy="1294208"/>
            </p:xfrm>
            <a:graphic>
              <a:graphicData uri="http://schemas.openxmlformats.org/drawingml/2006/table">
                <a:tbl>
                  <a:tblPr firstRow="1" firstCol="1" bandRow="1">
                    <a:tableStyleId>{5C22544A-7EE6-4342-B048-85BDC9FD1C3A}</a:tableStyleId>
                  </a:tblPr>
                  <a:tblGrid>
                    <a:gridCol w="1379423">
                      <a:extLst>
                        <a:ext uri="{9D8B030D-6E8A-4147-A177-3AD203B41FA5}">
                          <a16:colId xmlns:a16="http://schemas.microsoft.com/office/drawing/2014/main" val="1349853791"/>
                        </a:ext>
                      </a:extLst>
                    </a:gridCol>
                    <a:gridCol w="879133">
                      <a:extLst>
                        <a:ext uri="{9D8B030D-6E8A-4147-A177-3AD203B41FA5}">
                          <a16:colId xmlns:a16="http://schemas.microsoft.com/office/drawing/2014/main" val="175427261"/>
                        </a:ext>
                      </a:extLst>
                    </a:gridCol>
                    <a:gridCol w="922866">
                      <a:extLst>
                        <a:ext uri="{9D8B030D-6E8A-4147-A177-3AD203B41FA5}">
                          <a16:colId xmlns:a16="http://schemas.microsoft.com/office/drawing/2014/main" val="24272988"/>
                        </a:ext>
                      </a:extLst>
                    </a:gridCol>
                    <a:gridCol w="956734">
                      <a:extLst>
                        <a:ext uri="{9D8B030D-6E8A-4147-A177-3AD203B41FA5}">
                          <a16:colId xmlns:a16="http://schemas.microsoft.com/office/drawing/2014/main" val="2353769655"/>
                        </a:ext>
                      </a:extLst>
                    </a:gridCol>
                    <a:gridCol w="871366">
                      <a:extLst>
                        <a:ext uri="{9D8B030D-6E8A-4147-A177-3AD203B41FA5}">
                          <a16:colId xmlns:a16="http://schemas.microsoft.com/office/drawing/2014/main" val="3285549255"/>
                        </a:ext>
                      </a:extLst>
                    </a:gridCol>
                    <a:gridCol w="880024">
                      <a:extLst>
                        <a:ext uri="{9D8B030D-6E8A-4147-A177-3AD203B41FA5}">
                          <a16:colId xmlns:a16="http://schemas.microsoft.com/office/drawing/2014/main" val="1243945241"/>
                        </a:ext>
                      </a:extLst>
                    </a:gridCol>
                    <a:gridCol w="907525">
                      <a:extLst>
                        <a:ext uri="{9D8B030D-6E8A-4147-A177-3AD203B41FA5}">
                          <a16:colId xmlns:a16="http://schemas.microsoft.com/office/drawing/2014/main" val="216003195"/>
                        </a:ext>
                      </a:extLst>
                    </a:gridCol>
                    <a:gridCol w="976277">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Number</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i="0">
                              <a:effectLst/>
                              <a:latin typeface="+mj-lt"/>
                              <a:ea typeface="Calibri" panose="020F0502020204030204" pitchFamily="34" charset="0"/>
                              <a:cs typeface="Times New Roman" panose="02020603050405020304" pitchFamily="18" charset="0"/>
                            </a:rPr>
                            <a:t>20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dirty="0" smtClean="0">
                                    <a:effectLst/>
                                    <a:latin typeface="Cambria Math" panose="02040503050406030204" pitchFamily="18" charset="0"/>
                                  </a:rPr>
                                  <m:t> </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tc>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dirty="0" smtClean="0">
                                    <a:effectLst/>
                                    <a:latin typeface="Cambria Math" panose="02040503050406030204" pitchFamily="18" charset="0"/>
                                  </a:rPr>
                                  <m:t> </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 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ea typeface="Calibri" panose="020F0502020204030204" pitchFamily="34" charset="0"/>
                              <a:cs typeface="Times New Roman" panose="02020603050405020304" pitchFamily="18" charset="0"/>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382826803"/>
                      </a:ext>
                    </a:extLst>
                  </a:tr>
                </a:tbl>
              </a:graphicData>
            </a:graphic>
          </p:graphicFrame>
        </mc:Choice>
        <mc:Fallback>
          <p:graphicFrame>
            <p:nvGraphicFramePr>
              <p:cNvPr id="4" name="Table 3" descr="Writing the number 20 in code. The table is 8 columns and 2 rows. The column headers are: Number, 64, 32, 16, 8, 4, 2 and 1. The row headers are: Number and 20. The second row reads. Blank, blank, 1, 0, 1, 0 and 0.">
                <a:extLst>
                  <a:ext uri="{FF2B5EF4-FFF2-40B4-BE49-F238E27FC236}">
                    <a16:creationId xmlns:a16="http://schemas.microsoft.com/office/drawing/2014/main" id="{6A594A68-6571-B31B-4498-B5858A4D4165}"/>
                  </a:ext>
                </a:extLst>
              </p:cNvPr>
              <p:cNvGraphicFramePr>
                <a:graphicFrameLocks noGrp="1"/>
              </p:cNvGraphicFramePr>
              <p:nvPr>
                <p:extLst>
                  <p:ext uri="{D42A27DB-BD31-4B8C-83A1-F6EECF244321}">
                    <p14:modId xmlns:p14="http://schemas.microsoft.com/office/powerpoint/2010/main" val="769296792"/>
                  </p:ext>
                </p:extLst>
              </p:nvPr>
            </p:nvGraphicFramePr>
            <p:xfrm>
              <a:off x="755578" y="2781896"/>
              <a:ext cx="7773348" cy="1294208"/>
            </p:xfrm>
            <a:graphic>
              <a:graphicData uri="http://schemas.openxmlformats.org/drawingml/2006/table">
                <a:tbl>
                  <a:tblPr firstRow="1" firstCol="1" bandRow="1">
                    <a:tableStyleId>{5C22544A-7EE6-4342-B048-85BDC9FD1C3A}</a:tableStyleId>
                  </a:tblPr>
                  <a:tblGrid>
                    <a:gridCol w="1379423">
                      <a:extLst>
                        <a:ext uri="{9D8B030D-6E8A-4147-A177-3AD203B41FA5}">
                          <a16:colId xmlns:a16="http://schemas.microsoft.com/office/drawing/2014/main" val="1349853791"/>
                        </a:ext>
                      </a:extLst>
                    </a:gridCol>
                    <a:gridCol w="879133">
                      <a:extLst>
                        <a:ext uri="{9D8B030D-6E8A-4147-A177-3AD203B41FA5}">
                          <a16:colId xmlns:a16="http://schemas.microsoft.com/office/drawing/2014/main" val="175427261"/>
                        </a:ext>
                      </a:extLst>
                    </a:gridCol>
                    <a:gridCol w="922866">
                      <a:extLst>
                        <a:ext uri="{9D8B030D-6E8A-4147-A177-3AD203B41FA5}">
                          <a16:colId xmlns:a16="http://schemas.microsoft.com/office/drawing/2014/main" val="24272988"/>
                        </a:ext>
                      </a:extLst>
                    </a:gridCol>
                    <a:gridCol w="956734">
                      <a:extLst>
                        <a:ext uri="{9D8B030D-6E8A-4147-A177-3AD203B41FA5}">
                          <a16:colId xmlns:a16="http://schemas.microsoft.com/office/drawing/2014/main" val="2353769655"/>
                        </a:ext>
                      </a:extLst>
                    </a:gridCol>
                    <a:gridCol w="871366">
                      <a:extLst>
                        <a:ext uri="{9D8B030D-6E8A-4147-A177-3AD203B41FA5}">
                          <a16:colId xmlns:a16="http://schemas.microsoft.com/office/drawing/2014/main" val="3285549255"/>
                        </a:ext>
                      </a:extLst>
                    </a:gridCol>
                    <a:gridCol w="880024">
                      <a:extLst>
                        <a:ext uri="{9D8B030D-6E8A-4147-A177-3AD203B41FA5}">
                          <a16:colId xmlns:a16="http://schemas.microsoft.com/office/drawing/2014/main" val="1243945241"/>
                        </a:ext>
                      </a:extLst>
                    </a:gridCol>
                    <a:gridCol w="907525">
                      <a:extLst>
                        <a:ext uri="{9D8B030D-6E8A-4147-A177-3AD203B41FA5}">
                          <a16:colId xmlns:a16="http://schemas.microsoft.com/office/drawing/2014/main" val="216003195"/>
                        </a:ext>
                      </a:extLst>
                    </a:gridCol>
                    <a:gridCol w="976277">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Number</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i="0">
                              <a:effectLst/>
                              <a:latin typeface="+mj-lt"/>
                              <a:ea typeface="Calibri" panose="020F0502020204030204" pitchFamily="34" charset="0"/>
                              <a:cs typeface="Times New Roman" panose="02020603050405020304" pitchFamily="18" charset="0"/>
                            </a:rPr>
                            <a:t>20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endParaRPr lang="en-US"/>
                        </a:p>
                      </a:txBody>
                      <a:tcPr marL="17780" marR="17780" marT="17780" marB="17780">
                        <a:blipFill>
                          <a:blip r:embed="rId2"/>
                          <a:stretch>
                            <a:fillRect l="-158333" t="-125263" r="-631944" b="-3158"/>
                          </a:stretch>
                        </a:blipFill>
                      </a:tcPr>
                    </a:tc>
                    <a:tc>
                      <a:txBody>
                        <a:bodyPr/>
                        <a:lstStyle/>
                        <a:p>
                          <a:endParaRPr lang="en-US"/>
                        </a:p>
                      </a:txBody>
                      <a:tcPr marL="17780" marR="17780" marT="17780" marB="17780" anchor="ctr">
                        <a:blipFill>
                          <a:blip r:embed="rId2"/>
                          <a:stretch>
                            <a:fillRect l="-244737" t="-125263" r="-498684" b="-3158"/>
                          </a:stretch>
                        </a:blipFill>
                      </a:tcPr>
                    </a:tc>
                    <a:tc>
                      <a:txBody>
                        <a:bodyPr/>
                        <a:lstStyle/>
                        <a:p>
                          <a:pPr algn="ctr">
                            <a:lnSpc>
                              <a:spcPct val="107000"/>
                            </a:lnSpc>
                            <a:spcAft>
                              <a:spcPts val="800"/>
                            </a:spcAft>
                          </a:pPr>
                          <a:r>
                            <a:rPr lang="en-AU" sz="2000" i="0">
                              <a:effectLst/>
                              <a:latin typeface="+mj-lt"/>
                            </a:rPr>
                            <a:t> 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ea typeface="Calibri" panose="020F0502020204030204" pitchFamily="34" charset="0"/>
                              <a:cs typeface="Times New Roman" panose="02020603050405020304" pitchFamily="18" charset="0"/>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382826803"/>
                      </a:ext>
                    </a:extLst>
                  </a:tr>
                </a:tbl>
              </a:graphicData>
            </a:graphic>
          </p:graphicFrame>
        </mc:Fallback>
      </mc:AlternateContent>
      <p:sp>
        <p:nvSpPr>
          <p:cNvPr id="2" name="Rectangle 1">
            <a:extLst>
              <a:ext uri="{FF2B5EF4-FFF2-40B4-BE49-F238E27FC236}">
                <a16:creationId xmlns:a16="http://schemas.microsoft.com/office/drawing/2014/main" id="{1979D32D-5C43-1910-61B3-743ED45ED7A5}"/>
              </a:ext>
            </a:extLst>
          </p:cNvPr>
          <p:cNvSpPr/>
          <p:nvPr/>
        </p:nvSpPr>
        <p:spPr>
          <a:xfrm>
            <a:off x="9117998" y="2781896"/>
            <a:ext cx="1322002" cy="1294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a:r>
              <a:rPr lang="en-AU" sz="2000" dirty="0"/>
              <a:t>Code</a:t>
            </a:r>
          </a:p>
          <a:p>
            <a:pPr marL="180975"/>
            <a:r>
              <a:rPr lang="en-AU" sz="2000" dirty="0"/>
              <a:t>1 0 1 0 0</a:t>
            </a:r>
          </a:p>
        </p:txBody>
      </p:sp>
      <p:sp>
        <p:nvSpPr>
          <p:cNvPr id="5" name="TextBox 4">
            <a:extLst>
              <a:ext uri="{FF2B5EF4-FFF2-40B4-BE49-F238E27FC236}">
                <a16:creationId xmlns:a16="http://schemas.microsoft.com/office/drawing/2014/main" id="{5E0FDFB3-0C53-7AB7-9C9C-C21164D02356}"/>
              </a:ext>
            </a:extLst>
          </p:cNvPr>
          <p:cNvSpPr txBox="1"/>
          <p:nvPr/>
        </p:nvSpPr>
        <p:spPr>
          <a:xfrm>
            <a:off x="755578" y="4076104"/>
            <a:ext cx="8117489" cy="678049"/>
          </a:xfrm>
          <a:prstGeom prst="rect">
            <a:avLst/>
          </a:prstGeom>
          <a:noFill/>
        </p:spPr>
        <p:txBody>
          <a:bodyPr wrap="square" lIns="0" tIns="0" rIns="0" bIns="0" rtlCol="0">
            <a:noAutofit/>
          </a:bodyPr>
          <a:lstStyle/>
          <a:p>
            <a:pPr algn="l">
              <a:lnSpc>
                <a:spcPct val="200000"/>
              </a:lnSpc>
            </a:pPr>
            <a:r>
              <a:rPr lang="en-AU" sz="2000" dirty="0"/>
              <a:t>Can you describe what is happening?</a:t>
            </a:r>
          </a:p>
        </p:txBody>
      </p:sp>
      <p:sp>
        <p:nvSpPr>
          <p:cNvPr id="3" name="Slide Number Placeholder 2">
            <a:extLst>
              <a:ext uri="{FF2B5EF4-FFF2-40B4-BE49-F238E27FC236}">
                <a16:creationId xmlns:a16="http://schemas.microsoft.com/office/drawing/2014/main" id="{4C1EAC86-488F-AC02-0CAB-4DD73E19F28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345040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A2EA91-CA05-8CCD-08FD-E6ECA8122768}"/>
              </a:ext>
            </a:extLst>
          </p:cNvPr>
          <p:cNvSpPr>
            <a:spLocks noGrp="1"/>
          </p:cNvSpPr>
          <p:nvPr>
            <p:ph type="title"/>
          </p:nvPr>
        </p:nvSpPr>
        <p:spPr/>
        <p:txBody>
          <a:bodyPr/>
          <a:lstStyle/>
          <a:p>
            <a:r>
              <a:rPr lang="en-AU" dirty="0"/>
              <a:t>An explanation of binary code</a:t>
            </a:r>
          </a:p>
        </p:txBody>
      </p:sp>
      <p:sp>
        <p:nvSpPr>
          <p:cNvPr id="5" name="Text Placeholder 4">
            <a:extLst>
              <a:ext uri="{FF2B5EF4-FFF2-40B4-BE49-F238E27FC236}">
                <a16:creationId xmlns:a16="http://schemas.microsoft.com/office/drawing/2014/main" id="{CF7CB474-CDA9-022E-58EC-60ABE717B161}"/>
              </a:ext>
            </a:extLst>
          </p:cNvPr>
          <p:cNvSpPr>
            <a:spLocks noGrp="1"/>
          </p:cNvSpPr>
          <p:nvPr>
            <p:ph type="body" sz="quarter" idx="18"/>
          </p:nvPr>
        </p:nvSpPr>
        <p:spPr/>
        <p:txBody>
          <a:bodyPr/>
          <a:lstStyle/>
          <a:p>
            <a:r>
              <a:rPr lang="en-AU" dirty="0"/>
              <a:t>Coding with numbers</a:t>
            </a:r>
          </a:p>
        </p:txBody>
      </p:sp>
      <p:graphicFrame>
        <p:nvGraphicFramePr>
          <p:cNvPr id="6" name="Content Placeholder 5" descr="Writing the number 45 in code. The table is 8 columns and 2 rows. The column headers are: Number, 64, 32, 16, 8, 4, 2 and 1. The row headers are: Number and 45. The second row reads. Blank, 1, 0, 1, 1, 0  and 1.">
            <a:extLst>
              <a:ext uri="{FF2B5EF4-FFF2-40B4-BE49-F238E27FC236}">
                <a16:creationId xmlns:a16="http://schemas.microsoft.com/office/drawing/2014/main" id="{552BA646-0ADF-2521-EA82-58FE5FCC48D9}"/>
              </a:ext>
            </a:extLst>
          </p:cNvPr>
          <p:cNvGraphicFramePr>
            <a:graphicFrameLocks noGrp="1"/>
          </p:cNvGraphicFramePr>
          <p:nvPr>
            <p:ph idx="1"/>
            <p:extLst>
              <p:ext uri="{D42A27DB-BD31-4B8C-83A1-F6EECF244321}">
                <p14:modId xmlns:p14="http://schemas.microsoft.com/office/powerpoint/2010/main" val="2490509478"/>
              </p:ext>
            </p:extLst>
          </p:nvPr>
        </p:nvGraphicFramePr>
        <p:xfrm>
          <a:off x="749830" y="2781896"/>
          <a:ext cx="7773348" cy="1294208"/>
        </p:xfrm>
        <a:graphic>
          <a:graphicData uri="http://schemas.openxmlformats.org/drawingml/2006/table">
            <a:tbl>
              <a:tblPr firstRow="1" firstCol="1" bandRow="1">
                <a:tableStyleId>{5C22544A-7EE6-4342-B048-85BDC9FD1C3A}</a:tableStyleId>
              </a:tblPr>
              <a:tblGrid>
                <a:gridCol w="1379423">
                  <a:extLst>
                    <a:ext uri="{9D8B030D-6E8A-4147-A177-3AD203B41FA5}">
                      <a16:colId xmlns:a16="http://schemas.microsoft.com/office/drawing/2014/main" val="1516554714"/>
                    </a:ext>
                  </a:extLst>
                </a:gridCol>
                <a:gridCol w="879133">
                  <a:extLst>
                    <a:ext uri="{9D8B030D-6E8A-4147-A177-3AD203B41FA5}">
                      <a16:colId xmlns:a16="http://schemas.microsoft.com/office/drawing/2014/main" val="1733075260"/>
                    </a:ext>
                  </a:extLst>
                </a:gridCol>
                <a:gridCol w="922866">
                  <a:extLst>
                    <a:ext uri="{9D8B030D-6E8A-4147-A177-3AD203B41FA5}">
                      <a16:colId xmlns:a16="http://schemas.microsoft.com/office/drawing/2014/main" val="1623910854"/>
                    </a:ext>
                  </a:extLst>
                </a:gridCol>
                <a:gridCol w="956734">
                  <a:extLst>
                    <a:ext uri="{9D8B030D-6E8A-4147-A177-3AD203B41FA5}">
                      <a16:colId xmlns:a16="http://schemas.microsoft.com/office/drawing/2014/main" val="1324702074"/>
                    </a:ext>
                  </a:extLst>
                </a:gridCol>
                <a:gridCol w="871366">
                  <a:extLst>
                    <a:ext uri="{9D8B030D-6E8A-4147-A177-3AD203B41FA5}">
                      <a16:colId xmlns:a16="http://schemas.microsoft.com/office/drawing/2014/main" val="1375359632"/>
                    </a:ext>
                  </a:extLst>
                </a:gridCol>
                <a:gridCol w="880024">
                  <a:extLst>
                    <a:ext uri="{9D8B030D-6E8A-4147-A177-3AD203B41FA5}">
                      <a16:colId xmlns:a16="http://schemas.microsoft.com/office/drawing/2014/main" val="1855562921"/>
                    </a:ext>
                  </a:extLst>
                </a:gridCol>
                <a:gridCol w="907525">
                  <a:extLst>
                    <a:ext uri="{9D8B030D-6E8A-4147-A177-3AD203B41FA5}">
                      <a16:colId xmlns:a16="http://schemas.microsoft.com/office/drawing/2014/main" val="2517450977"/>
                    </a:ext>
                  </a:extLst>
                </a:gridCol>
                <a:gridCol w="976277">
                  <a:extLst>
                    <a:ext uri="{9D8B030D-6E8A-4147-A177-3AD203B41FA5}">
                      <a16:colId xmlns:a16="http://schemas.microsoft.com/office/drawing/2014/main" val="2350072806"/>
                    </a:ext>
                  </a:extLst>
                </a:gridCol>
              </a:tblGrid>
              <a:tr h="714071">
                <a:tc>
                  <a:txBody>
                    <a:bodyPr/>
                    <a:lstStyle/>
                    <a:p>
                      <a:pPr algn="ctr">
                        <a:lnSpc>
                          <a:spcPct val="107000"/>
                        </a:lnSpc>
                        <a:spcAft>
                          <a:spcPts val="800"/>
                        </a:spcAft>
                      </a:pPr>
                      <a:r>
                        <a:rPr lang="en-AU" sz="2000">
                          <a:effectLst/>
                          <a:latin typeface="+mj-lt"/>
                        </a:rPr>
                        <a:t>Number</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32</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16</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8</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4</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2</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dirty="0">
                          <a:effectLst/>
                          <a:latin typeface="+mj-lt"/>
                        </a:rPr>
                        <a:t>1</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063824184"/>
                  </a:ext>
                </a:extLst>
              </a:tr>
              <a:tr h="580137">
                <a:tc>
                  <a:txBody>
                    <a:bodyPr/>
                    <a:lstStyle/>
                    <a:p>
                      <a:pPr algn="ctr">
                        <a:lnSpc>
                          <a:spcPct val="107000"/>
                        </a:lnSpc>
                        <a:spcAft>
                          <a:spcPts val="800"/>
                        </a:spcAft>
                      </a:pPr>
                      <a:r>
                        <a:rPr lang="en-AU" sz="2000" i="0">
                          <a:effectLst/>
                          <a:latin typeface="+mj-lt"/>
                          <a:ea typeface="Calibri" panose="020F0502020204030204" pitchFamily="34" charset="0"/>
                          <a:cs typeface="Times New Roman" panose="02020603050405020304" pitchFamily="18" charset="0"/>
                        </a:rPr>
                        <a:t>45</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tc>
                <a:tc>
                  <a:txBody>
                    <a:bodyPr/>
                    <a:lstStyle/>
                    <a:p>
                      <a:pPr algn="ctr">
                        <a:lnSpc>
                          <a:spcPct val="107000"/>
                        </a:lnSpc>
                        <a:spcAft>
                          <a:spcPts val="800"/>
                        </a:spcAft>
                      </a:pPr>
                      <a:r>
                        <a:rPr lang="en-AU" sz="2000" i="0">
                          <a:effectLst/>
                          <a:latin typeface="+mj-lt"/>
                        </a:rPr>
                        <a:t>1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ea typeface="Calibri" panose="020F0502020204030204" pitchFamily="34" charset="0"/>
                          <a:cs typeface="Times New Roman" panose="02020603050405020304" pitchFamily="18" charset="0"/>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165268387"/>
                  </a:ext>
                </a:extLst>
              </a:tr>
            </a:tbl>
          </a:graphicData>
        </a:graphic>
      </p:graphicFrame>
      <p:sp>
        <p:nvSpPr>
          <p:cNvPr id="2" name="Rectangle 1">
            <a:extLst>
              <a:ext uri="{FF2B5EF4-FFF2-40B4-BE49-F238E27FC236}">
                <a16:creationId xmlns:a16="http://schemas.microsoft.com/office/drawing/2014/main" id="{78FB4CFC-0811-2509-9BA4-7FAAB61E5A57}"/>
              </a:ext>
            </a:extLst>
          </p:cNvPr>
          <p:cNvSpPr/>
          <p:nvPr/>
        </p:nvSpPr>
        <p:spPr>
          <a:xfrm>
            <a:off x="9072853" y="2781896"/>
            <a:ext cx="1909480" cy="1294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a:r>
              <a:rPr lang="en-AU" sz="2000" dirty="0"/>
              <a:t>Code</a:t>
            </a:r>
          </a:p>
          <a:p>
            <a:pPr marL="269875"/>
            <a:r>
              <a:rPr lang="en-AU" sz="2000" dirty="0"/>
              <a:t>1 0 1 1 0 1</a:t>
            </a:r>
          </a:p>
        </p:txBody>
      </p:sp>
      <p:sp>
        <p:nvSpPr>
          <p:cNvPr id="8" name="TextBox 7">
            <a:extLst>
              <a:ext uri="{FF2B5EF4-FFF2-40B4-BE49-F238E27FC236}">
                <a16:creationId xmlns:a16="http://schemas.microsoft.com/office/drawing/2014/main" id="{5F34A26E-C7A1-4719-5B73-7FF929AD61AB}"/>
              </a:ext>
            </a:extLst>
          </p:cNvPr>
          <p:cNvSpPr txBox="1"/>
          <p:nvPr/>
        </p:nvSpPr>
        <p:spPr>
          <a:xfrm>
            <a:off x="609086" y="4549870"/>
            <a:ext cx="10585435" cy="575733"/>
          </a:xfrm>
          <a:prstGeom prst="rect">
            <a:avLst/>
          </a:prstGeom>
          <a:noFill/>
        </p:spPr>
        <p:txBody>
          <a:bodyPr wrap="square" lIns="0" tIns="0" rIns="0" bIns="0" rtlCol="0">
            <a:noAutofit/>
          </a:bodyPr>
          <a:lstStyle/>
          <a:p>
            <a:pPr marL="342900" indent="-342900" algn="l">
              <a:buFont typeface="Arial" panose="020B0604020202020204" pitchFamily="34" charset="0"/>
              <a:buChar char="•"/>
            </a:pPr>
            <a:r>
              <a:rPr lang="en-AU" sz="2000" dirty="0"/>
              <a:t>We have just seen the numbers 13, 20 and 45 written using binary code.</a:t>
            </a:r>
          </a:p>
        </p:txBody>
      </p:sp>
      <p:sp>
        <p:nvSpPr>
          <p:cNvPr id="3" name="Slide Number Placeholder 2">
            <a:extLst>
              <a:ext uri="{FF2B5EF4-FFF2-40B4-BE49-F238E27FC236}">
                <a16:creationId xmlns:a16="http://schemas.microsoft.com/office/drawing/2014/main" id="{201EDC58-F471-0F5B-26F6-10D76819AC8B}"/>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a:t>
            </a:fld>
            <a:endParaRPr lang="en-AU"/>
          </a:p>
        </p:txBody>
      </p:sp>
    </p:spTree>
    <p:extLst>
      <p:ext uri="{BB962C8B-B14F-4D97-AF65-F5344CB8AC3E}">
        <p14:creationId xmlns:p14="http://schemas.microsoft.com/office/powerpoint/2010/main" val="22808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A2EA91-CA05-8CCD-08FD-E6ECA8122768}"/>
              </a:ext>
            </a:extLst>
          </p:cNvPr>
          <p:cNvSpPr>
            <a:spLocks noGrp="1"/>
          </p:cNvSpPr>
          <p:nvPr>
            <p:ph type="title"/>
          </p:nvPr>
        </p:nvSpPr>
        <p:spPr/>
        <p:txBody>
          <a:bodyPr/>
          <a:lstStyle/>
          <a:p>
            <a:r>
              <a:rPr lang="en-AU" dirty="0"/>
              <a:t>Comparing decimal numbers with binary code</a:t>
            </a:r>
          </a:p>
        </p:txBody>
      </p:sp>
      <p:sp>
        <p:nvSpPr>
          <p:cNvPr id="5" name="Text Placeholder 4">
            <a:extLst>
              <a:ext uri="{FF2B5EF4-FFF2-40B4-BE49-F238E27FC236}">
                <a16:creationId xmlns:a16="http://schemas.microsoft.com/office/drawing/2014/main" id="{CF7CB474-CDA9-022E-58EC-60ABE717B161}"/>
              </a:ext>
            </a:extLst>
          </p:cNvPr>
          <p:cNvSpPr>
            <a:spLocks noGrp="1"/>
          </p:cNvSpPr>
          <p:nvPr>
            <p:ph type="body" sz="quarter" idx="18"/>
          </p:nvPr>
        </p:nvSpPr>
        <p:spPr/>
        <p:txBody>
          <a:bodyPr/>
          <a:lstStyle/>
          <a:p>
            <a:r>
              <a:rPr lang="en-AU" dirty="0"/>
              <a:t>Coding with numbers</a:t>
            </a:r>
          </a:p>
        </p:txBody>
      </p:sp>
      <p:sp>
        <p:nvSpPr>
          <p:cNvPr id="8" name="TextBox 7">
            <a:extLst>
              <a:ext uri="{FF2B5EF4-FFF2-40B4-BE49-F238E27FC236}">
                <a16:creationId xmlns:a16="http://schemas.microsoft.com/office/drawing/2014/main" id="{5F34A26E-C7A1-4719-5B73-7FF929AD61AB}"/>
              </a:ext>
            </a:extLst>
          </p:cNvPr>
          <p:cNvSpPr txBox="1"/>
          <p:nvPr/>
        </p:nvSpPr>
        <p:spPr>
          <a:xfrm>
            <a:off x="815736" y="1651761"/>
            <a:ext cx="1781838" cy="453955"/>
          </a:xfrm>
          <a:prstGeom prst="rect">
            <a:avLst/>
          </a:prstGeom>
          <a:noFill/>
        </p:spPr>
        <p:txBody>
          <a:bodyPr wrap="square" lIns="0" tIns="0" rIns="0" bIns="0" rtlCol="0">
            <a:noAutofit/>
          </a:bodyPr>
          <a:lstStyle/>
          <a:p>
            <a:r>
              <a:rPr lang="en-AU" sz="2000" b="1" dirty="0">
                <a:latin typeface="+mj-lt"/>
              </a:rPr>
              <a:t>Binary code</a:t>
            </a:r>
          </a:p>
        </p:txBody>
      </p:sp>
      <p:graphicFrame>
        <p:nvGraphicFramePr>
          <p:cNvPr id="6" name="Content Placeholder 5" descr="Writing the number 100 in code. The table is 8 columns and 2 rows. The column headers are: Number, 64, 32, 16, 8, 4, 2 and 1. The row headers are: Number and 100. The second row reads. 1, 1, 0, 0, 1, 0 and 0.">
            <a:extLst>
              <a:ext uri="{FF2B5EF4-FFF2-40B4-BE49-F238E27FC236}">
                <a16:creationId xmlns:a16="http://schemas.microsoft.com/office/drawing/2014/main" id="{552BA646-0ADF-2521-EA82-58FE5FCC48D9}"/>
              </a:ext>
            </a:extLst>
          </p:cNvPr>
          <p:cNvGraphicFramePr>
            <a:graphicFrameLocks noGrp="1"/>
          </p:cNvGraphicFramePr>
          <p:nvPr>
            <p:ph idx="1"/>
            <p:extLst>
              <p:ext uri="{D42A27DB-BD31-4B8C-83A1-F6EECF244321}">
                <p14:modId xmlns:p14="http://schemas.microsoft.com/office/powerpoint/2010/main" val="2432007150"/>
              </p:ext>
            </p:extLst>
          </p:nvPr>
        </p:nvGraphicFramePr>
        <p:xfrm>
          <a:off x="815736" y="2134792"/>
          <a:ext cx="7773348" cy="1294208"/>
        </p:xfrm>
        <a:graphic>
          <a:graphicData uri="http://schemas.openxmlformats.org/drawingml/2006/table">
            <a:tbl>
              <a:tblPr firstRow="1" firstCol="1" bandRow="1">
                <a:tableStyleId>{5C22544A-7EE6-4342-B048-85BDC9FD1C3A}</a:tableStyleId>
              </a:tblPr>
              <a:tblGrid>
                <a:gridCol w="1379423">
                  <a:extLst>
                    <a:ext uri="{9D8B030D-6E8A-4147-A177-3AD203B41FA5}">
                      <a16:colId xmlns:a16="http://schemas.microsoft.com/office/drawing/2014/main" val="1516554714"/>
                    </a:ext>
                  </a:extLst>
                </a:gridCol>
                <a:gridCol w="879133">
                  <a:extLst>
                    <a:ext uri="{9D8B030D-6E8A-4147-A177-3AD203B41FA5}">
                      <a16:colId xmlns:a16="http://schemas.microsoft.com/office/drawing/2014/main" val="1733075260"/>
                    </a:ext>
                  </a:extLst>
                </a:gridCol>
                <a:gridCol w="922866">
                  <a:extLst>
                    <a:ext uri="{9D8B030D-6E8A-4147-A177-3AD203B41FA5}">
                      <a16:colId xmlns:a16="http://schemas.microsoft.com/office/drawing/2014/main" val="1623910854"/>
                    </a:ext>
                  </a:extLst>
                </a:gridCol>
                <a:gridCol w="956734">
                  <a:extLst>
                    <a:ext uri="{9D8B030D-6E8A-4147-A177-3AD203B41FA5}">
                      <a16:colId xmlns:a16="http://schemas.microsoft.com/office/drawing/2014/main" val="1324702074"/>
                    </a:ext>
                  </a:extLst>
                </a:gridCol>
                <a:gridCol w="871366">
                  <a:extLst>
                    <a:ext uri="{9D8B030D-6E8A-4147-A177-3AD203B41FA5}">
                      <a16:colId xmlns:a16="http://schemas.microsoft.com/office/drawing/2014/main" val="1375359632"/>
                    </a:ext>
                  </a:extLst>
                </a:gridCol>
                <a:gridCol w="880024">
                  <a:extLst>
                    <a:ext uri="{9D8B030D-6E8A-4147-A177-3AD203B41FA5}">
                      <a16:colId xmlns:a16="http://schemas.microsoft.com/office/drawing/2014/main" val="1855562921"/>
                    </a:ext>
                  </a:extLst>
                </a:gridCol>
                <a:gridCol w="907525">
                  <a:extLst>
                    <a:ext uri="{9D8B030D-6E8A-4147-A177-3AD203B41FA5}">
                      <a16:colId xmlns:a16="http://schemas.microsoft.com/office/drawing/2014/main" val="2517450977"/>
                    </a:ext>
                  </a:extLst>
                </a:gridCol>
                <a:gridCol w="976277">
                  <a:extLst>
                    <a:ext uri="{9D8B030D-6E8A-4147-A177-3AD203B41FA5}">
                      <a16:colId xmlns:a16="http://schemas.microsoft.com/office/drawing/2014/main" val="2350072806"/>
                    </a:ext>
                  </a:extLst>
                </a:gridCol>
              </a:tblGrid>
              <a:tr h="714071">
                <a:tc>
                  <a:txBody>
                    <a:bodyPr/>
                    <a:lstStyle/>
                    <a:p>
                      <a:pPr algn="ctr">
                        <a:lnSpc>
                          <a:spcPct val="107000"/>
                        </a:lnSpc>
                        <a:spcAft>
                          <a:spcPts val="800"/>
                        </a:spcAft>
                      </a:pPr>
                      <a:r>
                        <a:rPr lang="en-AU" sz="2000" dirty="0">
                          <a:effectLst/>
                          <a:latin typeface="+mj-lt"/>
                        </a:rPr>
                        <a:t>Number</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dirty="0">
                          <a:effectLst/>
                          <a:latin typeface="+mj-lt"/>
                        </a:rPr>
                        <a:t>64</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32</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16</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8</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4</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rPr>
                        <a:t>2</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dirty="0">
                          <a:effectLst/>
                          <a:latin typeface="+mj-lt"/>
                        </a:rPr>
                        <a:t>1</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063824184"/>
                  </a:ext>
                </a:extLst>
              </a:tr>
              <a:tr h="580137">
                <a:tc>
                  <a:txBody>
                    <a:bodyPr/>
                    <a:lstStyle/>
                    <a:p>
                      <a:pPr algn="ctr">
                        <a:lnSpc>
                          <a:spcPct val="107000"/>
                        </a:lnSpc>
                        <a:spcAft>
                          <a:spcPts val="800"/>
                        </a:spcAft>
                      </a:pPr>
                      <a:r>
                        <a:rPr lang="en-AU" sz="2000" i="0">
                          <a:effectLst/>
                          <a:latin typeface="+mj-lt"/>
                          <a:ea typeface="Calibri" panose="020F0502020204030204" pitchFamily="34" charset="0"/>
                          <a:cs typeface="Times New Roman" panose="02020603050405020304" pitchFamily="18" charset="0"/>
                        </a:rPr>
                        <a:t>100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kern="1200">
                          <a:solidFill>
                            <a:schemeClr val="dk1"/>
                          </a:solidFill>
                          <a:effectLst/>
                          <a:latin typeface="+mj-lt"/>
                          <a:ea typeface="+mn-ea"/>
                          <a:cs typeface="+mn-cs"/>
                        </a:rPr>
                        <a:t>1</a:t>
                      </a:r>
                      <a:endParaRPr lang="en-AU" sz="2000" kern="1200" dirty="0">
                        <a:solidFill>
                          <a:schemeClr val="dk1"/>
                        </a:solidFill>
                        <a:effectLst/>
                        <a:latin typeface="+mn-lt"/>
                        <a:ea typeface="+mn-ea"/>
                        <a:cs typeface="+mn-cs"/>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ea typeface="Calibri" panose="020F0502020204030204" pitchFamily="34" charset="0"/>
                          <a:cs typeface="Times New Roman" panose="02020603050405020304" pitchFamily="18" charset="0"/>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165268387"/>
                  </a:ext>
                </a:extLst>
              </a:tr>
            </a:tbl>
          </a:graphicData>
        </a:graphic>
      </p:graphicFrame>
      <p:sp>
        <p:nvSpPr>
          <p:cNvPr id="7" name="Rectangle 6">
            <a:extLst>
              <a:ext uri="{FF2B5EF4-FFF2-40B4-BE49-F238E27FC236}">
                <a16:creationId xmlns:a16="http://schemas.microsoft.com/office/drawing/2014/main" id="{C219F0D0-9169-DC4B-CF44-36B1CC8BFA08}"/>
              </a:ext>
            </a:extLst>
          </p:cNvPr>
          <p:cNvSpPr/>
          <p:nvPr/>
        </p:nvSpPr>
        <p:spPr>
          <a:xfrm>
            <a:off x="9214520" y="2134792"/>
            <a:ext cx="1909480" cy="1294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t>Code</a:t>
            </a:r>
          </a:p>
          <a:p>
            <a:pPr algn="ctr"/>
            <a:r>
              <a:rPr lang="en-AU" sz="2000" dirty="0"/>
              <a:t>1 1 0 0 1 0 0</a:t>
            </a:r>
          </a:p>
        </p:txBody>
      </p:sp>
      <p:sp>
        <p:nvSpPr>
          <p:cNvPr id="9" name="TextBox 8">
            <a:extLst>
              <a:ext uri="{FF2B5EF4-FFF2-40B4-BE49-F238E27FC236}">
                <a16:creationId xmlns:a16="http://schemas.microsoft.com/office/drawing/2014/main" id="{75C8C143-350B-D261-4775-A31BFDB3AB44}"/>
              </a:ext>
            </a:extLst>
          </p:cNvPr>
          <p:cNvSpPr txBox="1"/>
          <p:nvPr/>
        </p:nvSpPr>
        <p:spPr>
          <a:xfrm>
            <a:off x="737288" y="4473525"/>
            <a:ext cx="7438766" cy="400110"/>
          </a:xfrm>
          <a:prstGeom prst="rect">
            <a:avLst/>
          </a:prstGeom>
          <a:noFill/>
        </p:spPr>
        <p:txBody>
          <a:bodyPr wrap="square">
            <a:spAutoFit/>
          </a:bodyPr>
          <a:lstStyle/>
          <a:p>
            <a:r>
              <a:rPr lang="en-AU" sz="2000" b="1" dirty="0">
                <a:latin typeface="+mj-lt"/>
              </a:rPr>
              <a:t>Decimal number</a:t>
            </a:r>
          </a:p>
        </p:txBody>
      </p:sp>
      <p:graphicFrame>
        <p:nvGraphicFramePr>
          <p:cNvPr id="2" name="Content Placeholder 5" descr="Writing 100 as a decimal number. There are 6 columns and 2 rows. The column headers are: Number, 10000, 1000, 100, 10 and 1. The row headers are Number and 100. The 2nd row reads. Blank, blank, 1, 0 and 0.">
            <a:extLst>
              <a:ext uri="{FF2B5EF4-FFF2-40B4-BE49-F238E27FC236}">
                <a16:creationId xmlns:a16="http://schemas.microsoft.com/office/drawing/2014/main" id="{98208A36-4B61-239B-761B-3FB56634581B}"/>
              </a:ext>
            </a:extLst>
          </p:cNvPr>
          <p:cNvGraphicFramePr>
            <a:graphicFrameLocks/>
          </p:cNvGraphicFramePr>
          <p:nvPr>
            <p:extLst>
              <p:ext uri="{D42A27DB-BD31-4B8C-83A1-F6EECF244321}">
                <p14:modId xmlns:p14="http://schemas.microsoft.com/office/powerpoint/2010/main" val="1894894217"/>
              </p:ext>
            </p:extLst>
          </p:nvPr>
        </p:nvGraphicFramePr>
        <p:xfrm>
          <a:off x="815736" y="4952546"/>
          <a:ext cx="7758972" cy="1294208"/>
        </p:xfrm>
        <a:graphic>
          <a:graphicData uri="http://schemas.openxmlformats.org/drawingml/2006/table">
            <a:tbl>
              <a:tblPr firstRow="1" firstCol="1" bandRow="1">
                <a:tableStyleId>{5C22544A-7EE6-4342-B048-85BDC9FD1C3A}</a:tableStyleId>
              </a:tblPr>
              <a:tblGrid>
                <a:gridCol w="1379113">
                  <a:extLst>
                    <a:ext uri="{9D8B030D-6E8A-4147-A177-3AD203B41FA5}">
                      <a16:colId xmlns:a16="http://schemas.microsoft.com/office/drawing/2014/main" val="1516554714"/>
                    </a:ext>
                  </a:extLst>
                </a:gridCol>
                <a:gridCol w="1361129">
                  <a:extLst>
                    <a:ext uri="{9D8B030D-6E8A-4147-A177-3AD203B41FA5}">
                      <a16:colId xmlns:a16="http://schemas.microsoft.com/office/drawing/2014/main" val="1324702074"/>
                    </a:ext>
                  </a:extLst>
                </a:gridCol>
                <a:gridCol w="1305289">
                  <a:extLst>
                    <a:ext uri="{9D8B030D-6E8A-4147-A177-3AD203B41FA5}">
                      <a16:colId xmlns:a16="http://schemas.microsoft.com/office/drawing/2014/main" val="1375359632"/>
                    </a:ext>
                  </a:extLst>
                </a:gridCol>
                <a:gridCol w="1263408">
                  <a:extLst>
                    <a:ext uri="{9D8B030D-6E8A-4147-A177-3AD203B41FA5}">
                      <a16:colId xmlns:a16="http://schemas.microsoft.com/office/drawing/2014/main" val="1855562921"/>
                    </a:ext>
                  </a:extLst>
                </a:gridCol>
                <a:gridCol w="1228506">
                  <a:extLst>
                    <a:ext uri="{9D8B030D-6E8A-4147-A177-3AD203B41FA5}">
                      <a16:colId xmlns:a16="http://schemas.microsoft.com/office/drawing/2014/main" val="2517450977"/>
                    </a:ext>
                  </a:extLst>
                </a:gridCol>
                <a:gridCol w="1221527">
                  <a:extLst>
                    <a:ext uri="{9D8B030D-6E8A-4147-A177-3AD203B41FA5}">
                      <a16:colId xmlns:a16="http://schemas.microsoft.com/office/drawing/2014/main" val="2350072806"/>
                    </a:ext>
                  </a:extLst>
                </a:gridCol>
              </a:tblGrid>
              <a:tr h="714071">
                <a:tc>
                  <a:txBody>
                    <a:bodyPr/>
                    <a:lstStyle/>
                    <a:p>
                      <a:pPr algn="ctr">
                        <a:lnSpc>
                          <a:spcPct val="107000"/>
                        </a:lnSpc>
                        <a:spcAft>
                          <a:spcPts val="800"/>
                        </a:spcAft>
                      </a:pPr>
                      <a:r>
                        <a:rPr lang="en-AU" sz="2000" dirty="0">
                          <a:effectLst/>
                          <a:latin typeface="+mj-lt"/>
                        </a:rPr>
                        <a:t>Number</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ea typeface="Calibri" panose="020F0502020204030204" pitchFamily="34" charset="0"/>
                          <a:cs typeface="Times New Roman" panose="02020603050405020304" pitchFamily="18" charset="0"/>
                        </a:rPr>
                        <a:t>10000</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b="1" i="0">
                          <a:effectLst/>
                          <a:latin typeface="+mj-lt"/>
                          <a:ea typeface="Calibri" panose="020F0502020204030204" pitchFamily="34" charset="0"/>
                          <a:cs typeface="Times New Roman" panose="02020603050405020304" pitchFamily="18" charset="0"/>
                        </a:rPr>
                        <a:t>1000</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l">
                        <a:lnSpc>
                          <a:spcPct val="107000"/>
                        </a:lnSpc>
                        <a:spcAft>
                          <a:spcPts val="0"/>
                        </a:spcAft>
                      </a:pPr>
                      <a:r>
                        <a:rPr lang="en-AU" sz="2000" b="1" i="0">
                          <a:effectLst/>
                          <a:latin typeface="+mj-lt"/>
                        </a:rPr>
                        <a:t>100</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b="1" i="0">
                          <a:effectLst/>
                          <a:latin typeface="+mj-lt"/>
                        </a:rPr>
                        <a:t>10</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b="1" i="0" dirty="0">
                          <a:effectLst/>
                          <a:latin typeface="+mj-lt"/>
                        </a:rPr>
                        <a:t>1</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063824184"/>
                  </a:ext>
                </a:extLst>
              </a:tr>
              <a:tr h="580137">
                <a:tc>
                  <a:txBody>
                    <a:bodyPr/>
                    <a:lstStyle/>
                    <a:p>
                      <a:pPr algn="ctr">
                        <a:lnSpc>
                          <a:spcPct val="107000"/>
                        </a:lnSpc>
                        <a:spcAft>
                          <a:spcPts val="800"/>
                        </a:spcAft>
                      </a:pPr>
                      <a:r>
                        <a:rPr lang="en-AU" sz="2000" b="1" i="0">
                          <a:effectLst/>
                          <a:latin typeface="+mj-lt"/>
                          <a:ea typeface="Calibri" panose="020F0502020204030204" pitchFamily="34" charset="0"/>
                          <a:cs typeface="Times New Roman" panose="02020603050405020304" pitchFamily="18" charset="0"/>
                        </a:rPr>
                        <a:t>100</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ea typeface="Calibri" panose="020F0502020204030204" pitchFamily="34" charset="0"/>
                          <a:cs typeface="Times New Roman" panose="02020603050405020304" pitchFamily="18" charset="0"/>
                        </a:rPr>
                        <a:t>0</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165268387"/>
                  </a:ext>
                </a:extLst>
              </a:tr>
            </a:tbl>
          </a:graphicData>
        </a:graphic>
      </p:graphicFrame>
      <p:sp>
        <p:nvSpPr>
          <p:cNvPr id="10" name="Rectangle 9">
            <a:extLst>
              <a:ext uri="{FF2B5EF4-FFF2-40B4-BE49-F238E27FC236}">
                <a16:creationId xmlns:a16="http://schemas.microsoft.com/office/drawing/2014/main" id="{B8D9F5E4-4760-1694-D7B5-A6130D9A4EB1}"/>
              </a:ext>
            </a:extLst>
          </p:cNvPr>
          <p:cNvSpPr/>
          <p:nvPr/>
        </p:nvSpPr>
        <p:spPr>
          <a:xfrm>
            <a:off x="9214520" y="4935190"/>
            <a:ext cx="1909480" cy="1311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a:r>
              <a:rPr lang="en-AU" sz="2000" dirty="0"/>
              <a:t>Code</a:t>
            </a:r>
          </a:p>
          <a:p>
            <a:pPr marL="631825"/>
            <a:r>
              <a:rPr lang="en-AU" sz="2000" dirty="0"/>
              <a:t>100</a:t>
            </a:r>
          </a:p>
        </p:txBody>
      </p:sp>
      <p:sp>
        <p:nvSpPr>
          <p:cNvPr id="3" name="Slide Number Placeholder 2">
            <a:extLst>
              <a:ext uri="{FF2B5EF4-FFF2-40B4-BE49-F238E27FC236}">
                <a16:creationId xmlns:a16="http://schemas.microsoft.com/office/drawing/2014/main" id="{201EDC58-F471-0F5B-26F6-10D76819AC8B}"/>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222048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A2EA91-CA05-8CCD-08FD-E6ECA8122768}"/>
              </a:ext>
            </a:extLst>
          </p:cNvPr>
          <p:cNvSpPr>
            <a:spLocks noGrp="1"/>
          </p:cNvSpPr>
          <p:nvPr>
            <p:ph type="title"/>
          </p:nvPr>
        </p:nvSpPr>
        <p:spPr/>
        <p:txBody>
          <a:bodyPr/>
          <a:lstStyle/>
          <a:p>
            <a:r>
              <a:rPr lang="en-AU" dirty="0"/>
              <a:t>Using binary code</a:t>
            </a:r>
          </a:p>
        </p:txBody>
      </p:sp>
      <p:sp>
        <p:nvSpPr>
          <p:cNvPr id="5" name="Text Placeholder 4">
            <a:extLst>
              <a:ext uri="{FF2B5EF4-FFF2-40B4-BE49-F238E27FC236}">
                <a16:creationId xmlns:a16="http://schemas.microsoft.com/office/drawing/2014/main" id="{CF7CB474-CDA9-022E-58EC-60ABE717B161}"/>
              </a:ext>
            </a:extLst>
          </p:cNvPr>
          <p:cNvSpPr>
            <a:spLocks noGrp="1"/>
          </p:cNvSpPr>
          <p:nvPr>
            <p:ph type="body" sz="quarter" idx="18"/>
          </p:nvPr>
        </p:nvSpPr>
        <p:spPr/>
        <p:txBody>
          <a:bodyPr/>
          <a:lstStyle/>
          <a:p>
            <a:r>
              <a:rPr lang="en-AU" dirty="0"/>
              <a:t>Coding with numbers</a:t>
            </a:r>
          </a:p>
        </p:txBody>
      </p:sp>
      <p:sp>
        <p:nvSpPr>
          <p:cNvPr id="8" name="TextBox 7">
            <a:extLst>
              <a:ext uri="{FF2B5EF4-FFF2-40B4-BE49-F238E27FC236}">
                <a16:creationId xmlns:a16="http://schemas.microsoft.com/office/drawing/2014/main" id="{5F34A26E-C7A1-4719-5B73-7FF929AD61AB}"/>
              </a:ext>
            </a:extLst>
          </p:cNvPr>
          <p:cNvSpPr txBox="1"/>
          <p:nvPr/>
        </p:nvSpPr>
        <p:spPr>
          <a:xfrm>
            <a:off x="360000" y="1369454"/>
            <a:ext cx="10374169" cy="905933"/>
          </a:xfrm>
          <a:prstGeom prst="rect">
            <a:avLst/>
          </a:prstGeom>
          <a:noFill/>
        </p:spPr>
        <p:txBody>
          <a:bodyPr wrap="square" lIns="0" tIns="0" rIns="0" bIns="0" rtlCol="0">
            <a:noAutofit/>
          </a:bodyPr>
          <a:lstStyle/>
          <a:p>
            <a:endParaRPr lang="en-AU" sz="2000" dirty="0"/>
          </a:p>
          <a:p>
            <a:r>
              <a:rPr lang="en-AU" sz="2000" dirty="0"/>
              <a:t>Can you determine the binary code for these numbers?</a:t>
            </a:r>
          </a:p>
        </p:txBody>
      </p:sp>
      <p:graphicFrame>
        <p:nvGraphicFramePr>
          <p:cNvPr id="9" name="Content Placeholder 8" descr="Using binary code. There are 8 columns and 5 rows. The column headers are. Number, 64, 32, 16, 8, 4, 2 and 1. The row headers are. Number, 11, 18, 39 and 83. The rows have been left blank for students to determine the binary code for the following numbers: 11, 18, 39 and 83.">
            <a:extLst>
              <a:ext uri="{FF2B5EF4-FFF2-40B4-BE49-F238E27FC236}">
                <a16:creationId xmlns:a16="http://schemas.microsoft.com/office/drawing/2014/main" id="{1868880F-62A0-A48F-9FF4-2C38BF6324BF}"/>
              </a:ext>
            </a:extLst>
          </p:cNvPr>
          <p:cNvGraphicFramePr>
            <a:graphicFrameLocks noGrp="1"/>
          </p:cNvGraphicFramePr>
          <p:nvPr>
            <p:ph idx="1"/>
            <p:extLst>
              <p:ext uri="{D42A27DB-BD31-4B8C-83A1-F6EECF244321}">
                <p14:modId xmlns:p14="http://schemas.microsoft.com/office/powerpoint/2010/main" val="3174170558"/>
              </p:ext>
            </p:extLst>
          </p:nvPr>
        </p:nvGraphicFramePr>
        <p:xfrm>
          <a:off x="360000" y="2454147"/>
          <a:ext cx="7588367" cy="3034399"/>
        </p:xfrm>
        <a:graphic>
          <a:graphicData uri="http://schemas.openxmlformats.org/drawingml/2006/table">
            <a:tbl>
              <a:tblPr firstRow="1" firstCol="1" bandRow="1">
                <a:tableStyleId>{5C22544A-7EE6-4342-B048-85BDC9FD1C3A}</a:tableStyleId>
              </a:tblPr>
              <a:tblGrid>
                <a:gridCol w="1378103">
                  <a:extLst>
                    <a:ext uri="{9D8B030D-6E8A-4147-A177-3AD203B41FA5}">
                      <a16:colId xmlns:a16="http://schemas.microsoft.com/office/drawing/2014/main" val="4113680734"/>
                    </a:ext>
                  </a:extLst>
                </a:gridCol>
                <a:gridCol w="965509">
                  <a:extLst>
                    <a:ext uri="{9D8B030D-6E8A-4147-A177-3AD203B41FA5}">
                      <a16:colId xmlns:a16="http://schemas.microsoft.com/office/drawing/2014/main" val="3947502779"/>
                    </a:ext>
                  </a:extLst>
                </a:gridCol>
                <a:gridCol w="912808">
                  <a:extLst>
                    <a:ext uri="{9D8B030D-6E8A-4147-A177-3AD203B41FA5}">
                      <a16:colId xmlns:a16="http://schemas.microsoft.com/office/drawing/2014/main" val="4162041020"/>
                    </a:ext>
                  </a:extLst>
                </a:gridCol>
                <a:gridCol w="948776">
                  <a:extLst>
                    <a:ext uri="{9D8B030D-6E8A-4147-A177-3AD203B41FA5}">
                      <a16:colId xmlns:a16="http://schemas.microsoft.com/office/drawing/2014/main" val="2838805848"/>
                    </a:ext>
                  </a:extLst>
                </a:gridCol>
                <a:gridCol w="893775">
                  <a:extLst>
                    <a:ext uri="{9D8B030D-6E8A-4147-A177-3AD203B41FA5}">
                      <a16:colId xmlns:a16="http://schemas.microsoft.com/office/drawing/2014/main" val="502769396"/>
                    </a:ext>
                  </a:extLst>
                </a:gridCol>
                <a:gridCol w="877305">
                  <a:extLst>
                    <a:ext uri="{9D8B030D-6E8A-4147-A177-3AD203B41FA5}">
                      <a16:colId xmlns:a16="http://schemas.microsoft.com/office/drawing/2014/main" val="3342604068"/>
                    </a:ext>
                  </a:extLst>
                </a:gridCol>
                <a:gridCol w="782907">
                  <a:extLst>
                    <a:ext uri="{9D8B030D-6E8A-4147-A177-3AD203B41FA5}">
                      <a16:colId xmlns:a16="http://schemas.microsoft.com/office/drawing/2014/main" val="2861123616"/>
                    </a:ext>
                  </a:extLst>
                </a:gridCol>
                <a:gridCol w="829184">
                  <a:extLst>
                    <a:ext uri="{9D8B030D-6E8A-4147-A177-3AD203B41FA5}">
                      <a16:colId xmlns:a16="http://schemas.microsoft.com/office/drawing/2014/main" val="1261048339"/>
                    </a:ext>
                  </a:extLst>
                </a:gridCol>
              </a:tblGrid>
              <a:tr h="714019">
                <a:tc>
                  <a:txBody>
                    <a:bodyPr/>
                    <a:lstStyle/>
                    <a:p>
                      <a:pPr algn="ctr">
                        <a:lnSpc>
                          <a:spcPct val="107000"/>
                        </a:lnSpc>
                        <a:spcAft>
                          <a:spcPts val="800"/>
                        </a:spcAft>
                      </a:pPr>
                      <a:r>
                        <a:rPr lang="en-AU" sz="2000" dirty="0">
                          <a:effectLst/>
                          <a:latin typeface="+mj-lt"/>
                        </a:rPr>
                        <a:t>Number</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80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4008776951"/>
                  </a:ext>
                </a:extLst>
              </a:tr>
              <a:tr h="580095">
                <a:tc>
                  <a:txBody>
                    <a:bodyPr/>
                    <a:lstStyle/>
                    <a:p>
                      <a:pPr algn="ctr">
                        <a:lnSpc>
                          <a:spcPct val="107000"/>
                        </a:lnSpc>
                        <a:spcAft>
                          <a:spcPts val="800"/>
                        </a:spcAft>
                      </a:pPr>
                      <a:r>
                        <a:rPr lang="en-AU" sz="2000" b="1" i="0">
                          <a:effectLst/>
                          <a:latin typeface="+mj-lt"/>
                        </a:rPr>
                        <a:t>11</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1307277564"/>
                  </a:ext>
                </a:extLst>
              </a:tr>
              <a:tr h="580095">
                <a:tc>
                  <a:txBody>
                    <a:bodyPr/>
                    <a:lstStyle/>
                    <a:p>
                      <a:pPr algn="ctr">
                        <a:lnSpc>
                          <a:spcPct val="107000"/>
                        </a:lnSpc>
                        <a:spcAft>
                          <a:spcPts val="800"/>
                        </a:spcAft>
                      </a:pPr>
                      <a:r>
                        <a:rPr lang="en-AU" sz="2000" b="1" i="0">
                          <a:effectLst/>
                          <a:latin typeface="+mj-lt"/>
                        </a:rPr>
                        <a:t>18</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98890247"/>
                  </a:ext>
                </a:extLst>
              </a:tr>
              <a:tr h="580095">
                <a:tc>
                  <a:txBody>
                    <a:bodyPr/>
                    <a:lstStyle/>
                    <a:p>
                      <a:pPr algn="ctr">
                        <a:lnSpc>
                          <a:spcPct val="107000"/>
                        </a:lnSpc>
                        <a:spcAft>
                          <a:spcPts val="800"/>
                        </a:spcAft>
                      </a:pPr>
                      <a:r>
                        <a:rPr lang="en-AU" sz="2000" b="1" i="0">
                          <a:effectLst/>
                          <a:latin typeface="+mj-lt"/>
                        </a:rPr>
                        <a:t>39</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968805615"/>
                  </a:ext>
                </a:extLst>
              </a:tr>
              <a:tr h="580095">
                <a:tc>
                  <a:txBody>
                    <a:bodyPr/>
                    <a:lstStyle/>
                    <a:p>
                      <a:pPr algn="ctr">
                        <a:lnSpc>
                          <a:spcPct val="107000"/>
                        </a:lnSpc>
                        <a:spcAft>
                          <a:spcPts val="800"/>
                        </a:spcAft>
                      </a:pPr>
                      <a:r>
                        <a:rPr lang="en-AU" sz="2000" b="1" i="0" dirty="0">
                          <a:effectLst/>
                          <a:latin typeface="+mj-lt"/>
                        </a:rPr>
                        <a:t>83</a:t>
                      </a:r>
                      <a:endParaRPr lang="en-AU" sz="2000" b="1" i="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a:effectLst/>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800"/>
                        </a:spcAft>
                      </a:pPr>
                      <a:r>
                        <a:rPr lang="en-AU" sz="2000" dirty="0">
                          <a:effectLst/>
                        </a:rPr>
                        <a:t> </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4098651437"/>
                  </a:ext>
                </a:extLst>
              </a:tr>
            </a:tbl>
          </a:graphicData>
        </a:graphic>
      </p:graphicFrame>
      <p:graphicFrame>
        <p:nvGraphicFramePr>
          <p:cNvPr id="6" name="Table 5" descr="Code. The table is 1 column and 5 rows. The column header is, code.  The rows have been left blank for students to determine the binary code for the following numbers: 11, 18, 39 and 83.">
            <a:extLst>
              <a:ext uri="{FF2B5EF4-FFF2-40B4-BE49-F238E27FC236}">
                <a16:creationId xmlns:a16="http://schemas.microsoft.com/office/drawing/2014/main" id="{55F2E3E0-3EDC-795F-6C46-30909BFFA83A}"/>
              </a:ext>
            </a:extLst>
          </p:cNvPr>
          <p:cNvGraphicFramePr>
            <a:graphicFrameLocks noGrp="1"/>
          </p:cNvGraphicFramePr>
          <p:nvPr>
            <p:extLst>
              <p:ext uri="{D42A27DB-BD31-4B8C-83A1-F6EECF244321}">
                <p14:modId xmlns:p14="http://schemas.microsoft.com/office/powerpoint/2010/main" val="3370949693"/>
              </p:ext>
            </p:extLst>
          </p:nvPr>
        </p:nvGraphicFramePr>
        <p:xfrm>
          <a:off x="8339564" y="2438285"/>
          <a:ext cx="1424354" cy="3034399"/>
        </p:xfrm>
        <a:graphic>
          <a:graphicData uri="http://schemas.openxmlformats.org/drawingml/2006/table">
            <a:tbl>
              <a:tblPr firstRow="1" bandRow="1">
                <a:tableStyleId>{5C22544A-7EE6-4342-B048-85BDC9FD1C3A}</a:tableStyleId>
              </a:tblPr>
              <a:tblGrid>
                <a:gridCol w="1424354">
                  <a:extLst>
                    <a:ext uri="{9D8B030D-6E8A-4147-A177-3AD203B41FA5}">
                      <a16:colId xmlns:a16="http://schemas.microsoft.com/office/drawing/2014/main" val="982615094"/>
                    </a:ext>
                  </a:extLst>
                </a:gridCol>
              </a:tblGrid>
              <a:tr h="714019">
                <a:tc>
                  <a:txBody>
                    <a:bodyPr/>
                    <a:lstStyle/>
                    <a:p>
                      <a:pPr marL="450850" indent="0" algn="l">
                        <a:lnSpc>
                          <a:spcPct val="107000"/>
                        </a:lnSpc>
                        <a:spcAft>
                          <a:spcPts val="800"/>
                        </a:spcAft>
                      </a:pPr>
                      <a:r>
                        <a:rPr lang="en-AU" sz="2000" dirty="0">
                          <a:effectLst/>
                        </a:rPr>
                        <a:t>Code</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1876533015"/>
                  </a:ext>
                </a:extLst>
              </a:tr>
              <a:tr h="580095">
                <a:tc>
                  <a:txBody>
                    <a:bodyPr/>
                    <a:lstStyle/>
                    <a:p>
                      <a:pPr algn="ctr">
                        <a:lnSpc>
                          <a:spcPct val="107000"/>
                        </a:lnSpc>
                        <a:spcAft>
                          <a:spcPts val="800"/>
                        </a:spcAft>
                      </a:pPr>
                      <a:r>
                        <a:rPr lang="en-AU" sz="2400" dirty="0">
                          <a:effectLst/>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864575867"/>
                  </a:ext>
                </a:extLst>
              </a:tr>
              <a:tr h="580095">
                <a:tc>
                  <a:txBody>
                    <a:bodyPr/>
                    <a:lstStyle/>
                    <a:p>
                      <a:pPr algn="ctr">
                        <a:lnSpc>
                          <a:spcPct val="107000"/>
                        </a:lnSpc>
                        <a:spcAft>
                          <a:spcPts val="800"/>
                        </a:spcAft>
                      </a:pPr>
                      <a:r>
                        <a:rPr lang="en-AU" sz="2400" dirty="0">
                          <a:effectLst/>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1880757"/>
                  </a:ext>
                </a:extLst>
              </a:tr>
              <a:tr h="580095">
                <a:tc>
                  <a:txBody>
                    <a:bodyPr/>
                    <a:lstStyle/>
                    <a:p>
                      <a:pPr algn="ctr">
                        <a:lnSpc>
                          <a:spcPct val="107000"/>
                        </a:lnSpc>
                        <a:spcAft>
                          <a:spcPts val="800"/>
                        </a:spcAft>
                      </a:pPr>
                      <a:r>
                        <a:rPr lang="en-AU" sz="2400" dirty="0">
                          <a:effectLst/>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2569985517"/>
                  </a:ext>
                </a:extLst>
              </a:tr>
              <a:tr h="580095">
                <a:tc>
                  <a:txBody>
                    <a:bodyPr/>
                    <a:lstStyle/>
                    <a:p>
                      <a:pPr algn="ctr">
                        <a:lnSpc>
                          <a:spcPct val="107000"/>
                        </a:lnSpc>
                        <a:spcAft>
                          <a:spcPts val="800"/>
                        </a:spcAft>
                      </a:pPr>
                      <a:r>
                        <a:rPr lang="en-AU" sz="2400" dirty="0">
                          <a:effectLst/>
                        </a:rPr>
                        <a:t>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92702443"/>
                  </a:ext>
                </a:extLst>
              </a:tr>
            </a:tbl>
          </a:graphicData>
        </a:graphic>
      </p:graphicFrame>
      <p:sp>
        <p:nvSpPr>
          <p:cNvPr id="2" name="Speech Bubble: Rectangle with Corners Rounded 1">
            <a:extLst>
              <a:ext uri="{FF2B5EF4-FFF2-40B4-BE49-F238E27FC236}">
                <a16:creationId xmlns:a16="http://schemas.microsoft.com/office/drawing/2014/main" id="{FCCE5F68-A3FA-5C14-65D8-08EEF9FBE573}"/>
              </a:ext>
            </a:extLst>
          </p:cNvPr>
          <p:cNvSpPr/>
          <p:nvPr/>
        </p:nvSpPr>
        <p:spPr>
          <a:xfrm>
            <a:off x="10155115" y="1907931"/>
            <a:ext cx="1389185" cy="1521069"/>
          </a:xfrm>
          <a:prstGeom prst="wedgeRoundRectCallout">
            <a:avLst>
              <a:gd name="adj1" fmla="val -70833"/>
              <a:gd name="adj2" fmla="val 4226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lIns="36000" tIns="36000" rIns="36000" bIns="36000" rtlCol="0" anchor="ctr"/>
          <a:lstStyle/>
          <a:p>
            <a:r>
              <a:rPr lang="en-AU" dirty="0">
                <a:solidFill>
                  <a:schemeClr val="bg1"/>
                </a:solidFill>
              </a:rPr>
              <a:t>Remember to only use the symbols 0 and 1.</a:t>
            </a:r>
          </a:p>
        </p:txBody>
      </p:sp>
      <p:sp>
        <p:nvSpPr>
          <p:cNvPr id="3" name="Slide Number Placeholder 2">
            <a:extLst>
              <a:ext uri="{FF2B5EF4-FFF2-40B4-BE49-F238E27FC236}">
                <a16:creationId xmlns:a16="http://schemas.microsoft.com/office/drawing/2014/main" id="{201EDC58-F471-0F5B-26F6-10D76819AC8B}"/>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97134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How the binary values work</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Coding with numbers</a:t>
            </a:r>
          </a:p>
        </p:txBody>
      </p:sp>
      <p:sp>
        <p:nvSpPr>
          <p:cNvPr id="5" name="TextBox 4">
            <a:extLst>
              <a:ext uri="{FF2B5EF4-FFF2-40B4-BE49-F238E27FC236}">
                <a16:creationId xmlns:a16="http://schemas.microsoft.com/office/drawing/2014/main" id="{5E0FDFB3-0C53-7AB7-9C9C-C21164D02356}"/>
              </a:ext>
            </a:extLst>
          </p:cNvPr>
          <p:cNvSpPr txBox="1"/>
          <p:nvPr/>
        </p:nvSpPr>
        <p:spPr>
          <a:xfrm>
            <a:off x="398102" y="1734692"/>
            <a:ext cx="10003796" cy="1416187"/>
          </a:xfrm>
          <a:prstGeom prst="rect">
            <a:avLst/>
          </a:prstGeom>
          <a:noFill/>
        </p:spPr>
        <p:txBody>
          <a:bodyPr wrap="square" lIns="0" tIns="0" rIns="0" bIns="0" rtlCol="0">
            <a:noAutofit/>
          </a:bodyPr>
          <a:lstStyle/>
          <a:p>
            <a:pPr algn="l">
              <a:lnSpc>
                <a:spcPct val="150000"/>
              </a:lnSpc>
            </a:pPr>
            <a:r>
              <a:rPr lang="en-AU" sz="2000" dirty="0"/>
              <a:t>Did you notice that the binary values are doubled each time, as they move from right to left?</a:t>
            </a:r>
          </a:p>
        </p:txBody>
      </p:sp>
      <p:graphicFrame>
        <p:nvGraphicFramePr>
          <p:cNvPr id="4" name="Table 3" descr="How the binary values work. The table is 9 columns and 1 row. It reads: 1, 2, 4, 8, 16, 32, 64, question mark and question mark.">
            <a:extLst>
              <a:ext uri="{FF2B5EF4-FFF2-40B4-BE49-F238E27FC236}">
                <a16:creationId xmlns:a16="http://schemas.microsoft.com/office/drawing/2014/main" id="{6A594A68-6571-B31B-4498-B5858A4D4165}"/>
              </a:ext>
            </a:extLst>
          </p:cNvPr>
          <p:cNvGraphicFramePr>
            <a:graphicFrameLocks noGrp="1"/>
          </p:cNvGraphicFramePr>
          <p:nvPr>
            <p:extLst>
              <p:ext uri="{D42A27DB-BD31-4B8C-83A1-F6EECF244321}">
                <p14:modId xmlns:p14="http://schemas.microsoft.com/office/powerpoint/2010/main" val="2282092987"/>
              </p:ext>
            </p:extLst>
          </p:nvPr>
        </p:nvGraphicFramePr>
        <p:xfrm>
          <a:off x="398102" y="3071965"/>
          <a:ext cx="9692838" cy="714071"/>
        </p:xfrm>
        <a:graphic>
          <a:graphicData uri="http://schemas.openxmlformats.org/drawingml/2006/table">
            <a:tbl>
              <a:tblPr firstRow="1" firstCol="1" bandRow="1">
                <a:tableStyleId>{5C22544A-7EE6-4342-B048-85BDC9FD1C3A}</a:tableStyleId>
              </a:tblPr>
              <a:tblGrid>
                <a:gridCol w="1076982">
                  <a:extLst>
                    <a:ext uri="{9D8B030D-6E8A-4147-A177-3AD203B41FA5}">
                      <a16:colId xmlns:a16="http://schemas.microsoft.com/office/drawing/2014/main" val="2525435574"/>
                    </a:ext>
                  </a:extLst>
                </a:gridCol>
                <a:gridCol w="1076982">
                  <a:extLst>
                    <a:ext uri="{9D8B030D-6E8A-4147-A177-3AD203B41FA5}">
                      <a16:colId xmlns:a16="http://schemas.microsoft.com/office/drawing/2014/main" val="525618561"/>
                    </a:ext>
                  </a:extLst>
                </a:gridCol>
                <a:gridCol w="1076982">
                  <a:extLst>
                    <a:ext uri="{9D8B030D-6E8A-4147-A177-3AD203B41FA5}">
                      <a16:colId xmlns:a16="http://schemas.microsoft.com/office/drawing/2014/main" val="175427261"/>
                    </a:ext>
                  </a:extLst>
                </a:gridCol>
                <a:gridCol w="1076982">
                  <a:extLst>
                    <a:ext uri="{9D8B030D-6E8A-4147-A177-3AD203B41FA5}">
                      <a16:colId xmlns:a16="http://schemas.microsoft.com/office/drawing/2014/main" val="24272988"/>
                    </a:ext>
                  </a:extLst>
                </a:gridCol>
                <a:gridCol w="1076982">
                  <a:extLst>
                    <a:ext uri="{9D8B030D-6E8A-4147-A177-3AD203B41FA5}">
                      <a16:colId xmlns:a16="http://schemas.microsoft.com/office/drawing/2014/main" val="2353769655"/>
                    </a:ext>
                  </a:extLst>
                </a:gridCol>
                <a:gridCol w="1076982">
                  <a:extLst>
                    <a:ext uri="{9D8B030D-6E8A-4147-A177-3AD203B41FA5}">
                      <a16:colId xmlns:a16="http://schemas.microsoft.com/office/drawing/2014/main" val="3285549255"/>
                    </a:ext>
                  </a:extLst>
                </a:gridCol>
                <a:gridCol w="1076982">
                  <a:extLst>
                    <a:ext uri="{9D8B030D-6E8A-4147-A177-3AD203B41FA5}">
                      <a16:colId xmlns:a16="http://schemas.microsoft.com/office/drawing/2014/main" val="1243945241"/>
                    </a:ext>
                  </a:extLst>
                </a:gridCol>
                <a:gridCol w="1076982">
                  <a:extLst>
                    <a:ext uri="{9D8B030D-6E8A-4147-A177-3AD203B41FA5}">
                      <a16:colId xmlns:a16="http://schemas.microsoft.com/office/drawing/2014/main" val="216003195"/>
                    </a:ext>
                  </a:extLst>
                </a:gridCol>
                <a:gridCol w="1076982">
                  <a:extLst>
                    <a:ext uri="{9D8B030D-6E8A-4147-A177-3AD203B41FA5}">
                      <a16:colId xmlns:a16="http://schemas.microsoft.com/office/drawing/2014/main" val="2558474091"/>
                    </a:ext>
                  </a:extLst>
                </a:gridCol>
              </a:tblGrid>
              <a:tr h="714071">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AU" sz="2400" b="1" i="0">
                          <a:effectLst/>
                          <a:latin typeface="+mj-lt"/>
                          <a:ea typeface="Calibri" panose="020F0502020204030204" pitchFamily="34" charset="0"/>
                          <a:cs typeface="Times New Roman" panose="02020603050405020304" pitchFamily="18" charset="0"/>
                        </a:rPr>
                        <a:t>?</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AU" sz="2400" b="1" i="0" dirty="0">
                          <a:effectLst/>
                          <a:latin typeface="+mj-lt"/>
                          <a:ea typeface="Calibri" panose="020F0502020204030204" pitchFamily="34" charset="0"/>
                          <a:cs typeface="Times New Roman" panose="02020603050405020304" pitchFamily="18" charset="0"/>
                        </a:rPr>
                        <a:t>?</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AU" sz="2400" b="1" i="0">
                          <a:effectLst/>
                          <a:latin typeface="+mj-lt"/>
                        </a:rPr>
                        <a:t>64</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400" b="1" i="0">
                          <a:effectLst/>
                          <a:latin typeface="+mj-lt"/>
                        </a:rPr>
                        <a:t>32</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400" b="1" i="0">
                          <a:effectLst/>
                          <a:latin typeface="+mj-lt"/>
                        </a:rPr>
                        <a:t>16</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400" b="1" i="0">
                          <a:effectLst/>
                          <a:latin typeface="+mj-lt"/>
                        </a:rPr>
                        <a:t>8</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400" b="1" i="0">
                          <a:effectLst/>
                          <a:latin typeface="+mj-lt"/>
                        </a:rPr>
                        <a:t>4</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400" b="1" i="0">
                          <a:effectLst/>
                          <a:latin typeface="+mj-lt"/>
                        </a:rPr>
                        <a:t>2</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400" b="1" i="0" dirty="0">
                          <a:effectLst/>
                          <a:latin typeface="+mj-lt"/>
                        </a:rPr>
                        <a:t>1</a:t>
                      </a:r>
                      <a:endParaRPr lang="en-AU" sz="2400" b="1" dirty="0">
                        <a:effectLst/>
                        <a:latin typeface="+mj-lt"/>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bl>
          </a:graphicData>
        </a:graphic>
      </p:graphicFrame>
      <p:grpSp>
        <p:nvGrpSpPr>
          <p:cNvPr id="2" name="Group 1">
            <a:extLst>
              <a:ext uri="{FF2B5EF4-FFF2-40B4-BE49-F238E27FC236}">
                <a16:creationId xmlns:a16="http://schemas.microsoft.com/office/drawing/2014/main" id="{16BE3CF8-09D7-0547-2CB9-E989140B96B5}"/>
              </a:ext>
              <a:ext uri="{C183D7F6-B498-43B3-948B-1728B52AA6E4}">
                <adec:decorative xmlns:adec="http://schemas.microsoft.com/office/drawing/2017/decorative" val="1"/>
              </a:ext>
            </a:extLst>
          </p:cNvPr>
          <p:cNvGrpSpPr/>
          <p:nvPr/>
        </p:nvGrpSpPr>
        <p:grpSpPr>
          <a:xfrm>
            <a:off x="3111024" y="2629808"/>
            <a:ext cx="6510866" cy="423334"/>
            <a:chOff x="0" y="0"/>
            <a:chExt cx="4086225" cy="247650"/>
          </a:xfrm>
        </p:grpSpPr>
        <p:grpSp>
          <p:nvGrpSpPr>
            <p:cNvPr id="3" name="Group 2">
              <a:extLst>
                <a:ext uri="{FF2B5EF4-FFF2-40B4-BE49-F238E27FC236}">
                  <a16:creationId xmlns:a16="http://schemas.microsoft.com/office/drawing/2014/main" id="{9EB4C5FA-090F-6E1F-9156-D318DD69E934}"/>
                </a:ext>
              </a:extLst>
            </p:cNvPr>
            <p:cNvGrpSpPr/>
            <p:nvPr/>
          </p:nvGrpSpPr>
          <p:grpSpPr>
            <a:xfrm>
              <a:off x="2771775" y="0"/>
              <a:ext cx="1314450" cy="247650"/>
              <a:chOff x="0" y="0"/>
              <a:chExt cx="1314450" cy="247650"/>
            </a:xfrm>
          </p:grpSpPr>
          <p:sp>
            <p:nvSpPr>
              <p:cNvPr id="18" name="Arrow: Curved Down 17">
                <a:extLst>
                  <a:ext uri="{FF2B5EF4-FFF2-40B4-BE49-F238E27FC236}">
                    <a16:creationId xmlns:a16="http://schemas.microsoft.com/office/drawing/2014/main" id="{A9CB14C6-4D92-C8FD-F797-2A462FA6D37C}"/>
                  </a:ext>
                </a:extLst>
              </p:cNvPr>
              <p:cNvSpPr/>
              <p:nvPr/>
            </p:nvSpPr>
            <p:spPr>
              <a:xfrm flipH="1">
                <a:off x="685800" y="19050"/>
                <a:ext cx="628650" cy="1905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mc:AlternateContent xmlns:mc="http://schemas.openxmlformats.org/markup-compatibility/2006" xmlns:a14="http://schemas.microsoft.com/office/drawing/2010/main">
            <mc:Choice Requires="a14">
              <p:sp>
                <p:nvSpPr>
                  <p:cNvPr id="19" name="Text Box 2">
                    <a:extLst>
                      <a:ext uri="{FF2B5EF4-FFF2-40B4-BE49-F238E27FC236}">
                        <a16:creationId xmlns:a16="http://schemas.microsoft.com/office/drawing/2014/main" id="{61715061-FA72-16AA-8D60-FDC8371C257E}"/>
                      </a:ext>
                    </a:extLst>
                  </p:cNvPr>
                  <p:cNvSpPr txBox="1">
                    <a:spLocks noChangeArrowheads="1"/>
                  </p:cNvSpPr>
                  <p:nvPr/>
                </p:nvSpPr>
                <p:spPr bwMode="auto">
                  <a:xfrm>
                    <a:off x="819150" y="0"/>
                    <a:ext cx="390525" cy="24765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9" name="Text Box 2">
                    <a:extLst>
                      <a:ext uri="{FF2B5EF4-FFF2-40B4-BE49-F238E27FC236}">
                        <a16:creationId xmlns:a16="http://schemas.microsoft.com/office/drawing/2014/main" id="{61715061-FA72-16AA-8D60-FDC8371C257E}"/>
                      </a:ext>
                    </a:extLst>
                  </p:cNvPr>
                  <p:cNvSpPr txBox="1">
                    <a:spLocks noRot="1" noChangeAspect="1" noMove="1" noResize="1" noEditPoints="1" noAdjustHandles="1" noChangeArrowheads="1" noChangeShapeType="1" noTextEdit="1"/>
                  </p:cNvSpPr>
                  <p:nvPr/>
                </p:nvSpPr>
                <p:spPr bwMode="auto">
                  <a:xfrm>
                    <a:off x="819150" y="0"/>
                    <a:ext cx="390525" cy="247650"/>
                  </a:xfrm>
                  <a:prstGeom prst="rect">
                    <a:avLst/>
                  </a:prstGeom>
                  <a:blipFill>
                    <a:blip r:embed="rId4"/>
                    <a:stretch>
                      <a:fillRect/>
                    </a:stretch>
                  </a:blipFill>
                  <a:ln w="9525">
                    <a:noFill/>
                    <a:miter lim="800000"/>
                    <a:headEnd/>
                    <a:tailEnd/>
                  </a:ln>
                </p:spPr>
                <p:txBody>
                  <a:bodyPr/>
                  <a:lstStyle/>
                  <a:p>
                    <a:r>
                      <a:rPr lang="en-US">
                        <a:noFill/>
                      </a:rPr>
                      <a:t> </a:t>
                    </a:r>
                  </a:p>
                </p:txBody>
              </p:sp>
            </mc:Fallback>
          </mc:AlternateContent>
          <p:sp>
            <p:nvSpPr>
              <p:cNvPr id="20" name="Arrow: Curved Down 19">
                <a:extLst>
                  <a:ext uri="{FF2B5EF4-FFF2-40B4-BE49-F238E27FC236}">
                    <a16:creationId xmlns:a16="http://schemas.microsoft.com/office/drawing/2014/main" id="{D97CB680-731C-4043-68F6-1D739E052F7F}"/>
                  </a:ext>
                </a:extLst>
              </p:cNvPr>
              <p:cNvSpPr/>
              <p:nvPr/>
            </p:nvSpPr>
            <p:spPr>
              <a:xfrm flipH="1">
                <a:off x="0" y="19050"/>
                <a:ext cx="628650" cy="1905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mc:AlternateContent xmlns:mc="http://schemas.openxmlformats.org/markup-compatibility/2006" xmlns:a14="http://schemas.microsoft.com/office/drawing/2010/main">
            <mc:Choice Requires="a14">
              <p:sp>
                <p:nvSpPr>
                  <p:cNvPr id="21" name="Text Box 2">
                    <a:extLst>
                      <a:ext uri="{FF2B5EF4-FFF2-40B4-BE49-F238E27FC236}">
                        <a16:creationId xmlns:a16="http://schemas.microsoft.com/office/drawing/2014/main" id="{D67D062F-84D4-BECD-291D-8AD98D3FB55F}"/>
                      </a:ext>
                    </a:extLst>
                  </p:cNvPr>
                  <p:cNvSpPr txBox="1">
                    <a:spLocks noChangeArrowheads="1"/>
                  </p:cNvSpPr>
                  <p:nvPr/>
                </p:nvSpPr>
                <p:spPr bwMode="auto">
                  <a:xfrm>
                    <a:off x="114300" y="0"/>
                    <a:ext cx="390525" cy="24765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1" name="Text Box 2">
                    <a:extLst>
                      <a:ext uri="{FF2B5EF4-FFF2-40B4-BE49-F238E27FC236}">
                        <a16:creationId xmlns:a16="http://schemas.microsoft.com/office/drawing/2014/main" id="{D67D062F-84D4-BECD-291D-8AD98D3FB55F}"/>
                      </a:ext>
                    </a:extLst>
                  </p:cNvPr>
                  <p:cNvSpPr txBox="1">
                    <a:spLocks noRot="1" noChangeAspect="1" noMove="1" noResize="1" noEditPoints="1" noAdjustHandles="1" noChangeArrowheads="1" noChangeShapeType="1" noTextEdit="1"/>
                  </p:cNvSpPr>
                  <p:nvPr/>
                </p:nvSpPr>
                <p:spPr bwMode="auto">
                  <a:xfrm>
                    <a:off x="114300" y="0"/>
                    <a:ext cx="390525" cy="247650"/>
                  </a:xfrm>
                  <a:prstGeom prst="rect">
                    <a:avLst/>
                  </a:prstGeom>
                  <a:blipFill>
                    <a:blip r:embed="rId5"/>
                    <a:stretch>
                      <a:fillRect/>
                    </a:stretch>
                  </a:blipFill>
                  <a:ln w="9525">
                    <a:noFill/>
                    <a:miter lim="800000"/>
                    <a:headEnd/>
                    <a:tailEnd/>
                  </a:ln>
                </p:spPr>
                <p:txBody>
                  <a:bodyPr/>
                  <a:lstStyle/>
                  <a:p>
                    <a:r>
                      <a:rPr lang="en-US">
                        <a:noFill/>
                      </a:rPr>
                      <a:t> </a:t>
                    </a:r>
                  </a:p>
                </p:txBody>
              </p:sp>
            </mc:Fallback>
          </mc:AlternateContent>
        </p:grpSp>
        <p:grpSp>
          <p:nvGrpSpPr>
            <p:cNvPr id="6" name="Group 5">
              <a:extLst>
                <a:ext uri="{FF2B5EF4-FFF2-40B4-BE49-F238E27FC236}">
                  <a16:creationId xmlns:a16="http://schemas.microsoft.com/office/drawing/2014/main" id="{D1FE4DB2-7CF0-D6CF-5A36-3DCCF5F740AC}"/>
                </a:ext>
              </a:extLst>
            </p:cNvPr>
            <p:cNvGrpSpPr/>
            <p:nvPr/>
          </p:nvGrpSpPr>
          <p:grpSpPr>
            <a:xfrm>
              <a:off x="1390650" y="0"/>
              <a:ext cx="1314450" cy="247650"/>
              <a:chOff x="0" y="0"/>
              <a:chExt cx="1314450" cy="247650"/>
            </a:xfrm>
          </p:grpSpPr>
          <p:sp>
            <p:nvSpPr>
              <p:cNvPr id="14" name="Arrow: Curved Down 13">
                <a:extLst>
                  <a:ext uri="{FF2B5EF4-FFF2-40B4-BE49-F238E27FC236}">
                    <a16:creationId xmlns:a16="http://schemas.microsoft.com/office/drawing/2014/main" id="{8A87829A-65E0-2B37-A4BB-51150BC777FF}"/>
                  </a:ext>
                </a:extLst>
              </p:cNvPr>
              <p:cNvSpPr/>
              <p:nvPr/>
            </p:nvSpPr>
            <p:spPr>
              <a:xfrm flipH="1">
                <a:off x="685800" y="19050"/>
                <a:ext cx="628650" cy="1905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mc:AlternateContent xmlns:mc="http://schemas.openxmlformats.org/markup-compatibility/2006" xmlns:a14="http://schemas.microsoft.com/office/drawing/2010/main">
            <mc:Choice Requires="a14">
              <p:sp>
                <p:nvSpPr>
                  <p:cNvPr id="15" name="Text Box 2">
                    <a:extLst>
                      <a:ext uri="{FF2B5EF4-FFF2-40B4-BE49-F238E27FC236}">
                        <a16:creationId xmlns:a16="http://schemas.microsoft.com/office/drawing/2014/main" id="{B785615E-7929-6149-B983-0FE9DE65201C}"/>
                      </a:ext>
                    </a:extLst>
                  </p:cNvPr>
                  <p:cNvSpPr txBox="1">
                    <a:spLocks noChangeArrowheads="1"/>
                  </p:cNvSpPr>
                  <p:nvPr/>
                </p:nvSpPr>
                <p:spPr bwMode="auto">
                  <a:xfrm>
                    <a:off x="819150" y="0"/>
                    <a:ext cx="390525" cy="24765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5" name="Text Box 2">
                    <a:extLst>
                      <a:ext uri="{FF2B5EF4-FFF2-40B4-BE49-F238E27FC236}">
                        <a16:creationId xmlns:a16="http://schemas.microsoft.com/office/drawing/2014/main" id="{B785615E-7929-6149-B983-0FE9DE65201C}"/>
                      </a:ext>
                    </a:extLst>
                  </p:cNvPr>
                  <p:cNvSpPr txBox="1">
                    <a:spLocks noRot="1" noChangeAspect="1" noMove="1" noResize="1" noEditPoints="1" noAdjustHandles="1" noChangeArrowheads="1" noChangeShapeType="1" noTextEdit="1"/>
                  </p:cNvSpPr>
                  <p:nvPr/>
                </p:nvSpPr>
                <p:spPr bwMode="auto">
                  <a:xfrm>
                    <a:off x="819150" y="0"/>
                    <a:ext cx="390525" cy="247650"/>
                  </a:xfrm>
                  <a:prstGeom prst="rect">
                    <a:avLst/>
                  </a:prstGeom>
                  <a:blipFill>
                    <a:blip r:embed="rId6"/>
                    <a:stretch>
                      <a:fillRect/>
                    </a:stretch>
                  </a:blipFill>
                  <a:ln w="9525">
                    <a:noFill/>
                    <a:miter lim="800000"/>
                    <a:headEnd/>
                    <a:tailEnd/>
                  </a:ln>
                </p:spPr>
                <p:txBody>
                  <a:bodyPr/>
                  <a:lstStyle/>
                  <a:p>
                    <a:r>
                      <a:rPr lang="en-US">
                        <a:noFill/>
                      </a:rPr>
                      <a:t> </a:t>
                    </a:r>
                  </a:p>
                </p:txBody>
              </p:sp>
            </mc:Fallback>
          </mc:AlternateContent>
          <p:sp>
            <p:nvSpPr>
              <p:cNvPr id="16" name="Arrow: Curved Down 15">
                <a:extLst>
                  <a:ext uri="{FF2B5EF4-FFF2-40B4-BE49-F238E27FC236}">
                    <a16:creationId xmlns:a16="http://schemas.microsoft.com/office/drawing/2014/main" id="{D8C36FE8-6F3A-814F-DEF5-3A79D9B970DA}"/>
                  </a:ext>
                </a:extLst>
              </p:cNvPr>
              <p:cNvSpPr/>
              <p:nvPr/>
            </p:nvSpPr>
            <p:spPr>
              <a:xfrm flipH="1">
                <a:off x="0" y="19050"/>
                <a:ext cx="628650" cy="1905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mc:AlternateContent xmlns:mc="http://schemas.openxmlformats.org/markup-compatibility/2006" xmlns:a14="http://schemas.microsoft.com/office/drawing/2010/main">
            <mc:Choice Requires="a14">
              <p:sp>
                <p:nvSpPr>
                  <p:cNvPr id="17" name="Text Box 2">
                    <a:extLst>
                      <a:ext uri="{FF2B5EF4-FFF2-40B4-BE49-F238E27FC236}">
                        <a16:creationId xmlns:a16="http://schemas.microsoft.com/office/drawing/2014/main" id="{FB54238A-411A-7C74-3913-AA31A88989CC}"/>
                      </a:ext>
                    </a:extLst>
                  </p:cNvPr>
                  <p:cNvSpPr txBox="1">
                    <a:spLocks noChangeArrowheads="1"/>
                  </p:cNvSpPr>
                  <p:nvPr/>
                </p:nvSpPr>
                <p:spPr bwMode="auto">
                  <a:xfrm>
                    <a:off x="114300" y="0"/>
                    <a:ext cx="390525" cy="24765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oMath>
                      </m:oMathPara>
                    </a14:m>
                    <a:endParaRPr lang="en-AU" sz="200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7" name="Text Box 2">
                    <a:extLst>
                      <a:ext uri="{FF2B5EF4-FFF2-40B4-BE49-F238E27FC236}">
                        <a16:creationId xmlns:a16="http://schemas.microsoft.com/office/drawing/2014/main" id="{FB54238A-411A-7C74-3913-AA31A88989CC}"/>
                      </a:ext>
                    </a:extLst>
                  </p:cNvPr>
                  <p:cNvSpPr txBox="1">
                    <a:spLocks noRot="1" noChangeAspect="1" noMove="1" noResize="1" noEditPoints="1" noAdjustHandles="1" noChangeArrowheads="1" noChangeShapeType="1" noTextEdit="1"/>
                  </p:cNvSpPr>
                  <p:nvPr/>
                </p:nvSpPr>
                <p:spPr bwMode="auto">
                  <a:xfrm>
                    <a:off x="114300" y="0"/>
                    <a:ext cx="390525" cy="247650"/>
                  </a:xfrm>
                  <a:prstGeom prst="rect">
                    <a:avLst/>
                  </a:prstGeom>
                  <a:blipFill>
                    <a:blip r:embed="rId7"/>
                    <a:stretch>
                      <a:fillRect/>
                    </a:stretch>
                  </a:blipFill>
                  <a:ln w="9525">
                    <a:noFill/>
                    <a:miter lim="800000"/>
                    <a:headEnd/>
                    <a:tailEnd/>
                  </a:ln>
                </p:spPr>
                <p:txBody>
                  <a:bodyPr/>
                  <a:lstStyle/>
                  <a:p>
                    <a:r>
                      <a:rPr lang="en-US">
                        <a:noFill/>
                      </a:rPr>
                      <a:t> </a:t>
                    </a:r>
                  </a:p>
                </p:txBody>
              </p:sp>
            </mc:Fallback>
          </mc:AlternateContent>
        </p:grpSp>
        <p:grpSp>
          <p:nvGrpSpPr>
            <p:cNvPr id="7" name="Group 6">
              <a:extLst>
                <a:ext uri="{FF2B5EF4-FFF2-40B4-BE49-F238E27FC236}">
                  <a16:creationId xmlns:a16="http://schemas.microsoft.com/office/drawing/2014/main" id="{1C62F1C0-04FE-E8F1-3B43-D391219D1794}"/>
                </a:ext>
              </a:extLst>
            </p:cNvPr>
            <p:cNvGrpSpPr/>
            <p:nvPr/>
          </p:nvGrpSpPr>
          <p:grpSpPr>
            <a:xfrm>
              <a:off x="0" y="0"/>
              <a:ext cx="1314450" cy="247650"/>
              <a:chOff x="0" y="0"/>
              <a:chExt cx="1314450" cy="247650"/>
            </a:xfrm>
          </p:grpSpPr>
          <p:sp>
            <p:nvSpPr>
              <p:cNvPr id="8" name="Arrow: Curved Down 7">
                <a:extLst>
                  <a:ext uri="{FF2B5EF4-FFF2-40B4-BE49-F238E27FC236}">
                    <a16:creationId xmlns:a16="http://schemas.microsoft.com/office/drawing/2014/main" id="{D62B2A0F-D3A4-5B47-D621-37A843EA02DE}"/>
                  </a:ext>
                </a:extLst>
              </p:cNvPr>
              <p:cNvSpPr/>
              <p:nvPr/>
            </p:nvSpPr>
            <p:spPr>
              <a:xfrm flipH="1">
                <a:off x="685800" y="19050"/>
                <a:ext cx="628650" cy="1905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mc:AlternateContent xmlns:mc="http://schemas.openxmlformats.org/markup-compatibility/2006" xmlns:a14="http://schemas.microsoft.com/office/drawing/2010/main">
            <mc:Choice Requires="a14">
              <p:sp>
                <p:nvSpPr>
                  <p:cNvPr id="9" name="Text Box 2">
                    <a:extLst>
                      <a:ext uri="{FF2B5EF4-FFF2-40B4-BE49-F238E27FC236}">
                        <a16:creationId xmlns:a16="http://schemas.microsoft.com/office/drawing/2014/main" id="{D016CFDB-4B44-CB4E-CA96-F4AF87559F20}"/>
                      </a:ext>
                    </a:extLst>
                  </p:cNvPr>
                  <p:cNvSpPr txBox="1">
                    <a:spLocks noChangeArrowheads="1"/>
                  </p:cNvSpPr>
                  <p:nvPr/>
                </p:nvSpPr>
                <p:spPr bwMode="auto">
                  <a:xfrm>
                    <a:off x="819150" y="0"/>
                    <a:ext cx="390525" cy="24765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oMath>
                      </m:oMathPara>
                    </a14:m>
                    <a:endParaRPr lang="en-AU" sz="200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9" name="Text Box 2">
                    <a:extLst>
                      <a:ext uri="{FF2B5EF4-FFF2-40B4-BE49-F238E27FC236}">
                        <a16:creationId xmlns:a16="http://schemas.microsoft.com/office/drawing/2014/main" id="{D016CFDB-4B44-CB4E-CA96-F4AF87559F20}"/>
                      </a:ext>
                    </a:extLst>
                  </p:cNvPr>
                  <p:cNvSpPr txBox="1">
                    <a:spLocks noRot="1" noChangeAspect="1" noMove="1" noResize="1" noEditPoints="1" noAdjustHandles="1" noChangeArrowheads="1" noChangeShapeType="1" noTextEdit="1"/>
                  </p:cNvSpPr>
                  <p:nvPr/>
                </p:nvSpPr>
                <p:spPr bwMode="auto">
                  <a:xfrm>
                    <a:off x="819150" y="0"/>
                    <a:ext cx="390525" cy="247650"/>
                  </a:xfrm>
                  <a:prstGeom prst="rect">
                    <a:avLst/>
                  </a:prstGeom>
                  <a:blipFill>
                    <a:blip r:embed="rId8"/>
                    <a:stretch>
                      <a:fillRect/>
                    </a:stretch>
                  </a:blipFill>
                  <a:ln w="9525">
                    <a:noFill/>
                    <a:miter lim="800000"/>
                    <a:headEnd/>
                    <a:tailEnd/>
                  </a:ln>
                </p:spPr>
                <p:txBody>
                  <a:bodyPr/>
                  <a:lstStyle/>
                  <a:p>
                    <a:r>
                      <a:rPr lang="en-US">
                        <a:noFill/>
                      </a:rPr>
                      <a:t> </a:t>
                    </a:r>
                  </a:p>
                </p:txBody>
              </p:sp>
            </mc:Fallback>
          </mc:AlternateContent>
          <p:sp>
            <p:nvSpPr>
              <p:cNvPr id="10" name="Arrow: Curved Down 9">
                <a:extLst>
                  <a:ext uri="{FF2B5EF4-FFF2-40B4-BE49-F238E27FC236}">
                    <a16:creationId xmlns:a16="http://schemas.microsoft.com/office/drawing/2014/main" id="{2640049F-379D-16B5-14F5-8EDA540C45A8}"/>
                  </a:ext>
                </a:extLst>
              </p:cNvPr>
              <p:cNvSpPr/>
              <p:nvPr/>
            </p:nvSpPr>
            <p:spPr>
              <a:xfrm flipH="1">
                <a:off x="0" y="19050"/>
                <a:ext cx="628650" cy="190500"/>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mc:AlternateContent xmlns:mc="http://schemas.openxmlformats.org/markup-compatibility/2006" xmlns:a14="http://schemas.microsoft.com/office/drawing/2010/main">
            <mc:Choice Requires="a14">
              <p:sp>
                <p:nvSpPr>
                  <p:cNvPr id="12" name="Text Box 2">
                    <a:extLst>
                      <a:ext uri="{FF2B5EF4-FFF2-40B4-BE49-F238E27FC236}">
                        <a16:creationId xmlns:a16="http://schemas.microsoft.com/office/drawing/2014/main" id="{60FD7C00-76F1-209E-BC9F-B1BB56C5198C}"/>
                      </a:ext>
                    </a:extLst>
                  </p:cNvPr>
                  <p:cNvSpPr txBox="1">
                    <a:spLocks noChangeArrowheads="1"/>
                  </p:cNvSpPr>
                  <p:nvPr/>
                </p:nvSpPr>
                <p:spPr bwMode="auto">
                  <a:xfrm>
                    <a:off x="114300" y="0"/>
                    <a:ext cx="390525" cy="24765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14:m>
                      <m:oMathPara xmlns:m="http://schemas.openxmlformats.org/officeDocument/2006/math">
                        <m:oMathParaPr>
                          <m:jc m:val="centerGroup"/>
                        </m:oMathParaPr>
                        <m:oMath xmlns:m="http://schemas.openxmlformats.org/officeDocument/2006/math">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oMath>
                      </m:oMathPara>
                    </a14:m>
                    <a:endParaRPr lang="en-AU" sz="200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2" name="Text Box 2">
                    <a:extLst>
                      <a:ext uri="{FF2B5EF4-FFF2-40B4-BE49-F238E27FC236}">
                        <a16:creationId xmlns:a16="http://schemas.microsoft.com/office/drawing/2014/main" id="{60FD7C00-76F1-209E-BC9F-B1BB56C5198C}"/>
                      </a:ext>
                    </a:extLst>
                  </p:cNvPr>
                  <p:cNvSpPr txBox="1">
                    <a:spLocks noRot="1" noChangeAspect="1" noMove="1" noResize="1" noEditPoints="1" noAdjustHandles="1" noChangeArrowheads="1" noChangeShapeType="1" noTextEdit="1"/>
                  </p:cNvSpPr>
                  <p:nvPr/>
                </p:nvSpPr>
                <p:spPr bwMode="auto">
                  <a:xfrm>
                    <a:off x="114300" y="0"/>
                    <a:ext cx="390525" cy="247650"/>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grpSp>
      </p:grpSp>
      <p:sp>
        <p:nvSpPr>
          <p:cNvPr id="23" name="TextBox 22">
            <a:extLst>
              <a:ext uri="{FF2B5EF4-FFF2-40B4-BE49-F238E27FC236}">
                <a16:creationId xmlns:a16="http://schemas.microsoft.com/office/drawing/2014/main" id="{CFFB1EBD-13F1-A33D-4750-7F8420D8701E}"/>
              </a:ext>
            </a:extLst>
          </p:cNvPr>
          <p:cNvSpPr txBox="1"/>
          <p:nvPr/>
        </p:nvSpPr>
        <p:spPr>
          <a:xfrm>
            <a:off x="392555" y="3991039"/>
            <a:ext cx="7982055" cy="400110"/>
          </a:xfrm>
          <a:prstGeom prst="rect">
            <a:avLst/>
          </a:prstGeom>
          <a:noFill/>
        </p:spPr>
        <p:txBody>
          <a:bodyPr wrap="square">
            <a:spAutoFit/>
          </a:bodyPr>
          <a:lstStyle/>
          <a:p>
            <a:r>
              <a:rPr lang="en-AU" sz="2000" dirty="0"/>
              <a:t>What would be the next two values to the left of 64?</a:t>
            </a:r>
          </a:p>
        </p:txBody>
      </p:sp>
      <p:sp>
        <p:nvSpPr>
          <p:cNvPr id="22" name="Slide Number Placeholder 21">
            <a:extLst>
              <a:ext uri="{FF2B5EF4-FFF2-40B4-BE49-F238E27FC236}">
                <a16:creationId xmlns:a16="http://schemas.microsoft.com/office/drawing/2014/main" id="{EA6691DA-25A1-5138-DA8A-47ECC94C78A4}"/>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245485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Writing the binary values in a different form</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a:t>Coding with numbers</a:t>
            </a:r>
          </a:p>
        </p:txBody>
      </p:sp>
      <p:graphicFrame>
        <p:nvGraphicFramePr>
          <p:cNvPr id="6" name="Table 5" descr="Writing the binary values in a different form. The table is 9 columns and 1 row. It reads: 1, 2, 4, 8, 16, 32, 64, 128 and 256.">
            <a:extLst>
              <a:ext uri="{FF2B5EF4-FFF2-40B4-BE49-F238E27FC236}">
                <a16:creationId xmlns:a16="http://schemas.microsoft.com/office/drawing/2014/main" id="{A632E3E9-0AA9-1828-7B60-8F5E9AC46C57}"/>
              </a:ext>
            </a:extLst>
          </p:cNvPr>
          <p:cNvGraphicFramePr>
            <a:graphicFrameLocks noGrp="1"/>
          </p:cNvGraphicFramePr>
          <p:nvPr>
            <p:extLst>
              <p:ext uri="{D42A27DB-BD31-4B8C-83A1-F6EECF244321}">
                <p14:modId xmlns:p14="http://schemas.microsoft.com/office/powerpoint/2010/main" val="120441173"/>
              </p:ext>
            </p:extLst>
          </p:nvPr>
        </p:nvGraphicFramePr>
        <p:xfrm>
          <a:off x="360000" y="3071964"/>
          <a:ext cx="9692838" cy="714071"/>
        </p:xfrm>
        <a:graphic>
          <a:graphicData uri="http://schemas.openxmlformats.org/drawingml/2006/table">
            <a:tbl>
              <a:tblPr firstRow="1" firstCol="1" bandRow="1">
                <a:tableStyleId>{5C22544A-7EE6-4342-B048-85BDC9FD1C3A}</a:tableStyleId>
              </a:tblPr>
              <a:tblGrid>
                <a:gridCol w="1076982">
                  <a:extLst>
                    <a:ext uri="{9D8B030D-6E8A-4147-A177-3AD203B41FA5}">
                      <a16:colId xmlns:a16="http://schemas.microsoft.com/office/drawing/2014/main" val="2525435574"/>
                    </a:ext>
                  </a:extLst>
                </a:gridCol>
                <a:gridCol w="1076982">
                  <a:extLst>
                    <a:ext uri="{9D8B030D-6E8A-4147-A177-3AD203B41FA5}">
                      <a16:colId xmlns:a16="http://schemas.microsoft.com/office/drawing/2014/main" val="525618561"/>
                    </a:ext>
                  </a:extLst>
                </a:gridCol>
                <a:gridCol w="1076982">
                  <a:extLst>
                    <a:ext uri="{9D8B030D-6E8A-4147-A177-3AD203B41FA5}">
                      <a16:colId xmlns:a16="http://schemas.microsoft.com/office/drawing/2014/main" val="175427261"/>
                    </a:ext>
                  </a:extLst>
                </a:gridCol>
                <a:gridCol w="1076982">
                  <a:extLst>
                    <a:ext uri="{9D8B030D-6E8A-4147-A177-3AD203B41FA5}">
                      <a16:colId xmlns:a16="http://schemas.microsoft.com/office/drawing/2014/main" val="24272988"/>
                    </a:ext>
                  </a:extLst>
                </a:gridCol>
                <a:gridCol w="1076982">
                  <a:extLst>
                    <a:ext uri="{9D8B030D-6E8A-4147-A177-3AD203B41FA5}">
                      <a16:colId xmlns:a16="http://schemas.microsoft.com/office/drawing/2014/main" val="2353769655"/>
                    </a:ext>
                  </a:extLst>
                </a:gridCol>
                <a:gridCol w="1076982">
                  <a:extLst>
                    <a:ext uri="{9D8B030D-6E8A-4147-A177-3AD203B41FA5}">
                      <a16:colId xmlns:a16="http://schemas.microsoft.com/office/drawing/2014/main" val="3285549255"/>
                    </a:ext>
                  </a:extLst>
                </a:gridCol>
                <a:gridCol w="1076982">
                  <a:extLst>
                    <a:ext uri="{9D8B030D-6E8A-4147-A177-3AD203B41FA5}">
                      <a16:colId xmlns:a16="http://schemas.microsoft.com/office/drawing/2014/main" val="1243945241"/>
                    </a:ext>
                  </a:extLst>
                </a:gridCol>
                <a:gridCol w="1076982">
                  <a:extLst>
                    <a:ext uri="{9D8B030D-6E8A-4147-A177-3AD203B41FA5}">
                      <a16:colId xmlns:a16="http://schemas.microsoft.com/office/drawing/2014/main" val="216003195"/>
                    </a:ext>
                  </a:extLst>
                </a:gridCol>
                <a:gridCol w="1076982">
                  <a:extLst>
                    <a:ext uri="{9D8B030D-6E8A-4147-A177-3AD203B41FA5}">
                      <a16:colId xmlns:a16="http://schemas.microsoft.com/office/drawing/2014/main" val="2558474091"/>
                    </a:ext>
                  </a:extLst>
                </a:gridCol>
              </a:tblGrid>
              <a:tr h="714071">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AU" sz="2000" b="1" i="0">
                          <a:effectLst/>
                          <a:latin typeface="+mj-lt"/>
                          <a:ea typeface="Calibri" panose="020F0502020204030204" pitchFamily="34" charset="0"/>
                          <a:cs typeface="Times New Roman" panose="02020603050405020304" pitchFamily="18" charset="0"/>
                        </a:rPr>
                        <a:t>256</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AU" sz="2000" b="1" i="0" dirty="0">
                          <a:effectLst/>
                          <a:latin typeface="+mj-lt"/>
                          <a:ea typeface="Calibri" panose="020F0502020204030204" pitchFamily="34" charset="0"/>
                          <a:cs typeface="Times New Roman" panose="02020603050405020304" pitchFamily="18" charset="0"/>
                        </a:rPr>
                        <a:t>128</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AU" sz="2000" b="1" i="0">
                          <a:effectLst/>
                          <a:latin typeface="+mj-lt"/>
                        </a:rPr>
                        <a:t>64</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000" b="1" i="0">
                          <a:effectLst/>
                          <a:latin typeface="+mj-lt"/>
                        </a:rPr>
                        <a:t>32</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000" b="1" i="0">
                          <a:effectLst/>
                          <a:latin typeface="+mj-lt"/>
                        </a:rPr>
                        <a:t>16</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000" b="1" i="0">
                          <a:effectLst/>
                          <a:latin typeface="+mj-lt"/>
                        </a:rPr>
                        <a:t>8</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000" b="1" i="0">
                          <a:effectLst/>
                          <a:latin typeface="+mj-lt"/>
                        </a:rPr>
                        <a:t>4</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000" b="1" i="0">
                          <a:effectLst/>
                          <a:latin typeface="+mj-lt"/>
                        </a:rPr>
                        <a:t>2</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0000"/>
                        </a:lnSpc>
                        <a:spcAft>
                          <a:spcPts val="0"/>
                        </a:spcAft>
                      </a:pPr>
                      <a:r>
                        <a:rPr lang="en-AU" sz="2000" b="1" i="0" dirty="0">
                          <a:effectLst/>
                          <a:latin typeface="+mj-lt"/>
                        </a:rPr>
                        <a:t>1</a:t>
                      </a:r>
                      <a:endParaRPr lang="en-AU" sz="2000" b="1" dirty="0">
                        <a:effectLst/>
                        <a:latin typeface="+mj-lt"/>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bl>
          </a:graphicData>
        </a:graphic>
      </p:graphicFrame>
      <p:sp>
        <p:nvSpPr>
          <p:cNvPr id="5" name="TextBox 4">
            <a:extLst>
              <a:ext uri="{FF2B5EF4-FFF2-40B4-BE49-F238E27FC236}">
                <a16:creationId xmlns:a16="http://schemas.microsoft.com/office/drawing/2014/main" id="{5E0FDFB3-0C53-7AB7-9C9C-C21164D02356}"/>
              </a:ext>
            </a:extLst>
          </p:cNvPr>
          <p:cNvSpPr txBox="1"/>
          <p:nvPr/>
        </p:nvSpPr>
        <p:spPr>
          <a:xfrm>
            <a:off x="360000" y="4005472"/>
            <a:ext cx="10740468" cy="545601"/>
          </a:xfrm>
          <a:prstGeom prst="rect">
            <a:avLst/>
          </a:prstGeom>
          <a:noFill/>
        </p:spPr>
        <p:txBody>
          <a:bodyPr wrap="square" lIns="0" tIns="0" rIns="0" bIns="0" rtlCol="0">
            <a:noAutofit/>
          </a:bodyPr>
          <a:lstStyle/>
          <a:p>
            <a:pPr marL="457200" indent="-457200" algn="l">
              <a:buFont typeface="Arial" panose="020B0604020202020204" pitchFamily="34" charset="0"/>
              <a:buChar char="•"/>
            </a:pPr>
            <a:r>
              <a:rPr lang="en-AU" sz="2000" dirty="0"/>
              <a:t>What are some things that the numbers in the table have in common?</a:t>
            </a:r>
          </a:p>
        </p:txBody>
      </p:sp>
      <p:sp>
        <p:nvSpPr>
          <p:cNvPr id="2" name="Slide Number Placeholder 1">
            <a:extLst>
              <a:ext uri="{FF2B5EF4-FFF2-40B4-BE49-F238E27FC236}">
                <a16:creationId xmlns:a16="http://schemas.microsoft.com/office/drawing/2014/main" id="{137725A6-DA7E-593A-037F-D6847DFA370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a:p>
        </p:txBody>
      </p:sp>
    </p:spTree>
    <p:extLst>
      <p:ext uri="{BB962C8B-B14F-4D97-AF65-F5344CB8AC3E}">
        <p14:creationId xmlns:p14="http://schemas.microsoft.com/office/powerpoint/2010/main" val="382429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Writing the binary values in index form</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a:t>Coding with numbers</a:t>
            </a:r>
          </a:p>
        </p:txBody>
      </p:sp>
      <mc:AlternateContent xmlns:mc="http://schemas.openxmlformats.org/markup-compatibility/2006">
        <mc:Choice xmlns:a14="http://schemas.microsoft.com/office/drawing/2010/main" Requires="a14">
          <p:graphicFrame>
            <p:nvGraphicFramePr>
              <p:cNvPr id="4" name="Table 3"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6A594A68-6571-B31B-4498-B5858A4D4165}"/>
                  </a:ext>
                </a:extLst>
              </p:cNvPr>
              <p:cNvGraphicFramePr>
                <a:graphicFrameLocks noGrp="1"/>
              </p:cNvGraphicFramePr>
              <p:nvPr>
                <p:extLst>
                  <p:ext uri="{D42A27DB-BD31-4B8C-83A1-F6EECF244321}">
                    <p14:modId xmlns:p14="http://schemas.microsoft.com/office/powerpoint/2010/main" val="4267902949"/>
                  </p:ext>
                </p:extLst>
              </p:nvPr>
            </p:nvGraphicFramePr>
            <p:xfrm>
              <a:off x="360000" y="1973720"/>
              <a:ext cx="8889619" cy="1294208"/>
            </p:xfrm>
            <a:graphic>
              <a:graphicData uri="http://schemas.openxmlformats.org/drawingml/2006/table">
                <a:tbl>
                  <a:tblPr firstRow="1" firstCol="1" bandRow="1">
                    <a:tableStyleId>{5C22544A-7EE6-4342-B048-85BDC9FD1C3A}</a:tableStyleId>
                  </a:tblPr>
                  <a:tblGrid>
                    <a:gridCol w="2485196">
                      <a:extLst>
                        <a:ext uri="{9D8B030D-6E8A-4147-A177-3AD203B41FA5}">
                          <a16:colId xmlns:a16="http://schemas.microsoft.com/office/drawing/2014/main" val="1349853791"/>
                        </a:ext>
                      </a:extLst>
                    </a:gridCol>
                    <a:gridCol w="960664">
                      <a:extLst>
                        <a:ext uri="{9D8B030D-6E8A-4147-A177-3AD203B41FA5}">
                          <a16:colId xmlns:a16="http://schemas.microsoft.com/office/drawing/2014/main" val="175427261"/>
                        </a:ext>
                      </a:extLst>
                    </a:gridCol>
                    <a:gridCol w="932818">
                      <a:extLst>
                        <a:ext uri="{9D8B030D-6E8A-4147-A177-3AD203B41FA5}">
                          <a16:colId xmlns:a16="http://schemas.microsoft.com/office/drawing/2014/main" val="24272988"/>
                        </a:ext>
                      </a:extLst>
                    </a:gridCol>
                    <a:gridCol w="932818">
                      <a:extLst>
                        <a:ext uri="{9D8B030D-6E8A-4147-A177-3AD203B41FA5}">
                          <a16:colId xmlns:a16="http://schemas.microsoft.com/office/drawing/2014/main" val="2353769655"/>
                        </a:ext>
                      </a:extLst>
                    </a:gridCol>
                    <a:gridCol w="939779">
                      <a:extLst>
                        <a:ext uri="{9D8B030D-6E8A-4147-A177-3AD203B41FA5}">
                          <a16:colId xmlns:a16="http://schemas.microsoft.com/office/drawing/2014/main" val="3285549255"/>
                        </a:ext>
                      </a:extLst>
                    </a:gridCol>
                    <a:gridCol w="932819">
                      <a:extLst>
                        <a:ext uri="{9D8B030D-6E8A-4147-A177-3AD203B41FA5}">
                          <a16:colId xmlns:a16="http://schemas.microsoft.com/office/drawing/2014/main" val="1243945241"/>
                        </a:ext>
                      </a:extLst>
                    </a:gridCol>
                    <a:gridCol w="880502">
                      <a:extLst>
                        <a:ext uri="{9D8B030D-6E8A-4147-A177-3AD203B41FA5}">
                          <a16:colId xmlns:a16="http://schemas.microsoft.com/office/drawing/2014/main" val="216003195"/>
                        </a:ext>
                      </a:extLst>
                    </a:gridCol>
                    <a:gridCol w="825023">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6</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5</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4</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3</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1</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
                              </m:oMathParaPr>
                              <m:oMath xmlns:m="http://schemas.openxmlformats.org/officeDocument/2006/math">
                                <m:sSup>
                                  <m:sSupPr>
                                    <m:ctrlPr>
                                      <a:rPr lang="en-A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AU" sz="2000" i="1">
                                        <a:effectLst/>
                                        <a:latin typeface="Cambria Math" panose="02040503050406030204" pitchFamily="18" charset="0"/>
                                        <a:ea typeface="Calibri" panose="020F0502020204030204" pitchFamily="34" charset="0"/>
                                        <a:cs typeface="Times New Roman" panose="02020603050405020304" pitchFamily="18" charset="0"/>
                                      </a:rPr>
                                      <m:t>2</m:t>
                                    </m:r>
                                  </m:e>
                                  <m:sup>
                                    <m:r>
                                      <a:rPr lang="en-AU" sz="2000" i="1">
                                        <a:effectLst/>
                                        <a:latin typeface="Cambria Math" panose="02040503050406030204" pitchFamily="18" charset="0"/>
                                        <a:ea typeface="Calibri" panose="020F0502020204030204" pitchFamily="34" charset="0"/>
                                        <a:cs typeface="Times New Roman" panose="02020603050405020304" pitchFamily="18" charset="0"/>
                                      </a:rPr>
                                      <m:t>0</m:t>
                                    </m:r>
                                  </m:sup>
                                </m:sSup>
                              </m:oMath>
                            </m:oMathPara>
                          </a14:m>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82826803"/>
                      </a:ext>
                    </a:extLst>
                  </a:tr>
                </a:tbl>
              </a:graphicData>
            </a:graphic>
          </p:graphicFrame>
        </mc:Choice>
        <mc:Fallback>
          <p:graphicFrame>
            <p:nvGraphicFramePr>
              <p:cNvPr id="4" name="Table 3" descr="Writing the binary values in index form. There are 8 columns and 2 rows. The column headers are. Binary value, 64, 32, 16, 8, 4, 2 and 1. The row headers are. Binary value and index form. The second row reads. 2^6, 2^5, 2^4, 2^3, 2^2, 2^1 and 2^0.">
                <a:extLst>
                  <a:ext uri="{FF2B5EF4-FFF2-40B4-BE49-F238E27FC236}">
                    <a16:creationId xmlns:a16="http://schemas.microsoft.com/office/drawing/2014/main" id="{6A594A68-6571-B31B-4498-B5858A4D4165}"/>
                  </a:ext>
                </a:extLst>
              </p:cNvPr>
              <p:cNvGraphicFramePr>
                <a:graphicFrameLocks noGrp="1"/>
              </p:cNvGraphicFramePr>
              <p:nvPr>
                <p:extLst>
                  <p:ext uri="{D42A27DB-BD31-4B8C-83A1-F6EECF244321}">
                    <p14:modId xmlns:p14="http://schemas.microsoft.com/office/powerpoint/2010/main" val="4267902949"/>
                  </p:ext>
                </p:extLst>
              </p:nvPr>
            </p:nvGraphicFramePr>
            <p:xfrm>
              <a:off x="360000" y="1973720"/>
              <a:ext cx="8889619" cy="1294208"/>
            </p:xfrm>
            <a:graphic>
              <a:graphicData uri="http://schemas.openxmlformats.org/drawingml/2006/table">
                <a:tbl>
                  <a:tblPr firstRow="1" firstCol="1" bandRow="1">
                    <a:tableStyleId>{5C22544A-7EE6-4342-B048-85BDC9FD1C3A}</a:tableStyleId>
                  </a:tblPr>
                  <a:tblGrid>
                    <a:gridCol w="2485196">
                      <a:extLst>
                        <a:ext uri="{9D8B030D-6E8A-4147-A177-3AD203B41FA5}">
                          <a16:colId xmlns:a16="http://schemas.microsoft.com/office/drawing/2014/main" val="1349853791"/>
                        </a:ext>
                      </a:extLst>
                    </a:gridCol>
                    <a:gridCol w="960664">
                      <a:extLst>
                        <a:ext uri="{9D8B030D-6E8A-4147-A177-3AD203B41FA5}">
                          <a16:colId xmlns:a16="http://schemas.microsoft.com/office/drawing/2014/main" val="175427261"/>
                        </a:ext>
                      </a:extLst>
                    </a:gridCol>
                    <a:gridCol w="932818">
                      <a:extLst>
                        <a:ext uri="{9D8B030D-6E8A-4147-A177-3AD203B41FA5}">
                          <a16:colId xmlns:a16="http://schemas.microsoft.com/office/drawing/2014/main" val="24272988"/>
                        </a:ext>
                      </a:extLst>
                    </a:gridCol>
                    <a:gridCol w="932818">
                      <a:extLst>
                        <a:ext uri="{9D8B030D-6E8A-4147-A177-3AD203B41FA5}">
                          <a16:colId xmlns:a16="http://schemas.microsoft.com/office/drawing/2014/main" val="2353769655"/>
                        </a:ext>
                      </a:extLst>
                    </a:gridCol>
                    <a:gridCol w="939779">
                      <a:extLst>
                        <a:ext uri="{9D8B030D-6E8A-4147-A177-3AD203B41FA5}">
                          <a16:colId xmlns:a16="http://schemas.microsoft.com/office/drawing/2014/main" val="3285549255"/>
                        </a:ext>
                      </a:extLst>
                    </a:gridCol>
                    <a:gridCol w="932819">
                      <a:extLst>
                        <a:ext uri="{9D8B030D-6E8A-4147-A177-3AD203B41FA5}">
                          <a16:colId xmlns:a16="http://schemas.microsoft.com/office/drawing/2014/main" val="1243945241"/>
                        </a:ext>
                      </a:extLst>
                    </a:gridCol>
                    <a:gridCol w="880502">
                      <a:extLst>
                        <a:ext uri="{9D8B030D-6E8A-4147-A177-3AD203B41FA5}">
                          <a16:colId xmlns:a16="http://schemas.microsoft.com/office/drawing/2014/main" val="216003195"/>
                        </a:ext>
                      </a:extLst>
                    </a:gridCol>
                    <a:gridCol w="825023">
                      <a:extLst>
                        <a:ext uri="{9D8B030D-6E8A-4147-A177-3AD203B41FA5}">
                          <a16:colId xmlns:a16="http://schemas.microsoft.com/office/drawing/2014/main" val="2558474091"/>
                        </a:ext>
                      </a:extLst>
                    </a:gridCol>
                  </a:tblGrid>
                  <a:tr h="714071">
                    <a:tc>
                      <a:txBody>
                        <a:bodyPr/>
                        <a:lstStyle/>
                        <a:p>
                          <a:pPr algn="ctr">
                            <a:lnSpc>
                              <a:spcPct val="107000"/>
                            </a:lnSpc>
                            <a:spcAft>
                              <a:spcPts val="800"/>
                            </a:spcAft>
                          </a:pPr>
                          <a:r>
                            <a:rPr lang="en-AU" sz="2000" dirty="0">
                              <a:effectLst/>
                              <a:latin typeface="+mj-lt"/>
                            </a:rPr>
                            <a:t>Binary value</a:t>
                          </a:r>
                          <a:endParaRPr lang="en-AU" sz="2000" dirty="0">
                            <a:effectLst/>
                            <a:latin typeface="+mj-lt"/>
                            <a:ea typeface="Calibri" panose="020F0502020204030204" pitchFamily="34" charset="0"/>
                            <a:cs typeface="Times New Roman" panose="02020603050405020304" pitchFamily="18" charset="0"/>
                          </a:endParaRPr>
                        </a:p>
                      </a:txBody>
                      <a:tcPr marL="17780" marR="17780" marT="17780" marB="17780" anchor="ctr"/>
                    </a:tc>
                    <a:tc>
                      <a:txBody>
                        <a:bodyPr/>
                        <a:lstStyle/>
                        <a:p>
                          <a:pPr marL="0" marR="0" lvl="0" indent="0" algn="ctr" defTabSz="914377" rtl="0" eaLnBrk="1" fontAlgn="auto" latinLnBrk="0" hangingPunct="1">
                            <a:lnSpc>
                              <a:spcPct val="107000"/>
                            </a:lnSpc>
                            <a:spcBef>
                              <a:spcPts val="0"/>
                            </a:spcBef>
                            <a:spcAft>
                              <a:spcPts val="0"/>
                            </a:spcAft>
                            <a:buClrTx/>
                            <a:buSzTx/>
                            <a:buFontTx/>
                            <a:buNone/>
                            <a:tabLst/>
                            <a:defRPr/>
                          </a:pPr>
                          <a:r>
                            <a:rPr lang="en-AU" sz="2000" b="1" i="0">
                              <a:effectLst/>
                              <a:latin typeface="+mj-lt"/>
                            </a:rPr>
                            <a:t>64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32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16</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8</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4</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a:effectLst/>
                              <a:latin typeface="+mj-lt"/>
                            </a:rPr>
                            <a:t>2</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tc>
                      <a:txBody>
                        <a:bodyPr/>
                        <a:lstStyle/>
                        <a:p>
                          <a:pPr algn="ctr">
                            <a:lnSpc>
                              <a:spcPct val="107000"/>
                            </a:lnSpc>
                            <a:spcAft>
                              <a:spcPts val="0"/>
                            </a:spcAft>
                          </a:pPr>
                          <a:r>
                            <a:rPr lang="en-AU" sz="2000" i="0" dirty="0">
                              <a:effectLst/>
                              <a:latin typeface="+mj-lt"/>
                            </a:rPr>
                            <a:t>1</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17780" marB="17780" anchor="ctr"/>
                    </a:tc>
                    <a:extLst>
                      <a:ext uri="{0D108BD9-81ED-4DB2-BD59-A6C34878D82A}">
                        <a16:rowId xmlns:a16="http://schemas.microsoft.com/office/drawing/2014/main" val="3686022906"/>
                      </a:ext>
                    </a:extLst>
                  </a:tr>
                  <a:tr h="580137">
                    <a:tc>
                      <a:txBody>
                        <a:bodyPr/>
                        <a:lstStyle/>
                        <a:p>
                          <a:pPr algn="ctr">
                            <a:lnSpc>
                              <a:spcPct val="107000"/>
                            </a:lnSpc>
                            <a:spcAft>
                              <a:spcPts val="800"/>
                            </a:spcAft>
                          </a:pPr>
                          <a:r>
                            <a:rPr lang="en-AU" sz="2000" dirty="0">
                              <a:effectLst/>
                              <a:latin typeface="+mj-lt"/>
                              <a:ea typeface="Calibri" panose="020F0502020204030204" pitchFamily="34" charset="0"/>
                              <a:cs typeface="Times New Roman" panose="02020603050405020304" pitchFamily="18" charset="0"/>
                            </a:rPr>
                            <a:t>Index form</a:t>
                          </a:r>
                        </a:p>
                      </a:txBody>
                      <a:tcPr marL="17780" marR="17780" marT="17780" marB="17780" anchor="ctr"/>
                    </a:tc>
                    <a:tc>
                      <a:txBody>
                        <a:bodyPr/>
                        <a:lstStyle/>
                        <a:p>
                          <a:endParaRPr lang="en-US"/>
                        </a:p>
                      </a:txBody>
                      <a:tcPr marL="68580" marR="68580" marT="0" marB="0" anchor="ctr">
                        <a:blipFill>
                          <a:blip r:embed="rId2"/>
                          <a:stretch>
                            <a:fillRect l="-258861" t="-123958" r="-567722" b="-2083"/>
                          </a:stretch>
                        </a:blipFill>
                      </a:tcPr>
                    </a:tc>
                    <a:tc>
                      <a:txBody>
                        <a:bodyPr/>
                        <a:lstStyle/>
                        <a:p>
                          <a:endParaRPr lang="en-US"/>
                        </a:p>
                      </a:txBody>
                      <a:tcPr marL="68580" marR="68580" marT="0" marB="0" anchor="ctr">
                        <a:blipFill>
                          <a:blip r:embed="rId2"/>
                          <a:stretch>
                            <a:fillRect l="-370588" t="-123958" r="-486275" b="-2083"/>
                          </a:stretch>
                        </a:blipFill>
                      </a:tcPr>
                    </a:tc>
                    <a:tc>
                      <a:txBody>
                        <a:bodyPr/>
                        <a:lstStyle/>
                        <a:p>
                          <a:endParaRPr lang="en-US"/>
                        </a:p>
                      </a:txBody>
                      <a:tcPr marL="68580" marR="68580" marT="0" marB="0" anchor="ctr">
                        <a:blipFill>
                          <a:blip r:embed="rId2"/>
                          <a:stretch>
                            <a:fillRect l="-470588" t="-123958" r="-386275" b="-2083"/>
                          </a:stretch>
                        </a:blipFill>
                      </a:tcPr>
                    </a:tc>
                    <a:tc>
                      <a:txBody>
                        <a:bodyPr/>
                        <a:lstStyle/>
                        <a:p>
                          <a:endParaRPr lang="en-US"/>
                        </a:p>
                      </a:txBody>
                      <a:tcPr marL="68580" marR="68580" marT="0" marB="0" anchor="ctr">
                        <a:blipFill>
                          <a:blip r:embed="rId2"/>
                          <a:stretch>
                            <a:fillRect l="-566883" t="-123958" r="-283766" b="-2083"/>
                          </a:stretch>
                        </a:blipFill>
                      </a:tcPr>
                    </a:tc>
                    <a:tc>
                      <a:txBody>
                        <a:bodyPr/>
                        <a:lstStyle/>
                        <a:p>
                          <a:endParaRPr lang="en-US"/>
                        </a:p>
                      </a:txBody>
                      <a:tcPr marL="68580" marR="68580" marT="0" marB="0" anchor="ctr">
                        <a:blipFill>
                          <a:blip r:embed="rId2"/>
                          <a:stretch>
                            <a:fillRect l="-671242" t="-123958" r="-185621" b="-2083"/>
                          </a:stretch>
                        </a:blipFill>
                      </a:tcPr>
                    </a:tc>
                    <a:tc>
                      <a:txBody>
                        <a:bodyPr/>
                        <a:lstStyle/>
                        <a:p>
                          <a:endParaRPr lang="en-US"/>
                        </a:p>
                      </a:txBody>
                      <a:tcPr marL="68580" marR="68580" marT="0" marB="0" anchor="ctr">
                        <a:blipFill>
                          <a:blip r:embed="rId2"/>
                          <a:stretch>
                            <a:fillRect l="-813793" t="-123958" r="-95862" b="-2083"/>
                          </a:stretch>
                        </a:blipFill>
                      </a:tcPr>
                    </a:tc>
                    <a:tc>
                      <a:txBody>
                        <a:bodyPr/>
                        <a:lstStyle/>
                        <a:p>
                          <a:endParaRPr lang="en-US"/>
                        </a:p>
                      </a:txBody>
                      <a:tcPr marL="68580" marR="68580" marT="0" marB="0" anchor="ctr">
                        <a:blipFill>
                          <a:blip r:embed="rId2"/>
                          <a:stretch>
                            <a:fillRect l="-981481" t="-123958" r="-2963" b="-2083"/>
                          </a:stretch>
                        </a:blipFill>
                      </a:tcPr>
                    </a:tc>
                    <a:extLst>
                      <a:ext uri="{0D108BD9-81ED-4DB2-BD59-A6C34878D82A}">
                        <a16:rowId xmlns:a16="http://schemas.microsoft.com/office/drawing/2014/main" val="3382826803"/>
                      </a:ext>
                    </a:extLst>
                  </a:tr>
                </a:tbl>
              </a:graphicData>
            </a:graphic>
          </p:graphicFrame>
        </mc:Fallback>
      </mc:AlternateContent>
      <p:sp>
        <p:nvSpPr>
          <p:cNvPr id="5" name="TextBox 4">
            <a:extLst>
              <a:ext uri="{FF2B5EF4-FFF2-40B4-BE49-F238E27FC236}">
                <a16:creationId xmlns:a16="http://schemas.microsoft.com/office/drawing/2014/main" id="{5E0FDFB3-0C53-7AB7-9C9C-C21164D02356}"/>
              </a:ext>
            </a:extLst>
          </p:cNvPr>
          <p:cNvSpPr txBox="1"/>
          <p:nvPr/>
        </p:nvSpPr>
        <p:spPr>
          <a:xfrm>
            <a:off x="360000" y="3590073"/>
            <a:ext cx="7107736" cy="1934965"/>
          </a:xfrm>
          <a:prstGeom prst="rect">
            <a:avLst/>
          </a:prstGeom>
          <a:noFill/>
        </p:spPr>
        <p:txBody>
          <a:bodyPr wrap="square" lIns="0" tIns="0" rIns="0" bIns="0" rtlCol="0">
            <a:noAutofit/>
          </a:bodyPr>
          <a:lstStyle/>
          <a:p>
            <a:pPr marL="342900" indent="-342900" algn="l">
              <a:lnSpc>
                <a:spcPct val="200000"/>
              </a:lnSpc>
              <a:buFont typeface="Arial" panose="020B0604020202020204" pitchFamily="34" charset="0"/>
              <a:buChar char="•"/>
            </a:pPr>
            <a:r>
              <a:rPr lang="en-AU" sz="2000" dirty="0"/>
              <a:t>What do you notice?</a:t>
            </a:r>
          </a:p>
          <a:p>
            <a:pPr marL="342900" indent="-342900" algn="l">
              <a:lnSpc>
                <a:spcPct val="200000"/>
              </a:lnSpc>
              <a:buFont typeface="Arial" panose="020B0604020202020204" pitchFamily="34" charset="0"/>
              <a:buChar char="•"/>
            </a:pPr>
            <a:r>
              <a:rPr lang="en-AU" sz="2000" dirty="0"/>
              <a:t>What do you think?</a:t>
            </a:r>
          </a:p>
          <a:p>
            <a:pPr marL="342900" indent="-342900" algn="l">
              <a:lnSpc>
                <a:spcPct val="200000"/>
              </a:lnSpc>
              <a:buFont typeface="Arial" panose="020B0604020202020204" pitchFamily="34" charset="0"/>
              <a:buChar char="•"/>
            </a:pPr>
            <a:r>
              <a:rPr lang="en-AU" sz="2000" dirty="0"/>
              <a:t>What do you wonder?</a:t>
            </a:r>
          </a:p>
        </p:txBody>
      </p:sp>
      <p:sp>
        <p:nvSpPr>
          <p:cNvPr id="2" name="Slide Number Placeholder 1">
            <a:extLst>
              <a:ext uri="{FF2B5EF4-FFF2-40B4-BE49-F238E27FC236}">
                <a16:creationId xmlns:a16="http://schemas.microsoft.com/office/drawing/2014/main" id="{0F28813E-76B1-18C7-FCAB-B663F51F9AE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a:p>
        </p:txBody>
      </p:sp>
    </p:spTree>
    <p:extLst>
      <p:ext uri="{BB962C8B-B14F-4D97-AF65-F5344CB8AC3E}">
        <p14:creationId xmlns:p14="http://schemas.microsoft.com/office/powerpoint/2010/main" val="1848616807"/>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7-10-syllabus-sws-december-2022.potx  -  Read-Only" id="{4B7518B7-7928-4400-889E-427E9DE28E01}" vid="{F7238460-63C4-40E6-AE58-06ED0ED9C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1185</Words>
  <Application>Microsoft Office PowerPoint</Application>
  <PresentationFormat>Widescreen</PresentationFormat>
  <Paragraphs>419</Paragraphs>
  <Slides>15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Cambria Math</vt:lpstr>
      <vt:lpstr>Public Sans</vt:lpstr>
      <vt:lpstr>Public Sans Light</vt:lpstr>
      <vt:lpstr>Segoe UI</vt:lpstr>
      <vt:lpstr>Times New Roman</vt:lpstr>
      <vt:lpstr>NSWG Corporate</vt:lpstr>
      <vt:lpstr>Coding with numbers</vt:lpstr>
      <vt:lpstr>Writing the number 13 in code</vt:lpstr>
      <vt:lpstr>Writing the number 20 in code</vt:lpstr>
      <vt:lpstr>An explanation of binary code</vt:lpstr>
      <vt:lpstr>Comparing decimal numbers with binary code</vt:lpstr>
      <vt:lpstr>Using binary code</vt:lpstr>
      <vt:lpstr>How the binary values work</vt:lpstr>
      <vt:lpstr>Writing the binary values in a different form</vt:lpstr>
      <vt:lpstr>Writing the binary values in index form</vt:lpstr>
      <vt:lpstr>Comparing multiplication strategies</vt:lpstr>
      <vt:lpstr>Investigating multiplication strategies</vt:lpstr>
      <vt:lpstr>Investigating multiplication strategies – solutions</vt:lpstr>
      <vt:lpstr>Comparing division strategies</vt:lpstr>
      <vt:lpstr>Investigating division strategies</vt:lpstr>
      <vt:lpstr>Investigating division strategies – 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Invaluable indices</dc:title>
  <dc:creator>NSW Department of Education</dc:creator>
  <cp:revision>2</cp:revision>
  <dcterms:created xsi:type="dcterms:W3CDTF">2023-06-19T00:42:19Z</dcterms:created>
  <dcterms:modified xsi:type="dcterms:W3CDTF">2023-06-19T00:42:41Z</dcterms:modified>
</cp:coreProperties>
</file>