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20"/>
  </p:notesMasterIdLst>
  <p:handoutMasterIdLst>
    <p:handoutMasterId r:id="rId21"/>
  </p:handoutMasterIdLst>
  <p:sldIdLst>
    <p:sldId id="325" r:id="rId2"/>
    <p:sldId id="349" r:id="rId3"/>
    <p:sldId id="353" r:id="rId4"/>
    <p:sldId id="364" r:id="rId5"/>
    <p:sldId id="366" r:id="rId6"/>
    <p:sldId id="365" r:id="rId7"/>
    <p:sldId id="337" r:id="rId8"/>
    <p:sldId id="354" r:id="rId9"/>
    <p:sldId id="355" r:id="rId10"/>
    <p:sldId id="359" r:id="rId11"/>
    <p:sldId id="357" r:id="rId12"/>
    <p:sldId id="362" r:id="rId13"/>
    <p:sldId id="361" r:id="rId14"/>
    <p:sldId id="363" r:id="rId15"/>
    <p:sldId id="356" r:id="rId16"/>
    <p:sldId id="358" r:id="rId17"/>
    <p:sldId id="360" r:id="rId18"/>
    <p:sldId id="367" r:id="rId19"/>
  </p:sldIdLst>
  <p:sldSz cx="12192000" cy="6858000"/>
  <p:notesSz cx="9144000" cy="6858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4" autoAdjust="0"/>
  </p:normalViewPr>
  <p:slideViewPr>
    <p:cSldViewPr snapToGrid="0">
      <p:cViewPr varScale="1">
        <p:scale>
          <a:sx n="86" d="100"/>
          <a:sy n="86" d="100"/>
        </p:scale>
        <p:origin x="714" y="96"/>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students draw the net first.</a:t>
            </a:r>
          </a:p>
          <a:p>
            <a:r>
              <a:rPr lang="en-AU" dirty="0"/>
              <a:t>Then display this GeoGebra link: https://www.geogebra.org/m/knvtp9KK </a:t>
            </a:r>
          </a:p>
          <a:p>
            <a:r>
              <a:rPr lang="en-AU" dirty="0"/>
              <a:t>You can slowly slide the ‘Net’ slider across to demonstrate the net being deconstructed.</a:t>
            </a: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62428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738077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15333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108537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37407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40199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50024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85632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43499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21094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Highlight to students that for both cones and pyramids the formula is the area x the base x 1/3.</a:t>
            </a: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51988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Highlight to students that for both cones and pyramids the formula is the area x the base x 1/3.</a:t>
            </a: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426752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Highlight to students that for both cones and pyramids the formula is the area x the base x 1/3.</a:t>
            </a: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097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Have students draw the net first.</a:t>
            </a:r>
          </a:p>
          <a:p>
            <a:r>
              <a:rPr lang="en-AU"/>
              <a:t>Then display this GeoGebra link: https://www.geogebra.org/m/knvtp9KK </a:t>
            </a:r>
          </a:p>
          <a:p>
            <a:r>
              <a:rPr lang="en-AU"/>
              <a:t>You can slowly slide the ‘Net’ slider across to demonstrate the net being deconstructed.</a:t>
            </a: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215932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604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766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4871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8034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99779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903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7520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219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27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7759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76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8781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67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892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1935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65998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7487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705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7828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538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9768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1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59938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083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645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3719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194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1184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4016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7208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8932554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geogebranetofcon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AU" dirty="0"/>
              <a:t>Cone or cup?</a:t>
            </a:r>
          </a:p>
        </p:txBody>
      </p:sp>
      <p:sp>
        <p:nvSpPr>
          <p:cNvPr id="4" name="Footer Placeholder 6">
            <a:extLst>
              <a:ext uri="{FF2B5EF4-FFF2-40B4-BE49-F238E27FC236}">
                <a16:creationId xmlns:a16="http://schemas.microsoft.com/office/drawing/2014/main" id="{D84CC6EA-EB45-A7BD-10ED-56067CD0527C}"/>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3A848A01-80D2-33C6-A6AA-26F5DB9AF8B9}"/>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 example 1 –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a:rPr>
              <a:t>Volume of a cone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28F70DAA-9532-DB1E-7175-85A224266BB9}"/>
                  </a:ext>
                </a:extLst>
              </p:cNvPr>
              <p:cNvSpPr>
                <a:spLocks noGrp="1"/>
              </p:cNvSpPr>
              <p:nvPr>
                <p:ph idx="1"/>
              </p:nvPr>
            </p:nvSpPr>
            <p:spPr/>
            <p:txBody>
              <a:bodyPr vert="horz" lIns="0" tIns="0" rIns="0" bIns="0" rtlCol="0" anchor="t">
                <a:noAutofit/>
              </a:bodyPr>
              <a:lstStyle/>
              <a:p>
                <a:pPr>
                  <a:lnSpc>
                    <a:spcPct val="140000"/>
                  </a:lnSpc>
                </a:pPr>
                <a:r>
                  <a:rPr lang="en-GB" dirty="0"/>
                  <a:t>Find the volume of the cone using the formula:</a:t>
                </a:r>
              </a:p>
              <a:p>
                <a:pPr>
                  <a:lnSpc>
                    <a:spcPct val="14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𝐴h</m:t>
                      </m:r>
                    </m:oMath>
                  </m:oMathPara>
                </a14:m>
                <a:endParaRPr lang="en-GB" dirty="0"/>
              </a:p>
              <a:p>
                <a:pPr>
                  <a:lnSpc>
                    <a:spcPct val="14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m:oMathPara>
                </a14:m>
                <a:endParaRPr lang="en-AU" b="0" dirty="0"/>
              </a:p>
              <a:p>
                <a:pPr>
                  <a:lnSpc>
                    <a:spcPct val="14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×9</m:t>
                      </m:r>
                    </m:oMath>
                  </m:oMathPara>
                </a14:m>
                <a:endParaRPr lang="en-US" b="0" dirty="0"/>
              </a:p>
              <a:p>
                <a:pPr>
                  <a:lnSpc>
                    <a:spcPct val="14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=84.82300…</m:t>
                      </m:r>
                    </m:oMath>
                  </m:oMathPara>
                </a14:m>
                <a:endParaRPr lang="en-US" b="0" dirty="0"/>
              </a:p>
              <a:p>
                <a:pPr>
                  <a:lnSpc>
                    <a:spcPct val="14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=84.8</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oMath>
                  </m:oMathPara>
                </a14:m>
                <a:endParaRPr lang="en-US" b="0" dirty="0"/>
              </a:p>
            </p:txBody>
          </p:sp>
        </mc:Choice>
        <mc:Fallback>
          <p:sp>
            <p:nvSpPr>
              <p:cNvPr id="8" name="Content Placeholder 7">
                <a:extLst>
                  <a:ext uri="{FF2B5EF4-FFF2-40B4-BE49-F238E27FC236}">
                    <a16:creationId xmlns:a16="http://schemas.microsoft.com/office/drawing/2014/main" id="{28F70DAA-9532-DB1E-7175-85A224266BB9}"/>
                  </a:ext>
                </a:extLst>
              </p:cNvPr>
              <p:cNvSpPr>
                <a:spLocks noGrp="1" noRot="1" noChangeAspect="1" noMove="1" noResize="1" noEditPoints="1" noAdjustHandles="1" noChangeArrowheads="1" noChangeShapeType="1" noTextEdit="1"/>
              </p:cNvSpPr>
              <p:nvPr>
                <p:ph idx="1"/>
              </p:nvPr>
            </p:nvSpPr>
            <p:spPr>
              <a:blipFill>
                <a:blip r:embed="rId3"/>
                <a:stretch>
                  <a:fillRect l="-1221" t="-269"/>
                </a:stretch>
              </a:blipFill>
            </p:spPr>
            <p:txBody>
              <a:bodyPr/>
              <a:lstStyle/>
              <a:p>
                <a:r>
                  <a:rPr lang="en-AU">
                    <a:noFill/>
                  </a:rPr>
                  <a:t> </a:t>
                </a:r>
              </a:p>
            </p:txBody>
          </p:sp>
        </mc:Fallback>
      </mc:AlternateContent>
      <p:pic>
        <p:nvPicPr>
          <p:cNvPr id="10" name="Picture 9" descr=" Cone with radius of 3cm and height of 9cm.">
            <a:extLst>
              <a:ext uri="{FF2B5EF4-FFF2-40B4-BE49-F238E27FC236}">
                <a16:creationId xmlns:a16="http://schemas.microsoft.com/office/drawing/2014/main" id="{2D02E9B3-D775-50AC-9FB8-3B488B285028}"/>
              </a:ext>
            </a:extLst>
          </p:cNvPr>
          <p:cNvPicPr>
            <a:picLocks noChangeAspect="1"/>
          </p:cNvPicPr>
          <p:nvPr/>
        </p:nvPicPr>
        <p:blipFill>
          <a:blip r:embed="rId4"/>
          <a:stretch>
            <a:fillRect/>
          </a:stretch>
        </p:blipFill>
        <p:spPr>
          <a:xfrm>
            <a:off x="7782884" y="1679561"/>
            <a:ext cx="3157258" cy="4568616"/>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292008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Surface area of a cone – part 1</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Net of a cone</a:t>
            </a:r>
          </a:p>
        </p:txBody>
      </p:sp>
      <p:sp>
        <p:nvSpPr>
          <p:cNvPr id="3" name="Content Placeholder 2">
            <a:extLst>
              <a:ext uri="{FF2B5EF4-FFF2-40B4-BE49-F238E27FC236}">
                <a16:creationId xmlns:a16="http://schemas.microsoft.com/office/drawing/2014/main" id="{9DB8D6EF-F930-5E0D-DBDF-B2BC6C134DC9}"/>
              </a:ext>
            </a:extLst>
          </p:cNvPr>
          <p:cNvSpPr>
            <a:spLocks noGrp="1"/>
          </p:cNvSpPr>
          <p:nvPr>
            <p:ph idx="1"/>
          </p:nvPr>
        </p:nvSpPr>
        <p:spPr/>
        <p:txBody>
          <a:bodyPr/>
          <a:lstStyle/>
          <a:p>
            <a:pPr marL="342900" indent="-342900">
              <a:buFont typeface="Arial" panose="020B0604020202020204" pitchFamily="34" charset="0"/>
              <a:buChar char="•"/>
            </a:pPr>
            <a:r>
              <a:rPr lang="en-AU" dirty="0"/>
              <a:t>What would the net of a cone look like?</a:t>
            </a:r>
          </a:p>
          <a:p>
            <a:pPr marL="342900" indent="-342900">
              <a:buFont typeface="Arial" panose="020B0604020202020204" pitchFamily="34" charset="0"/>
              <a:buChar char="•"/>
            </a:pPr>
            <a:r>
              <a:rPr lang="en-AU" dirty="0"/>
              <a:t>Can you draw it?</a:t>
            </a:r>
          </a:p>
        </p:txBody>
      </p:sp>
      <p:pic>
        <p:nvPicPr>
          <p:cNvPr id="10" name="Picture 9" descr="Cone">
            <a:extLst>
              <a:ext uri="{FF2B5EF4-FFF2-40B4-BE49-F238E27FC236}">
                <a16:creationId xmlns:a16="http://schemas.microsoft.com/office/drawing/2014/main" id="{0EFA1FC5-3C32-7EDC-66D9-0BC5739363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32440" y="2532819"/>
            <a:ext cx="1861871" cy="3511776"/>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050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Surface area of a cone – part 2</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Net of a cone</a:t>
            </a:r>
          </a:p>
        </p:txBody>
      </p:sp>
      <p:sp>
        <p:nvSpPr>
          <p:cNvPr id="3" name="Content Placeholder 2">
            <a:extLst>
              <a:ext uri="{FF2B5EF4-FFF2-40B4-BE49-F238E27FC236}">
                <a16:creationId xmlns:a16="http://schemas.microsoft.com/office/drawing/2014/main" id="{9DB8D6EF-F930-5E0D-DBDF-B2BC6C134DC9}"/>
              </a:ext>
            </a:extLst>
          </p:cNvPr>
          <p:cNvSpPr>
            <a:spLocks noGrp="1"/>
          </p:cNvSpPr>
          <p:nvPr>
            <p:ph idx="1"/>
          </p:nvPr>
        </p:nvSpPr>
        <p:spPr/>
        <p:txBody>
          <a:bodyPr/>
          <a:lstStyle/>
          <a:p>
            <a:pPr marL="342900" indent="-342900">
              <a:buFont typeface="Arial" panose="020B0604020202020204" pitchFamily="34" charset="0"/>
              <a:buChar char="•"/>
            </a:pPr>
            <a:r>
              <a:rPr lang="en-AU" dirty="0"/>
              <a:t>What would the net of a cone look like?</a:t>
            </a:r>
          </a:p>
          <a:p>
            <a:pPr marL="342900" indent="-342900">
              <a:buFont typeface="Arial" panose="020B0604020202020204" pitchFamily="34" charset="0"/>
              <a:buChar char="•"/>
            </a:pPr>
            <a:r>
              <a:rPr lang="en-AU" dirty="0"/>
              <a:t>Can you draw it?</a:t>
            </a:r>
          </a:p>
          <a:p>
            <a:pPr marL="342900" indent="-342900">
              <a:buFont typeface="Arial" panose="020B0604020202020204" pitchFamily="34" charset="0"/>
              <a:buChar char="•"/>
            </a:pPr>
            <a:r>
              <a:rPr lang="en-AU" dirty="0"/>
              <a:t>Go to </a:t>
            </a:r>
            <a:r>
              <a:rPr lang="en-AU" dirty="0">
                <a:hlinkClick r:id="rId3"/>
              </a:rPr>
              <a:t>bit.ly/</a:t>
            </a:r>
            <a:r>
              <a:rPr lang="en-AU" dirty="0" err="1">
                <a:hlinkClick r:id="rId3"/>
              </a:rPr>
              <a:t>geogebranetofcone</a:t>
            </a:r>
            <a:r>
              <a:rPr lang="en-AU" dirty="0"/>
              <a:t> to compare your net.</a:t>
            </a:r>
          </a:p>
        </p:txBody>
      </p:sp>
      <p:pic>
        <p:nvPicPr>
          <p:cNvPr id="10" name="Picture 9" descr="Cone">
            <a:extLst>
              <a:ext uri="{FF2B5EF4-FFF2-40B4-BE49-F238E27FC236}">
                <a16:creationId xmlns:a16="http://schemas.microsoft.com/office/drawing/2014/main" id="{0EFA1FC5-3C32-7EDC-66D9-0BC5739363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32440" y="2532819"/>
            <a:ext cx="1861871" cy="3511776"/>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4900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Formula – part 1</a:t>
            </a:r>
            <a:endParaRPr lang="en-US" dirty="0"/>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Surface area of a cone </a:t>
            </a:r>
          </a:p>
        </p:txBody>
      </p:sp>
      <p:sp>
        <p:nvSpPr>
          <p:cNvPr id="3" name="Content Placeholder 2">
            <a:extLst>
              <a:ext uri="{FF2B5EF4-FFF2-40B4-BE49-F238E27FC236}">
                <a16:creationId xmlns:a16="http://schemas.microsoft.com/office/drawing/2014/main" id="{9DB8D6EF-F930-5E0D-DBDF-B2BC6C134DC9}"/>
              </a:ext>
            </a:extLst>
          </p:cNvPr>
          <p:cNvSpPr>
            <a:spLocks noGrp="1"/>
          </p:cNvSpPr>
          <p:nvPr>
            <p:ph idx="1"/>
          </p:nvPr>
        </p:nvSpPr>
        <p:spPr/>
        <p:txBody>
          <a:bodyPr/>
          <a:lstStyle/>
          <a:p>
            <a:pPr marL="342900" indent="-342900">
              <a:buFont typeface="Arial" panose="020B0604020202020204" pitchFamily="34" charset="0"/>
              <a:buChar char="•"/>
            </a:pPr>
            <a:r>
              <a:rPr lang="en-AU" dirty="0">
                <a:cs typeface="Arial" panose="020B0604020202020204" pitchFamily="34" charset="0"/>
              </a:rPr>
              <a:t>What shapes make up the net of a cone? </a:t>
            </a:r>
          </a:p>
          <a:p>
            <a:pPr marL="342900" indent="-342900">
              <a:buFont typeface="Arial" panose="020B0604020202020204" pitchFamily="34" charset="0"/>
              <a:buChar char="•"/>
            </a:pPr>
            <a:r>
              <a:rPr lang="en-AU" dirty="0">
                <a:cs typeface="Arial" panose="020B0604020202020204" pitchFamily="34" charset="0"/>
              </a:rPr>
              <a:t>What formulas could be used to find the surface area of a cone?</a:t>
            </a:r>
            <a:endParaRPr lang="en-AU" b="0" dirty="0">
              <a:cs typeface="Arial" panose="020B0604020202020204" pitchFamily="34" charset="0"/>
            </a:endParaRPr>
          </a:p>
        </p:txBody>
      </p:sp>
      <p:pic>
        <p:nvPicPr>
          <p:cNvPr id="9" name="Picture 8" descr="Net of a cone next to drawing of a cone">
            <a:extLst>
              <a:ext uri="{FF2B5EF4-FFF2-40B4-BE49-F238E27FC236}">
                <a16:creationId xmlns:a16="http://schemas.microsoft.com/office/drawing/2014/main" id="{53D11D88-FA17-631B-557E-52D9D785ED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3611" y="2375502"/>
            <a:ext cx="6532791" cy="3032240"/>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53041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Formula – part 2</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Surface area of a cone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B8D6EF-F930-5E0D-DBDF-B2BC6C134DC9}"/>
                  </a:ext>
                </a:extLst>
              </p:cNvPr>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cs typeface="Arial" panose="020B0604020202020204" pitchFamily="34" charset="0"/>
                        </a:rPr>
                        <m:t>Surface</m:t>
                      </m:r>
                      <m:r>
                        <a:rPr lang="en-AU" b="0" i="0" smtClean="0">
                          <a:latin typeface="Cambria Math" panose="02040503050406030204" pitchFamily="18" charset="0"/>
                          <a:cs typeface="Arial" panose="020B0604020202020204" pitchFamily="34" charset="0"/>
                        </a:rPr>
                        <m:t> </m:t>
                      </m:r>
                      <m:r>
                        <m:rPr>
                          <m:sty m:val="p"/>
                        </m:rPr>
                        <a:rPr lang="en-AU" b="0" i="0" smtClean="0">
                          <a:latin typeface="Cambria Math" panose="02040503050406030204" pitchFamily="18" charset="0"/>
                          <a:cs typeface="Arial" panose="020B0604020202020204" pitchFamily="34" charset="0"/>
                        </a:rPr>
                        <m:t>area</m:t>
                      </m:r>
                      <m:r>
                        <a:rPr lang="en-AU" b="0" i="0" smtClean="0">
                          <a:latin typeface="Cambria Math" panose="02040503050406030204" pitchFamily="18" charset="0"/>
                          <a:cs typeface="Arial" panose="020B0604020202020204" pitchFamily="34" charset="0"/>
                        </a:rPr>
                        <m:t>=</m:t>
                      </m:r>
                      <m:r>
                        <m:rPr>
                          <m:sty m:val="p"/>
                        </m:rPr>
                        <a:rPr lang="en-AU" b="0" i="0" smtClean="0">
                          <a:latin typeface="Cambria Math" panose="02040503050406030204" pitchFamily="18" charset="0"/>
                          <a:cs typeface="Arial" panose="020B0604020202020204" pitchFamily="34" charset="0"/>
                        </a:rPr>
                        <m:t>π</m:t>
                      </m:r>
                      <m:sSup>
                        <m:sSupPr>
                          <m:ctrlPr>
                            <a:rPr lang="en-AU" b="0" i="1" smtClean="0">
                              <a:latin typeface="Cambria Math" panose="02040503050406030204" pitchFamily="18" charset="0"/>
                              <a:cs typeface="Arial" panose="020B0604020202020204" pitchFamily="34" charset="0"/>
                            </a:rPr>
                          </m:ctrlPr>
                        </m:sSupPr>
                        <m:e>
                          <m:r>
                            <m:rPr>
                              <m:sty m:val="p"/>
                            </m:rPr>
                            <a:rPr lang="en-AU" b="0" i="0" smtClean="0">
                              <a:latin typeface="Cambria Math" panose="02040503050406030204" pitchFamily="18" charset="0"/>
                              <a:cs typeface="Arial" panose="020B0604020202020204" pitchFamily="34" charset="0"/>
                            </a:rPr>
                            <m:t>r</m:t>
                          </m:r>
                        </m:e>
                        <m:sup>
                          <m:r>
                            <a:rPr lang="en-AU" b="0" i="0" smtClean="0">
                              <a:latin typeface="Cambria Math" panose="02040503050406030204" pitchFamily="18" charset="0"/>
                              <a:cs typeface="Arial" panose="020B0604020202020204" pitchFamily="34" charset="0"/>
                            </a:rPr>
                            <m:t>2</m:t>
                          </m:r>
                        </m:sup>
                      </m:sSup>
                      <m:r>
                        <a:rPr lang="en-AU" b="0" i="0" smtClean="0">
                          <a:latin typeface="Cambria Math" panose="02040503050406030204" pitchFamily="18" charset="0"/>
                          <a:cs typeface="Arial" panose="020B0604020202020204" pitchFamily="34" charset="0"/>
                        </a:rPr>
                        <m:t>+</m:t>
                      </m:r>
                      <m:r>
                        <m:rPr>
                          <m:sty m:val="p"/>
                        </m:rPr>
                        <a:rPr lang="en-AU" b="0" i="0" smtClean="0">
                          <a:latin typeface="Cambria Math" panose="02040503050406030204" pitchFamily="18" charset="0"/>
                          <a:cs typeface="Arial" panose="020B0604020202020204" pitchFamily="34" charset="0"/>
                        </a:rPr>
                        <m:t>πrl</m:t>
                      </m:r>
                    </m:oMath>
                  </m:oMathPara>
                </a14:m>
                <a:endParaRPr lang="en-AU" b="0" dirty="0">
                  <a:cs typeface="Arial" panose="020B0604020202020204" pitchFamily="34" charset="0"/>
                </a:endParaRPr>
              </a:p>
            </p:txBody>
          </p:sp>
        </mc:Choice>
        <mc:Fallback>
          <p:sp>
            <p:nvSpPr>
              <p:cNvPr id="3" name="Content Placeholder 2">
                <a:extLst>
                  <a:ext uri="{FF2B5EF4-FFF2-40B4-BE49-F238E27FC236}">
                    <a16:creationId xmlns:a16="http://schemas.microsoft.com/office/drawing/2014/main" id="{9DB8D6EF-F930-5E0D-DBDF-B2BC6C134DC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pic>
        <p:nvPicPr>
          <p:cNvPr id="10" name="Picture 9" descr="Net of a cone next to drawing of a cone">
            <a:extLst>
              <a:ext uri="{FF2B5EF4-FFF2-40B4-BE49-F238E27FC236}">
                <a16:creationId xmlns:a16="http://schemas.microsoft.com/office/drawing/2014/main" id="{F393838C-F90B-E37D-54B7-8AAA77049C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9604" y="2774872"/>
            <a:ext cx="6532791" cy="3032240"/>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5880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Worked example 2</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Surface area of a cone</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23B5625-E068-071E-389B-7575FFD8E4F2}"/>
                  </a:ext>
                </a:extLst>
              </p:cNvPr>
              <p:cNvSpPr>
                <a:spLocks noGrp="1"/>
              </p:cNvSpPr>
              <p:nvPr>
                <p:ph idx="1"/>
              </p:nvPr>
            </p:nvSpPr>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𝑟𝑙</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e>
                      </m:rad>
                    </m:oMath>
                  </m:oMathPara>
                </a14:m>
                <a:endParaRPr lang="en-AU" b="0" i="1" dirty="0"/>
              </a:p>
              <a:p>
                <a14:m>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=10.19804</m:t>
                    </m:r>
                  </m:oMath>
                </a14:m>
                <a:r>
                  <a:rPr lang="en-AU" b="0" i="1" dirty="0"/>
                  <a:t>… cm</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×2×10.198</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=76.64255…</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=76.6 </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oMath>
                  </m:oMathPara>
                </a14:m>
                <a:endParaRPr lang="en-GB" dirty="0"/>
              </a:p>
              <a:p>
                <a:endParaRPr lang="en-AU" dirty="0"/>
              </a:p>
            </p:txBody>
          </p:sp>
        </mc:Choice>
        <mc:Fallback>
          <p:sp>
            <p:nvSpPr>
              <p:cNvPr id="2" name="Content Placeholder 1">
                <a:extLst>
                  <a:ext uri="{FF2B5EF4-FFF2-40B4-BE49-F238E27FC236}">
                    <a16:creationId xmlns:a16="http://schemas.microsoft.com/office/drawing/2014/main" id="{B23B5625-E068-071E-389B-7575FFD8E4F2}"/>
                  </a:ext>
                </a:extLst>
              </p:cNvPr>
              <p:cNvSpPr>
                <a:spLocks noGrp="1" noRot="1" noChangeAspect="1" noMove="1" noResize="1" noEditPoints="1" noAdjustHandles="1" noChangeArrowheads="1" noChangeShapeType="1" noTextEdit="1"/>
              </p:cNvSpPr>
              <p:nvPr>
                <p:ph idx="1"/>
              </p:nvPr>
            </p:nvSpPr>
            <p:spPr>
              <a:blipFill>
                <a:blip r:embed="rId3"/>
                <a:stretch>
                  <a:fillRect l="-743"/>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Speech Bubble: Rectangle with Corners Rounded 7">
                <a:extLst>
                  <a:ext uri="{FF2B5EF4-FFF2-40B4-BE49-F238E27FC236}">
                    <a16:creationId xmlns:a16="http://schemas.microsoft.com/office/drawing/2014/main" id="{FC486711-6C1E-DDE0-9BD9-5417C5BCB400}"/>
                  </a:ext>
                  <a:ext uri="{C183D7F6-B498-43B3-948B-1728B52AA6E4}">
                    <adec:decorative xmlns:adec="http://schemas.microsoft.com/office/drawing/2017/decorative" val="0"/>
                  </a:ext>
                </a:extLst>
              </p:cNvPr>
              <p:cNvSpPr/>
              <p:nvPr/>
            </p:nvSpPr>
            <p:spPr>
              <a:xfrm>
                <a:off x="2675936" y="1620000"/>
                <a:ext cx="2300893" cy="1244304"/>
              </a:xfrm>
              <a:prstGeom prst="wedgeRoundRectCallout">
                <a:avLst>
                  <a:gd name="adj1" fmla="val -78458"/>
                  <a:gd name="adj2" fmla="val 2208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7313">
                  <a:lnSpc>
                    <a:spcPct val="114000"/>
                  </a:lnSpc>
                </a:pPr>
                <a:r>
                  <a:rPr lang="en-US" dirty="0"/>
                  <a:t>Which part of the cone is </a:t>
                </a:r>
                <a14:m>
                  <m:oMath xmlns:m="http://schemas.openxmlformats.org/officeDocument/2006/math">
                    <m:r>
                      <a:rPr lang="en-AU" b="0" i="1" smtClean="0">
                        <a:latin typeface="Cambria Math" panose="02040503050406030204" pitchFamily="18" charset="0"/>
                      </a:rPr>
                      <m:t>𝑙</m:t>
                    </m:r>
                  </m:oMath>
                </a14:m>
                <a:r>
                  <a:rPr lang="en-AU" dirty="0"/>
                  <a:t>?</a:t>
                </a:r>
              </a:p>
            </p:txBody>
          </p:sp>
        </mc:Choice>
        <mc:Fallback>
          <p:sp>
            <p:nvSpPr>
              <p:cNvPr id="8" name="Speech Bubble: Rectangle with Corners Rounded 7">
                <a:extLst>
                  <a:ext uri="{FF2B5EF4-FFF2-40B4-BE49-F238E27FC236}">
                    <a16:creationId xmlns:a16="http://schemas.microsoft.com/office/drawing/2014/main" id="{FC486711-6C1E-DDE0-9BD9-5417C5BCB40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675936" y="1620000"/>
                <a:ext cx="2300893" cy="1244304"/>
              </a:xfrm>
              <a:prstGeom prst="wedgeRoundRectCallout">
                <a:avLst>
                  <a:gd name="adj1" fmla="val -78458"/>
                  <a:gd name="adj2" fmla="val 22083"/>
                  <a:gd name="adj3" fmla="val 16667"/>
                </a:avLst>
              </a:prstGeom>
              <a:blipFill>
                <a:blip r:embed="rId4"/>
                <a:stretch>
                  <a:fillRect/>
                </a:stretch>
              </a:blipFill>
              <a:ln>
                <a:noFill/>
              </a:ln>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F106843C-80B5-1F4E-E55C-E222FB4469A9}"/>
              </a:ext>
              <a:ext uri="{C183D7F6-B498-43B3-948B-1728B52AA6E4}">
                <adec:decorative xmlns:adec="http://schemas.microsoft.com/office/drawing/2017/decorative" val="0"/>
              </a:ext>
            </a:extLst>
          </p:cNvPr>
          <p:cNvSpPr/>
          <p:nvPr/>
        </p:nvSpPr>
        <p:spPr>
          <a:xfrm>
            <a:off x="2675936" y="4328249"/>
            <a:ext cx="3422016" cy="1338501"/>
          </a:xfrm>
          <a:prstGeom prst="wedgeRoundRectCallout">
            <a:avLst>
              <a:gd name="adj1" fmla="val -69933"/>
              <a:gd name="adj2" fmla="val -2118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a:lnSpc>
                <a:spcPct val="114000"/>
              </a:lnSpc>
            </a:pPr>
            <a:r>
              <a:rPr lang="en-AU" dirty="0"/>
              <a:t>What does each part of the calculation represent?</a:t>
            </a:r>
          </a:p>
        </p:txBody>
      </p:sp>
      <p:pic>
        <p:nvPicPr>
          <p:cNvPr id="7" name="Picture 6" descr="Cone with radius of 3cm and height of 10cm">
            <a:extLst>
              <a:ext uri="{FF2B5EF4-FFF2-40B4-BE49-F238E27FC236}">
                <a16:creationId xmlns:a16="http://schemas.microsoft.com/office/drawing/2014/main" id="{70A834D1-B09E-D62B-BA8A-35F148882F49}"/>
              </a:ext>
            </a:extLst>
          </p:cNvPr>
          <p:cNvPicPr>
            <a:picLocks noChangeAspect="1"/>
          </p:cNvPicPr>
          <p:nvPr/>
        </p:nvPicPr>
        <p:blipFill>
          <a:blip r:embed="rId5"/>
          <a:stretch>
            <a:fillRect/>
          </a:stretch>
        </p:blipFill>
        <p:spPr>
          <a:xfrm>
            <a:off x="7805057" y="1713212"/>
            <a:ext cx="3086937" cy="4400110"/>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7290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Your turn – example 2</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Surface area of a cone – your turn</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23B5625-E068-071E-389B-7575FFD8E4F2}"/>
                  </a:ext>
                </a:extLst>
              </p:cNvPr>
              <p:cNvSpPr>
                <a:spLocks noGrp="1"/>
              </p:cNvSpPr>
              <p:nvPr>
                <p:ph idx="1"/>
              </p:nvPr>
            </p:nvSpPr>
            <p:spPr/>
            <p:txBody>
              <a:bodyPr/>
              <a:lstStyle/>
              <a:p>
                <a:r>
                  <a:rPr lang="en-GB" dirty="0"/>
                  <a:t>Find the surface area of the cone, using the formula:</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𝑟𝑙</m:t>
                      </m:r>
                    </m:oMath>
                  </m:oMathPara>
                </a14:m>
                <a:endParaRPr lang="en-GB" dirty="0"/>
              </a:p>
              <a:p>
                <a:endParaRPr lang="en-AU" dirty="0"/>
              </a:p>
            </p:txBody>
          </p:sp>
        </mc:Choice>
        <mc:Fallback>
          <p:sp>
            <p:nvSpPr>
              <p:cNvPr id="2" name="Content Placeholder 1">
                <a:extLst>
                  <a:ext uri="{FF2B5EF4-FFF2-40B4-BE49-F238E27FC236}">
                    <a16:creationId xmlns:a16="http://schemas.microsoft.com/office/drawing/2014/main" id="{B23B5625-E068-071E-389B-7575FFD8E4F2}"/>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pic>
        <p:nvPicPr>
          <p:cNvPr id="10" name="Picture 9" descr="Cone with radius of 3cm and height of 9cm">
            <a:extLst>
              <a:ext uri="{FF2B5EF4-FFF2-40B4-BE49-F238E27FC236}">
                <a16:creationId xmlns:a16="http://schemas.microsoft.com/office/drawing/2014/main" id="{E6578092-1086-45BA-F6B5-2420E5BAA067}"/>
              </a:ext>
            </a:extLst>
          </p:cNvPr>
          <p:cNvPicPr>
            <a:picLocks noChangeAspect="1"/>
          </p:cNvPicPr>
          <p:nvPr/>
        </p:nvPicPr>
        <p:blipFill>
          <a:blip r:embed="rId4"/>
          <a:stretch>
            <a:fillRect/>
          </a:stretch>
        </p:blipFill>
        <p:spPr>
          <a:xfrm>
            <a:off x="7891378" y="1836555"/>
            <a:ext cx="2876951" cy="4163006"/>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0656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6B69A-2381-E290-8854-D9CA3853ADD6}"/>
              </a:ext>
            </a:extLst>
          </p:cNvPr>
          <p:cNvSpPr>
            <a:spLocks noGrp="1"/>
          </p:cNvSpPr>
          <p:nvPr>
            <p:ph type="title"/>
          </p:nvPr>
        </p:nvSpPr>
        <p:spPr/>
        <p:txBody>
          <a:bodyPr/>
          <a:lstStyle/>
          <a:p>
            <a:r>
              <a:rPr lang="en-AU" dirty="0"/>
              <a:t>Your turn – example 2 – solution</a:t>
            </a:r>
          </a:p>
        </p:txBody>
      </p:sp>
      <p:sp>
        <p:nvSpPr>
          <p:cNvPr id="6" name="Text Placeholder 5">
            <a:extLst>
              <a:ext uri="{FF2B5EF4-FFF2-40B4-BE49-F238E27FC236}">
                <a16:creationId xmlns:a16="http://schemas.microsoft.com/office/drawing/2014/main" id="{258CA775-9C5E-6788-09EA-69F9001EDE12}"/>
              </a:ext>
            </a:extLst>
          </p:cNvPr>
          <p:cNvSpPr>
            <a:spLocks noGrp="1"/>
          </p:cNvSpPr>
          <p:nvPr>
            <p:ph type="body" sz="quarter" idx="18"/>
          </p:nvPr>
        </p:nvSpPr>
        <p:spPr/>
        <p:txBody>
          <a:bodyPr/>
          <a:lstStyle/>
          <a:p>
            <a:r>
              <a:rPr lang="en-AU" dirty="0"/>
              <a:t>Surface area of a cone</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23B5625-E068-071E-389B-7575FFD8E4F2}"/>
                  </a:ext>
                </a:extLst>
              </p:cNvPr>
              <p:cNvSpPr>
                <a:spLocks noGrp="1"/>
              </p:cNvSpPr>
              <p:nvPr>
                <p:ph idx="1"/>
              </p:nvPr>
            </p:nvSpPr>
            <p:spPr/>
            <p:txBody>
              <a:bodyPr/>
              <a:lstStyle/>
              <a:p>
                <a:r>
                  <a:rPr lang="en-GB" dirty="0"/>
                  <a:t>Find the surface area of the cone, using the formula:</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𝑟𝑙</m:t>
                      </m:r>
                    </m:oMath>
                  </m:oMathPara>
                </a14:m>
                <a:endParaRPr lang="en-GB"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9</m:t>
                              </m:r>
                            </m:e>
                            <m:sup>
                              <m:r>
                                <a:rPr lang="en-AU" b="0" i="1" smtClean="0">
                                  <a:latin typeface="Cambria Math" panose="02040503050406030204" pitchFamily="18" charset="0"/>
                                </a:rPr>
                                <m:t>2</m:t>
                              </m:r>
                            </m:sup>
                          </m:sSup>
                        </m:e>
                      </m:rad>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=9.5</m:t>
                      </m:r>
                      <m:r>
                        <a:rPr lang="en-AU" b="0" i="1" smtClean="0">
                          <a:latin typeface="Cambria Math" panose="02040503050406030204" pitchFamily="18" charset="0"/>
                        </a:rPr>
                        <m:t>𝑐𝑚</m:t>
                      </m:r>
                    </m:oMath>
                  </m:oMathPara>
                </a14:m>
                <a:endParaRPr lang="en-GB"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×3×9.5</m:t>
                      </m:r>
                    </m:oMath>
                  </m:oMathPara>
                </a14:m>
                <a:endParaRPr lang="en-GB"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𝑆𝐴</m:t>
                      </m:r>
                      <m:r>
                        <a:rPr lang="en-AU" b="0" i="1" smtClean="0">
                          <a:latin typeface="Cambria Math" panose="02040503050406030204" pitchFamily="18" charset="0"/>
                        </a:rPr>
                        <m:t>=117.8</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oMath>
                  </m:oMathPara>
                </a14:m>
                <a:endParaRPr lang="en-GB" dirty="0"/>
              </a:p>
              <a:p>
                <a:endParaRPr lang="en-AU" dirty="0"/>
              </a:p>
            </p:txBody>
          </p:sp>
        </mc:Choice>
        <mc:Fallback>
          <p:sp>
            <p:nvSpPr>
              <p:cNvPr id="2" name="Content Placeholder 1">
                <a:extLst>
                  <a:ext uri="{FF2B5EF4-FFF2-40B4-BE49-F238E27FC236}">
                    <a16:creationId xmlns:a16="http://schemas.microsoft.com/office/drawing/2014/main" id="{B23B5625-E068-071E-389B-7575FFD8E4F2}"/>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41FD1769-91F3-683B-433E-45D9F6DE6957}"/>
              </a:ext>
              <a:ext uri="{C183D7F6-B498-43B3-948B-1728B52AA6E4}">
                <adec:decorative xmlns:adec="http://schemas.microsoft.com/office/drawing/2017/decorative" val="0"/>
              </a:ext>
            </a:extLst>
          </p:cNvPr>
          <p:cNvSpPr/>
          <p:nvPr/>
        </p:nvSpPr>
        <p:spPr>
          <a:xfrm>
            <a:off x="2770068" y="4253811"/>
            <a:ext cx="3682028" cy="1745750"/>
          </a:xfrm>
          <a:prstGeom prst="wedgeRoundRectCallout">
            <a:avLst>
              <a:gd name="adj1" fmla="val -71433"/>
              <a:gd name="adj2" fmla="val -24579"/>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a:lnSpc>
                <a:spcPct val="114000"/>
              </a:lnSpc>
            </a:pPr>
            <a:r>
              <a:rPr lang="en-AU" dirty="0"/>
              <a:t>What effect has rounding the slant height to 1 decimal place had on the final answer?</a:t>
            </a:r>
          </a:p>
        </p:txBody>
      </p:sp>
      <p:pic>
        <p:nvPicPr>
          <p:cNvPr id="10" name="Picture 9" descr="Cone with radius of 3cm and height of 9cm">
            <a:extLst>
              <a:ext uri="{FF2B5EF4-FFF2-40B4-BE49-F238E27FC236}">
                <a16:creationId xmlns:a16="http://schemas.microsoft.com/office/drawing/2014/main" id="{E6578092-1086-45BA-F6B5-2420E5BAA067}"/>
              </a:ext>
            </a:extLst>
          </p:cNvPr>
          <p:cNvPicPr>
            <a:picLocks noChangeAspect="1"/>
          </p:cNvPicPr>
          <p:nvPr/>
        </p:nvPicPr>
        <p:blipFill>
          <a:blip r:embed="rId4"/>
          <a:stretch>
            <a:fillRect/>
          </a:stretch>
        </p:blipFill>
        <p:spPr>
          <a:xfrm>
            <a:off x="7891378" y="1836555"/>
            <a:ext cx="2876951" cy="4163006"/>
          </a:xfrm>
          <a:prstGeom prst="rect">
            <a:avLst/>
          </a:prstGeom>
        </p:spPr>
      </p:pic>
      <p:sp>
        <p:nvSpPr>
          <p:cNvPr id="4" name="Slide Number Placeholder 3">
            <a:extLst>
              <a:ext uri="{FF2B5EF4-FFF2-40B4-BE49-F238E27FC236}">
                <a16:creationId xmlns:a16="http://schemas.microsoft.com/office/drawing/2014/main" id="{0A280830-2F9F-30BB-5B0B-56F80EEA95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686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2BDA2-F15C-8F5B-324B-47E1E0FDB0A2}"/>
              </a:ext>
            </a:extLst>
          </p:cNvPr>
          <p:cNvSpPr>
            <a:spLocks noGrp="1"/>
          </p:cNvSpPr>
          <p:nvPr>
            <p:ph type="ctrTitle"/>
          </p:nvPr>
        </p:nvSpPr>
        <p:spPr/>
        <p:txBody>
          <a:bodyPr/>
          <a:lstStyle/>
          <a:p>
            <a:r>
              <a:rPr lang="en-AU" dirty="0"/>
              <a:t>Launch</a:t>
            </a:r>
          </a:p>
        </p:txBody>
      </p:sp>
      <p:sp>
        <p:nvSpPr>
          <p:cNvPr id="4" name="Text Placeholder 3">
            <a:extLst>
              <a:ext uri="{FF2B5EF4-FFF2-40B4-BE49-F238E27FC236}">
                <a16:creationId xmlns:a16="http://schemas.microsoft.com/office/drawing/2014/main" id="{3F948D03-45A0-6DA1-01B8-0357B25F58C1}"/>
              </a:ext>
            </a:extLst>
          </p:cNvPr>
          <p:cNvSpPr>
            <a:spLocks noGrp="1"/>
          </p:cNvSpPr>
          <p:nvPr>
            <p:ph type="body" sz="quarter" idx="11"/>
          </p:nvPr>
        </p:nvSpPr>
        <p:spPr>
          <a:xfrm>
            <a:off x="540000" y="3429000"/>
            <a:ext cx="2880000" cy="372146"/>
          </a:xfrm>
        </p:spPr>
        <p:txBody>
          <a:bodyPr vert="horz" lIns="0" tIns="0" rIns="0" bIns="0" rtlCol="0" anchor="t">
            <a:noAutofit/>
          </a:bodyPr>
          <a:lstStyle/>
          <a:p>
            <a:r>
              <a:rPr lang="en-AU" sz="3600" dirty="0"/>
              <a:t>Cone or Cup?</a:t>
            </a:r>
          </a:p>
        </p:txBody>
      </p:sp>
    </p:spTree>
    <p:extLst>
      <p:ext uri="{BB962C8B-B14F-4D97-AF65-F5344CB8AC3E}">
        <p14:creationId xmlns:p14="http://schemas.microsoft.com/office/powerpoint/2010/main" val="38911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AF7A86-4D9C-A6FD-BCB3-29C0D12653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
        <p:nvSpPr>
          <p:cNvPr id="9" name="Title 8">
            <a:extLst>
              <a:ext uri="{FF2B5EF4-FFF2-40B4-BE49-F238E27FC236}">
                <a16:creationId xmlns:a16="http://schemas.microsoft.com/office/drawing/2014/main" id="{A762AB20-6ABC-BB0D-ED0F-72BCAF3E1B5A}"/>
              </a:ext>
            </a:extLst>
          </p:cNvPr>
          <p:cNvSpPr>
            <a:spLocks noGrp="1"/>
          </p:cNvSpPr>
          <p:nvPr>
            <p:ph type="title"/>
          </p:nvPr>
        </p:nvSpPr>
        <p:spPr/>
        <p:txBody>
          <a:bodyPr/>
          <a:lstStyle/>
          <a:p>
            <a:r>
              <a:rPr lang="en-AU" dirty="0"/>
              <a:t>Which would you prefer?</a:t>
            </a:r>
          </a:p>
        </p:txBody>
      </p:sp>
      <p:sp>
        <p:nvSpPr>
          <p:cNvPr id="10" name="Text Placeholder 9">
            <a:extLst>
              <a:ext uri="{FF2B5EF4-FFF2-40B4-BE49-F238E27FC236}">
                <a16:creationId xmlns:a16="http://schemas.microsoft.com/office/drawing/2014/main" id="{C2450990-FFA1-CBE8-B218-3AB8F1F2D24E}"/>
              </a:ext>
            </a:extLst>
          </p:cNvPr>
          <p:cNvSpPr>
            <a:spLocks noGrp="1"/>
          </p:cNvSpPr>
          <p:nvPr>
            <p:ph type="body" sz="quarter" idx="18"/>
          </p:nvPr>
        </p:nvSpPr>
        <p:spPr/>
        <p:txBody>
          <a:bodyPr/>
          <a:lstStyle/>
          <a:p>
            <a:r>
              <a:rPr lang="en-AU" dirty="0"/>
              <a:t>Cup or cone?</a:t>
            </a:r>
          </a:p>
        </p:txBody>
      </p:sp>
      <p:pic>
        <p:nvPicPr>
          <p:cNvPr id="3" name="Picture 4" descr="A counter in an ice cream shop with cups and cones">
            <a:extLst>
              <a:ext uri="{FF2B5EF4-FFF2-40B4-BE49-F238E27FC236}">
                <a16:creationId xmlns:a16="http://schemas.microsoft.com/office/drawing/2014/main" id="{65CE067C-C7A0-DEDB-4F7D-918F6B1E3F86}"/>
              </a:ext>
            </a:extLst>
          </p:cNvPr>
          <p:cNvPicPr>
            <a:picLocks noChangeAspect="1"/>
          </p:cNvPicPr>
          <p:nvPr/>
        </p:nvPicPr>
        <p:blipFill>
          <a:blip r:embed="rId3"/>
          <a:stretch>
            <a:fillRect/>
          </a:stretch>
        </p:blipFill>
        <p:spPr>
          <a:xfrm>
            <a:off x="3619500" y="1753452"/>
            <a:ext cx="4953000" cy="4122028"/>
          </a:xfrm>
          <a:prstGeom prst="rect">
            <a:avLst/>
          </a:prstGeom>
        </p:spPr>
      </p:pic>
    </p:spTree>
    <p:extLst>
      <p:ext uri="{BB962C8B-B14F-4D97-AF65-F5344CB8AC3E}">
        <p14:creationId xmlns:p14="http://schemas.microsoft.com/office/powerpoint/2010/main" val="27806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2BDA2-F15C-8F5B-324B-47E1E0FDB0A2}"/>
              </a:ext>
            </a:extLst>
          </p:cNvPr>
          <p:cNvSpPr>
            <a:spLocks noGrp="1"/>
          </p:cNvSpPr>
          <p:nvPr>
            <p:ph type="ctrTitle"/>
          </p:nvPr>
        </p:nvSpPr>
        <p:spPr/>
        <p:txBody>
          <a:bodyPr/>
          <a:lstStyle/>
          <a:p>
            <a:r>
              <a:rPr lang="en-AU" dirty="0"/>
              <a:t>Explore</a:t>
            </a:r>
          </a:p>
        </p:txBody>
      </p:sp>
      <p:sp>
        <p:nvSpPr>
          <p:cNvPr id="4" name="Text Placeholder 3">
            <a:extLst>
              <a:ext uri="{FF2B5EF4-FFF2-40B4-BE49-F238E27FC236}">
                <a16:creationId xmlns:a16="http://schemas.microsoft.com/office/drawing/2014/main" id="{3F948D03-45A0-6DA1-01B8-0357B25F58C1}"/>
              </a:ext>
            </a:extLst>
          </p:cNvPr>
          <p:cNvSpPr>
            <a:spLocks noGrp="1"/>
          </p:cNvSpPr>
          <p:nvPr>
            <p:ph type="body" sz="quarter" idx="11"/>
          </p:nvPr>
        </p:nvSpPr>
        <p:spPr>
          <a:xfrm>
            <a:off x="540000" y="3429000"/>
            <a:ext cx="2880000" cy="372146"/>
          </a:xfrm>
        </p:spPr>
        <p:txBody>
          <a:bodyPr vert="horz" lIns="0" tIns="0" rIns="0" bIns="0" rtlCol="0" anchor="t">
            <a:noAutofit/>
          </a:bodyPr>
          <a:lstStyle/>
          <a:p>
            <a:r>
              <a:rPr lang="en-AU" sz="3600" dirty="0"/>
              <a:t>Cone or Cup?</a:t>
            </a:r>
          </a:p>
        </p:txBody>
      </p:sp>
    </p:spTree>
    <p:extLst>
      <p:ext uri="{BB962C8B-B14F-4D97-AF65-F5344CB8AC3E}">
        <p14:creationId xmlns:p14="http://schemas.microsoft.com/office/powerpoint/2010/main" val="8324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AF7A86-4D9C-A6FD-BCB3-29C0D126536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
        <p:nvSpPr>
          <p:cNvPr id="9" name="Title 8">
            <a:extLst>
              <a:ext uri="{FF2B5EF4-FFF2-40B4-BE49-F238E27FC236}">
                <a16:creationId xmlns:a16="http://schemas.microsoft.com/office/drawing/2014/main" id="{A762AB20-6ABC-BB0D-ED0F-72BCAF3E1B5A}"/>
              </a:ext>
            </a:extLst>
          </p:cNvPr>
          <p:cNvSpPr>
            <a:spLocks noGrp="1"/>
          </p:cNvSpPr>
          <p:nvPr>
            <p:ph type="title"/>
          </p:nvPr>
        </p:nvSpPr>
        <p:spPr/>
        <p:txBody>
          <a:bodyPr anchor="t">
            <a:normAutofit/>
          </a:bodyPr>
          <a:lstStyle/>
          <a:p>
            <a:r>
              <a:rPr lang="en-AU" dirty="0"/>
              <a:t>What do you notice? What do you wonder?</a:t>
            </a:r>
          </a:p>
        </p:txBody>
      </p:sp>
      <p:sp>
        <p:nvSpPr>
          <p:cNvPr id="10" name="Text Placeholder 9">
            <a:extLst>
              <a:ext uri="{FF2B5EF4-FFF2-40B4-BE49-F238E27FC236}">
                <a16:creationId xmlns:a16="http://schemas.microsoft.com/office/drawing/2014/main" id="{C2450990-FFA1-CBE8-B218-3AB8F1F2D24E}"/>
              </a:ext>
            </a:extLst>
          </p:cNvPr>
          <p:cNvSpPr>
            <a:spLocks noGrp="1"/>
          </p:cNvSpPr>
          <p:nvPr>
            <p:ph type="body" sz="quarter" idx="18"/>
          </p:nvPr>
        </p:nvSpPr>
        <p:spPr/>
        <p:txBody>
          <a:bodyPr anchor="b">
            <a:noAutofit/>
          </a:bodyPr>
          <a:lstStyle/>
          <a:p>
            <a:pPr>
              <a:lnSpc>
                <a:spcPct val="140000"/>
              </a:lnSpc>
            </a:pPr>
            <a:r>
              <a:rPr lang="en-AU" dirty="0"/>
              <a:t>Cup or cone?</a:t>
            </a:r>
          </a:p>
        </p:txBody>
      </p:sp>
      <p:pic>
        <p:nvPicPr>
          <p:cNvPr id="7" name="Picture 7" descr="An ice cream cone with diameter 7cm and height 10cm.">
            <a:extLst>
              <a:ext uri="{FF2B5EF4-FFF2-40B4-BE49-F238E27FC236}">
                <a16:creationId xmlns:a16="http://schemas.microsoft.com/office/drawing/2014/main" id="{747E49FC-8BA3-D869-F6C4-A668A009EBD2}"/>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800225"/>
            <a:ext cx="2924175" cy="4351338"/>
          </a:xfrm>
          <a:noFill/>
        </p:spPr>
      </p:pic>
      <p:pic>
        <p:nvPicPr>
          <p:cNvPr id="2" name="Picture 7" descr="An ice cream cup with an opening 10cm in diameter, a base of 8cm in diameter and a height of 8cm.">
            <a:extLst>
              <a:ext uri="{FF2B5EF4-FFF2-40B4-BE49-F238E27FC236}">
                <a16:creationId xmlns:a16="http://schemas.microsoft.com/office/drawing/2014/main" id="{EECEF045-EC36-551A-2B44-5AAB6D6625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363"/>
          <a:stretch/>
        </p:blipFill>
        <p:spPr>
          <a:xfrm>
            <a:off x="6096000" y="1799999"/>
            <a:ext cx="3642492" cy="4351339"/>
          </a:xfrm>
          <a:prstGeom prst="rect">
            <a:avLst/>
          </a:prstGeom>
          <a:noFill/>
        </p:spPr>
      </p:pic>
    </p:spTree>
    <p:extLst>
      <p:ext uri="{BB962C8B-B14F-4D97-AF65-F5344CB8AC3E}">
        <p14:creationId xmlns:p14="http://schemas.microsoft.com/office/powerpoint/2010/main" val="216797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AF7A86-4D9C-A6FD-BCB3-29C0D12653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9" name="Title 8">
            <a:extLst>
              <a:ext uri="{FF2B5EF4-FFF2-40B4-BE49-F238E27FC236}">
                <a16:creationId xmlns:a16="http://schemas.microsoft.com/office/drawing/2014/main" id="{A762AB20-6ABC-BB0D-ED0F-72BCAF3E1B5A}"/>
              </a:ext>
            </a:extLst>
          </p:cNvPr>
          <p:cNvSpPr>
            <a:spLocks noGrp="1"/>
          </p:cNvSpPr>
          <p:nvPr>
            <p:ph type="title"/>
          </p:nvPr>
        </p:nvSpPr>
        <p:spPr/>
        <p:txBody>
          <a:bodyPr/>
          <a:lstStyle/>
          <a:p>
            <a:r>
              <a:rPr lang="en-AU" dirty="0"/>
              <a:t>Notice and wonder</a:t>
            </a:r>
          </a:p>
        </p:txBody>
      </p:sp>
      <p:sp>
        <p:nvSpPr>
          <p:cNvPr id="10" name="Text Placeholder 9">
            <a:extLst>
              <a:ext uri="{FF2B5EF4-FFF2-40B4-BE49-F238E27FC236}">
                <a16:creationId xmlns:a16="http://schemas.microsoft.com/office/drawing/2014/main" id="{C2450990-FFA1-CBE8-B218-3AB8F1F2D24E}"/>
              </a:ext>
            </a:extLst>
          </p:cNvPr>
          <p:cNvSpPr>
            <a:spLocks noGrp="1"/>
          </p:cNvSpPr>
          <p:nvPr>
            <p:ph type="body" sz="quarter" idx="18"/>
          </p:nvPr>
        </p:nvSpPr>
        <p:spPr/>
        <p:txBody>
          <a:bodyPr/>
          <a:lstStyle/>
          <a:p>
            <a:r>
              <a:rPr lang="en-AU" dirty="0"/>
              <a:t>Cup or cone?</a:t>
            </a:r>
          </a:p>
        </p:txBody>
      </p:sp>
      <p:sp>
        <p:nvSpPr>
          <p:cNvPr id="2" name="Content Placeholder 1">
            <a:extLst>
              <a:ext uri="{FF2B5EF4-FFF2-40B4-BE49-F238E27FC236}">
                <a16:creationId xmlns:a16="http://schemas.microsoft.com/office/drawing/2014/main" id="{C3AAADE2-8EF2-9490-2BC8-DA517F97C7B5}"/>
              </a:ext>
            </a:extLst>
          </p:cNvPr>
          <p:cNvSpPr>
            <a:spLocks noGrp="1"/>
          </p:cNvSpPr>
          <p:nvPr>
            <p:ph idx="4294967295"/>
          </p:nvPr>
        </p:nvSpPr>
        <p:spPr>
          <a:xfrm>
            <a:off x="708025" y="1619250"/>
            <a:ext cx="11483975" cy="4537075"/>
          </a:xfrm>
        </p:spPr>
        <p:txBody>
          <a:bodyPr/>
          <a:lstStyle/>
          <a:p>
            <a:r>
              <a:rPr lang="en-AU" dirty="0"/>
              <a:t>What do you notice and wonder about the cone and pyramid?</a:t>
            </a:r>
          </a:p>
        </p:txBody>
      </p:sp>
      <p:pic>
        <p:nvPicPr>
          <p:cNvPr id="8" name="Picture 7" descr="Cone with radius 2cm and height 10cm.">
            <a:extLst>
              <a:ext uri="{FF2B5EF4-FFF2-40B4-BE49-F238E27FC236}">
                <a16:creationId xmlns:a16="http://schemas.microsoft.com/office/drawing/2014/main" id="{BFD515EA-4482-9827-ABA8-0CF598A627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1789" y="2324415"/>
            <a:ext cx="3443178" cy="4191585"/>
          </a:xfrm>
          <a:prstGeom prst="rect">
            <a:avLst/>
          </a:prstGeom>
        </p:spPr>
      </p:pic>
      <p:pic>
        <p:nvPicPr>
          <p:cNvPr id="3" name="Picture 2" descr="Square based pyramid with base 4cm and height 10cm">
            <a:extLst>
              <a:ext uri="{FF2B5EF4-FFF2-40B4-BE49-F238E27FC236}">
                <a16:creationId xmlns:a16="http://schemas.microsoft.com/office/drawing/2014/main" id="{7F8BFFB1-2DD2-7535-85B6-8CFA98A728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48"/>
          <a:stretch/>
        </p:blipFill>
        <p:spPr>
          <a:xfrm>
            <a:off x="6240806" y="2324415"/>
            <a:ext cx="3951515" cy="4191585"/>
          </a:xfrm>
          <a:prstGeom prst="rect">
            <a:avLst/>
          </a:prstGeom>
        </p:spPr>
      </p:pic>
    </p:spTree>
    <p:extLst>
      <p:ext uri="{BB962C8B-B14F-4D97-AF65-F5344CB8AC3E}">
        <p14:creationId xmlns:p14="http://schemas.microsoft.com/office/powerpoint/2010/main" val="399809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7</a:t>
            </a:fld>
            <a:endParaRPr lang="en-AU"/>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a:xfrm>
            <a:off x="360000" y="360000"/>
            <a:ext cx="10080000" cy="545601"/>
          </a:xfrm>
        </p:spPr>
        <p:txBody>
          <a:bodyPr anchor="t">
            <a:normAutofit/>
          </a:bodyPr>
          <a:lstStyle/>
          <a:p>
            <a:r>
              <a:rPr lang="en-AU" dirty="0"/>
              <a:t>Review</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latin typeface="+mn-lt"/>
                <a:cs typeface="Arial"/>
              </a:rPr>
              <a:t>Volume of a pyramid</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28F70DAA-9532-DB1E-7175-85A224266BB9}"/>
                  </a:ext>
                </a:extLst>
              </p:cNvPr>
              <p:cNvSpPr>
                <a:spLocks noGrp="1"/>
              </p:cNvSpPr>
              <p:nvPr>
                <p:ph sz="half" idx="4294967295"/>
              </p:nvPr>
            </p:nvSpPr>
            <p:spPr>
              <a:xfrm>
                <a:off x="360000" y="1758422"/>
                <a:ext cx="5614988" cy="4319587"/>
              </a:xfrm>
            </p:spPr>
            <p:txBody>
              <a:bodyPr vert="horz" lIns="0" tIns="0" rIns="0" bIns="0" rtlCol="0" anchor="t">
                <a:noAutofit/>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h</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4×4×10</m:t>
                      </m:r>
                    </m:oMath>
                  </m:oMathPara>
                </a14:m>
                <a:endParaRPr lang="en-AU"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=53.33333…</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=53.3 </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m:oMathPara>
                </a14:m>
                <a:endParaRPr lang="en-GB" dirty="0"/>
              </a:p>
            </p:txBody>
          </p:sp>
        </mc:Choice>
        <mc:Fallback>
          <p:sp>
            <p:nvSpPr>
              <p:cNvPr id="8" name="Content Placeholder 7">
                <a:extLst>
                  <a:ext uri="{FF2B5EF4-FFF2-40B4-BE49-F238E27FC236}">
                    <a16:creationId xmlns:a16="http://schemas.microsoft.com/office/drawing/2014/main" id="{28F70DAA-9532-DB1E-7175-85A224266BB9}"/>
                  </a:ext>
                </a:extLst>
              </p:cNvPr>
              <p:cNvSpPr>
                <a:spLocks noGrp="1" noRot="1" noChangeAspect="1" noMove="1" noResize="1" noEditPoints="1" noAdjustHandles="1" noChangeArrowheads="1" noChangeShapeType="1" noTextEdit="1"/>
              </p:cNvSpPr>
              <p:nvPr>
                <p:ph sz="half" idx="4294967295"/>
              </p:nvPr>
            </p:nvSpPr>
            <p:spPr>
              <a:xfrm>
                <a:off x="360000" y="1758422"/>
                <a:ext cx="5614988" cy="4319587"/>
              </a:xfrm>
              <a:blipFill>
                <a:blip r:embed="rId3"/>
                <a:stretch>
                  <a:fillRect/>
                </a:stretch>
              </a:blipFill>
            </p:spPr>
            <p:txBody>
              <a:bodyPr/>
              <a:lstStyle/>
              <a:p>
                <a:r>
                  <a:rPr lang="en-AU">
                    <a:noFill/>
                  </a:rPr>
                  <a:t> </a:t>
                </a:r>
              </a:p>
            </p:txBody>
          </p:sp>
        </mc:Fallback>
      </mc:AlternateContent>
      <p:pic>
        <p:nvPicPr>
          <p:cNvPr id="11" name="Picture 10" descr="Square based pyramid with base 4cm and height 10cm">
            <a:extLst>
              <a:ext uri="{FF2B5EF4-FFF2-40B4-BE49-F238E27FC236}">
                <a16:creationId xmlns:a16="http://schemas.microsoft.com/office/drawing/2014/main" id="{F455F9AF-F9B1-395E-75B2-A10C30419B7C}"/>
              </a:ext>
            </a:extLst>
          </p:cNvPr>
          <p:cNvPicPr>
            <a:picLocks noChangeAspect="1"/>
          </p:cNvPicPr>
          <p:nvPr/>
        </p:nvPicPr>
        <p:blipFill>
          <a:blip r:embed="rId4"/>
          <a:stretch>
            <a:fillRect/>
          </a:stretch>
        </p:blipFill>
        <p:spPr>
          <a:xfrm>
            <a:off x="6922889" y="1758422"/>
            <a:ext cx="4201111" cy="4048690"/>
          </a:xfrm>
          <a:prstGeom prst="rect">
            <a:avLst/>
          </a:prstGeom>
        </p:spPr>
      </p:pic>
    </p:spTree>
    <p:extLst>
      <p:ext uri="{BB962C8B-B14F-4D97-AF65-F5344CB8AC3E}">
        <p14:creationId xmlns:p14="http://schemas.microsoft.com/office/powerpoint/2010/main" val="35152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Worked example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a:rPr>
              <a:t>Volume of a cone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28F70DAA-9532-DB1E-7175-85A224266BB9}"/>
                  </a:ext>
                </a:extLst>
              </p:cNvPr>
              <p:cNvSpPr>
                <a:spLocks noGrp="1"/>
              </p:cNvSpPr>
              <p:nvPr>
                <p:ph idx="1"/>
              </p:nvPr>
            </p:nvSpPr>
            <p:spPr/>
            <p:txBody>
              <a:bodyPr vert="horz" lIns="0" tIns="0" rIns="0" bIns="0" rtlCol="0" anchor="t">
                <a:noAutofit/>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𝐴h</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m:oMathPara>
                </a14:m>
                <a:endParaRPr lang="en-AU" b="0"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×10</m:t>
                      </m:r>
                    </m:oMath>
                  </m:oMathPara>
                </a14:m>
                <a:endParaRPr lang="en-AU" b="0" i="1"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=41.88790…</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=41.9 </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m:oMathPara>
                </a14:m>
                <a:endParaRPr lang="en-GB" dirty="0"/>
              </a:p>
            </p:txBody>
          </p:sp>
        </mc:Choice>
        <mc:Fallback>
          <p:sp>
            <p:nvSpPr>
              <p:cNvPr id="8" name="Content Placeholder 7">
                <a:extLst>
                  <a:ext uri="{FF2B5EF4-FFF2-40B4-BE49-F238E27FC236}">
                    <a16:creationId xmlns:a16="http://schemas.microsoft.com/office/drawing/2014/main" id="{28F70DAA-9532-DB1E-7175-85A224266BB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0833C84C-BC79-E449-2F53-B45DF83AE1FB}"/>
              </a:ext>
              <a:ext uri="{C183D7F6-B498-43B3-948B-1728B52AA6E4}">
                <adec:decorative xmlns:adec="http://schemas.microsoft.com/office/drawing/2017/decorative" val="0"/>
              </a:ext>
            </a:extLst>
          </p:cNvPr>
          <p:cNvSpPr/>
          <p:nvPr/>
        </p:nvSpPr>
        <p:spPr>
          <a:xfrm>
            <a:off x="2064333" y="2006934"/>
            <a:ext cx="2597610" cy="1354083"/>
          </a:xfrm>
          <a:prstGeom prst="wedgeRoundRectCallout">
            <a:avLst>
              <a:gd name="adj1" fmla="val -62635"/>
              <a:gd name="adj2" fmla="val 21138"/>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7313">
              <a:lnSpc>
                <a:spcPct val="114000"/>
              </a:lnSpc>
            </a:pPr>
            <a:r>
              <a:rPr lang="en-US" dirty="0">
                <a:cs typeface="Arial" panose="020B0604020202020204" pitchFamily="34" charset="0"/>
              </a:rPr>
              <a:t>How is this formula different to the one used for a pyramid?</a:t>
            </a:r>
            <a:endParaRPr lang="en-AU" dirty="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071827DE-5F95-EF04-280D-C19548E74ECB}"/>
              </a:ext>
              <a:ext uri="{C183D7F6-B498-43B3-948B-1728B52AA6E4}">
                <adec:decorative xmlns:adec="http://schemas.microsoft.com/office/drawing/2017/decorative" val="0"/>
              </a:ext>
            </a:extLst>
          </p:cNvPr>
          <p:cNvSpPr/>
          <p:nvPr/>
        </p:nvSpPr>
        <p:spPr>
          <a:xfrm>
            <a:off x="2498339" y="3788401"/>
            <a:ext cx="3254522" cy="1824041"/>
          </a:xfrm>
          <a:prstGeom prst="wedgeRoundRectCallout">
            <a:avLst>
              <a:gd name="adj1" fmla="val -66841"/>
              <a:gd name="adj2" fmla="val 23649"/>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7313">
              <a:lnSpc>
                <a:spcPct val="114000"/>
              </a:lnSpc>
            </a:pPr>
            <a:r>
              <a:rPr lang="en-US" dirty="0">
                <a:cs typeface="Arial" panose="020B0604020202020204" pitchFamily="34" charset="0"/>
              </a:rPr>
              <a:t>Compare this result to the previous pyramid with the same dimensions. What can be concluded?</a:t>
            </a:r>
            <a:endParaRPr lang="en-AU" dirty="0">
              <a:cs typeface="Arial" panose="020B0604020202020204" pitchFamily="34" charset="0"/>
            </a:endParaRPr>
          </a:p>
        </p:txBody>
      </p:sp>
      <p:pic>
        <p:nvPicPr>
          <p:cNvPr id="6" name="Picture 5" descr="Cone with radius of 2cm and height of 10cm.">
            <a:extLst>
              <a:ext uri="{FF2B5EF4-FFF2-40B4-BE49-F238E27FC236}">
                <a16:creationId xmlns:a16="http://schemas.microsoft.com/office/drawing/2014/main" id="{DF4F438C-1C69-28B5-5152-432857E44AEB}"/>
              </a:ext>
            </a:extLst>
          </p:cNvPr>
          <p:cNvPicPr>
            <a:picLocks noChangeAspect="1"/>
          </p:cNvPicPr>
          <p:nvPr/>
        </p:nvPicPr>
        <p:blipFill>
          <a:blip r:embed="rId4"/>
          <a:stretch>
            <a:fillRect/>
          </a:stretch>
        </p:blipFill>
        <p:spPr>
          <a:xfrm>
            <a:off x="7891200" y="1836000"/>
            <a:ext cx="3000794" cy="4277322"/>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103892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nchor="t">
            <a:normAutofit/>
          </a:bodyPr>
          <a:lstStyle/>
          <a:p>
            <a:r>
              <a:rPr lang="en-AU" dirty="0"/>
              <a:t>Your turn – example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nchor="b">
            <a:noAutofit/>
          </a:bodyPr>
          <a:lstStyle/>
          <a:p>
            <a:pPr>
              <a:lnSpc>
                <a:spcPct val="140000"/>
              </a:lnSpc>
            </a:pPr>
            <a:r>
              <a:rPr lang="en-AU" dirty="0">
                <a:latin typeface="+mn-lt"/>
                <a:cs typeface="Arial"/>
              </a:rPr>
              <a:t>Volume of a cone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28F70DAA-9532-DB1E-7175-85A224266BB9}"/>
                  </a:ext>
                </a:extLst>
              </p:cNvPr>
              <p:cNvSpPr>
                <a:spLocks noGrp="1"/>
              </p:cNvSpPr>
              <p:nvPr>
                <p:ph idx="1"/>
              </p:nvPr>
            </p:nvSpPr>
            <p:spPr/>
            <p:txBody>
              <a:bodyPr vert="horz" lIns="0" tIns="0" rIns="0" bIns="0" rtlCol="0" anchor="t">
                <a:noAutofit/>
              </a:bodyPr>
              <a:lstStyle/>
              <a:p>
                <a:r>
                  <a:rPr lang="en-GB" dirty="0"/>
                  <a:t>Find the volume of the cone using the formula:</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𝐴h</m:t>
                      </m:r>
                    </m:oMath>
                  </m:oMathPara>
                </a14:m>
                <a:endParaRPr lang="en-GB" dirty="0"/>
              </a:p>
            </p:txBody>
          </p:sp>
        </mc:Choice>
        <mc:Fallback>
          <p:sp>
            <p:nvSpPr>
              <p:cNvPr id="8" name="Content Placeholder 7">
                <a:extLst>
                  <a:ext uri="{FF2B5EF4-FFF2-40B4-BE49-F238E27FC236}">
                    <a16:creationId xmlns:a16="http://schemas.microsoft.com/office/drawing/2014/main" id="{28F70DAA-9532-DB1E-7175-85A224266BB9}"/>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pic>
        <p:nvPicPr>
          <p:cNvPr id="3" name="Picture 2" descr=" Cone with radius of 3cm and height of 9cm.">
            <a:extLst>
              <a:ext uri="{FF2B5EF4-FFF2-40B4-BE49-F238E27FC236}">
                <a16:creationId xmlns:a16="http://schemas.microsoft.com/office/drawing/2014/main" id="{4C579E5E-5BAD-C026-30FE-B2B8D459F21C}"/>
              </a:ext>
            </a:extLst>
          </p:cNvPr>
          <p:cNvPicPr>
            <a:picLocks noChangeAspect="1"/>
          </p:cNvPicPr>
          <p:nvPr/>
        </p:nvPicPr>
        <p:blipFill>
          <a:blip r:embed="rId4"/>
          <a:stretch>
            <a:fillRect/>
          </a:stretch>
        </p:blipFill>
        <p:spPr>
          <a:xfrm>
            <a:off x="7782884" y="1701333"/>
            <a:ext cx="3157258" cy="4568616"/>
          </a:xfrm>
          <a:prstGeom prst="rect">
            <a:avLst/>
          </a:prstGeom>
        </p:spPr>
      </p:pic>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313244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995</Words>
  <Application>Microsoft Office PowerPoint</Application>
  <PresentationFormat>Widescreen</PresentationFormat>
  <Paragraphs>130</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Public Sans Light</vt:lpstr>
      <vt:lpstr>Calibri</vt:lpstr>
      <vt:lpstr>Times New Roman</vt:lpstr>
      <vt:lpstr>Public Sans</vt:lpstr>
      <vt:lpstr>Cambria Math</vt:lpstr>
      <vt:lpstr>Arial</vt:lpstr>
      <vt:lpstr>1_NSWG Corporate</vt:lpstr>
      <vt:lpstr>Cone or cup?</vt:lpstr>
      <vt:lpstr>Launch</vt:lpstr>
      <vt:lpstr>Which would you prefer?</vt:lpstr>
      <vt:lpstr>Explore</vt:lpstr>
      <vt:lpstr>What do you notice? What do you wonder?</vt:lpstr>
      <vt:lpstr>Notice and wonder</vt:lpstr>
      <vt:lpstr>Review</vt:lpstr>
      <vt:lpstr>Worked example 1</vt:lpstr>
      <vt:lpstr>Your turn – example 1</vt:lpstr>
      <vt:lpstr>Your turn – example 1 – solution</vt:lpstr>
      <vt:lpstr>Surface area of a cone – part 1</vt:lpstr>
      <vt:lpstr>Surface area of a cone – part 2</vt:lpstr>
      <vt:lpstr>Formula – part 1</vt:lpstr>
      <vt:lpstr>Formula – part 2</vt:lpstr>
      <vt:lpstr>Worked example 2</vt:lpstr>
      <vt:lpstr>Your turn – example 2</vt:lpstr>
      <vt:lpstr>Your turn – example 2 – 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 or cup slide deck</dc:title>
  <dc:creator>NSW Department of Education</dc:creator>
  <dcterms:created xsi:type="dcterms:W3CDTF">2024-03-18T21:56:08Z</dcterms:created>
  <dcterms:modified xsi:type="dcterms:W3CDTF">2024-03-18T21:56:24Z</dcterms:modified>
</cp:coreProperties>
</file>