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87" r:id="rId1"/>
  </p:sldMasterIdLst>
  <p:notesMasterIdLst>
    <p:notesMasterId r:id="rId24"/>
  </p:notesMasterIdLst>
  <p:handoutMasterIdLst>
    <p:handoutMasterId r:id="rId25"/>
  </p:handoutMasterIdLst>
  <p:sldIdLst>
    <p:sldId id="325" r:id="rId2"/>
    <p:sldId id="330" r:id="rId3"/>
    <p:sldId id="334" r:id="rId4"/>
    <p:sldId id="332" r:id="rId5"/>
    <p:sldId id="331" r:id="rId6"/>
    <p:sldId id="333" r:id="rId7"/>
    <p:sldId id="344" r:id="rId8"/>
    <p:sldId id="335" r:id="rId9"/>
    <p:sldId id="326" r:id="rId10"/>
    <p:sldId id="327" r:id="rId11"/>
    <p:sldId id="328" r:id="rId12"/>
    <p:sldId id="345" r:id="rId13"/>
    <p:sldId id="329" r:id="rId14"/>
    <p:sldId id="336" r:id="rId15"/>
    <p:sldId id="337" r:id="rId16"/>
    <p:sldId id="338" r:id="rId17"/>
    <p:sldId id="339" r:id="rId18"/>
    <p:sldId id="340" r:id="rId19"/>
    <p:sldId id="342" r:id="rId20"/>
    <p:sldId id="343" r:id="rId21"/>
    <p:sldId id="341" r:id="rId22"/>
    <p:sldId id="346" r:id="rId23"/>
  </p:sldIdLst>
  <p:sldSz cx="12192000" cy="6858000"/>
  <p:notesSz cx="9144000" cy="6858000"/>
  <p:embeddedFontLst>
    <p:embeddedFont>
      <p:font typeface="Yu Mincho" panose="02020400000000000000" pitchFamily="18" charset="-128"/>
      <p:regular r:id="rId26"/>
    </p:embeddedFon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
      <p:font typeface="Public Sans Light" pitchFamily="2" charset="0"/>
      <p:regular r:id="rId32"/>
      <p:italic r:id="rId33"/>
    </p:embeddedFont>
  </p:embeddedFont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C461638E-F1F5-7186-9758-0B4A52497F93}" name="Meagan Rodda" initials="MR" userId="S::Meagan.Rodda@det.nsw.edu.au::efecb8de-290d-42b5-96ee-00df0648c086" providerId="AD"/>
  <p188:author id="{D84E49CE-2BCD-8431-0782-D52A02898A5C}" name="Meagan Rodda" initials="MR" userId="S::meagan.rodda@det.nsw.edu.au::efecb8de-290d-42b5-96ee-00df0648c086" providerId="AD"/>
  <p188:author id="{A29880FB-22F1-2FCE-171F-45F93F7D7947}" name="Christopher Farlow" initials="CF" userId="S::Christopher.Farlow2@det.nsw.edu.au::1d6e7c80-f391-4c69-991c-b443ceeb16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241"/>
    <a:srgbClr val="FCD214"/>
    <a:srgbClr val="189ECF"/>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10" autoAdjust="0"/>
  </p:normalViewPr>
  <p:slideViewPr>
    <p:cSldViewPr snapToGrid="0">
      <p:cViewPr varScale="1">
        <p:scale>
          <a:sx n="84" d="100"/>
          <a:sy n="84" d="100"/>
        </p:scale>
        <p:origin x="792" y="120"/>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3/19/2024</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19/03/2024</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198762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students if this could have been solved in a different way?</a:t>
            </a: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298285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students if this could have been solved in a different way?</a:t>
            </a:r>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331707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student if anyone solved this in a different way. Or can it be solved in a different way??</a:t>
            </a:r>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dirty="0"/>
          </a:p>
        </p:txBody>
      </p:sp>
    </p:spTree>
    <p:extLst>
      <p:ext uri="{BB962C8B-B14F-4D97-AF65-F5344CB8AC3E}">
        <p14:creationId xmlns:p14="http://schemas.microsoft.com/office/powerpoint/2010/main" val="583648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55187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3399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27256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79342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35681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496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58265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0967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90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24980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96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7919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322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45638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0940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87180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50995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960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8204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6450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8639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015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11729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0264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26991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377272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96715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5604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01633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365294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23722696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 Id="rId6" Type="http://schemas.openxmlformats.org/officeDocument/2006/relationships/image" Target="../media/image28.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403B-3D00-6C48-9C04-C5FE8C187D84}"/>
              </a:ext>
            </a:extLst>
          </p:cNvPr>
          <p:cNvSpPr>
            <a:spLocks noGrp="1"/>
          </p:cNvSpPr>
          <p:nvPr>
            <p:ph type="ctrTitle"/>
          </p:nvPr>
        </p:nvSpPr>
        <p:spPr/>
        <p:txBody>
          <a:bodyPr/>
          <a:lstStyle/>
          <a:p>
            <a:r>
              <a:rPr lang="en-US" dirty="0">
                <a:cs typeface="Arial"/>
              </a:rPr>
              <a:t>Exploring unknowns</a:t>
            </a:r>
          </a:p>
        </p:txBody>
      </p:sp>
      <p:sp>
        <p:nvSpPr>
          <p:cNvPr id="4" name="Footer Placeholder 6">
            <a:extLst>
              <a:ext uri="{FF2B5EF4-FFF2-40B4-BE49-F238E27FC236}">
                <a16:creationId xmlns:a16="http://schemas.microsoft.com/office/drawing/2014/main" id="{D7462231-7239-3F68-C0BD-5C50B72DB311}"/>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
        <p:nvSpPr>
          <p:cNvPr id="6" name="Text Placeholder 5">
            <a:extLst>
              <a:ext uri="{FF2B5EF4-FFF2-40B4-BE49-F238E27FC236}">
                <a16:creationId xmlns:a16="http://schemas.microsoft.com/office/drawing/2014/main" id="{421FA3CB-61C8-9586-5542-A17DDFEA8939}"/>
              </a:ext>
            </a:extLst>
          </p:cNvPr>
          <p:cNvSpPr>
            <a:spLocks noGrp="1"/>
          </p:cNvSpPr>
          <p:nvPr>
            <p:ph type="body" sz="quarter" idx="14"/>
          </p:nvPr>
        </p:nvSpPr>
        <p:spPr/>
        <p:txBody>
          <a:bodyPr/>
          <a:lstStyle/>
          <a:p>
            <a:r>
              <a:rPr lang="en-US" dirty="0"/>
              <a:t>Prisms and cylinders</a:t>
            </a:r>
          </a:p>
        </p:txBody>
      </p:sp>
    </p:spTree>
    <p:extLst>
      <p:ext uri="{BB962C8B-B14F-4D97-AF65-F5344CB8AC3E}">
        <p14:creationId xmlns:p14="http://schemas.microsoft.com/office/powerpoint/2010/main" val="6471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dirty="0"/>
          </a:p>
        </p:txBody>
      </p:sp>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a:xfrm>
            <a:off x="360000" y="360000"/>
            <a:ext cx="10080000" cy="545601"/>
          </a:xfrm>
        </p:spPr>
        <p:txBody>
          <a:bodyPr/>
          <a:lstStyle/>
          <a:p>
            <a:r>
              <a:rPr lang="en-AU" dirty="0"/>
              <a:t>Volume – question 2</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a:xfrm>
            <a:off x="360000" y="982520"/>
            <a:ext cx="10080000" cy="310015"/>
          </a:xfrm>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4294967295"/>
          </p:nvPr>
        </p:nvSpPr>
        <p:spPr>
          <a:xfrm>
            <a:off x="360000" y="1619250"/>
            <a:ext cx="11483975" cy="1522413"/>
          </a:xfrm>
        </p:spPr>
        <p:txBody>
          <a:bodyPr/>
          <a:lstStyle/>
          <a:p>
            <a:pPr marL="285750" indent="-285750">
              <a:buFont typeface="Arial" panose="020B0604020202020204" pitchFamily="34" charset="0"/>
              <a:buChar char="•"/>
            </a:pPr>
            <a:r>
              <a:rPr lang="en-AU" sz="1800" dirty="0">
                <a:effectLst/>
                <a:ea typeface="Calibri" panose="020F0502020204030204" pitchFamily="34" charset="0"/>
              </a:rPr>
              <a:t>A triangular prism has a height of 6cm, a width of 9cm and a volume of 594cm</a:t>
            </a:r>
            <a:r>
              <a:rPr lang="en-AU" sz="1800" baseline="30000" dirty="0">
                <a:effectLst/>
                <a:ea typeface="Calibri" panose="020F0502020204030204" pitchFamily="34" charset="0"/>
              </a:rPr>
              <a:t>3</a:t>
            </a:r>
            <a:r>
              <a:rPr lang="en-AU" sz="1800" dirty="0">
                <a:effectLst/>
                <a:ea typeface="Calibri" panose="020F0502020204030204" pitchFamily="34" charset="0"/>
              </a:rPr>
              <a:t>. </a:t>
            </a:r>
          </a:p>
          <a:p>
            <a:pPr marL="285750" indent="-285750">
              <a:buFont typeface="Arial" panose="020B0604020202020204" pitchFamily="34" charset="0"/>
              <a:buChar char="•"/>
            </a:pPr>
            <a:r>
              <a:rPr lang="en-AU" sz="1800" dirty="0">
                <a:effectLst/>
                <a:ea typeface="Calibri" panose="020F0502020204030204" pitchFamily="34" charset="0"/>
              </a:rPr>
              <a:t>Determine the missing dimension of the prism.</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5BDA4E6-5370-693F-9F09-ECC415269979}"/>
                  </a:ext>
                </a:extLst>
              </p:cNvPr>
              <p:cNvSpPr txBox="1"/>
              <p:nvPr/>
            </p:nvSpPr>
            <p:spPr>
              <a:xfrm>
                <a:off x="359975" y="3141663"/>
                <a:ext cx="4624056" cy="3301673"/>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𝑉</m:t>
                      </m:r>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𝐴h</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594=</m:t>
                      </m:r>
                      <m:f>
                        <m:fPr>
                          <m:ctrlPr>
                            <a:rPr lang="en-AU" i="1">
                              <a:latin typeface="Cambria Math" panose="02040503050406030204" pitchFamily="18" charset="0"/>
                              <a:ea typeface="Calibri" panose="020F0502020204030204" pitchFamily="34" charset="0"/>
                            </a:rPr>
                          </m:ctrlPr>
                        </m:fPr>
                        <m:num>
                          <m:r>
                            <a:rPr lang="en-AU" i="1">
                              <a:latin typeface="Cambria Math" panose="02040503050406030204" pitchFamily="18" charset="0"/>
                              <a:ea typeface="Calibri" panose="020F0502020204030204" pitchFamily="34" charset="0"/>
                            </a:rPr>
                            <m:t>1</m:t>
                          </m:r>
                        </m:num>
                        <m:den>
                          <m:r>
                            <a:rPr lang="en-AU" i="1">
                              <a:latin typeface="Cambria Math" panose="02040503050406030204" pitchFamily="18" charset="0"/>
                              <a:ea typeface="Calibri" panose="020F0502020204030204" pitchFamily="34" charset="0"/>
                            </a:rPr>
                            <m:t>2</m:t>
                          </m:r>
                        </m:den>
                      </m:f>
                      <m:r>
                        <a:rPr lang="en-AU" i="1">
                          <a:latin typeface="Cambria Math" panose="02040503050406030204" pitchFamily="18" charset="0"/>
                          <a:ea typeface="Calibri" panose="020F0502020204030204" pitchFamily="34" charset="0"/>
                        </a:rPr>
                        <m:t>×6×9×</m:t>
                      </m:r>
                      <m:r>
                        <a:rPr lang="en-AU" i="1">
                          <a:latin typeface="Cambria Math" panose="02040503050406030204" pitchFamily="18" charset="0"/>
                          <a:ea typeface="Calibri" panose="020F0502020204030204" pitchFamily="34" charset="0"/>
                        </a:rPr>
                        <m:t>𝑥</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594=27</m:t>
                      </m:r>
                      <m:r>
                        <a:rPr lang="en-AU" i="1">
                          <a:latin typeface="Cambria Math" panose="02040503050406030204" pitchFamily="18" charset="0"/>
                          <a:ea typeface="Calibri" panose="020F0502020204030204" pitchFamily="34" charset="0"/>
                        </a:rPr>
                        <m:t>𝑥</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27</m:t>
                      </m:r>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=594</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=22</m:t>
                      </m:r>
                      <m:r>
                        <a:rPr lang="en-AU" i="1">
                          <a:latin typeface="Cambria Math" panose="02040503050406030204" pitchFamily="18" charset="0"/>
                          <a:ea typeface="Calibri" panose="020F0502020204030204" pitchFamily="34" charset="0"/>
                        </a:rPr>
                        <m:t>𝑐𝑚</m:t>
                      </m:r>
                    </m:oMath>
                  </m:oMathPara>
                </a14:m>
                <a:endParaRPr lang="en-AU" i="1" dirty="0">
                  <a:ea typeface="Calibri" panose="020F0502020204030204" pitchFamily="34" charset="0"/>
                </a:endParaRPr>
              </a:p>
            </p:txBody>
          </p:sp>
        </mc:Choice>
        <mc:Fallback>
          <p:sp>
            <p:nvSpPr>
              <p:cNvPr id="10" name="TextBox 9">
                <a:extLst>
                  <a:ext uri="{FF2B5EF4-FFF2-40B4-BE49-F238E27FC236}">
                    <a16:creationId xmlns:a16="http://schemas.microsoft.com/office/drawing/2014/main" id="{65BDA4E6-5370-693F-9F09-ECC415269979}"/>
                  </a:ext>
                </a:extLst>
              </p:cNvPr>
              <p:cNvSpPr txBox="1">
                <a:spLocks noRot="1" noChangeAspect="1" noMove="1" noResize="1" noEditPoints="1" noAdjustHandles="1" noChangeArrowheads="1" noChangeShapeType="1" noTextEdit="1"/>
              </p:cNvSpPr>
              <p:nvPr/>
            </p:nvSpPr>
            <p:spPr>
              <a:xfrm>
                <a:off x="359975" y="3141663"/>
                <a:ext cx="4624056" cy="3301673"/>
              </a:xfrm>
              <a:prstGeom prst="rect">
                <a:avLst/>
              </a:prstGeom>
              <a:blipFill>
                <a:blip r:embed="rId2"/>
                <a:stretch>
                  <a:fillRect/>
                </a:stretch>
              </a:blipFill>
            </p:spPr>
            <p:txBody>
              <a:bodyPr/>
              <a:lstStyle/>
              <a:p>
                <a:r>
                  <a:rPr lang="en-AU">
                    <a:noFill/>
                  </a:rPr>
                  <a:t> </a:t>
                </a:r>
              </a:p>
            </p:txBody>
          </p:sp>
        </mc:Fallback>
      </mc:AlternateContent>
      <p:pic>
        <p:nvPicPr>
          <p:cNvPr id="6" name="Picture 5" descr="A triangular prism with a height of 6cm and a width of 9cm. ">
            <a:extLst>
              <a:ext uri="{FF2B5EF4-FFF2-40B4-BE49-F238E27FC236}">
                <a16:creationId xmlns:a16="http://schemas.microsoft.com/office/drawing/2014/main" id="{E2C21AF0-BA60-0357-0162-87BA06158B3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8724" y="3269551"/>
            <a:ext cx="6145251" cy="3173785"/>
          </a:xfrm>
          <a:prstGeom prst="rect">
            <a:avLst/>
          </a:prstGeom>
        </p:spPr>
      </p:pic>
    </p:spTree>
    <p:extLst>
      <p:ext uri="{BB962C8B-B14F-4D97-AF65-F5344CB8AC3E}">
        <p14:creationId xmlns:p14="http://schemas.microsoft.com/office/powerpoint/2010/main" val="406170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11</a:t>
            </a:fld>
            <a:endParaRPr lang="en-AU" dirty="0"/>
          </a:p>
        </p:txBody>
      </p:sp>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a:xfrm>
            <a:off x="360000" y="360000"/>
            <a:ext cx="10080000" cy="545601"/>
          </a:xfrm>
        </p:spPr>
        <p:txBody>
          <a:bodyPr/>
          <a:lstStyle/>
          <a:p>
            <a:r>
              <a:rPr lang="en-AU" dirty="0"/>
              <a:t>Volume – question 3 – method 1</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a:xfrm>
            <a:off x="360000" y="982520"/>
            <a:ext cx="10080000" cy="310015"/>
          </a:xfrm>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4294967295"/>
          </p:nvPr>
        </p:nvSpPr>
        <p:spPr>
          <a:xfrm>
            <a:off x="360000" y="1568548"/>
            <a:ext cx="11472000" cy="1245946"/>
          </a:xfrm>
        </p:spPr>
        <p:txBody>
          <a:bodyPr/>
          <a:lstStyle/>
          <a:p>
            <a:pPr marL="285750" indent="-285750">
              <a:buFont typeface="Arial" panose="020B0604020202020204" pitchFamily="34" charset="0"/>
              <a:buChar char="•"/>
            </a:pPr>
            <a:r>
              <a:rPr lang="en-AU" sz="1800" dirty="0">
                <a:effectLst/>
                <a:ea typeface="Calibri" panose="020F0502020204030204" pitchFamily="34" charset="0"/>
              </a:rPr>
              <a:t>A trapezoidal prism has a height of 6cm, a width of 9cm, a depth of 11cm and a volume of 594cm</a:t>
            </a:r>
            <a:r>
              <a:rPr lang="en-AU" sz="1800" baseline="30000" dirty="0">
                <a:effectLst/>
                <a:ea typeface="Calibri" panose="020F0502020204030204" pitchFamily="34" charset="0"/>
              </a:rPr>
              <a:t>3</a:t>
            </a:r>
            <a:r>
              <a:rPr lang="en-AU" sz="1800" dirty="0">
                <a:effectLst/>
                <a:ea typeface="Calibri" panose="020F0502020204030204" pitchFamily="34" charset="0"/>
              </a:rPr>
              <a:t>. </a:t>
            </a:r>
          </a:p>
          <a:p>
            <a:pPr marL="285750" indent="-285750">
              <a:buFont typeface="Arial" panose="020B0604020202020204" pitchFamily="34" charset="0"/>
              <a:buChar char="•"/>
            </a:pPr>
            <a:r>
              <a:rPr lang="en-AU" sz="1800" dirty="0">
                <a:effectLst/>
                <a:ea typeface="Calibri" panose="020F0502020204030204" pitchFamily="34" charset="0"/>
              </a:rPr>
              <a:t>Determine the missing dimension of the prism.</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5BDA4E6-5370-693F-9F09-ECC415269979}"/>
                  </a:ext>
                </a:extLst>
              </p:cNvPr>
              <p:cNvSpPr txBox="1"/>
              <p:nvPr/>
            </p:nvSpPr>
            <p:spPr>
              <a:xfrm>
                <a:off x="360000" y="2973699"/>
                <a:ext cx="4624056" cy="3722301"/>
              </a:xfrm>
              <a:prstGeom prst="rect">
                <a:avLst/>
              </a:prstGeom>
              <a:noFill/>
            </p:spPr>
            <p:txBody>
              <a:bodyPr wrap="square">
                <a:spAutoFit/>
              </a:bodyPr>
              <a:lstStyle/>
              <a:p>
                <a:pPr>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𝑉</m:t>
                      </m:r>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𝐴h</m:t>
                      </m:r>
                    </m:oMath>
                  </m:oMathPara>
                </a14:m>
                <a:endParaRPr lang="en-AU" i="1" dirty="0">
                  <a:ea typeface="Calibri" panose="020F0502020204030204" pitchFamily="34" charset="0"/>
                </a:endParaRPr>
              </a:p>
              <a:p>
                <a:pPr>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594=</m:t>
                      </m:r>
                      <m:f>
                        <m:fPr>
                          <m:ctrlPr>
                            <a:rPr lang="en-AU" i="1">
                              <a:latin typeface="Cambria Math" panose="02040503050406030204" pitchFamily="18" charset="0"/>
                              <a:ea typeface="Calibri" panose="020F0502020204030204" pitchFamily="34" charset="0"/>
                            </a:rPr>
                          </m:ctrlPr>
                        </m:fPr>
                        <m:num>
                          <m:r>
                            <a:rPr lang="en-AU" i="1">
                              <a:latin typeface="Cambria Math" panose="02040503050406030204" pitchFamily="18" charset="0"/>
                              <a:ea typeface="Calibri" panose="020F0502020204030204" pitchFamily="34" charset="0"/>
                            </a:rPr>
                            <m:t>6</m:t>
                          </m:r>
                        </m:num>
                        <m:den>
                          <m:r>
                            <a:rPr lang="en-AU" i="1">
                              <a:latin typeface="Cambria Math" panose="02040503050406030204" pitchFamily="18" charset="0"/>
                              <a:ea typeface="Calibri" panose="020F0502020204030204" pitchFamily="34" charset="0"/>
                            </a:rPr>
                            <m:t>2</m:t>
                          </m:r>
                        </m:den>
                      </m:f>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+9)×11</m:t>
                      </m:r>
                    </m:oMath>
                  </m:oMathPara>
                </a14:m>
                <a:endParaRPr lang="en-AU" i="1" dirty="0">
                  <a:ea typeface="Calibri" panose="020F0502020204030204" pitchFamily="34" charset="0"/>
                </a:endParaRPr>
              </a:p>
              <a:p>
                <a:pPr>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594=3</m:t>
                      </m:r>
                      <m:d>
                        <m:dPr>
                          <m:ctrlPr>
                            <a:rPr lang="en-AU" i="1">
                              <a:latin typeface="Cambria Math" panose="02040503050406030204" pitchFamily="18" charset="0"/>
                              <a:ea typeface="Calibri" panose="020F0502020204030204" pitchFamily="34" charset="0"/>
                            </a:rPr>
                          </m:ctrlPr>
                        </m:dPr>
                        <m:e>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+9</m:t>
                          </m:r>
                        </m:e>
                      </m:d>
                      <m:r>
                        <a:rPr lang="en-AU" i="1">
                          <a:latin typeface="Cambria Math" panose="02040503050406030204" pitchFamily="18" charset="0"/>
                          <a:ea typeface="Calibri" panose="020F0502020204030204" pitchFamily="34" charset="0"/>
                        </a:rPr>
                        <m:t>×11</m:t>
                      </m:r>
                    </m:oMath>
                  </m:oMathPara>
                </a14:m>
                <a:endParaRPr lang="en-AU" i="1" dirty="0">
                  <a:ea typeface="Calibri" panose="020F0502020204030204" pitchFamily="34" charset="0"/>
                </a:endParaRPr>
              </a:p>
              <a:p>
                <a:pPr>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594=33(</m:t>
                      </m:r>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+9)</m:t>
                      </m:r>
                    </m:oMath>
                  </m:oMathPara>
                </a14:m>
                <a:endParaRPr lang="en-AU" i="1" dirty="0">
                  <a:ea typeface="Calibri" panose="020F0502020204030204" pitchFamily="34" charset="0"/>
                </a:endParaRPr>
              </a:p>
              <a:p>
                <a:pPr>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594=33</m:t>
                      </m:r>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+297</m:t>
                      </m:r>
                    </m:oMath>
                  </m:oMathPara>
                </a14:m>
                <a:endParaRPr lang="en-AU" i="1" dirty="0">
                  <a:ea typeface="Calibri" panose="020F0502020204030204" pitchFamily="34" charset="0"/>
                </a:endParaRPr>
              </a:p>
              <a:p>
                <a:pPr>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33</m:t>
                      </m:r>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=297</m:t>
                      </m:r>
                    </m:oMath>
                  </m:oMathPara>
                </a14:m>
                <a:endParaRPr lang="en-AU" i="1" dirty="0">
                  <a:ea typeface="Calibri" panose="020F0502020204030204" pitchFamily="34" charset="0"/>
                </a:endParaRPr>
              </a:p>
              <a:p>
                <a:pPr>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=9 </m:t>
                      </m:r>
                      <m:r>
                        <a:rPr lang="en-AU" i="1">
                          <a:latin typeface="Cambria Math" panose="02040503050406030204" pitchFamily="18" charset="0"/>
                          <a:ea typeface="Calibri" panose="020F0502020204030204" pitchFamily="34" charset="0"/>
                        </a:rPr>
                        <m:t>𝑐𝑚</m:t>
                      </m:r>
                    </m:oMath>
                  </m:oMathPara>
                </a14:m>
                <a:endParaRPr lang="en-AU" i="1" dirty="0">
                  <a:ea typeface="Calibri" panose="020F0502020204030204" pitchFamily="34" charset="0"/>
                </a:endParaRPr>
              </a:p>
            </p:txBody>
          </p:sp>
        </mc:Choice>
        <mc:Fallback>
          <p:sp>
            <p:nvSpPr>
              <p:cNvPr id="10" name="TextBox 9">
                <a:extLst>
                  <a:ext uri="{FF2B5EF4-FFF2-40B4-BE49-F238E27FC236}">
                    <a16:creationId xmlns:a16="http://schemas.microsoft.com/office/drawing/2014/main" id="{65BDA4E6-5370-693F-9F09-ECC415269979}"/>
                  </a:ext>
                </a:extLst>
              </p:cNvPr>
              <p:cNvSpPr txBox="1">
                <a:spLocks noRot="1" noChangeAspect="1" noMove="1" noResize="1" noEditPoints="1" noAdjustHandles="1" noChangeArrowheads="1" noChangeShapeType="1" noTextEdit="1"/>
              </p:cNvSpPr>
              <p:nvPr/>
            </p:nvSpPr>
            <p:spPr>
              <a:xfrm>
                <a:off x="360000" y="2973699"/>
                <a:ext cx="4624056" cy="3722301"/>
              </a:xfrm>
              <a:prstGeom prst="rect">
                <a:avLst/>
              </a:prstGeom>
              <a:blipFill>
                <a:blip r:embed="rId3"/>
                <a:stretch>
                  <a:fillRect/>
                </a:stretch>
              </a:blipFill>
            </p:spPr>
            <p:txBody>
              <a:bodyPr/>
              <a:lstStyle/>
              <a:p>
                <a:r>
                  <a:rPr lang="en-AU">
                    <a:noFill/>
                  </a:rPr>
                  <a:t> </a:t>
                </a:r>
              </a:p>
            </p:txBody>
          </p:sp>
        </mc:Fallback>
      </mc:AlternateContent>
      <p:pic>
        <p:nvPicPr>
          <p:cNvPr id="6" name="Picture 5">
            <a:extLst>
              <a:ext uri="{FF2B5EF4-FFF2-40B4-BE49-F238E27FC236}">
                <a16:creationId xmlns:a16="http://schemas.microsoft.com/office/drawing/2014/main" id="{3C0F475E-4E65-3042-AD88-9988481072F5}"/>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60119" y="2759222"/>
            <a:ext cx="5671881" cy="3936778"/>
          </a:xfrm>
          <a:prstGeom prst="rect">
            <a:avLst/>
          </a:prstGeom>
        </p:spPr>
      </p:pic>
    </p:spTree>
    <p:extLst>
      <p:ext uri="{BB962C8B-B14F-4D97-AF65-F5344CB8AC3E}">
        <p14:creationId xmlns:p14="http://schemas.microsoft.com/office/powerpoint/2010/main" val="375426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a:xfrm>
            <a:off x="345541" y="360000"/>
            <a:ext cx="10080000" cy="545601"/>
          </a:xfrm>
        </p:spPr>
        <p:txBody>
          <a:bodyPr/>
          <a:lstStyle/>
          <a:p>
            <a:r>
              <a:rPr lang="en-AU" dirty="0"/>
              <a:t>Volume – question 3 – method 2</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a:xfrm>
            <a:off x="345541" y="982520"/>
            <a:ext cx="10080000" cy="310015"/>
          </a:xfrm>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4294967295"/>
          </p:nvPr>
        </p:nvSpPr>
        <p:spPr>
          <a:xfrm>
            <a:off x="345541" y="1619251"/>
            <a:ext cx="11483975" cy="959972"/>
          </a:xfrm>
        </p:spPr>
        <p:txBody>
          <a:bodyPr/>
          <a:lstStyle/>
          <a:p>
            <a:pPr marL="285750" indent="-285750">
              <a:buFont typeface="Arial" panose="020B0604020202020204" pitchFamily="34" charset="0"/>
              <a:buChar char="•"/>
            </a:pPr>
            <a:r>
              <a:rPr lang="en-AU" sz="1800" dirty="0">
                <a:effectLst/>
                <a:ea typeface="Calibri" panose="020F0502020204030204" pitchFamily="34" charset="0"/>
              </a:rPr>
              <a:t>A trapezoidal prism has a height of 6cm, a width of 9cm, a depth of 11cm and a volume of 594cm</a:t>
            </a:r>
            <a:r>
              <a:rPr lang="en-AU" sz="1800" baseline="30000" dirty="0">
                <a:effectLst/>
                <a:ea typeface="Calibri" panose="020F0502020204030204" pitchFamily="34" charset="0"/>
              </a:rPr>
              <a:t>3</a:t>
            </a:r>
            <a:r>
              <a:rPr lang="en-AU" sz="1800" dirty="0">
                <a:effectLst/>
                <a:ea typeface="Calibri" panose="020F0502020204030204" pitchFamily="34" charset="0"/>
              </a:rPr>
              <a:t>. </a:t>
            </a:r>
          </a:p>
          <a:p>
            <a:pPr marL="285750" indent="-285750">
              <a:buFont typeface="Arial" panose="020B0604020202020204" pitchFamily="34" charset="0"/>
              <a:buChar char="•"/>
            </a:pPr>
            <a:r>
              <a:rPr lang="en-AU" sz="1800" dirty="0">
                <a:effectLst/>
                <a:ea typeface="Calibri" panose="020F0502020204030204" pitchFamily="34" charset="0"/>
              </a:rPr>
              <a:t>Determine the missing dimension of the prism.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5BDA4E6-5370-693F-9F09-ECC415269979}"/>
                  </a:ext>
                </a:extLst>
              </p:cNvPr>
              <p:cNvSpPr txBox="1"/>
              <p:nvPr/>
            </p:nvSpPr>
            <p:spPr>
              <a:xfrm>
                <a:off x="357541" y="2674386"/>
                <a:ext cx="4624056" cy="1025922"/>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𝑉</m:t>
                      </m:r>
                      <m:r>
                        <a:rPr lang="en-AU" i="1">
                          <a:latin typeface="Cambria Math" panose="02040503050406030204" pitchFamily="18" charset="0"/>
                        </a:rPr>
                        <m:t>=</m:t>
                      </m:r>
                      <m:r>
                        <a:rPr lang="en-AU" i="1">
                          <a:latin typeface="Cambria Math" panose="02040503050406030204" pitchFamily="18" charset="0"/>
                        </a:rPr>
                        <m:t>𝐴h</m:t>
                      </m:r>
                    </m:oMath>
                  </m:oMathPara>
                </a14:m>
                <a:endParaRPr lang="en-AU" i="1" dirty="0">
                  <a:latin typeface="Cambria Math" panose="02040503050406030204" pitchFamily="18" charset="0"/>
                </a:endParaRPr>
              </a:p>
              <a:p>
                <a:pPr>
                  <a:lnSpc>
                    <a:spcPct val="150000"/>
                  </a:lnSpc>
                  <a:spcAft>
                    <a:spcPts val="1200"/>
                  </a:spcAft>
                </a:pPr>
                <a:endParaRPr lang="en-AU" sz="1800" dirty="0">
                  <a:effectLst/>
                  <a:latin typeface="Arial" panose="020B0604020202020204" pitchFamily="34" charset="0"/>
                  <a:ea typeface="Calibri" panose="020F0502020204030204" pitchFamily="34" charset="0"/>
                </a:endParaRPr>
              </a:p>
            </p:txBody>
          </p:sp>
        </mc:Choice>
        <mc:Fallback xmlns="">
          <p:sp>
            <p:nvSpPr>
              <p:cNvPr id="10" name="TextBox 9">
                <a:extLst>
                  <a:ext uri="{FF2B5EF4-FFF2-40B4-BE49-F238E27FC236}">
                    <a16:creationId xmlns:a16="http://schemas.microsoft.com/office/drawing/2014/main" id="{65BDA4E6-5370-693F-9F09-ECC415269979}"/>
                  </a:ext>
                </a:extLst>
              </p:cNvPr>
              <p:cNvSpPr txBox="1">
                <a:spLocks noRot="1" noChangeAspect="1" noMove="1" noResize="1" noEditPoints="1" noAdjustHandles="1" noChangeArrowheads="1" noChangeShapeType="1" noTextEdit="1"/>
              </p:cNvSpPr>
              <p:nvPr/>
            </p:nvSpPr>
            <p:spPr>
              <a:xfrm>
                <a:off x="357541" y="2674386"/>
                <a:ext cx="4624056" cy="1025922"/>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5FA3DB5-2179-5E03-1615-A205818376CD}"/>
                  </a:ext>
                </a:extLst>
              </p:cNvPr>
              <p:cNvSpPr txBox="1"/>
              <p:nvPr/>
            </p:nvSpPr>
            <p:spPr>
              <a:xfrm>
                <a:off x="345541" y="3187347"/>
                <a:ext cx="4624056" cy="3508653"/>
              </a:xfrm>
              <a:prstGeom prst="rect">
                <a:avLst/>
              </a:prstGeom>
              <a:noFill/>
            </p:spPr>
            <p:txBody>
              <a:bodyPr wrap="square">
                <a:spAutoFit/>
              </a:bodyPr>
              <a:lstStyle/>
              <a:p>
                <a:pPr>
                  <a:lnSpc>
                    <a:spcPct val="150000"/>
                  </a:lnSpc>
                  <a:spcAft>
                    <a:spcPts val="1200"/>
                  </a:spcAft>
                </a:pPr>
                <a:r>
                  <a:rPr lang="en-AU" b="1" dirty="0">
                    <a:latin typeface="+mj-lt"/>
                    <a:ea typeface="Calibri" panose="020F0502020204030204" pitchFamily="34" charset="0"/>
                  </a:rPr>
                  <a:t>Alternate method</a:t>
                </a: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594=3</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+9</m:t>
                          </m:r>
                        </m:e>
                      </m:d>
                      <m:r>
                        <a:rPr lang="en-AU" i="1">
                          <a:latin typeface="Cambria Math" panose="02040503050406030204" pitchFamily="18" charset="0"/>
                        </a:rPr>
                        <m:t>×11</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594=33(</m:t>
                      </m:r>
                      <m:r>
                        <a:rPr lang="en-AU" i="1">
                          <a:latin typeface="Cambria Math" panose="02040503050406030204" pitchFamily="18" charset="0"/>
                        </a:rPr>
                        <m:t>𝑥</m:t>
                      </m:r>
                      <m:r>
                        <a:rPr lang="en-AU" i="1">
                          <a:latin typeface="Cambria Math" panose="02040503050406030204" pitchFamily="18" charset="0"/>
                        </a:rPr>
                        <m:t>+9)</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18=</m:t>
                      </m:r>
                      <m:r>
                        <a:rPr lang="en-AU" i="1">
                          <a:latin typeface="Cambria Math" panose="02040503050406030204" pitchFamily="18" charset="0"/>
                        </a:rPr>
                        <m:t>𝑥</m:t>
                      </m:r>
                      <m:r>
                        <a:rPr lang="en-AU" i="1">
                          <a:latin typeface="Cambria Math" panose="02040503050406030204" pitchFamily="18" charset="0"/>
                        </a:rPr>
                        <m:t>+9</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+9=18</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=9 </m:t>
                      </m:r>
                      <m:r>
                        <m:rPr>
                          <m:sty m:val="p"/>
                        </m:rPr>
                        <a:rPr lang="en-AU" i="1">
                          <a:latin typeface="Cambria Math" panose="02040503050406030204" pitchFamily="18" charset="0"/>
                        </a:rPr>
                        <m:t>cm</m:t>
                      </m:r>
                    </m:oMath>
                  </m:oMathPara>
                </a14:m>
                <a:endParaRPr lang="en-AU" i="1" dirty="0">
                  <a:ea typeface="Calibri" panose="020F0502020204030204" pitchFamily="34" charset="0"/>
                </a:endParaRPr>
              </a:p>
            </p:txBody>
          </p:sp>
        </mc:Choice>
        <mc:Fallback>
          <p:sp>
            <p:nvSpPr>
              <p:cNvPr id="8" name="TextBox 7">
                <a:extLst>
                  <a:ext uri="{FF2B5EF4-FFF2-40B4-BE49-F238E27FC236}">
                    <a16:creationId xmlns:a16="http://schemas.microsoft.com/office/drawing/2014/main" id="{95FA3DB5-2179-5E03-1615-A205818376CD}"/>
                  </a:ext>
                </a:extLst>
              </p:cNvPr>
              <p:cNvSpPr txBox="1">
                <a:spLocks noRot="1" noChangeAspect="1" noMove="1" noResize="1" noEditPoints="1" noAdjustHandles="1" noChangeArrowheads="1" noChangeShapeType="1" noTextEdit="1"/>
              </p:cNvSpPr>
              <p:nvPr/>
            </p:nvSpPr>
            <p:spPr>
              <a:xfrm>
                <a:off x="345541" y="3187347"/>
                <a:ext cx="4624056" cy="3508653"/>
              </a:xfrm>
              <a:prstGeom prst="rect">
                <a:avLst/>
              </a:prstGeom>
              <a:blipFill>
                <a:blip r:embed="rId3"/>
                <a:stretch>
                  <a:fillRect l="-1187"/>
                </a:stretch>
              </a:blipFill>
            </p:spPr>
            <p:txBody>
              <a:bodyPr/>
              <a:lstStyle/>
              <a:p>
                <a:r>
                  <a:rPr lang="en-AU">
                    <a:noFill/>
                  </a:rPr>
                  <a:t> </a:t>
                </a:r>
              </a:p>
            </p:txBody>
          </p:sp>
        </mc:Fallback>
      </mc:AlternateContent>
      <p:pic>
        <p:nvPicPr>
          <p:cNvPr id="6" name="Picture 5">
            <a:extLst>
              <a:ext uri="{FF2B5EF4-FFF2-40B4-BE49-F238E27FC236}">
                <a16:creationId xmlns:a16="http://schemas.microsoft.com/office/drawing/2014/main" id="{C473CB1E-8451-6C2F-F71F-526C04D1F57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19" y="2579222"/>
            <a:ext cx="5671881" cy="3936778"/>
          </a:xfrm>
          <a:prstGeom prst="rect">
            <a:avLst/>
          </a:prstGeom>
        </p:spPr>
      </p:pic>
    </p:spTree>
    <p:extLst>
      <p:ext uri="{BB962C8B-B14F-4D97-AF65-F5344CB8AC3E}">
        <p14:creationId xmlns:p14="http://schemas.microsoft.com/office/powerpoint/2010/main" val="205550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a:xfrm>
            <a:off x="360000" y="360000"/>
            <a:ext cx="10080000" cy="545601"/>
          </a:xfrm>
        </p:spPr>
        <p:txBody>
          <a:bodyPr/>
          <a:lstStyle/>
          <a:p>
            <a:r>
              <a:rPr lang="en-AU" dirty="0"/>
              <a:t>Volume – question 4</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a:xfrm>
            <a:off x="360000" y="982520"/>
            <a:ext cx="10080000" cy="310015"/>
          </a:xfrm>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4294967295"/>
          </p:nvPr>
        </p:nvSpPr>
        <p:spPr>
          <a:xfrm>
            <a:off x="360000" y="1416209"/>
            <a:ext cx="7651750" cy="1520825"/>
          </a:xfrm>
        </p:spPr>
        <p:txBody>
          <a:bodyPr/>
          <a:lstStyle/>
          <a:p>
            <a:pPr marL="285750" indent="-285750">
              <a:buFont typeface="Arial" panose="020B0604020202020204" pitchFamily="34" charset="0"/>
              <a:buChar char="•"/>
            </a:pPr>
            <a:r>
              <a:rPr lang="en-AU" sz="1800" dirty="0">
                <a:effectLst/>
                <a:ea typeface="Calibri" panose="020F0502020204030204" pitchFamily="34" charset="0"/>
              </a:rPr>
              <a:t>A composite solid is shown below. It is known that the volume is </a:t>
            </a:r>
            <a:r>
              <a:rPr lang="en-AU" sz="1800" dirty="0">
                <a:ea typeface="Calibri" panose="020F0502020204030204" pitchFamily="34" charset="0"/>
              </a:rPr>
              <a:t>462</a:t>
            </a:r>
            <a:r>
              <a:rPr lang="en-AU" sz="1800" dirty="0">
                <a:effectLst/>
                <a:ea typeface="Calibri" panose="020F0502020204030204" pitchFamily="34" charset="0"/>
              </a:rPr>
              <a:t>cm</a:t>
            </a:r>
            <a:r>
              <a:rPr lang="en-AU" sz="1800" baseline="30000" dirty="0">
                <a:ea typeface="Calibri" panose="020F0502020204030204" pitchFamily="34" charset="0"/>
              </a:rPr>
              <a:t>3</a:t>
            </a:r>
            <a:r>
              <a:rPr lang="en-AU" sz="1800" dirty="0">
                <a:effectLst/>
                <a:ea typeface="Calibri" panose="020F0502020204030204" pitchFamily="34" charset="0"/>
              </a:rPr>
              <a:t>. </a:t>
            </a:r>
          </a:p>
          <a:p>
            <a:pPr marL="285750" indent="-285750">
              <a:buFont typeface="Arial" panose="020B0604020202020204" pitchFamily="34" charset="0"/>
              <a:buChar char="•"/>
            </a:pPr>
            <a:r>
              <a:rPr lang="en-AU" sz="1800" dirty="0">
                <a:effectLst/>
                <a:ea typeface="Calibri" panose="020F0502020204030204" pitchFamily="34" charset="0"/>
              </a:rPr>
              <a:t>Determine the missing dimension of the prism.</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5BDA4E6-5370-693F-9F09-ECC415269979}"/>
                  </a:ext>
                </a:extLst>
              </p:cNvPr>
              <p:cNvSpPr txBox="1"/>
              <p:nvPr/>
            </p:nvSpPr>
            <p:spPr>
              <a:xfrm>
                <a:off x="360000" y="2984296"/>
                <a:ext cx="4624056" cy="3849772"/>
              </a:xfrm>
              <a:prstGeom prst="rect">
                <a:avLst/>
              </a:prstGeom>
              <a:noFill/>
            </p:spPr>
            <p:txBody>
              <a:bodyPr wrap="square">
                <a:spAutoFit/>
              </a:bodyPr>
              <a:lstStyle/>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𝑉</m:t>
                      </m:r>
                      <m:r>
                        <a:rPr lang="en-AU" i="1">
                          <a:latin typeface="Cambria Math" panose="02040503050406030204" pitchFamily="18" charset="0"/>
                        </a:rPr>
                        <m:t>=</m:t>
                      </m:r>
                      <m:r>
                        <a:rPr lang="en-AU" i="1">
                          <a:latin typeface="Cambria Math" panose="02040503050406030204" pitchFamily="18" charset="0"/>
                        </a:rPr>
                        <m:t>𝐴h</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𝑉</m:t>
                      </m:r>
                      <m:r>
                        <a:rPr lang="en-AU" i="1">
                          <a:latin typeface="Cambria Math" panose="02040503050406030204" pitchFamily="18" charset="0"/>
                        </a:rPr>
                        <m:t>=</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𝐴𝑟𝑒𝑎</m:t>
                              </m:r>
                            </m:e>
                            <m:sub>
                              <m:r>
                                <a:rPr lang="en-AU" i="1">
                                  <a:latin typeface="Cambria Math" panose="02040503050406030204" pitchFamily="18" charset="0"/>
                                </a:rPr>
                                <m:t>1</m:t>
                              </m:r>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𝐴𝑟𝑒𝑎</m:t>
                              </m:r>
                            </m:e>
                            <m:sub>
                              <m:r>
                                <a:rPr lang="en-AU" i="1">
                                  <a:latin typeface="Cambria Math" panose="02040503050406030204" pitchFamily="18" charset="0"/>
                                </a:rPr>
                                <m:t>2</m:t>
                              </m:r>
                            </m:sub>
                          </m:sSub>
                        </m:e>
                      </m:d>
                      <m:r>
                        <a:rPr lang="en-AU" i="1">
                          <a:latin typeface="Cambria Math" panose="02040503050406030204" pitchFamily="18" charset="0"/>
                        </a:rPr>
                        <m:t>×</m:t>
                      </m:r>
                      <m:r>
                        <a:rPr lang="en-AU" i="1">
                          <a:latin typeface="Cambria Math" panose="02040503050406030204" pitchFamily="18" charset="0"/>
                        </a:rPr>
                        <m:t>h</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462=</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×5+9×(6−</m:t>
                          </m:r>
                          <m:r>
                            <a:rPr lang="en-AU" i="1">
                              <a:latin typeface="Cambria Math" panose="02040503050406030204" pitchFamily="18" charset="0"/>
                            </a:rPr>
                            <m:t>𝑥</m:t>
                          </m:r>
                          <m:r>
                            <a:rPr lang="en-AU" i="1">
                              <a:latin typeface="Cambria Math" panose="02040503050406030204" pitchFamily="18" charset="0"/>
                            </a:rPr>
                            <m:t>)</m:t>
                          </m:r>
                        </m:e>
                      </m:d>
                      <m:r>
                        <a:rPr lang="en-AU" i="1">
                          <a:latin typeface="Cambria Math" panose="02040503050406030204" pitchFamily="18" charset="0"/>
                        </a:rPr>
                        <m:t>×11</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462=</m:t>
                      </m:r>
                      <m:d>
                        <m:dPr>
                          <m:ctrlPr>
                            <a:rPr lang="en-AU" i="1">
                              <a:latin typeface="Cambria Math" panose="02040503050406030204" pitchFamily="18" charset="0"/>
                            </a:rPr>
                          </m:ctrlPr>
                        </m:dPr>
                        <m:e>
                          <m:r>
                            <a:rPr lang="en-AU" i="1">
                              <a:latin typeface="Cambria Math" panose="02040503050406030204" pitchFamily="18" charset="0"/>
                            </a:rPr>
                            <m:t>5</m:t>
                          </m:r>
                          <m:r>
                            <a:rPr lang="en-AU" i="1">
                              <a:latin typeface="Cambria Math" panose="02040503050406030204" pitchFamily="18" charset="0"/>
                            </a:rPr>
                            <m:t>𝑥</m:t>
                          </m:r>
                          <m:r>
                            <a:rPr lang="en-AU" i="1">
                              <a:latin typeface="Cambria Math" panose="02040503050406030204" pitchFamily="18" charset="0"/>
                            </a:rPr>
                            <m:t>+54−9</m:t>
                          </m:r>
                          <m:r>
                            <a:rPr lang="en-AU" i="1">
                              <a:latin typeface="Cambria Math" panose="02040503050406030204" pitchFamily="18" charset="0"/>
                            </a:rPr>
                            <m:t>𝑥</m:t>
                          </m:r>
                        </m:e>
                      </m:d>
                      <m:r>
                        <a:rPr lang="en-AU" i="1">
                          <a:latin typeface="Cambria Math" panose="02040503050406030204" pitchFamily="18" charset="0"/>
                        </a:rPr>
                        <m:t>×11</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462=</m:t>
                      </m:r>
                      <m:d>
                        <m:dPr>
                          <m:ctrlPr>
                            <a:rPr lang="en-AU" i="1">
                              <a:latin typeface="Cambria Math" panose="02040503050406030204" pitchFamily="18" charset="0"/>
                            </a:rPr>
                          </m:ctrlPr>
                        </m:dPr>
                        <m:e>
                          <m:r>
                            <a:rPr lang="en-AU" i="1">
                              <a:latin typeface="Cambria Math" panose="02040503050406030204" pitchFamily="18" charset="0"/>
                            </a:rPr>
                            <m:t>54−4</m:t>
                          </m:r>
                          <m:r>
                            <a:rPr lang="en-AU" i="1">
                              <a:latin typeface="Cambria Math" panose="02040503050406030204" pitchFamily="18" charset="0"/>
                            </a:rPr>
                            <m:t>𝑥</m:t>
                          </m:r>
                        </m:e>
                      </m:d>
                      <m:r>
                        <a:rPr lang="en-AU" i="1">
                          <a:latin typeface="Cambria Math" panose="02040503050406030204" pitchFamily="18" charset="0"/>
                        </a:rPr>
                        <m:t>×11</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462=594−44</m:t>
                      </m:r>
                      <m:r>
                        <a:rPr lang="en-AU" i="1">
                          <a:latin typeface="Cambria Math" panose="02040503050406030204" pitchFamily="18" charset="0"/>
                        </a:rPr>
                        <m:t>𝑥</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44</m:t>
                      </m:r>
                      <m:r>
                        <a:rPr lang="en-AU" i="1">
                          <a:latin typeface="Cambria Math" panose="02040503050406030204" pitchFamily="18" charset="0"/>
                        </a:rPr>
                        <m:t>𝑥</m:t>
                      </m:r>
                      <m:r>
                        <a:rPr lang="en-AU" i="1">
                          <a:latin typeface="Cambria Math" panose="02040503050406030204" pitchFamily="18" charset="0"/>
                        </a:rPr>
                        <m:t>=132</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=3</m:t>
                      </m:r>
                      <m:r>
                        <a:rPr lang="en-AU" i="1">
                          <a:latin typeface="Cambria Math" panose="02040503050406030204" pitchFamily="18" charset="0"/>
                        </a:rPr>
                        <m:t>𝑐𝑚</m:t>
                      </m:r>
                    </m:oMath>
                  </m:oMathPara>
                </a14:m>
                <a:endParaRPr lang="en-AU" i="1" dirty="0"/>
              </a:p>
            </p:txBody>
          </p:sp>
        </mc:Choice>
        <mc:Fallback>
          <p:sp>
            <p:nvSpPr>
              <p:cNvPr id="10" name="TextBox 9">
                <a:extLst>
                  <a:ext uri="{FF2B5EF4-FFF2-40B4-BE49-F238E27FC236}">
                    <a16:creationId xmlns:a16="http://schemas.microsoft.com/office/drawing/2014/main" id="{65BDA4E6-5370-693F-9F09-ECC415269979}"/>
                  </a:ext>
                </a:extLst>
              </p:cNvPr>
              <p:cNvSpPr txBox="1">
                <a:spLocks noRot="1" noChangeAspect="1" noMove="1" noResize="1" noEditPoints="1" noAdjustHandles="1" noChangeArrowheads="1" noChangeShapeType="1" noTextEdit="1"/>
              </p:cNvSpPr>
              <p:nvPr/>
            </p:nvSpPr>
            <p:spPr>
              <a:xfrm>
                <a:off x="360000" y="2984296"/>
                <a:ext cx="4624056" cy="3849772"/>
              </a:xfrm>
              <a:prstGeom prst="rect">
                <a:avLst/>
              </a:prstGeom>
              <a:blipFill>
                <a:blip r:embed="rId2"/>
                <a:stretch>
                  <a:fillRect/>
                </a:stretch>
              </a:blipFill>
            </p:spPr>
            <p:txBody>
              <a:bodyPr/>
              <a:lstStyle/>
              <a:p>
                <a:r>
                  <a:rPr lang="en-AU">
                    <a:noFill/>
                  </a:rPr>
                  <a:t> </a:t>
                </a:r>
              </a:p>
            </p:txBody>
          </p:sp>
        </mc:Fallback>
      </mc:AlternateContent>
      <p:pic>
        <p:nvPicPr>
          <p:cNvPr id="7" name="Picture 6" descr="An 'L' shaped composite solid with a total height of 6cm, a total base length of 9cm and a depth of 11cm. 5cm is marked parallel to the base at the top.">
            <a:extLst>
              <a:ext uri="{FF2B5EF4-FFF2-40B4-BE49-F238E27FC236}">
                <a16:creationId xmlns:a16="http://schemas.microsoft.com/office/drawing/2014/main" id="{D7E8E8DD-B96A-869D-2C02-B21A488B24F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7927" y="224423"/>
            <a:ext cx="4199890" cy="3593465"/>
          </a:xfrm>
          <a:prstGeom prst="rect">
            <a:avLst/>
          </a:prstGeom>
        </p:spPr>
      </p:pic>
      <p:grpSp>
        <p:nvGrpSpPr>
          <p:cNvPr id="11" name="Group 10" descr="The cross section of an 'L' shaped composite solid is divided into 2 areas, A1 and A2. A1 has an unknown height and is 5cm wide. A2 has an unknown height and is 9cm wide. The combined height of the two areas is 6cm.">
            <a:extLst>
              <a:ext uri="{FF2B5EF4-FFF2-40B4-BE49-F238E27FC236}">
                <a16:creationId xmlns:a16="http://schemas.microsoft.com/office/drawing/2014/main" id="{9E45E544-7A39-F4D4-7689-46AA3C537701}"/>
              </a:ext>
            </a:extLst>
          </p:cNvPr>
          <p:cNvGrpSpPr/>
          <p:nvPr/>
        </p:nvGrpSpPr>
        <p:grpSpPr>
          <a:xfrm>
            <a:off x="4141047" y="2922535"/>
            <a:ext cx="4199890" cy="3593465"/>
            <a:chOff x="4141047" y="2922535"/>
            <a:chExt cx="4199890" cy="3593465"/>
          </a:xfrm>
        </p:grpSpPr>
        <p:pic>
          <p:nvPicPr>
            <p:cNvPr id="6" name="Picture 5">
              <a:extLst>
                <a:ext uri="{FF2B5EF4-FFF2-40B4-BE49-F238E27FC236}">
                  <a16:creationId xmlns:a16="http://schemas.microsoft.com/office/drawing/2014/main" id="{A973FCB5-9807-AEF6-BCDC-E7AA08947423}"/>
                </a:ext>
                <a:ext uri="{C183D7F6-B498-43B3-948B-1728B52AA6E4}">
                  <adec:decorative xmlns:adec="http://schemas.microsoft.com/office/drawing/2017/decorative" val="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41047" y="2922535"/>
              <a:ext cx="4199890" cy="3593465"/>
            </a:xfrm>
            <a:prstGeom prst="rect">
              <a:avLst/>
            </a:prstGeom>
          </p:spPr>
        </p:pic>
        <p:grpSp>
          <p:nvGrpSpPr>
            <p:cNvPr id="8" name="Group 7">
              <a:extLst>
                <a:ext uri="{FF2B5EF4-FFF2-40B4-BE49-F238E27FC236}">
                  <a16:creationId xmlns:a16="http://schemas.microsoft.com/office/drawing/2014/main" id="{E236FF99-7F64-5C4C-8C4D-99E048700D22}"/>
                </a:ext>
              </a:extLst>
            </p:cNvPr>
            <p:cNvGrpSpPr/>
            <p:nvPr/>
          </p:nvGrpSpPr>
          <p:grpSpPr>
            <a:xfrm>
              <a:off x="4803743" y="4144479"/>
              <a:ext cx="1581971" cy="1266388"/>
              <a:chOff x="4658751" y="3997834"/>
              <a:chExt cx="1581971" cy="1266388"/>
            </a:xfrm>
          </p:grpSpPr>
          <p:sp>
            <p:nvSpPr>
              <p:cNvPr id="13" name="Rectangle 12" descr="A blue rectangle.">
                <a:extLst>
                  <a:ext uri="{FF2B5EF4-FFF2-40B4-BE49-F238E27FC236}">
                    <a16:creationId xmlns:a16="http://schemas.microsoft.com/office/drawing/2014/main" id="{BEDBD2DC-AB19-BB8A-324B-95359A215764}"/>
                  </a:ext>
                </a:extLst>
              </p:cNvPr>
              <p:cNvSpPr/>
              <p:nvPr/>
            </p:nvSpPr>
            <p:spPr>
              <a:xfrm>
                <a:off x="4658751" y="3997834"/>
                <a:ext cx="1581971" cy="12663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0A3342D-8351-759A-65B3-3196E529BE9C}"/>
                      </a:ext>
                    </a:extLst>
                  </p:cNvPr>
                  <p:cNvSpPr txBox="1"/>
                  <p:nvPr/>
                </p:nvSpPr>
                <p:spPr>
                  <a:xfrm>
                    <a:off x="4869873" y="4250573"/>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b>
                            <m:sSubPr>
                              <m:ctrlPr>
                                <a:rPr lang="en-AU" sz="1800" i="1" smtClean="0">
                                  <a:latin typeface="Cambria Math" panose="02040503050406030204" pitchFamily="18" charset="0"/>
                                </a:rPr>
                              </m:ctrlPr>
                            </m:sSubPr>
                            <m:e>
                              <m:r>
                                <a:rPr lang="en-AU" sz="1800" b="0" i="1" smtClean="0">
                                  <a:latin typeface="Cambria Math" panose="02040503050406030204" pitchFamily="18" charset="0"/>
                                </a:rPr>
                                <m:t>𝐴𝑟𝑒𝑎</m:t>
                              </m:r>
                            </m:e>
                            <m:sub>
                              <m:r>
                                <a:rPr lang="en-AU" sz="1800" b="0" i="1" smtClean="0">
                                  <a:latin typeface="Cambria Math" panose="02040503050406030204" pitchFamily="18" charset="0"/>
                                </a:rPr>
                                <m:t>1</m:t>
                              </m:r>
                            </m:sub>
                          </m:sSub>
                        </m:oMath>
                      </m:oMathPara>
                    </a14:m>
                    <a:endParaRPr lang="en-AU" sz="1800" dirty="0"/>
                  </a:p>
                </p:txBody>
              </p:sp>
            </mc:Choice>
            <mc:Fallback xmlns="">
              <p:sp>
                <p:nvSpPr>
                  <p:cNvPr id="12" name="TextBox 11">
                    <a:extLst>
                      <a:ext uri="{FF2B5EF4-FFF2-40B4-BE49-F238E27FC236}">
                        <a16:creationId xmlns:a16="http://schemas.microsoft.com/office/drawing/2014/main" id="{50A3342D-8351-759A-65B3-3196E529BE9C}"/>
                      </a:ext>
                    </a:extLst>
                  </p:cNvPr>
                  <p:cNvSpPr txBox="1">
                    <a:spLocks noRot="1" noChangeAspect="1" noMove="1" noResize="1" noEditPoints="1" noAdjustHandles="1" noChangeArrowheads="1" noChangeShapeType="1" noTextEdit="1"/>
                  </p:cNvSpPr>
                  <p:nvPr/>
                </p:nvSpPr>
                <p:spPr>
                  <a:xfrm>
                    <a:off x="4869873" y="4250573"/>
                    <a:ext cx="914400" cy="914400"/>
                  </a:xfrm>
                  <a:prstGeom prst="rect">
                    <a:avLst/>
                  </a:prstGeom>
                  <a:blipFill>
                    <a:blip r:embed="rId5"/>
                    <a:stretch>
                      <a:fillRect/>
                    </a:stretch>
                  </a:blipFill>
                </p:spPr>
                <p:txBody>
                  <a:bodyPr/>
                  <a:lstStyle/>
                  <a:p>
                    <a:r>
                      <a:rPr lang="en-AU">
                        <a:noFill/>
                      </a:rPr>
                      <a:t> </a:t>
                    </a:r>
                  </a:p>
                </p:txBody>
              </p:sp>
            </mc:Fallback>
          </mc:AlternateContent>
        </p:grpSp>
        <p:grpSp>
          <p:nvGrpSpPr>
            <p:cNvPr id="9" name="Group 8">
              <a:extLst>
                <a:ext uri="{FF2B5EF4-FFF2-40B4-BE49-F238E27FC236}">
                  <a16:creationId xmlns:a16="http://schemas.microsoft.com/office/drawing/2014/main" id="{ACE40709-65EE-2B25-B240-D7603E488B68}"/>
                </a:ext>
              </a:extLst>
            </p:cNvPr>
            <p:cNvGrpSpPr/>
            <p:nvPr/>
          </p:nvGrpSpPr>
          <p:grpSpPr>
            <a:xfrm>
              <a:off x="4803743" y="5410867"/>
              <a:ext cx="2672125" cy="914400"/>
              <a:chOff x="4658751" y="5264222"/>
              <a:chExt cx="2672125" cy="914400"/>
            </a:xfrm>
          </p:grpSpPr>
          <p:sp>
            <p:nvSpPr>
              <p:cNvPr id="14" name="Rectangle 13" descr="A pink rectangle. ">
                <a:extLst>
                  <a:ext uri="{FF2B5EF4-FFF2-40B4-BE49-F238E27FC236}">
                    <a16:creationId xmlns:a16="http://schemas.microsoft.com/office/drawing/2014/main" id="{2DA3C0A6-B9A8-D49E-191F-0D58D4BB8FE0}"/>
                  </a:ext>
                </a:extLst>
              </p:cNvPr>
              <p:cNvSpPr/>
              <p:nvPr/>
            </p:nvSpPr>
            <p:spPr>
              <a:xfrm>
                <a:off x="4658751" y="5264222"/>
                <a:ext cx="2672125"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A53E517-FA2A-C7E1-4699-368AA1E254EC}"/>
                      </a:ext>
                    </a:extLst>
                  </p:cNvPr>
                  <p:cNvSpPr txBox="1"/>
                  <p:nvPr/>
                </p:nvSpPr>
                <p:spPr>
                  <a:xfrm>
                    <a:off x="5099888" y="5436716"/>
                    <a:ext cx="1544523" cy="66561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b>
                            <m:sSubPr>
                              <m:ctrlPr>
                                <a:rPr lang="en-AU" sz="1800" i="1" smtClean="0">
                                  <a:latin typeface="Cambria Math" panose="02040503050406030204" pitchFamily="18" charset="0"/>
                                </a:rPr>
                              </m:ctrlPr>
                            </m:sSubPr>
                            <m:e>
                              <m:r>
                                <a:rPr lang="en-AU" sz="1800" b="0" i="1" smtClean="0">
                                  <a:latin typeface="Cambria Math" panose="02040503050406030204" pitchFamily="18" charset="0"/>
                                </a:rPr>
                                <m:t>𝐴𝑟𝑒𝑎</m:t>
                              </m:r>
                            </m:e>
                            <m:sub>
                              <m:r>
                                <a:rPr lang="en-AU" sz="1800" b="0" i="1" smtClean="0">
                                  <a:latin typeface="Cambria Math" panose="02040503050406030204" pitchFamily="18" charset="0"/>
                                </a:rPr>
                                <m:t>2</m:t>
                              </m:r>
                            </m:sub>
                          </m:sSub>
                        </m:oMath>
                      </m:oMathPara>
                    </a14:m>
                    <a:endParaRPr lang="en-AU" sz="1800" dirty="0"/>
                  </a:p>
                </p:txBody>
              </p:sp>
            </mc:Choice>
            <mc:Fallback xmlns="">
              <p:sp>
                <p:nvSpPr>
                  <p:cNvPr id="15" name="TextBox 14">
                    <a:extLst>
                      <a:ext uri="{FF2B5EF4-FFF2-40B4-BE49-F238E27FC236}">
                        <a16:creationId xmlns:a16="http://schemas.microsoft.com/office/drawing/2014/main" id="{EA53E517-FA2A-C7E1-4699-368AA1E254EC}"/>
                      </a:ext>
                    </a:extLst>
                  </p:cNvPr>
                  <p:cNvSpPr txBox="1">
                    <a:spLocks noRot="1" noChangeAspect="1" noMove="1" noResize="1" noEditPoints="1" noAdjustHandles="1" noChangeArrowheads="1" noChangeShapeType="1" noTextEdit="1"/>
                  </p:cNvSpPr>
                  <p:nvPr/>
                </p:nvSpPr>
                <p:spPr>
                  <a:xfrm>
                    <a:off x="5099888" y="5436716"/>
                    <a:ext cx="1544523" cy="665617"/>
                  </a:xfrm>
                  <a:prstGeom prst="rect">
                    <a:avLst/>
                  </a:prstGeom>
                  <a:blipFill>
                    <a:blip r:embed="rId6"/>
                    <a:stretch>
                      <a:fillRect/>
                    </a:stretch>
                  </a:blipFill>
                </p:spPr>
                <p:txBody>
                  <a:bodyPr/>
                  <a:lstStyle/>
                  <a:p>
                    <a:r>
                      <a:rPr lang="en-AU">
                        <a:noFill/>
                      </a:rPr>
                      <a:t> </a:t>
                    </a:r>
                  </a:p>
                </p:txBody>
              </p:sp>
            </mc:Fallback>
          </mc:AlternateContent>
        </p:grpSp>
      </p:grpSp>
    </p:spTree>
    <p:extLst>
      <p:ext uri="{BB962C8B-B14F-4D97-AF65-F5344CB8AC3E}">
        <p14:creationId xmlns:p14="http://schemas.microsoft.com/office/powerpoint/2010/main" val="250555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4DE44-A556-CB4C-02D3-3A9BA1A517D7}"/>
              </a:ext>
            </a:extLst>
          </p:cNvPr>
          <p:cNvSpPr>
            <a:spLocks noGrp="1"/>
          </p:cNvSpPr>
          <p:nvPr>
            <p:ph type="ctrTitle"/>
          </p:nvPr>
        </p:nvSpPr>
        <p:spPr/>
        <p:txBody>
          <a:bodyPr/>
          <a:lstStyle/>
          <a:p>
            <a:r>
              <a:rPr lang="en-AU" dirty="0"/>
              <a:t>Surface area</a:t>
            </a:r>
          </a:p>
        </p:txBody>
      </p:sp>
      <p:sp>
        <p:nvSpPr>
          <p:cNvPr id="4" name="Text Placeholder 3">
            <a:extLst>
              <a:ext uri="{FF2B5EF4-FFF2-40B4-BE49-F238E27FC236}">
                <a16:creationId xmlns:a16="http://schemas.microsoft.com/office/drawing/2014/main" id="{1EE6E56B-C2E4-85AB-F26A-35B962AB35F5}"/>
              </a:ext>
            </a:extLst>
          </p:cNvPr>
          <p:cNvSpPr>
            <a:spLocks noGrp="1"/>
          </p:cNvSpPr>
          <p:nvPr>
            <p:ph type="body" sz="quarter" idx="11"/>
          </p:nvPr>
        </p:nvSpPr>
        <p:spPr>
          <a:xfrm>
            <a:off x="539999" y="3429000"/>
            <a:ext cx="5157415" cy="372146"/>
          </a:xfrm>
        </p:spPr>
        <p:txBody>
          <a:bodyPr/>
          <a:lstStyle/>
          <a:p>
            <a:r>
              <a:rPr lang="en-AU" sz="3600" dirty="0"/>
              <a:t>Exploring unknowns</a:t>
            </a:r>
          </a:p>
        </p:txBody>
      </p:sp>
    </p:spTree>
    <p:extLst>
      <p:ext uri="{BB962C8B-B14F-4D97-AF65-F5344CB8AC3E}">
        <p14:creationId xmlns:p14="http://schemas.microsoft.com/office/powerpoint/2010/main" val="13425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a:xfrm>
            <a:off x="360000" y="360000"/>
            <a:ext cx="10080000" cy="545601"/>
          </a:xfrm>
        </p:spPr>
        <p:txBody>
          <a:bodyPr/>
          <a:lstStyle/>
          <a:p>
            <a:r>
              <a:rPr lang="en-AU" dirty="0"/>
              <a:t>Surface area – question 1</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a:xfrm>
            <a:off x="360000" y="982520"/>
            <a:ext cx="10080000" cy="310015"/>
          </a:xfrm>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4294967295"/>
          </p:nvPr>
        </p:nvSpPr>
        <p:spPr>
          <a:xfrm>
            <a:off x="360000" y="1619250"/>
            <a:ext cx="11483975" cy="1522413"/>
          </a:xfrm>
        </p:spPr>
        <p:txBody>
          <a:bodyPr/>
          <a:lstStyle/>
          <a:p>
            <a:pPr marL="285750" indent="-285750">
              <a:buFont typeface="Arial" panose="020B0604020202020204" pitchFamily="34" charset="0"/>
              <a:buChar char="•"/>
            </a:pPr>
            <a:r>
              <a:rPr lang="en-AU" sz="1800" dirty="0">
                <a:effectLst/>
                <a:ea typeface="Calibri" panose="020F0502020204030204" pitchFamily="34" charset="0"/>
              </a:rPr>
              <a:t>A rectangular prism has a height of 6cm, a width of 8cm and a surface area of 390cm</a:t>
            </a:r>
            <a:r>
              <a:rPr lang="en-AU" sz="1800" baseline="30000" dirty="0">
                <a:effectLst/>
                <a:ea typeface="Calibri" panose="020F0502020204030204" pitchFamily="34" charset="0"/>
              </a:rPr>
              <a:t>2</a:t>
            </a:r>
            <a:r>
              <a:rPr lang="en-AU" sz="1800" dirty="0">
                <a:effectLst/>
                <a:ea typeface="Calibri" panose="020F0502020204030204" pitchFamily="34" charset="0"/>
              </a:rPr>
              <a:t>. </a:t>
            </a:r>
          </a:p>
          <a:p>
            <a:pPr marL="285750" indent="-285750">
              <a:buFont typeface="Arial" panose="020B0604020202020204" pitchFamily="34" charset="0"/>
              <a:buChar char="•"/>
            </a:pPr>
            <a:r>
              <a:rPr lang="en-AU" sz="1800" dirty="0">
                <a:effectLst/>
                <a:ea typeface="Calibri" panose="020F0502020204030204" pitchFamily="34" charset="0"/>
              </a:rPr>
              <a:t>Determine the missing dimension of the prism.</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5BDA4E6-5370-693F-9F09-ECC415269979}"/>
                  </a:ext>
                </a:extLst>
              </p:cNvPr>
              <p:cNvSpPr txBox="1"/>
              <p:nvPr/>
            </p:nvSpPr>
            <p:spPr>
              <a:xfrm>
                <a:off x="360000" y="3007347"/>
                <a:ext cx="5190379" cy="3508653"/>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𝑆𝐴</m:t>
                      </m:r>
                      <m:r>
                        <a:rPr lang="en-AU" i="1">
                          <a:latin typeface="Cambria Math" panose="02040503050406030204" pitchFamily="18" charset="0"/>
                        </a:rPr>
                        <m:t>=2×</m:t>
                      </m:r>
                      <m:r>
                        <a:rPr lang="en-AU" i="1">
                          <a:latin typeface="Cambria Math" panose="02040503050406030204" pitchFamily="18" charset="0"/>
                        </a:rPr>
                        <m:t>𝑓𝑟𝑜𝑛𝑡</m:t>
                      </m:r>
                      <m:r>
                        <a:rPr lang="en-AU" i="1">
                          <a:latin typeface="Cambria Math" panose="02040503050406030204" pitchFamily="18" charset="0"/>
                        </a:rPr>
                        <m:t>+2×</m:t>
                      </m:r>
                      <m:r>
                        <a:rPr lang="en-AU" i="1">
                          <a:latin typeface="Cambria Math" panose="02040503050406030204" pitchFamily="18" charset="0"/>
                        </a:rPr>
                        <m:t>𝑠𝑖𝑑𝑒</m:t>
                      </m:r>
                      <m:r>
                        <a:rPr lang="en-AU" i="1">
                          <a:latin typeface="Cambria Math" panose="02040503050406030204" pitchFamily="18" charset="0"/>
                        </a:rPr>
                        <m:t>+2×</m:t>
                      </m:r>
                      <m:r>
                        <a:rPr lang="en-AU" i="1">
                          <a:latin typeface="Cambria Math" panose="02040503050406030204" pitchFamily="18" charset="0"/>
                        </a:rPr>
                        <m:t>𝑡𝑜𝑝</m:t>
                      </m:r>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390=</m:t>
                      </m:r>
                      <m:d>
                        <m:dPr>
                          <m:ctrlPr>
                            <a:rPr lang="en-AU" i="1">
                              <a:latin typeface="Cambria Math" panose="02040503050406030204" pitchFamily="18" charset="0"/>
                            </a:rPr>
                          </m:ctrlPr>
                        </m:dPr>
                        <m:e>
                          <m:r>
                            <a:rPr lang="en-AU" i="1">
                              <a:latin typeface="Cambria Math" panose="02040503050406030204" pitchFamily="18" charset="0"/>
                            </a:rPr>
                            <m:t>2×6×8</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2×6×</m:t>
                          </m:r>
                          <m:r>
                            <a:rPr lang="en-AU" i="1">
                              <a:latin typeface="Cambria Math" panose="02040503050406030204" pitchFamily="18" charset="0"/>
                            </a:rPr>
                            <m:t>𝑥</m:t>
                          </m:r>
                        </m:e>
                      </m:d>
                      <m:r>
                        <a:rPr lang="en-AU" i="1">
                          <a:latin typeface="Cambria Math" panose="02040503050406030204" pitchFamily="18" charset="0"/>
                        </a:rPr>
                        <m:t>+(2×8×</m:t>
                      </m:r>
                      <m:r>
                        <a:rPr lang="en-AU" i="1">
                          <a:latin typeface="Cambria Math" panose="02040503050406030204" pitchFamily="18" charset="0"/>
                        </a:rPr>
                        <m:t>𝑥</m:t>
                      </m:r>
                      <m:r>
                        <a:rPr lang="en-AU" i="1">
                          <a:latin typeface="Cambria Math" panose="02040503050406030204" pitchFamily="18" charset="0"/>
                        </a:rPr>
                        <m:t>)</m:t>
                      </m:r>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390=96+12</m:t>
                      </m:r>
                      <m:r>
                        <a:rPr lang="en-AU" i="1">
                          <a:latin typeface="Cambria Math" panose="02040503050406030204" pitchFamily="18" charset="0"/>
                        </a:rPr>
                        <m:t>𝑥</m:t>
                      </m:r>
                      <m:r>
                        <a:rPr lang="en-AU" i="1">
                          <a:latin typeface="Cambria Math" panose="02040503050406030204" pitchFamily="18" charset="0"/>
                        </a:rPr>
                        <m:t>+16</m:t>
                      </m:r>
                      <m:r>
                        <a:rPr lang="en-AU" i="1">
                          <a:latin typeface="Cambria Math" panose="02040503050406030204" pitchFamily="18" charset="0"/>
                        </a:rPr>
                        <m:t>𝑥</m:t>
                      </m:r>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390=96+28</m:t>
                      </m:r>
                      <m:r>
                        <a:rPr lang="en-AU" i="1">
                          <a:latin typeface="Cambria Math" panose="02040503050406030204" pitchFamily="18" charset="0"/>
                        </a:rPr>
                        <m:t>𝑥</m:t>
                      </m:r>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28</m:t>
                      </m:r>
                      <m:r>
                        <a:rPr lang="en-AU" i="1">
                          <a:latin typeface="Cambria Math" panose="02040503050406030204" pitchFamily="18" charset="0"/>
                        </a:rPr>
                        <m:t>𝑥</m:t>
                      </m:r>
                      <m:r>
                        <a:rPr lang="en-AU" i="1">
                          <a:latin typeface="Cambria Math" panose="02040503050406030204" pitchFamily="18" charset="0"/>
                        </a:rPr>
                        <m:t>=294</m:t>
                      </m:r>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=10.5</m:t>
                      </m:r>
                      <m:r>
                        <a:rPr lang="en-AU" i="1">
                          <a:latin typeface="Cambria Math" panose="02040503050406030204" pitchFamily="18" charset="0"/>
                        </a:rPr>
                        <m:t>𝑐𝑚</m:t>
                      </m:r>
                    </m:oMath>
                  </m:oMathPara>
                </a14:m>
                <a:endParaRPr lang="en-AU" i="1" dirty="0"/>
              </a:p>
            </p:txBody>
          </p:sp>
        </mc:Choice>
        <mc:Fallback>
          <p:sp>
            <p:nvSpPr>
              <p:cNvPr id="10" name="TextBox 9">
                <a:extLst>
                  <a:ext uri="{FF2B5EF4-FFF2-40B4-BE49-F238E27FC236}">
                    <a16:creationId xmlns:a16="http://schemas.microsoft.com/office/drawing/2014/main" id="{65BDA4E6-5370-693F-9F09-ECC415269979}"/>
                  </a:ext>
                </a:extLst>
              </p:cNvPr>
              <p:cNvSpPr txBox="1">
                <a:spLocks noRot="1" noChangeAspect="1" noMove="1" noResize="1" noEditPoints="1" noAdjustHandles="1" noChangeArrowheads="1" noChangeShapeType="1" noTextEdit="1"/>
              </p:cNvSpPr>
              <p:nvPr/>
            </p:nvSpPr>
            <p:spPr>
              <a:xfrm>
                <a:off x="360000" y="3007347"/>
                <a:ext cx="5190379" cy="3508653"/>
              </a:xfrm>
              <a:prstGeom prst="rect">
                <a:avLst/>
              </a:prstGeom>
              <a:blipFill>
                <a:blip r:embed="rId2"/>
                <a:stretch>
                  <a:fillRect/>
                </a:stretch>
              </a:blipFill>
            </p:spPr>
            <p:txBody>
              <a:bodyPr/>
              <a:lstStyle/>
              <a:p>
                <a:r>
                  <a:rPr lang="en-AU">
                    <a:noFill/>
                  </a:rPr>
                  <a:t> </a:t>
                </a:r>
              </a:p>
            </p:txBody>
          </p:sp>
        </mc:Fallback>
      </mc:AlternateContent>
      <p:pic>
        <p:nvPicPr>
          <p:cNvPr id="6" name="Picture 5" descr="A rectangular prism with a height of 6cm and a width of 8cm. ">
            <a:extLst>
              <a:ext uri="{FF2B5EF4-FFF2-40B4-BE49-F238E27FC236}">
                <a16:creationId xmlns:a16="http://schemas.microsoft.com/office/drawing/2014/main" id="{0E48184B-739C-A01F-E821-49E252236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662" y="2989347"/>
            <a:ext cx="6256338" cy="3508653"/>
          </a:xfrm>
          <a:prstGeom prst="rect">
            <a:avLst/>
          </a:prstGeom>
        </p:spPr>
      </p:pic>
    </p:spTree>
    <p:extLst>
      <p:ext uri="{BB962C8B-B14F-4D97-AF65-F5344CB8AC3E}">
        <p14:creationId xmlns:p14="http://schemas.microsoft.com/office/powerpoint/2010/main" val="72412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a:xfrm>
            <a:off x="360000" y="360000"/>
            <a:ext cx="10080000" cy="545601"/>
          </a:xfrm>
        </p:spPr>
        <p:txBody>
          <a:bodyPr/>
          <a:lstStyle/>
          <a:p>
            <a:r>
              <a:rPr lang="en-AU" dirty="0"/>
              <a:t>Surface area – question 2</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a:xfrm>
            <a:off x="360000" y="982520"/>
            <a:ext cx="10080000" cy="310015"/>
          </a:xfrm>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4294967295"/>
          </p:nvPr>
        </p:nvSpPr>
        <p:spPr>
          <a:xfrm>
            <a:off x="360001" y="1619251"/>
            <a:ext cx="10080000" cy="1050070"/>
          </a:xfrm>
        </p:spPr>
        <p:txBody>
          <a:bodyPr/>
          <a:lstStyle/>
          <a:p>
            <a:pPr marL="285750" indent="-285750">
              <a:buFont typeface="Arial" panose="020B0604020202020204" pitchFamily="34" charset="0"/>
              <a:buChar char="•"/>
            </a:pPr>
            <a:r>
              <a:rPr lang="en-AU" sz="1800" dirty="0">
                <a:effectLst/>
                <a:ea typeface="Calibri" panose="020F0502020204030204" pitchFamily="34" charset="0"/>
              </a:rPr>
              <a:t>A triangular prism has a height of 6cm, a width of 8cm and a surface area of 390cm</a:t>
            </a:r>
            <a:r>
              <a:rPr lang="en-AU" sz="1800" baseline="30000" dirty="0">
                <a:effectLst/>
                <a:ea typeface="Calibri" panose="020F0502020204030204" pitchFamily="34" charset="0"/>
              </a:rPr>
              <a:t>2</a:t>
            </a:r>
            <a:r>
              <a:rPr lang="en-AU" sz="1800" dirty="0">
                <a:effectLst/>
                <a:ea typeface="Calibri" panose="020F0502020204030204" pitchFamily="34" charset="0"/>
              </a:rPr>
              <a:t>. </a:t>
            </a:r>
          </a:p>
          <a:p>
            <a:pPr marL="285750" indent="-285750">
              <a:buFont typeface="Arial" panose="020B0604020202020204" pitchFamily="34" charset="0"/>
              <a:buChar char="•"/>
            </a:pPr>
            <a:r>
              <a:rPr lang="en-AU" sz="1800" dirty="0">
                <a:effectLst/>
                <a:ea typeface="Calibri" panose="020F0502020204030204" pitchFamily="34" charset="0"/>
              </a:rPr>
              <a:t>Determine the missing dimension of the prism.</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5BDA4E6-5370-693F-9F09-ECC415269979}"/>
                  </a:ext>
                </a:extLst>
              </p:cNvPr>
              <p:cNvSpPr txBox="1"/>
              <p:nvPr/>
            </p:nvSpPr>
            <p:spPr>
              <a:xfrm>
                <a:off x="360000" y="2669320"/>
                <a:ext cx="6026434" cy="402668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𝑆𝐴</m:t>
                      </m:r>
                      <m:r>
                        <a:rPr lang="en-AU" i="1">
                          <a:latin typeface="Cambria Math" panose="02040503050406030204" pitchFamily="18" charset="0"/>
                        </a:rPr>
                        <m:t>=2×</m:t>
                      </m:r>
                      <m:r>
                        <a:rPr lang="en-AU" i="1">
                          <a:latin typeface="Cambria Math" panose="02040503050406030204" pitchFamily="18" charset="0"/>
                        </a:rPr>
                        <m:t>𝑓𝑟𝑜𝑛𝑡</m:t>
                      </m:r>
                      <m:r>
                        <a:rPr lang="en-AU" i="1">
                          <a:latin typeface="Cambria Math" panose="02040503050406030204" pitchFamily="18" charset="0"/>
                        </a:rPr>
                        <m:t>+</m:t>
                      </m:r>
                      <m:r>
                        <a:rPr lang="en-AU" i="1">
                          <a:latin typeface="Cambria Math" panose="02040503050406030204" pitchFamily="18" charset="0"/>
                        </a:rPr>
                        <m:t>𝑏𝑎𝑠𝑒</m:t>
                      </m:r>
                      <m:r>
                        <a:rPr lang="en-AU" i="1">
                          <a:latin typeface="Cambria Math" panose="02040503050406030204" pitchFamily="18" charset="0"/>
                        </a:rPr>
                        <m:t>+</m:t>
                      </m:r>
                      <m:r>
                        <a:rPr lang="en-AU" i="1">
                          <a:latin typeface="Cambria Math" panose="02040503050406030204" pitchFamily="18" charset="0"/>
                        </a:rPr>
                        <m:t>𝑏𝑎𝑐𝑘</m:t>
                      </m:r>
                      <m:r>
                        <a:rPr lang="en-AU" i="1">
                          <a:latin typeface="Cambria Math" panose="02040503050406030204" pitchFamily="18" charset="0"/>
                        </a:rPr>
                        <m:t>+</m:t>
                      </m:r>
                      <m:r>
                        <a:rPr lang="en-AU" i="1">
                          <a:latin typeface="Cambria Math" panose="02040503050406030204" pitchFamily="18" charset="0"/>
                        </a:rPr>
                        <m:t>𝑠𝑙𝑜𝑝𝑒</m:t>
                      </m:r>
                      <m:r>
                        <a:rPr lang="en-AU" i="1">
                          <a:latin typeface="Cambria Math" panose="02040503050406030204" pitchFamily="18" charset="0"/>
                        </a:rPr>
                        <m:t> </m:t>
                      </m:r>
                      <m:r>
                        <a:rPr lang="en-AU" i="1">
                          <a:latin typeface="Cambria Math" panose="02040503050406030204" pitchFamily="18" charset="0"/>
                        </a:rPr>
                        <m:t>𝑟𝑒𝑐𝑡𝑎𝑛𝑔𝑙𝑒</m:t>
                      </m:r>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390=</m:t>
                      </m:r>
                      <m:d>
                        <m:dPr>
                          <m:ctrlPr>
                            <a:rPr lang="en-AU" i="1">
                              <a:latin typeface="Cambria Math" panose="02040503050406030204" pitchFamily="18" charset="0"/>
                            </a:rPr>
                          </m:ctrlPr>
                        </m:dPr>
                        <m:e>
                          <m:r>
                            <a:rPr lang="en-AU" i="1">
                              <a:latin typeface="Cambria Math" panose="02040503050406030204" pitchFamily="18" charset="0"/>
                            </a:rPr>
                            <m:t>2×</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rPr>
                            <m:t>×6×8</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8×</m:t>
                          </m:r>
                          <m:r>
                            <a:rPr lang="en-AU" i="1">
                              <a:latin typeface="Cambria Math" panose="02040503050406030204" pitchFamily="18" charset="0"/>
                            </a:rPr>
                            <m:t>𝑥</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6×</m:t>
                          </m:r>
                          <m:r>
                            <a:rPr lang="en-AU" i="1">
                              <a:latin typeface="Cambria Math" panose="02040503050406030204" pitchFamily="18" charset="0"/>
                            </a:rPr>
                            <m:t>𝑥</m:t>
                          </m:r>
                        </m:e>
                      </m:d>
                      <m:r>
                        <a:rPr lang="en-AU" i="1">
                          <a:latin typeface="Cambria Math" panose="02040503050406030204" pitchFamily="18" charset="0"/>
                        </a:rPr>
                        <m:t>+(10×</m:t>
                      </m:r>
                      <m:r>
                        <a:rPr lang="en-AU" i="1">
                          <a:latin typeface="Cambria Math" panose="02040503050406030204" pitchFamily="18" charset="0"/>
                        </a:rPr>
                        <m:t>𝑥</m:t>
                      </m:r>
                      <m:r>
                        <a:rPr lang="en-AU" i="1">
                          <a:latin typeface="Cambria Math" panose="02040503050406030204" pitchFamily="18" charset="0"/>
                        </a:rPr>
                        <m:t>)</m:t>
                      </m:r>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390=48+8</m:t>
                      </m:r>
                      <m:r>
                        <a:rPr lang="en-AU" i="1">
                          <a:latin typeface="Cambria Math" panose="02040503050406030204" pitchFamily="18" charset="0"/>
                        </a:rPr>
                        <m:t>𝑥</m:t>
                      </m:r>
                      <m:r>
                        <a:rPr lang="en-AU" i="1">
                          <a:latin typeface="Cambria Math" panose="02040503050406030204" pitchFamily="18" charset="0"/>
                        </a:rPr>
                        <m:t>+6</m:t>
                      </m:r>
                      <m:r>
                        <a:rPr lang="en-AU" i="1">
                          <a:latin typeface="Cambria Math" panose="02040503050406030204" pitchFamily="18" charset="0"/>
                        </a:rPr>
                        <m:t>𝑥</m:t>
                      </m:r>
                      <m:r>
                        <a:rPr lang="en-AU" i="1">
                          <a:latin typeface="Cambria Math" panose="02040503050406030204" pitchFamily="18" charset="0"/>
                        </a:rPr>
                        <m:t>+10</m:t>
                      </m:r>
                      <m:r>
                        <a:rPr lang="en-AU" i="1">
                          <a:latin typeface="Cambria Math" panose="02040503050406030204" pitchFamily="18" charset="0"/>
                        </a:rPr>
                        <m:t>𝑥</m:t>
                      </m:r>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390=48+24</m:t>
                      </m:r>
                      <m:r>
                        <a:rPr lang="en-AU" i="1">
                          <a:latin typeface="Cambria Math" panose="02040503050406030204" pitchFamily="18" charset="0"/>
                        </a:rPr>
                        <m:t>𝑥</m:t>
                      </m:r>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24</m:t>
                      </m:r>
                      <m:r>
                        <a:rPr lang="en-AU" i="1">
                          <a:latin typeface="Cambria Math" panose="02040503050406030204" pitchFamily="18" charset="0"/>
                        </a:rPr>
                        <m:t>𝑥</m:t>
                      </m:r>
                      <m:r>
                        <a:rPr lang="en-AU" i="1">
                          <a:latin typeface="Cambria Math" panose="02040503050406030204" pitchFamily="18" charset="0"/>
                        </a:rPr>
                        <m:t>=342</m:t>
                      </m:r>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=14.25</m:t>
                      </m:r>
                      <m:r>
                        <a:rPr lang="en-AU" i="1">
                          <a:latin typeface="Cambria Math" panose="02040503050406030204" pitchFamily="18" charset="0"/>
                        </a:rPr>
                        <m:t>𝑐𝑚</m:t>
                      </m:r>
                    </m:oMath>
                  </m:oMathPara>
                </a14:m>
                <a:endParaRPr lang="en-AU" i="1" dirty="0"/>
              </a:p>
            </p:txBody>
          </p:sp>
        </mc:Choice>
        <mc:Fallback>
          <p:sp>
            <p:nvSpPr>
              <p:cNvPr id="10" name="TextBox 9">
                <a:extLst>
                  <a:ext uri="{FF2B5EF4-FFF2-40B4-BE49-F238E27FC236}">
                    <a16:creationId xmlns:a16="http://schemas.microsoft.com/office/drawing/2014/main" id="{65BDA4E6-5370-693F-9F09-ECC415269979}"/>
                  </a:ext>
                </a:extLst>
              </p:cNvPr>
              <p:cNvSpPr txBox="1">
                <a:spLocks noRot="1" noChangeAspect="1" noMove="1" noResize="1" noEditPoints="1" noAdjustHandles="1" noChangeArrowheads="1" noChangeShapeType="1" noTextEdit="1"/>
              </p:cNvSpPr>
              <p:nvPr/>
            </p:nvSpPr>
            <p:spPr>
              <a:xfrm>
                <a:off x="360000" y="2669320"/>
                <a:ext cx="6026434" cy="4026680"/>
              </a:xfrm>
              <a:prstGeom prst="rect">
                <a:avLst/>
              </a:prstGeom>
              <a:blipFill>
                <a:blip r:embed="rId2"/>
                <a:stretch>
                  <a:fillRect/>
                </a:stretch>
              </a:blipFill>
            </p:spPr>
            <p:txBody>
              <a:bodyPr/>
              <a:lstStyle/>
              <a:p>
                <a:r>
                  <a:rPr lang="en-AU">
                    <a:noFill/>
                  </a:rPr>
                  <a:t> </a:t>
                </a:r>
              </a:p>
            </p:txBody>
          </p:sp>
        </mc:Fallback>
      </mc:AlternateContent>
      <p:pic>
        <p:nvPicPr>
          <p:cNvPr id="7" name="Picture 6" descr="A triangular prism with a height of 6cm and a width of 8cm. ">
            <a:extLst>
              <a:ext uri="{FF2B5EF4-FFF2-40B4-BE49-F238E27FC236}">
                <a16:creationId xmlns:a16="http://schemas.microsoft.com/office/drawing/2014/main" id="{5AB5AEBE-F3AA-26B4-25CE-43A4BE442BC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76503" y="1959237"/>
            <a:ext cx="4467497" cy="250155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438ED7C-0C17-1D71-8BB5-B3C4AC3C4DFE}"/>
                  </a:ext>
                </a:extLst>
              </p:cNvPr>
              <p:cNvSpPr txBox="1"/>
              <p:nvPr/>
            </p:nvSpPr>
            <p:spPr>
              <a:xfrm>
                <a:off x="8724547" y="4585194"/>
                <a:ext cx="2319674" cy="1912806"/>
              </a:xfrm>
              <a:prstGeom prst="rect">
                <a:avLst/>
              </a:prstGeom>
              <a:noFill/>
            </p:spPr>
            <p:txBody>
              <a:bodyPr wrap="none" lIns="0" tIns="0" rIns="0" bIns="0" rtlCol="0">
                <a:noAutofit/>
              </a:bodyPr>
              <a:lstStyle/>
              <a:p>
                <a:pPr>
                  <a:lnSpc>
                    <a:spcPct val="114000"/>
                  </a:lnSpc>
                  <a:spcAft>
                    <a:spcPts val="1200"/>
                  </a:spcAft>
                </a:pPr>
                <a:r>
                  <a:rPr lang="en-AU" i="1" dirty="0"/>
                  <a:t>Find the hypotenuse</a:t>
                </a:r>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m:t>
                      </m:r>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r>
                                <a:rPr lang="en-AU" i="1">
                                  <a:latin typeface="Cambria Math" panose="02040503050406030204" pitchFamily="18" charset="0"/>
                                </a:rPr>
                                <m:t>8</m:t>
                              </m:r>
                            </m:e>
                            <m:sup>
                              <m:r>
                                <a:rPr lang="en-AU" i="1">
                                  <a:latin typeface="Cambria Math" panose="02040503050406030204" pitchFamily="18" charset="0"/>
                                </a:rPr>
                                <m:t>2</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6</m:t>
                              </m:r>
                            </m:e>
                            <m:sup>
                              <m:r>
                                <a:rPr lang="en-AU" i="1">
                                  <a:latin typeface="Cambria Math" panose="02040503050406030204" pitchFamily="18" charset="0"/>
                                </a:rPr>
                                <m:t>2</m:t>
                              </m:r>
                            </m:sup>
                          </m:sSup>
                        </m:e>
                      </m:rad>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100</m:t>
                          </m:r>
                        </m:e>
                      </m:rad>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=10</m:t>
                      </m:r>
                    </m:oMath>
                  </m:oMathPara>
                </a14:m>
                <a:endParaRPr lang="en-AU" i="1" dirty="0"/>
              </a:p>
            </p:txBody>
          </p:sp>
        </mc:Choice>
        <mc:Fallback xmlns="">
          <p:sp>
            <p:nvSpPr>
              <p:cNvPr id="8" name="TextBox 7">
                <a:extLst>
                  <a:ext uri="{FF2B5EF4-FFF2-40B4-BE49-F238E27FC236}">
                    <a16:creationId xmlns:a16="http://schemas.microsoft.com/office/drawing/2014/main" id="{3438ED7C-0C17-1D71-8BB5-B3C4AC3C4DFE}"/>
                  </a:ext>
                </a:extLst>
              </p:cNvPr>
              <p:cNvSpPr txBox="1">
                <a:spLocks noRot="1" noChangeAspect="1" noMove="1" noResize="1" noEditPoints="1" noAdjustHandles="1" noChangeArrowheads="1" noChangeShapeType="1" noTextEdit="1"/>
              </p:cNvSpPr>
              <p:nvPr/>
            </p:nvSpPr>
            <p:spPr>
              <a:xfrm>
                <a:off x="8724547" y="4585194"/>
                <a:ext cx="2319674" cy="1912806"/>
              </a:xfrm>
              <a:prstGeom prst="rect">
                <a:avLst/>
              </a:prstGeom>
              <a:blipFill>
                <a:blip r:embed="rId4"/>
                <a:stretch>
                  <a:fillRect l="-6037" t="-3185"/>
                </a:stretch>
              </a:blipFill>
            </p:spPr>
            <p:txBody>
              <a:bodyPr/>
              <a:lstStyle/>
              <a:p>
                <a:r>
                  <a:rPr lang="en-AU">
                    <a:noFill/>
                  </a:rPr>
                  <a:t> </a:t>
                </a:r>
              </a:p>
            </p:txBody>
          </p:sp>
        </mc:Fallback>
      </mc:AlternateContent>
      <p:cxnSp>
        <p:nvCxnSpPr>
          <p:cNvPr id="11" name="Straight Arrow Connector 10">
            <a:extLst>
              <a:ext uri="{FF2B5EF4-FFF2-40B4-BE49-F238E27FC236}">
                <a16:creationId xmlns:a16="http://schemas.microsoft.com/office/drawing/2014/main" id="{1A8E6822-15AD-9FB5-4BC1-B6E21328CC6C}"/>
              </a:ext>
              <a:ext uri="{C183D7F6-B498-43B3-948B-1728B52AA6E4}">
                <adec:decorative xmlns:adec="http://schemas.microsoft.com/office/drawing/2017/decorative" val="1"/>
              </a:ext>
            </a:extLst>
          </p:cNvPr>
          <p:cNvCxnSpPr>
            <a:cxnSpLocks/>
          </p:cNvCxnSpPr>
          <p:nvPr/>
        </p:nvCxnSpPr>
        <p:spPr>
          <a:xfrm flipH="1" flipV="1">
            <a:off x="5890602" y="3855951"/>
            <a:ext cx="2706255" cy="80054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85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a:xfrm>
            <a:off x="360000" y="360000"/>
            <a:ext cx="10080000" cy="545601"/>
          </a:xfrm>
        </p:spPr>
        <p:txBody>
          <a:bodyPr/>
          <a:lstStyle/>
          <a:p>
            <a:r>
              <a:rPr lang="en-AU" dirty="0"/>
              <a:t>Surface area – question 3</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a:xfrm>
            <a:off x="360000" y="982520"/>
            <a:ext cx="10080000" cy="310015"/>
          </a:xfrm>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4294967295"/>
          </p:nvPr>
        </p:nvSpPr>
        <p:spPr>
          <a:xfrm>
            <a:off x="360000" y="1619250"/>
            <a:ext cx="11483975" cy="1522413"/>
          </a:xfrm>
        </p:spPr>
        <p:txBody>
          <a:bodyPr/>
          <a:lstStyle/>
          <a:p>
            <a:pPr marL="285750" lvl="0" indent="-285750">
              <a:lnSpc>
                <a:spcPct val="150000"/>
              </a:lnSpc>
              <a:spcBef>
                <a:spcPts val="1200"/>
              </a:spcBef>
              <a:buFont typeface="Arial" panose="020B0604020202020204" pitchFamily="34" charset="0"/>
              <a:buChar char="•"/>
            </a:pPr>
            <a:r>
              <a:rPr lang="en-AU" sz="1800" dirty="0">
                <a:effectLst/>
                <a:ea typeface="Calibri" panose="020F0502020204030204" pitchFamily="34" charset="0"/>
              </a:rPr>
              <a:t>Four cubes, each with a surface area of 24cm</a:t>
            </a:r>
            <a:r>
              <a:rPr lang="en-AU" sz="1800" baseline="30000" dirty="0">
                <a:effectLst/>
                <a:ea typeface="Calibri" panose="020F0502020204030204" pitchFamily="34" charset="0"/>
              </a:rPr>
              <a:t>2</a:t>
            </a:r>
            <a:r>
              <a:rPr lang="en-AU" sz="1800" dirty="0">
                <a:effectLst/>
                <a:ea typeface="Calibri" panose="020F0502020204030204" pitchFamily="34" charset="0"/>
              </a:rPr>
              <a:t> are placed together to make a cuboid as shown. </a:t>
            </a:r>
          </a:p>
          <a:p>
            <a:pPr marL="285750" lvl="0" indent="-285750">
              <a:lnSpc>
                <a:spcPct val="150000"/>
              </a:lnSpc>
              <a:spcBef>
                <a:spcPts val="1200"/>
              </a:spcBef>
              <a:buFont typeface="Arial" panose="020B0604020202020204" pitchFamily="34" charset="0"/>
              <a:buChar char="•"/>
            </a:pPr>
            <a:r>
              <a:rPr lang="en-AU" sz="1800" dirty="0">
                <a:effectLst/>
                <a:ea typeface="Calibri" panose="020F0502020204030204" pitchFamily="34" charset="0"/>
              </a:rPr>
              <a:t>What is the surface area of this cuboid?</a:t>
            </a:r>
          </a:p>
        </p:txBody>
      </p:sp>
      <p:sp>
        <p:nvSpPr>
          <p:cNvPr id="9" name="Cube 8" descr="A cube">
            <a:extLst>
              <a:ext uri="{FF2B5EF4-FFF2-40B4-BE49-F238E27FC236}">
                <a16:creationId xmlns:a16="http://schemas.microsoft.com/office/drawing/2014/main" id="{4D265A56-94DA-7B22-76F8-70C43357ED90}"/>
              </a:ext>
              <a:ext uri="{C183D7F6-B498-43B3-948B-1728B52AA6E4}">
                <adec:decorative xmlns:adec="http://schemas.microsoft.com/office/drawing/2017/decorative" val="0"/>
              </a:ext>
            </a:extLst>
          </p:cNvPr>
          <p:cNvSpPr/>
          <p:nvPr/>
        </p:nvSpPr>
        <p:spPr>
          <a:xfrm>
            <a:off x="360000" y="3086784"/>
            <a:ext cx="1083418" cy="1145540"/>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5BDA4E6-5370-693F-9F09-ECC415269979}"/>
                  </a:ext>
                </a:extLst>
              </p:cNvPr>
              <p:cNvSpPr txBox="1"/>
              <p:nvPr/>
            </p:nvSpPr>
            <p:spPr>
              <a:xfrm>
                <a:off x="360000" y="4414577"/>
                <a:ext cx="6026434" cy="2369880"/>
              </a:xfrm>
              <a:prstGeom prst="rect">
                <a:avLst/>
              </a:prstGeom>
              <a:noFill/>
            </p:spPr>
            <p:txBody>
              <a:bodyPr wrap="square">
                <a:spAutoFit/>
              </a:bodyPr>
              <a:lstStyle/>
              <a:p>
                <a:pPr>
                  <a:lnSpc>
                    <a:spcPct val="150000"/>
                  </a:lnSpc>
                  <a:spcAft>
                    <a:spcPts val="1200"/>
                  </a:spcAft>
                </a:pPr>
                <a:r>
                  <a:rPr lang="en-AU" sz="1800" dirty="0">
                    <a:effectLst/>
                    <a:ea typeface="Calibri" panose="020F0502020204030204" pitchFamily="34" charset="0"/>
                  </a:rPr>
                  <a:t>One cube has a surface area of 24cm</a:t>
                </a:r>
                <a:r>
                  <a:rPr lang="en-AU" sz="1800" baseline="30000" dirty="0">
                    <a:effectLst/>
                    <a:ea typeface="Calibri" panose="020F0502020204030204" pitchFamily="34" charset="0"/>
                  </a:rPr>
                  <a:t>2</a:t>
                </a:r>
                <a:r>
                  <a:rPr lang="en-AU" sz="1800" dirty="0">
                    <a:effectLst/>
                    <a:ea typeface="Calibri" panose="020F0502020204030204" pitchFamily="34" charset="0"/>
                  </a:rPr>
                  <a:t>.</a:t>
                </a: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𝑆𝐴</m:t>
                      </m:r>
                      <m:r>
                        <a:rPr lang="en-AU" sz="1800" b="0" i="1" smtClean="0">
                          <a:effectLst/>
                          <a:latin typeface="Cambria Math" panose="02040503050406030204" pitchFamily="18" charset="0"/>
                          <a:ea typeface="Calibri" panose="020F0502020204030204" pitchFamily="34" charset="0"/>
                        </a:rPr>
                        <m:t>=6×</m:t>
                      </m:r>
                      <m:r>
                        <a:rPr lang="en-AU" sz="1800" b="0" i="1" smtClean="0">
                          <a:effectLst/>
                          <a:latin typeface="Cambria Math" panose="02040503050406030204" pitchFamily="18" charset="0"/>
                          <a:ea typeface="Calibri" panose="020F0502020204030204" pitchFamily="34" charset="0"/>
                        </a:rPr>
                        <m:t>𝑎𝑟𝑒𝑎</m:t>
                      </m:r>
                      <m:r>
                        <a:rPr lang="en-AU" sz="1800" b="0" i="1" smtClean="0">
                          <a:effectLst/>
                          <a:latin typeface="Cambria Math" panose="02040503050406030204" pitchFamily="18" charset="0"/>
                          <a:ea typeface="Calibri" panose="020F0502020204030204" pitchFamily="34" charset="0"/>
                        </a:rPr>
                        <m:t> </m:t>
                      </m:r>
                      <m:r>
                        <a:rPr lang="en-AU" sz="1800" b="0" i="1" smtClean="0">
                          <a:effectLst/>
                          <a:latin typeface="Cambria Math" panose="02040503050406030204" pitchFamily="18" charset="0"/>
                          <a:ea typeface="Calibri" panose="020F0502020204030204" pitchFamily="34" charset="0"/>
                        </a:rPr>
                        <m:t>𝑜𝑓</m:t>
                      </m:r>
                      <m:r>
                        <a:rPr lang="en-AU" sz="1800" b="0" i="1" smtClean="0">
                          <a:effectLst/>
                          <a:latin typeface="Cambria Math" panose="02040503050406030204" pitchFamily="18" charset="0"/>
                          <a:ea typeface="Calibri" panose="020F0502020204030204" pitchFamily="34" charset="0"/>
                        </a:rPr>
                        <m:t> </m:t>
                      </m:r>
                      <m:r>
                        <a:rPr lang="en-AU" sz="1800" b="0" i="1" smtClean="0">
                          <a:effectLst/>
                          <a:latin typeface="Cambria Math" panose="02040503050406030204" pitchFamily="18" charset="0"/>
                          <a:ea typeface="Calibri" panose="020F0502020204030204" pitchFamily="34" charset="0"/>
                        </a:rPr>
                        <m:t>𝑜𝑛𝑒</m:t>
                      </m:r>
                      <m:r>
                        <a:rPr lang="en-AU" sz="1800" b="0" i="1" smtClean="0">
                          <a:effectLst/>
                          <a:latin typeface="Cambria Math" panose="02040503050406030204" pitchFamily="18" charset="0"/>
                          <a:ea typeface="Calibri" panose="020F0502020204030204" pitchFamily="34" charset="0"/>
                        </a:rPr>
                        <m:t> </m:t>
                      </m:r>
                      <m:r>
                        <a:rPr lang="en-AU" sz="1800" b="0" i="1" smtClean="0">
                          <a:effectLst/>
                          <a:latin typeface="Cambria Math" panose="02040503050406030204" pitchFamily="18" charset="0"/>
                          <a:ea typeface="Calibri" panose="020F0502020204030204" pitchFamily="34" charset="0"/>
                        </a:rPr>
                        <m:t>𝑠𝑞𝑢𝑎𝑟𝑒</m:t>
                      </m:r>
                      <m:r>
                        <a:rPr lang="en-AU" sz="1800" b="0" i="1" smtClean="0">
                          <a:effectLst/>
                          <a:latin typeface="Cambria Math" panose="02040503050406030204" pitchFamily="18" charset="0"/>
                          <a:ea typeface="Calibri" panose="020F0502020204030204" pitchFamily="34" charset="0"/>
                        </a:rPr>
                        <m:t> </m:t>
                      </m:r>
                      <m:r>
                        <a:rPr lang="en-AU" sz="1800" b="0" i="1" smtClean="0">
                          <a:effectLst/>
                          <a:latin typeface="Cambria Math" panose="02040503050406030204" pitchFamily="18" charset="0"/>
                          <a:ea typeface="Calibri" panose="020F0502020204030204" pitchFamily="34" charset="0"/>
                        </a:rPr>
                        <m:t>𝑓𝑎𝑐𝑒</m:t>
                      </m:r>
                    </m:oMath>
                  </m:oMathPara>
                </a14:m>
                <a:endParaRPr lang="en-AU" sz="1800" b="0" dirty="0">
                  <a:effectLst/>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libri" panose="020F0502020204030204" pitchFamily="34" charset="0"/>
                        </a:rPr>
                        <m:t>24=6×</m:t>
                      </m:r>
                      <m:r>
                        <a:rPr lang="en-AU" b="0" i="1" smtClean="0">
                          <a:latin typeface="Cambria Math" panose="02040503050406030204" pitchFamily="18" charset="0"/>
                          <a:ea typeface="Calibri" panose="020F0502020204030204" pitchFamily="34" charset="0"/>
                        </a:rPr>
                        <m:t>𝑥</m:t>
                      </m:r>
                    </m:oMath>
                  </m:oMathPara>
                </a14:m>
                <a:endParaRPr lang="en-AU" b="0"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libri" panose="020F0502020204030204" pitchFamily="34" charset="0"/>
                        </a:rPr>
                        <m:t>𝑥</m:t>
                      </m:r>
                      <m:r>
                        <a:rPr lang="en-AU" b="0" i="1" smtClean="0">
                          <a:latin typeface="Cambria Math" panose="02040503050406030204" pitchFamily="18" charset="0"/>
                          <a:ea typeface="Calibri" panose="020F0502020204030204" pitchFamily="34" charset="0"/>
                        </a:rPr>
                        <m:t>=4</m:t>
                      </m:r>
                      <m:r>
                        <a:rPr lang="en-AU" b="0" i="1" smtClean="0">
                          <a:latin typeface="Cambria Math" panose="02040503050406030204" pitchFamily="18" charset="0"/>
                          <a:ea typeface="Calibri" panose="020F0502020204030204" pitchFamily="34" charset="0"/>
                        </a:rPr>
                        <m:t>𝑐</m:t>
                      </m:r>
                      <m:sSup>
                        <m:sSupPr>
                          <m:ctrlPr>
                            <a:rPr lang="en-AU" b="0" i="1" smtClean="0">
                              <a:latin typeface="Cambria Math" panose="02040503050406030204" pitchFamily="18" charset="0"/>
                              <a:ea typeface="Calibri" panose="020F0502020204030204" pitchFamily="34" charset="0"/>
                            </a:rPr>
                          </m:ctrlPr>
                        </m:sSupPr>
                        <m:e>
                          <m:r>
                            <a:rPr lang="en-AU" b="0" i="1" smtClean="0">
                              <a:latin typeface="Cambria Math" panose="02040503050406030204" pitchFamily="18" charset="0"/>
                              <a:ea typeface="Calibri" panose="020F0502020204030204" pitchFamily="34" charset="0"/>
                            </a:rPr>
                            <m:t>𝑚</m:t>
                          </m:r>
                        </m:e>
                        <m:sup>
                          <m:r>
                            <a:rPr lang="en-AU" b="0" i="1" smtClean="0">
                              <a:latin typeface="Cambria Math" panose="02040503050406030204" pitchFamily="18" charset="0"/>
                              <a:ea typeface="Calibri" panose="020F0502020204030204" pitchFamily="34" charset="0"/>
                            </a:rPr>
                            <m:t>2</m:t>
                          </m:r>
                        </m:sup>
                      </m:sSup>
                    </m:oMath>
                  </m:oMathPara>
                </a14:m>
                <a:endParaRPr lang="en-AU" sz="1800" dirty="0">
                  <a:effectLst/>
                  <a:ea typeface="Calibri" panose="020F0502020204030204" pitchFamily="34" charset="0"/>
                </a:endParaRPr>
              </a:p>
            </p:txBody>
          </p:sp>
        </mc:Choice>
        <mc:Fallback>
          <p:sp>
            <p:nvSpPr>
              <p:cNvPr id="10" name="TextBox 9">
                <a:extLst>
                  <a:ext uri="{FF2B5EF4-FFF2-40B4-BE49-F238E27FC236}">
                    <a16:creationId xmlns:a16="http://schemas.microsoft.com/office/drawing/2014/main" id="{65BDA4E6-5370-693F-9F09-ECC415269979}"/>
                  </a:ext>
                </a:extLst>
              </p:cNvPr>
              <p:cNvSpPr txBox="1">
                <a:spLocks noRot="1" noChangeAspect="1" noMove="1" noResize="1" noEditPoints="1" noAdjustHandles="1" noChangeArrowheads="1" noChangeShapeType="1" noTextEdit="1"/>
              </p:cNvSpPr>
              <p:nvPr/>
            </p:nvSpPr>
            <p:spPr>
              <a:xfrm>
                <a:off x="360000" y="4414577"/>
                <a:ext cx="6026434" cy="2369880"/>
              </a:xfrm>
              <a:prstGeom prst="rect">
                <a:avLst/>
              </a:prstGeom>
              <a:blipFill>
                <a:blip r:embed="rId2"/>
                <a:stretch>
                  <a:fillRect l="-809"/>
                </a:stretch>
              </a:blipFill>
            </p:spPr>
            <p:txBody>
              <a:bodyPr/>
              <a:lstStyle/>
              <a:p>
                <a:r>
                  <a:rPr lang="en-AU">
                    <a:noFill/>
                  </a:rPr>
                  <a:t> </a:t>
                </a:r>
              </a:p>
            </p:txBody>
          </p:sp>
        </mc:Fallback>
      </mc:AlternateContent>
      <p:pic>
        <p:nvPicPr>
          <p:cNvPr id="6" name="Picture 5" descr="A cuboid made from 4 cubes with dimensions two by two. ">
            <a:extLst>
              <a:ext uri="{FF2B5EF4-FFF2-40B4-BE49-F238E27FC236}">
                <a16:creationId xmlns:a16="http://schemas.microsoft.com/office/drawing/2014/main" id="{51A51C99-19FA-E462-CBFA-D4D8FA10CD3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5968481" y="2174966"/>
            <a:ext cx="2433028" cy="223961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0E31B39-D5CB-1E3F-51B7-696A68E2B53B}"/>
                  </a:ext>
                </a:extLst>
              </p:cNvPr>
              <p:cNvSpPr txBox="1"/>
              <p:nvPr/>
            </p:nvSpPr>
            <p:spPr>
              <a:xfrm>
                <a:off x="5968481" y="4414577"/>
                <a:ext cx="6026434" cy="2369880"/>
              </a:xfrm>
              <a:prstGeom prst="rect">
                <a:avLst/>
              </a:prstGeom>
              <a:noFill/>
            </p:spPr>
            <p:txBody>
              <a:bodyPr wrap="square">
                <a:spAutoFit/>
              </a:bodyPr>
              <a:lstStyle/>
              <a:p>
                <a:pPr>
                  <a:lnSpc>
                    <a:spcPct val="150000"/>
                  </a:lnSpc>
                  <a:spcAft>
                    <a:spcPts val="1200"/>
                  </a:spcAft>
                </a:pPr>
                <a:r>
                  <a:rPr lang="en-AU" sz="1800" dirty="0">
                    <a:effectLst/>
                    <a:ea typeface="Calibri" panose="020F0502020204030204" pitchFamily="34" charset="0"/>
                  </a:rPr>
                  <a:t>Surface area of cuboid.</a:t>
                </a: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𝑆𝐴</m:t>
                      </m:r>
                      <m:r>
                        <a:rPr lang="en-AU" sz="1800" b="0" i="1" smtClean="0">
                          <a:effectLst/>
                          <a:latin typeface="Cambria Math" panose="02040503050406030204" pitchFamily="18" charset="0"/>
                          <a:ea typeface="Calibri" panose="020F0502020204030204" pitchFamily="34" charset="0"/>
                        </a:rPr>
                        <m:t>=16×</m:t>
                      </m:r>
                      <m:r>
                        <a:rPr lang="en-AU" sz="1800" b="0" i="1" smtClean="0">
                          <a:effectLst/>
                          <a:latin typeface="Cambria Math" panose="02040503050406030204" pitchFamily="18" charset="0"/>
                          <a:ea typeface="Calibri" panose="020F0502020204030204" pitchFamily="34" charset="0"/>
                        </a:rPr>
                        <m:t>𝑎𝑟𝑒𝑎</m:t>
                      </m:r>
                      <m:r>
                        <a:rPr lang="en-AU" sz="1800" b="0" i="1" smtClean="0">
                          <a:effectLst/>
                          <a:latin typeface="Cambria Math" panose="02040503050406030204" pitchFamily="18" charset="0"/>
                          <a:ea typeface="Calibri" panose="020F0502020204030204" pitchFamily="34" charset="0"/>
                        </a:rPr>
                        <m:t> </m:t>
                      </m:r>
                      <m:r>
                        <a:rPr lang="en-AU" sz="1800" b="0" i="1" smtClean="0">
                          <a:effectLst/>
                          <a:latin typeface="Cambria Math" panose="02040503050406030204" pitchFamily="18" charset="0"/>
                          <a:ea typeface="Calibri" panose="020F0502020204030204" pitchFamily="34" charset="0"/>
                        </a:rPr>
                        <m:t>𝑜𝑓</m:t>
                      </m:r>
                      <m:r>
                        <a:rPr lang="en-AU" sz="1800" b="0" i="1" smtClean="0">
                          <a:effectLst/>
                          <a:latin typeface="Cambria Math" panose="02040503050406030204" pitchFamily="18" charset="0"/>
                          <a:ea typeface="Calibri" panose="020F0502020204030204" pitchFamily="34" charset="0"/>
                        </a:rPr>
                        <m:t> </m:t>
                      </m:r>
                      <m:r>
                        <a:rPr lang="en-AU" sz="1800" b="0" i="1" smtClean="0">
                          <a:effectLst/>
                          <a:latin typeface="Cambria Math" panose="02040503050406030204" pitchFamily="18" charset="0"/>
                          <a:ea typeface="Calibri" panose="020F0502020204030204" pitchFamily="34" charset="0"/>
                        </a:rPr>
                        <m:t>𝑠𝑞𝑢𝑎𝑟𝑒</m:t>
                      </m:r>
                      <m:r>
                        <a:rPr lang="en-AU" sz="1800" b="0" i="1" smtClean="0">
                          <a:effectLst/>
                          <a:latin typeface="Cambria Math" panose="02040503050406030204" pitchFamily="18" charset="0"/>
                          <a:ea typeface="Calibri" panose="020F0502020204030204" pitchFamily="34" charset="0"/>
                        </a:rPr>
                        <m:t> </m:t>
                      </m:r>
                      <m:r>
                        <a:rPr lang="en-AU" sz="1800" b="0" i="1" smtClean="0">
                          <a:effectLst/>
                          <a:latin typeface="Cambria Math" panose="02040503050406030204" pitchFamily="18" charset="0"/>
                          <a:ea typeface="Calibri" panose="020F0502020204030204" pitchFamily="34" charset="0"/>
                        </a:rPr>
                        <m:t>𝑓𝑎𝑐𝑒</m:t>
                      </m:r>
                    </m:oMath>
                  </m:oMathPara>
                </a14:m>
                <a:endParaRPr lang="en-AU" sz="1800" b="0" dirty="0">
                  <a:effectLst/>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m:rPr>
                          <m:sty m:val="p"/>
                        </m:rPr>
                        <a:rPr lang="en-AU" i="1">
                          <a:latin typeface="Cambria Math" panose="02040503050406030204" pitchFamily="18" charset="0"/>
                          <a:ea typeface="Calibri" panose="020F0502020204030204" pitchFamily="34" charset="0"/>
                        </a:rPr>
                        <m:t>S</m:t>
                      </m:r>
                      <m:r>
                        <a:rPr lang="en-AU" b="0" i="1" smtClean="0">
                          <a:latin typeface="Cambria Math" panose="02040503050406030204" pitchFamily="18" charset="0"/>
                          <a:ea typeface="Calibri" panose="020F0502020204030204" pitchFamily="34" charset="0"/>
                        </a:rPr>
                        <m:t>𝐴</m:t>
                      </m:r>
                      <m:r>
                        <a:rPr lang="en-AU" sz="1800" b="0" i="1" smtClean="0">
                          <a:effectLst/>
                          <a:latin typeface="Cambria Math" panose="02040503050406030204" pitchFamily="18" charset="0"/>
                          <a:ea typeface="Calibri" panose="020F0502020204030204" pitchFamily="34" charset="0"/>
                        </a:rPr>
                        <m:t>=16×4</m:t>
                      </m:r>
                    </m:oMath>
                  </m:oMathPara>
                </a14:m>
                <a:endParaRPr lang="en-AU" sz="1800" b="0" dirty="0">
                  <a:effectLst/>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𝑆𝐴</m:t>
                      </m:r>
                      <m:r>
                        <a:rPr lang="en-AU" sz="1800" b="0" i="1" smtClean="0">
                          <a:effectLst/>
                          <a:latin typeface="Cambria Math" panose="02040503050406030204" pitchFamily="18" charset="0"/>
                          <a:ea typeface="Calibri" panose="020F0502020204030204" pitchFamily="34" charset="0"/>
                        </a:rPr>
                        <m:t>=64</m:t>
                      </m:r>
                      <m:r>
                        <a:rPr lang="en-AU" sz="1800" b="0" i="1" smtClean="0">
                          <a:effectLst/>
                          <a:latin typeface="Cambria Math" panose="02040503050406030204" pitchFamily="18" charset="0"/>
                          <a:ea typeface="Calibri" panose="020F0502020204030204" pitchFamily="34" charset="0"/>
                        </a:rPr>
                        <m:t>𝑐</m:t>
                      </m:r>
                      <m:sSup>
                        <m:sSupPr>
                          <m:ctrlPr>
                            <a:rPr lang="en-AU" sz="1800" b="0" i="1" smtClean="0">
                              <a:effectLst/>
                              <a:latin typeface="Cambria Math" panose="02040503050406030204" pitchFamily="18" charset="0"/>
                              <a:ea typeface="Calibri" panose="020F0502020204030204" pitchFamily="34" charset="0"/>
                            </a:rPr>
                          </m:ctrlPr>
                        </m:sSupPr>
                        <m:e>
                          <m:r>
                            <a:rPr lang="en-AU" sz="1800" b="0" i="1" smtClean="0">
                              <a:effectLst/>
                              <a:latin typeface="Cambria Math" panose="02040503050406030204" pitchFamily="18" charset="0"/>
                              <a:ea typeface="Calibri" panose="020F0502020204030204" pitchFamily="34" charset="0"/>
                            </a:rPr>
                            <m:t>𝑚</m:t>
                          </m:r>
                        </m:e>
                        <m:sup>
                          <m:r>
                            <a:rPr lang="en-AU" sz="1800" b="0" i="1" smtClean="0">
                              <a:effectLst/>
                              <a:latin typeface="Cambria Math" panose="02040503050406030204" pitchFamily="18" charset="0"/>
                              <a:ea typeface="Calibri" panose="020F0502020204030204" pitchFamily="34" charset="0"/>
                            </a:rPr>
                            <m:t>2</m:t>
                          </m:r>
                        </m:sup>
                      </m:sSup>
                    </m:oMath>
                  </m:oMathPara>
                </a14:m>
                <a:endParaRPr lang="en-AU" sz="1800" b="0" dirty="0">
                  <a:effectLst/>
                  <a:ea typeface="Calibri" panose="020F0502020204030204" pitchFamily="34" charset="0"/>
                </a:endParaRPr>
              </a:p>
            </p:txBody>
          </p:sp>
        </mc:Choice>
        <mc:Fallback xmlns="">
          <p:sp>
            <p:nvSpPr>
              <p:cNvPr id="12" name="TextBox 11">
                <a:extLst>
                  <a:ext uri="{FF2B5EF4-FFF2-40B4-BE49-F238E27FC236}">
                    <a16:creationId xmlns:a16="http://schemas.microsoft.com/office/drawing/2014/main" id="{A0E31B39-D5CB-1E3F-51B7-696A68E2B53B}"/>
                  </a:ext>
                </a:extLst>
              </p:cNvPr>
              <p:cNvSpPr txBox="1">
                <a:spLocks noRot="1" noChangeAspect="1" noMove="1" noResize="1" noEditPoints="1" noAdjustHandles="1" noChangeArrowheads="1" noChangeShapeType="1" noTextEdit="1"/>
              </p:cNvSpPr>
              <p:nvPr/>
            </p:nvSpPr>
            <p:spPr>
              <a:xfrm>
                <a:off x="5968481" y="4414577"/>
                <a:ext cx="6026434" cy="2369880"/>
              </a:xfrm>
              <a:prstGeom prst="rect">
                <a:avLst/>
              </a:prstGeom>
              <a:blipFill>
                <a:blip r:embed="rId4"/>
                <a:stretch>
                  <a:fillRect l="-809"/>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69985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4DE44-A556-CB4C-02D3-3A9BA1A517D7}"/>
              </a:ext>
            </a:extLst>
          </p:cNvPr>
          <p:cNvSpPr>
            <a:spLocks noGrp="1"/>
          </p:cNvSpPr>
          <p:nvPr>
            <p:ph type="ctrTitle"/>
          </p:nvPr>
        </p:nvSpPr>
        <p:spPr/>
        <p:txBody>
          <a:bodyPr/>
          <a:lstStyle/>
          <a:p>
            <a:r>
              <a:rPr lang="en-AU" dirty="0"/>
              <a:t>Apply</a:t>
            </a:r>
          </a:p>
        </p:txBody>
      </p:sp>
      <p:sp>
        <p:nvSpPr>
          <p:cNvPr id="4" name="Text Placeholder 3">
            <a:extLst>
              <a:ext uri="{FF2B5EF4-FFF2-40B4-BE49-F238E27FC236}">
                <a16:creationId xmlns:a16="http://schemas.microsoft.com/office/drawing/2014/main" id="{1EE6E56B-C2E4-85AB-F26A-35B962AB35F5}"/>
              </a:ext>
            </a:extLst>
          </p:cNvPr>
          <p:cNvSpPr>
            <a:spLocks noGrp="1"/>
          </p:cNvSpPr>
          <p:nvPr>
            <p:ph type="body" sz="quarter" idx="11"/>
          </p:nvPr>
        </p:nvSpPr>
        <p:spPr>
          <a:xfrm>
            <a:off x="539999" y="3429000"/>
            <a:ext cx="4629877" cy="372146"/>
          </a:xfrm>
        </p:spPr>
        <p:txBody>
          <a:bodyPr/>
          <a:lstStyle/>
          <a:p>
            <a:r>
              <a:rPr lang="en-AU" sz="3600" dirty="0"/>
              <a:t>Exploring unknowns</a:t>
            </a:r>
          </a:p>
        </p:txBody>
      </p:sp>
    </p:spTree>
    <p:extLst>
      <p:ext uri="{BB962C8B-B14F-4D97-AF65-F5344CB8AC3E}">
        <p14:creationId xmlns:p14="http://schemas.microsoft.com/office/powerpoint/2010/main" val="24913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0C4749-9A01-E96E-A133-22AD1304FA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sp>
        <p:nvSpPr>
          <p:cNvPr id="4" name="Title 3">
            <a:extLst>
              <a:ext uri="{FF2B5EF4-FFF2-40B4-BE49-F238E27FC236}">
                <a16:creationId xmlns:a16="http://schemas.microsoft.com/office/drawing/2014/main" id="{3BAAAF00-F851-8F8A-65D8-E5C54D827F1E}"/>
              </a:ext>
            </a:extLst>
          </p:cNvPr>
          <p:cNvSpPr>
            <a:spLocks noGrp="1"/>
          </p:cNvSpPr>
          <p:nvPr>
            <p:ph type="title"/>
          </p:nvPr>
        </p:nvSpPr>
        <p:spPr>
          <a:xfrm>
            <a:off x="360000" y="360000"/>
            <a:ext cx="10080000" cy="545601"/>
          </a:xfrm>
        </p:spPr>
        <p:txBody>
          <a:bodyPr/>
          <a:lstStyle/>
          <a:p>
            <a:r>
              <a:rPr lang="en-AU" dirty="0"/>
              <a:t>Question 1a</a:t>
            </a:r>
          </a:p>
        </p:txBody>
      </p:sp>
      <p:sp>
        <p:nvSpPr>
          <p:cNvPr id="5" name="Text Placeholder 4">
            <a:extLst>
              <a:ext uri="{FF2B5EF4-FFF2-40B4-BE49-F238E27FC236}">
                <a16:creationId xmlns:a16="http://schemas.microsoft.com/office/drawing/2014/main" id="{3C5CCF51-1004-9383-4F9A-20F86A388868}"/>
              </a:ext>
            </a:extLst>
          </p:cNvPr>
          <p:cNvSpPr>
            <a:spLocks noGrp="1"/>
          </p:cNvSpPr>
          <p:nvPr>
            <p:ph type="body" sz="quarter" idx="18"/>
          </p:nvPr>
        </p:nvSpPr>
        <p:spPr>
          <a:xfrm>
            <a:off x="360000" y="982520"/>
            <a:ext cx="10080000" cy="310015"/>
          </a:xfrm>
        </p:spPr>
        <p:txBody>
          <a:bodyPr/>
          <a:lstStyle/>
          <a:p>
            <a:r>
              <a:rPr lang="en-AU" dirty="0"/>
              <a:t>Exploring unknowns using algebraic techniques </a:t>
            </a:r>
          </a:p>
        </p:txBody>
      </p:sp>
      <p:sp>
        <p:nvSpPr>
          <p:cNvPr id="2" name="Content Placeholder 1">
            <a:extLst>
              <a:ext uri="{FF2B5EF4-FFF2-40B4-BE49-F238E27FC236}">
                <a16:creationId xmlns:a16="http://schemas.microsoft.com/office/drawing/2014/main" id="{0C4BE690-5717-64A1-80AA-4996448FF450}"/>
              </a:ext>
            </a:extLst>
          </p:cNvPr>
          <p:cNvSpPr>
            <a:spLocks noGrp="1"/>
          </p:cNvSpPr>
          <p:nvPr>
            <p:ph idx="4294967295"/>
          </p:nvPr>
        </p:nvSpPr>
        <p:spPr>
          <a:xfrm>
            <a:off x="360000" y="1370013"/>
            <a:ext cx="11483975" cy="1701800"/>
          </a:xfrm>
        </p:spPr>
        <p:txBody>
          <a:bodyPr/>
          <a:lstStyle/>
          <a:p>
            <a:r>
              <a:rPr lang="en-AU" sz="1800" dirty="0">
                <a:effectLst/>
                <a:ea typeface="Calibri" panose="020F0502020204030204" pitchFamily="34" charset="0"/>
              </a:rPr>
              <a:t>Two rectangular prisms hold the same volume. The first rectangular prism has a length of 10cm, a width of 8cm but the height is unknown. The second rectangular prism has a length of 5cm, a width of 8cm but the height is unknown. It is known that the second rectangular prisms height is 2cm more than the height of the first rectangular prism. By constructing an equation, find the height of each of the rectangular prisms.</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0E68F1F-A2CE-7AAE-9657-124642E375CF}"/>
                  </a:ext>
                </a:extLst>
              </p:cNvPr>
              <p:cNvSpPr txBox="1"/>
              <p:nvPr/>
            </p:nvSpPr>
            <p:spPr>
              <a:xfrm>
                <a:off x="360000" y="3307814"/>
                <a:ext cx="8728894" cy="3208186"/>
              </a:xfrm>
              <a:prstGeom prst="rect">
                <a:avLst/>
              </a:prstGeom>
              <a:noFill/>
            </p:spPr>
            <p:txBody>
              <a:bodyPr wrap="square">
                <a:spAutoFit/>
              </a:bodyPr>
              <a:lstStyle/>
              <a:p>
                <a:pPr>
                  <a:lnSpc>
                    <a:spcPct val="114000"/>
                  </a:lnSpc>
                  <a:spcAft>
                    <a:spcPts val="1200"/>
                  </a:spcAft>
                </a:pPr>
                <a14:m>
                  <m:oMathPara xmlns:m="http://schemas.openxmlformats.org/officeDocument/2006/math">
                    <m:oMathParaPr>
                      <m:jc m:val="left"/>
                    </m:oMathParaPr>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𝑉𝑜𝑙𝑢𝑚𝑒</m:t>
                          </m:r>
                          <m:r>
                            <a:rPr lang="en-AU" i="1">
                              <a:latin typeface="Cambria Math" panose="02040503050406030204" pitchFamily="18" charset="0"/>
                            </a:rPr>
                            <m:t> </m:t>
                          </m:r>
                        </m:e>
                        <m:sub>
                          <m:r>
                            <a:rPr lang="en-AU" i="1">
                              <a:latin typeface="Cambria Math" panose="02040503050406030204" pitchFamily="18" charset="0"/>
                            </a:rPr>
                            <m:t>1</m:t>
                          </m:r>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𝑉𝑜𝑙𝑢𝑚𝑒</m:t>
                          </m:r>
                          <m:r>
                            <a:rPr lang="en-AU" i="1">
                              <a:latin typeface="Cambria Math" panose="02040503050406030204" pitchFamily="18" charset="0"/>
                            </a:rPr>
                            <m:t> </m:t>
                          </m:r>
                        </m:e>
                        <m:sub>
                          <m:r>
                            <a:rPr lang="en-AU" i="1">
                              <a:latin typeface="Cambria Math" panose="02040503050406030204" pitchFamily="18" charset="0"/>
                            </a:rPr>
                            <m:t>2</m:t>
                          </m:r>
                        </m:sub>
                      </m:sSub>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10×8×</m:t>
                      </m:r>
                      <m:r>
                        <a:rPr lang="en-AU" i="1">
                          <a:latin typeface="Cambria Math" panose="02040503050406030204" pitchFamily="18" charset="0"/>
                        </a:rPr>
                        <m:t>𝑥</m:t>
                      </m:r>
                      <m:r>
                        <a:rPr lang="en-AU" i="1">
                          <a:latin typeface="Cambria Math" panose="02040503050406030204" pitchFamily="18" charset="0"/>
                        </a:rPr>
                        <m:t>=5×8×(</m:t>
                      </m:r>
                      <m:r>
                        <a:rPr lang="en-AU" i="1">
                          <a:latin typeface="Cambria Math" panose="02040503050406030204" pitchFamily="18" charset="0"/>
                        </a:rPr>
                        <m:t>𝑥</m:t>
                      </m:r>
                      <m:r>
                        <a:rPr lang="en-AU" i="1">
                          <a:latin typeface="Cambria Math" panose="02040503050406030204" pitchFamily="18" charset="0"/>
                        </a:rPr>
                        <m:t>+2)</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80</m:t>
                      </m:r>
                      <m:r>
                        <a:rPr lang="en-AU" i="1">
                          <a:latin typeface="Cambria Math" panose="02040503050406030204" pitchFamily="18" charset="0"/>
                        </a:rPr>
                        <m:t>𝑥</m:t>
                      </m:r>
                      <m:r>
                        <a:rPr lang="en-AU" i="1">
                          <a:latin typeface="Cambria Math" panose="02040503050406030204" pitchFamily="18" charset="0"/>
                        </a:rPr>
                        <m:t>=40(</m:t>
                      </m:r>
                      <m:r>
                        <a:rPr lang="en-AU" i="1">
                          <a:latin typeface="Cambria Math" panose="02040503050406030204" pitchFamily="18" charset="0"/>
                        </a:rPr>
                        <m:t>𝑥</m:t>
                      </m:r>
                      <m:r>
                        <a:rPr lang="en-AU" i="1">
                          <a:latin typeface="Cambria Math" panose="02040503050406030204" pitchFamily="18" charset="0"/>
                        </a:rPr>
                        <m:t>+2)</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80</m:t>
                      </m:r>
                      <m:r>
                        <a:rPr lang="en-AU" i="1">
                          <a:latin typeface="Cambria Math" panose="02040503050406030204" pitchFamily="18" charset="0"/>
                        </a:rPr>
                        <m:t>𝑥</m:t>
                      </m:r>
                      <m:r>
                        <a:rPr lang="en-AU" i="1">
                          <a:latin typeface="Cambria Math" panose="02040503050406030204" pitchFamily="18" charset="0"/>
                        </a:rPr>
                        <m:t>=40</m:t>
                      </m:r>
                      <m:r>
                        <a:rPr lang="en-AU" i="1">
                          <a:latin typeface="Cambria Math" panose="02040503050406030204" pitchFamily="18" charset="0"/>
                        </a:rPr>
                        <m:t>𝑥</m:t>
                      </m:r>
                      <m:r>
                        <a:rPr lang="en-AU" i="1">
                          <a:latin typeface="Cambria Math" panose="02040503050406030204" pitchFamily="18" charset="0"/>
                        </a:rPr>
                        <m:t>+80</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40</m:t>
                      </m:r>
                      <m:r>
                        <a:rPr lang="en-AU" i="1">
                          <a:latin typeface="Cambria Math" panose="02040503050406030204" pitchFamily="18" charset="0"/>
                        </a:rPr>
                        <m:t>𝑥</m:t>
                      </m:r>
                      <m:r>
                        <a:rPr lang="en-AU" i="1">
                          <a:latin typeface="Cambria Math" panose="02040503050406030204" pitchFamily="18" charset="0"/>
                        </a:rPr>
                        <m:t>=80</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=2</m:t>
                      </m:r>
                    </m:oMath>
                  </m:oMathPara>
                </a14:m>
                <a:endParaRPr lang="en-AU" i="1" dirty="0"/>
              </a:p>
              <a:p>
                <a:pPr algn="l">
                  <a:lnSpc>
                    <a:spcPct val="114000"/>
                  </a:lnSpc>
                  <a:spcAft>
                    <a:spcPts val="600"/>
                  </a:spcAft>
                </a:pPr>
                <a:r>
                  <a:rPr lang="en-AU" dirty="0"/>
                  <a:t>The first prism has a height of 2cm and the second prism has a height of 4cm.</a:t>
                </a:r>
              </a:p>
            </p:txBody>
          </p:sp>
        </mc:Choice>
        <mc:Fallback>
          <p:sp>
            <p:nvSpPr>
              <p:cNvPr id="7" name="TextBox 6">
                <a:extLst>
                  <a:ext uri="{FF2B5EF4-FFF2-40B4-BE49-F238E27FC236}">
                    <a16:creationId xmlns:a16="http://schemas.microsoft.com/office/drawing/2014/main" id="{20E68F1F-A2CE-7AAE-9657-124642E375CF}"/>
                  </a:ext>
                </a:extLst>
              </p:cNvPr>
              <p:cNvSpPr txBox="1">
                <a:spLocks noRot="1" noChangeAspect="1" noMove="1" noResize="1" noEditPoints="1" noAdjustHandles="1" noChangeArrowheads="1" noChangeShapeType="1" noTextEdit="1"/>
              </p:cNvSpPr>
              <p:nvPr/>
            </p:nvSpPr>
            <p:spPr>
              <a:xfrm>
                <a:off x="360000" y="3307814"/>
                <a:ext cx="8728894" cy="3208186"/>
              </a:xfrm>
              <a:prstGeom prst="rect">
                <a:avLst/>
              </a:prstGeom>
              <a:blipFill>
                <a:blip r:embed="rId2"/>
                <a:stretch>
                  <a:fillRect l="-559" b="-1901"/>
                </a:stretch>
              </a:blipFill>
            </p:spPr>
            <p:txBody>
              <a:bodyPr/>
              <a:lstStyle/>
              <a:p>
                <a:r>
                  <a:rPr lang="en-AU">
                    <a:noFill/>
                  </a:rPr>
                  <a:t> </a:t>
                </a:r>
              </a:p>
            </p:txBody>
          </p:sp>
        </mc:Fallback>
      </mc:AlternateContent>
    </p:spTree>
    <p:extLst>
      <p:ext uri="{BB962C8B-B14F-4D97-AF65-F5344CB8AC3E}">
        <p14:creationId xmlns:p14="http://schemas.microsoft.com/office/powerpoint/2010/main" val="413448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4DE44-A556-CB4C-02D3-3A9BA1A517D7}"/>
              </a:ext>
            </a:extLst>
          </p:cNvPr>
          <p:cNvSpPr>
            <a:spLocks noGrp="1"/>
          </p:cNvSpPr>
          <p:nvPr>
            <p:ph type="ctrTitle"/>
          </p:nvPr>
        </p:nvSpPr>
        <p:spPr/>
        <p:txBody>
          <a:bodyPr/>
          <a:lstStyle/>
          <a:p>
            <a:r>
              <a:rPr lang="en-AU" dirty="0"/>
              <a:t>Area</a:t>
            </a:r>
          </a:p>
        </p:txBody>
      </p:sp>
      <p:sp>
        <p:nvSpPr>
          <p:cNvPr id="4" name="Text Placeholder 3">
            <a:extLst>
              <a:ext uri="{FF2B5EF4-FFF2-40B4-BE49-F238E27FC236}">
                <a16:creationId xmlns:a16="http://schemas.microsoft.com/office/drawing/2014/main" id="{1EE6E56B-C2E4-85AB-F26A-35B962AB35F5}"/>
              </a:ext>
            </a:extLst>
          </p:cNvPr>
          <p:cNvSpPr>
            <a:spLocks noGrp="1"/>
          </p:cNvSpPr>
          <p:nvPr>
            <p:ph type="body" sz="quarter" idx="11"/>
          </p:nvPr>
        </p:nvSpPr>
        <p:spPr>
          <a:xfrm>
            <a:off x="540000" y="3429000"/>
            <a:ext cx="5197860" cy="372146"/>
          </a:xfrm>
        </p:spPr>
        <p:txBody>
          <a:bodyPr/>
          <a:lstStyle/>
          <a:p>
            <a:r>
              <a:rPr lang="en-AU" sz="3600" dirty="0"/>
              <a:t>Exploring unknowns</a:t>
            </a:r>
          </a:p>
        </p:txBody>
      </p:sp>
    </p:spTree>
    <p:extLst>
      <p:ext uri="{BB962C8B-B14F-4D97-AF65-F5344CB8AC3E}">
        <p14:creationId xmlns:p14="http://schemas.microsoft.com/office/powerpoint/2010/main" val="44635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AAAF00-F851-8F8A-65D8-E5C54D827F1E}"/>
              </a:ext>
            </a:extLst>
          </p:cNvPr>
          <p:cNvSpPr>
            <a:spLocks noGrp="1"/>
          </p:cNvSpPr>
          <p:nvPr>
            <p:ph type="title"/>
          </p:nvPr>
        </p:nvSpPr>
        <p:spPr>
          <a:xfrm>
            <a:off x="360000" y="360000"/>
            <a:ext cx="10080000" cy="545601"/>
          </a:xfrm>
        </p:spPr>
        <p:txBody>
          <a:bodyPr/>
          <a:lstStyle/>
          <a:p>
            <a:r>
              <a:rPr lang="en-AU" dirty="0"/>
              <a:t>Question 1b</a:t>
            </a:r>
          </a:p>
        </p:txBody>
      </p:sp>
      <p:sp>
        <p:nvSpPr>
          <p:cNvPr id="5" name="Text Placeholder 4">
            <a:extLst>
              <a:ext uri="{FF2B5EF4-FFF2-40B4-BE49-F238E27FC236}">
                <a16:creationId xmlns:a16="http://schemas.microsoft.com/office/drawing/2014/main" id="{3C5CCF51-1004-9383-4F9A-20F86A388868}"/>
              </a:ext>
            </a:extLst>
          </p:cNvPr>
          <p:cNvSpPr>
            <a:spLocks noGrp="1"/>
          </p:cNvSpPr>
          <p:nvPr>
            <p:ph type="body" sz="quarter" idx="18"/>
          </p:nvPr>
        </p:nvSpPr>
        <p:spPr>
          <a:xfrm>
            <a:off x="360000" y="982520"/>
            <a:ext cx="10080000" cy="310015"/>
          </a:xfrm>
        </p:spPr>
        <p:txBody>
          <a:bodyPr/>
          <a:lstStyle/>
          <a:p>
            <a:r>
              <a:rPr lang="en-AU" dirty="0"/>
              <a:t>Exploring unknowns using algebraic techniques </a:t>
            </a:r>
          </a:p>
        </p:txBody>
      </p:sp>
      <p:sp>
        <p:nvSpPr>
          <p:cNvPr id="2" name="Content Placeholder 1">
            <a:extLst>
              <a:ext uri="{FF2B5EF4-FFF2-40B4-BE49-F238E27FC236}">
                <a16:creationId xmlns:a16="http://schemas.microsoft.com/office/drawing/2014/main" id="{0C4BE690-5717-64A1-80AA-4996448FF450}"/>
              </a:ext>
            </a:extLst>
          </p:cNvPr>
          <p:cNvSpPr>
            <a:spLocks noGrp="1"/>
          </p:cNvSpPr>
          <p:nvPr>
            <p:ph idx="4294967295"/>
          </p:nvPr>
        </p:nvSpPr>
        <p:spPr>
          <a:xfrm>
            <a:off x="360000" y="1409736"/>
            <a:ext cx="11483975" cy="1733513"/>
          </a:xfrm>
        </p:spPr>
        <p:txBody>
          <a:bodyPr/>
          <a:lstStyle/>
          <a:p>
            <a:r>
              <a:rPr lang="en-AU" sz="1800" dirty="0">
                <a:effectLst/>
                <a:ea typeface="Calibri" panose="020F0502020204030204" pitchFamily="34" charset="0"/>
              </a:rPr>
              <a:t>Two rectangular prisms hold the same volume. The first rectangular prism has a length of 10cm, a width of 8cm but the height is unknown. The second rectangular prism has a length of 5cm, a width of 8cm but the height is unknown. It is known that the second rectangular prisms height is 2cm more than the height of the first rectangular prism. By constructing an equation, find the height of each of the rectangular prisms.</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0E68F1F-A2CE-7AAE-9657-124642E375CF}"/>
                  </a:ext>
                </a:extLst>
              </p:cNvPr>
              <p:cNvSpPr txBox="1"/>
              <p:nvPr/>
            </p:nvSpPr>
            <p:spPr>
              <a:xfrm>
                <a:off x="360000" y="3339144"/>
                <a:ext cx="11484000" cy="3420745"/>
              </a:xfrm>
              <a:prstGeom prst="rect">
                <a:avLst/>
              </a:prstGeom>
              <a:noFill/>
            </p:spPr>
            <p:txBody>
              <a:bodyPr wrap="square">
                <a:spAutoFit/>
              </a:bodyPr>
              <a:lstStyle/>
              <a:p>
                <a:pPr>
                  <a:lnSpc>
                    <a:spcPct val="114000"/>
                  </a:lnSpc>
                  <a:spcAft>
                    <a:spcPts val="1200"/>
                  </a:spcAft>
                </a:pPr>
                <a14:m>
                  <m:oMathPara xmlns:m="http://schemas.openxmlformats.org/officeDocument/2006/math">
                    <m:oMathParaPr>
                      <m:jc m:val="left"/>
                    </m:oMathParaPr>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𝑆𝑢𝑟𝑓𝑎𝑐𝑒</m:t>
                          </m:r>
                          <m:r>
                            <a:rPr lang="en-AU" i="1">
                              <a:latin typeface="Cambria Math" panose="02040503050406030204" pitchFamily="18" charset="0"/>
                            </a:rPr>
                            <m:t> </m:t>
                          </m:r>
                          <m:r>
                            <a:rPr lang="en-AU" i="1">
                              <a:latin typeface="Cambria Math" panose="02040503050406030204" pitchFamily="18" charset="0"/>
                            </a:rPr>
                            <m:t>𝑎𝑟𝑒𝑎</m:t>
                          </m:r>
                          <m:r>
                            <a:rPr lang="en-AU" i="1">
                              <a:latin typeface="Cambria Math" panose="02040503050406030204" pitchFamily="18" charset="0"/>
                            </a:rPr>
                            <m:t> </m:t>
                          </m:r>
                        </m:e>
                        <m:sub>
                          <m:r>
                            <a:rPr lang="en-AU" i="1">
                              <a:latin typeface="Cambria Math" panose="02040503050406030204" pitchFamily="18" charset="0"/>
                            </a:rPr>
                            <m:t>1</m:t>
                          </m:r>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𝑆𝑢𝑟𝑓𝑎𝑐𝑒</m:t>
                          </m:r>
                          <m:r>
                            <a:rPr lang="en-AU" i="1">
                              <a:latin typeface="Cambria Math" panose="02040503050406030204" pitchFamily="18" charset="0"/>
                            </a:rPr>
                            <m:t> </m:t>
                          </m:r>
                          <m:r>
                            <a:rPr lang="en-AU" i="1">
                              <a:latin typeface="Cambria Math" panose="02040503050406030204" pitchFamily="18" charset="0"/>
                            </a:rPr>
                            <m:t>𝑎𝑟𝑒𝑎</m:t>
                          </m:r>
                          <m:r>
                            <a:rPr lang="en-AU" i="1">
                              <a:latin typeface="Cambria Math" panose="02040503050406030204" pitchFamily="18" charset="0"/>
                            </a:rPr>
                            <m:t> </m:t>
                          </m:r>
                        </m:e>
                        <m:sub>
                          <m:r>
                            <a:rPr lang="en-AU" i="1">
                              <a:latin typeface="Cambria Math" panose="02040503050406030204" pitchFamily="18" charset="0"/>
                            </a:rPr>
                            <m:t>2</m:t>
                          </m:r>
                        </m:sub>
                      </m:sSub>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d>
                        <m:dPr>
                          <m:ctrlPr>
                            <a:rPr lang="en-AU" i="1">
                              <a:latin typeface="Cambria Math" panose="02040503050406030204" pitchFamily="18" charset="0"/>
                            </a:rPr>
                          </m:ctrlPr>
                        </m:dPr>
                        <m:e>
                          <m:r>
                            <a:rPr lang="en-AU" i="1">
                              <a:latin typeface="Cambria Math" panose="02040503050406030204" pitchFamily="18" charset="0"/>
                            </a:rPr>
                            <m:t>2×10×8</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2×10×</m:t>
                          </m:r>
                          <m:r>
                            <a:rPr lang="en-AU" i="1">
                              <a:latin typeface="Cambria Math" panose="02040503050406030204" pitchFamily="18" charset="0"/>
                            </a:rPr>
                            <m:t>𝑥</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2×8×</m:t>
                          </m:r>
                          <m:r>
                            <a:rPr lang="en-AU" i="1">
                              <a:latin typeface="Cambria Math" panose="02040503050406030204" pitchFamily="18" charset="0"/>
                            </a:rPr>
                            <m:t>𝑥</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2×5×8</m:t>
                          </m:r>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2×5×</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+2</m:t>
                              </m:r>
                            </m:e>
                          </m:d>
                        </m:e>
                      </m:d>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2×8×</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+2</m:t>
                              </m:r>
                            </m:e>
                          </m:d>
                        </m:e>
                      </m:d>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160+20</m:t>
                      </m:r>
                      <m:r>
                        <a:rPr lang="en-AU" i="1">
                          <a:latin typeface="Cambria Math" panose="02040503050406030204" pitchFamily="18" charset="0"/>
                        </a:rPr>
                        <m:t>𝑥</m:t>
                      </m:r>
                      <m:r>
                        <a:rPr lang="en-AU" i="1">
                          <a:latin typeface="Cambria Math" panose="02040503050406030204" pitchFamily="18" charset="0"/>
                        </a:rPr>
                        <m:t>=80+10</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+2</m:t>
                          </m:r>
                        </m:e>
                      </m:d>
                      <m:r>
                        <a:rPr lang="en-AU" i="1">
                          <a:latin typeface="Cambria Math" panose="02040503050406030204" pitchFamily="18" charset="0"/>
                        </a:rPr>
                        <m:t>+16(</m:t>
                      </m:r>
                      <m:r>
                        <a:rPr lang="en-AU" i="1">
                          <a:latin typeface="Cambria Math" panose="02040503050406030204" pitchFamily="18" charset="0"/>
                        </a:rPr>
                        <m:t>𝑥</m:t>
                      </m:r>
                      <m:r>
                        <a:rPr lang="en-AU" i="1">
                          <a:latin typeface="Cambria Math" panose="02040503050406030204" pitchFamily="18" charset="0"/>
                        </a:rPr>
                        <m:t>+2)</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160+20</m:t>
                      </m:r>
                      <m:r>
                        <a:rPr lang="en-AU" i="1">
                          <a:latin typeface="Cambria Math" panose="02040503050406030204" pitchFamily="18" charset="0"/>
                        </a:rPr>
                        <m:t>𝑥</m:t>
                      </m:r>
                      <m:r>
                        <a:rPr lang="en-AU" i="1">
                          <a:latin typeface="Cambria Math" panose="02040503050406030204" pitchFamily="18" charset="0"/>
                        </a:rPr>
                        <m:t>=80+10</m:t>
                      </m:r>
                      <m:r>
                        <a:rPr lang="en-AU" i="1">
                          <a:latin typeface="Cambria Math" panose="02040503050406030204" pitchFamily="18" charset="0"/>
                        </a:rPr>
                        <m:t>𝑥</m:t>
                      </m:r>
                      <m:r>
                        <a:rPr lang="en-AU" i="1">
                          <a:latin typeface="Cambria Math" panose="02040503050406030204" pitchFamily="18" charset="0"/>
                        </a:rPr>
                        <m:t>+20+16</m:t>
                      </m:r>
                      <m:r>
                        <a:rPr lang="en-AU" i="1">
                          <a:latin typeface="Cambria Math" panose="02040503050406030204" pitchFamily="18" charset="0"/>
                        </a:rPr>
                        <m:t>𝑥</m:t>
                      </m:r>
                      <m:r>
                        <a:rPr lang="en-AU" i="1">
                          <a:latin typeface="Cambria Math" panose="02040503050406030204" pitchFamily="18" charset="0"/>
                        </a:rPr>
                        <m:t>+36</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160+20</m:t>
                      </m:r>
                      <m:r>
                        <a:rPr lang="en-AU" i="1">
                          <a:latin typeface="Cambria Math" panose="02040503050406030204" pitchFamily="18" charset="0"/>
                        </a:rPr>
                        <m:t>𝑥</m:t>
                      </m:r>
                      <m:r>
                        <a:rPr lang="en-AU" i="1">
                          <a:latin typeface="Cambria Math" panose="02040503050406030204" pitchFamily="18" charset="0"/>
                        </a:rPr>
                        <m:t>=136+26</m:t>
                      </m:r>
                      <m:r>
                        <a:rPr lang="en-AU" i="1">
                          <a:latin typeface="Cambria Math" panose="02040503050406030204" pitchFamily="18" charset="0"/>
                        </a:rPr>
                        <m:t>𝑥</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6</m:t>
                      </m:r>
                      <m:r>
                        <a:rPr lang="en-AU" i="1">
                          <a:latin typeface="Cambria Math" panose="02040503050406030204" pitchFamily="18" charset="0"/>
                        </a:rPr>
                        <m:t>𝑥</m:t>
                      </m:r>
                      <m:r>
                        <a:rPr lang="en-AU" i="1">
                          <a:latin typeface="Cambria Math" panose="02040503050406030204" pitchFamily="18" charset="0"/>
                        </a:rPr>
                        <m:t>=24</m:t>
                      </m:r>
                    </m:oMath>
                  </m:oMathPara>
                </a14:m>
                <a:endParaRPr lang="en-AU" i="1" dirty="0"/>
              </a:p>
              <a:p>
                <a:pPr>
                  <a:lnSpc>
                    <a:spcPct val="114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=4</m:t>
                      </m:r>
                    </m:oMath>
                  </m:oMathPara>
                </a14:m>
                <a:endParaRPr lang="en-AU" i="1" dirty="0"/>
              </a:p>
            </p:txBody>
          </p:sp>
        </mc:Choice>
        <mc:Fallback>
          <p:sp>
            <p:nvSpPr>
              <p:cNvPr id="7" name="TextBox 6">
                <a:extLst>
                  <a:ext uri="{FF2B5EF4-FFF2-40B4-BE49-F238E27FC236}">
                    <a16:creationId xmlns:a16="http://schemas.microsoft.com/office/drawing/2014/main" id="{20E68F1F-A2CE-7AAE-9657-124642E375CF}"/>
                  </a:ext>
                </a:extLst>
              </p:cNvPr>
              <p:cNvSpPr txBox="1">
                <a:spLocks noRot="1" noChangeAspect="1" noMove="1" noResize="1" noEditPoints="1" noAdjustHandles="1" noChangeArrowheads="1" noChangeShapeType="1" noTextEdit="1"/>
              </p:cNvSpPr>
              <p:nvPr/>
            </p:nvSpPr>
            <p:spPr>
              <a:xfrm>
                <a:off x="360000" y="3339144"/>
                <a:ext cx="11484000" cy="3420745"/>
              </a:xfrm>
              <a:prstGeom prst="rect">
                <a:avLst/>
              </a:prstGeom>
              <a:blipFill>
                <a:blip r:embed="rId2"/>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A0C4749-9A01-E96E-A133-22AD1304FA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18505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92EB0B-BE85-AF42-8871-139119A0A8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dirty="0"/>
          </a:p>
        </p:txBody>
      </p:sp>
      <p:sp>
        <p:nvSpPr>
          <p:cNvPr id="4" name="Title 3">
            <a:extLst>
              <a:ext uri="{FF2B5EF4-FFF2-40B4-BE49-F238E27FC236}">
                <a16:creationId xmlns:a16="http://schemas.microsoft.com/office/drawing/2014/main" id="{242658B0-EAF4-873A-8050-9F2476F01876}"/>
              </a:ext>
            </a:extLst>
          </p:cNvPr>
          <p:cNvSpPr>
            <a:spLocks noGrp="1"/>
          </p:cNvSpPr>
          <p:nvPr>
            <p:ph type="title"/>
          </p:nvPr>
        </p:nvSpPr>
        <p:spPr>
          <a:xfrm>
            <a:off x="360000" y="360000"/>
            <a:ext cx="10080000" cy="545601"/>
          </a:xfrm>
        </p:spPr>
        <p:txBody>
          <a:bodyPr/>
          <a:lstStyle/>
          <a:p>
            <a:r>
              <a:rPr lang="en-AU" dirty="0"/>
              <a:t>Question 2 – money tin problem</a:t>
            </a:r>
          </a:p>
        </p:txBody>
      </p:sp>
      <p:sp>
        <p:nvSpPr>
          <p:cNvPr id="5" name="Text Placeholder 4">
            <a:extLst>
              <a:ext uri="{FF2B5EF4-FFF2-40B4-BE49-F238E27FC236}">
                <a16:creationId xmlns:a16="http://schemas.microsoft.com/office/drawing/2014/main" id="{09AC46DC-DB7C-1714-6207-8CED73F9C093}"/>
              </a:ext>
            </a:extLst>
          </p:cNvPr>
          <p:cNvSpPr>
            <a:spLocks noGrp="1"/>
          </p:cNvSpPr>
          <p:nvPr>
            <p:ph type="body" sz="quarter" idx="18"/>
          </p:nvPr>
        </p:nvSpPr>
        <p:spPr>
          <a:xfrm>
            <a:off x="360000" y="982520"/>
            <a:ext cx="10080000" cy="310015"/>
          </a:xfrm>
        </p:spPr>
        <p:txBody>
          <a:bodyPr/>
          <a:lstStyle/>
          <a:p>
            <a:r>
              <a:rPr lang="en-AU" dirty="0"/>
              <a:t>Exploring unknowns using algebraic techniques </a:t>
            </a:r>
          </a:p>
        </p:txBody>
      </p:sp>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D184C44C-8EF9-05C8-D9D6-E9A48DBBA324}"/>
                  </a:ext>
                </a:extLst>
              </p:cNvPr>
              <p:cNvSpPr>
                <a:spLocks noGrp="1"/>
              </p:cNvSpPr>
              <p:nvPr>
                <p:ph idx="4294967295"/>
              </p:nvPr>
            </p:nvSpPr>
            <p:spPr>
              <a:xfrm>
                <a:off x="360000" y="1384300"/>
                <a:ext cx="11483975" cy="1466850"/>
              </a:xfrm>
            </p:spPr>
            <p:txBody>
              <a:bodyPr/>
              <a:lstStyle/>
              <a:p>
                <a:r>
                  <a:rPr lang="en-AU" sz="1800" dirty="0">
                    <a:effectLst/>
                    <a:ea typeface="Calibri" panose="020F0502020204030204" pitchFamily="34" charset="0"/>
                  </a:rPr>
                  <a:t>A company must create 1000 cylindrical money tins from a sheet of tin-coated steel that has dimensions 14m by 15m. If the diameter of the money tin must be 18cm, calculate the height that each money tin will be, in terms of </a:t>
                </a:r>
                <a14:m>
                  <m:oMath xmlns:m="http://schemas.openxmlformats.org/officeDocument/2006/math">
                    <m:r>
                      <a:rPr lang="en-AU" sz="1800" i="1">
                        <a:effectLst/>
                        <a:latin typeface="Cambria Math" panose="02040503050406030204" pitchFamily="18" charset="0"/>
                        <a:ea typeface="Calibri" panose="020F0502020204030204" pitchFamily="34" charset="0"/>
                      </a:rPr>
                      <m:t>𝜋</m:t>
                    </m:r>
                  </m:oMath>
                </a14:m>
                <a:r>
                  <a:rPr lang="en-AU" sz="1800" dirty="0">
                    <a:effectLst/>
                    <a:ea typeface="Yu Mincho" panose="02020400000000000000" pitchFamily="18" charset="-128"/>
                  </a:rPr>
                  <a:t>,</a:t>
                </a:r>
                <a:r>
                  <a:rPr lang="en-AU" sz="1800" dirty="0">
                    <a:effectLst/>
                    <a:ea typeface="Calibri" panose="020F0502020204030204" pitchFamily="34" charset="0"/>
                  </a:rPr>
                  <a:t> by firstly rearranging the equation for the surface area of a cylinder such that </a:t>
                </a:r>
                <a14:m>
                  <m:oMath xmlns:m="http://schemas.openxmlformats.org/officeDocument/2006/math">
                    <m:r>
                      <a:rPr lang="en-AU" sz="1800" b="0" i="1" smtClean="0">
                        <a:effectLst/>
                        <a:latin typeface="Cambria Math" panose="02040503050406030204" pitchFamily="18" charset="0"/>
                        <a:ea typeface="Calibri" panose="020F0502020204030204" pitchFamily="34" charset="0"/>
                      </a:rPr>
                      <m:t>h</m:t>
                    </m:r>
                  </m:oMath>
                </a14:m>
                <a:r>
                  <a:rPr lang="en-AU" sz="1800" dirty="0">
                    <a:effectLst/>
                    <a:ea typeface="Calibri" panose="020F0502020204030204" pitchFamily="34" charset="0"/>
                  </a:rPr>
                  <a:t> is the subject.</a:t>
                </a:r>
              </a:p>
            </p:txBody>
          </p:sp>
        </mc:Choice>
        <mc:Fallback>
          <p:sp>
            <p:nvSpPr>
              <p:cNvPr id="2" name="Content Placeholder 1">
                <a:extLst>
                  <a:ext uri="{FF2B5EF4-FFF2-40B4-BE49-F238E27FC236}">
                    <a16:creationId xmlns:a16="http://schemas.microsoft.com/office/drawing/2014/main" id="{D184C44C-8EF9-05C8-D9D6-E9A48DBBA324}"/>
                  </a:ext>
                </a:extLst>
              </p:cNvPr>
              <p:cNvSpPr>
                <a:spLocks noGrp="1" noRot="1" noChangeAspect="1" noMove="1" noResize="1" noEditPoints="1" noAdjustHandles="1" noChangeArrowheads="1" noChangeShapeType="1" noTextEdit="1"/>
              </p:cNvSpPr>
              <p:nvPr>
                <p:ph idx="4294967295"/>
              </p:nvPr>
            </p:nvSpPr>
            <p:spPr>
              <a:xfrm>
                <a:off x="360000" y="1384300"/>
                <a:ext cx="11483975" cy="1466850"/>
              </a:xfrm>
              <a:blipFill>
                <a:blip r:embed="rId2"/>
                <a:stretch>
                  <a:fillRect l="-1221" r="-1539"/>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7276E83-901F-3493-D8A2-950CFB7290D1}"/>
                  </a:ext>
                </a:extLst>
              </p:cNvPr>
              <p:cNvSpPr txBox="1"/>
              <p:nvPr/>
            </p:nvSpPr>
            <p:spPr>
              <a:xfrm>
                <a:off x="360000" y="3076827"/>
                <a:ext cx="2230881" cy="2942377"/>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𝑆𝐴</m:t>
                      </m:r>
                      <m:r>
                        <a:rPr lang="en-AU" i="1">
                          <a:latin typeface="Cambria Math" panose="02040503050406030204" pitchFamily="18" charset="0"/>
                        </a:rPr>
                        <m:t>=2</m:t>
                      </m:r>
                      <m:r>
                        <a:rPr lang="en-AU" i="1">
                          <a:latin typeface="Cambria Math" panose="02040503050406030204" pitchFamily="18" charset="0"/>
                        </a:rPr>
                        <m:t>𝜋</m:t>
                      </m:r>
                      <m:sSup>
                        <m:sSupPr>
                          <m:ctrlPr>
                            <a:rPr lang="en-AU" i="1">
                              <a:latin typeface="Cambria Math" panose="02040503050406030204" pitchFamily="18" charset="0"/>
                            </a:rPr>
                          </m:ctrlPr>
                        </m:sSupPr>
                        <m:e>
                          <m:r>
                            <a:rPr lang="en-AU" i="1">
                              <a:latin typeface="Cambria Math" panose="02040503050406030204" pitchFamily="18" charset="0"/>
                            </a:rPr>
                            <m:t>𝑟</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𝜋</m:t>
                      </m:r>
                      <m:r>
                        <a:rPr lang="en-AU" i="1">
                          <a:latin typeface="Cambria Math" panose="02040503050406030204" pitchFamily="18" charset="0"/>
                        </a:rPr>
                        <m:t>𝑟h</m:t>
                      </m:r>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𝑆𝐴</m:t>
                      </m:r>
                      <m:r>
                        <a:rPr lang="en-AU" i="1">
                          <a:latin typeface="Cambria Math" panose="02040503050406030204" pitchFamily="18" charset="0"/>
                        </a:rPr>
                        <m:t>−2</m:t>
                      </m:r>
                      <m:r>
                        <a:rPr lang="en-AU" i="1">
                          <a:latin typeface="Cambria Math" panose="02040503050406030204" pitchFamily="18" charset="0"/>
                        </a:rPr>
                        <m:t>𝜋</m:t>
                      </m:r>
                      <m:sSup>
                        <m:sSupPr>
                          <m:ctrlPr>
                            <a:rPr lang="en-AU" i="1">
                              <a:latin typeface="Cambria Math" panose="02040503050406030204" pitchFamily="18" charset="0"/>
                            </a:rPr>
                          </m:ctrlPr>
                        </m:sSupPr>
                        <m:e>
                          <m:r>
                            <a:rPr lang="en-AU" i="1">
                              <a:latin typeface="Cambria Math" panose="02040503050406030204" pitchFamily="18" charset="0"/>
                            </a:rPr>
                            <m:t>𝑟</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𝜋</m:t>
                      </m:r>
                      <m:r>
                        <a:rPr lang="en-AU" i="1">
                          <a:latin typeface="Cambria Math" panose="02040503050406030204" pitchFamily="18" charset="0"/>
                        </a:rPr>
                        <m:t>𝑟h</m:t>
                      </m:r>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2</m:t>
                      </m:r>
                      <m:r>
                        <a:rPr lang="en-AU" i="1">
                          <a:latin typeface="Cambria Math" panose="02040503050406030204" pitchFamily="18" charset="0"/>
                        </a:rPr>
                        <m:t>𝜋</m:t>
                      </m:r>
                      <m:r>
                        <a:rPr lang="en-AU" i="1">
                          <a:latin typeface="Cambria Math" panose="02040503050406030204" pitchFamily="18" charset="0"/>
                        </a:rPr>
                        <m:t>𝑟h</m:t>
                      </m:r>
                      <m:r>
                        <a:rPr lang="en-AU" i="1">
                          <a:latin typeface="Cambria Math" panose="02040503050406030204" pitchFamily="18" charset="0"/>
                        </a:rPr>
                        <m:t>=</m:t>
                      </m:r>
                      <m:r>
                        <a:rPr lang="en-AU" i="1">
                          <a:latin typeface="Cambria Math" panose="02040503050406030204" pitchFamily="18" charset="0"/>
                        </a:rPr>
                        <m:t>𝑆𝐴</m:t>
                      </m:r>
                      <m:r>
                        <a:rPr lang="en-AU" i="1">
                          <a:latin typeface="Cambria Math" panose="02040503050406030204" pitchFamily="18" charset="0"/>
                        </a:rPr>
                        <m:t>−2</m:t>
                      </m:r>
                      <m:r>
                        <a:rPr lang="en-AU" i="1">
                          <a:latin typeface="Cambria Math" panose="02040503050406030204" pitchFamily="18" charset="0"/>
                        </a:rPr>
                        <m:t>𝜋</m:t>
                      </m:r>
                      <m:sSup>
                        <m:sSupPr>
                          <m:ctrlPr>
                            <a:rPr lang="en-AU" i="1">
                              <a:latin typeface="Cambria Math" panose="02040503050406030204" pitchFamily="18" charset="0"/>
                            </a:rPr>
                          </m:ctrlPr>
                        </m:sSupPr>
                        <m:e>
                          <m:r>
                            <a:rPr lang="en-AU" i="1">
                              <a:latin typeface="Cambria Math" panose="02040503050406030204" pitchFamily="18" charset="0"/>
                            </a:rPr>
                            <m:t>𝑟</m:t>
                          </m:r>
                        </m:e>
                        <m:sup>
                          <m:r>
                            <a:rPr lang="en-AU" i="1">
                              <a:latin typeface="Cambria Math" panose="02040503050406030204" pitchFamily="18" charset="0"/>
                            </a:rPr>
                            <m:t>2</m:t>
                          </m:r>
                        </m:sup>
                      </m:sSup>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𝑆𝐴</m:t>
                          </m:r>
                          <m:r>
                            <a:rPr lang="en-AU" i="1">
                              <a:latin typeface="Cambria Math" panose="02040503050406030204" pitchFamily="18" charset="0"/>
                            </a:rPr>
                            <m:t>−2</m:t>
                          </m:r>
                          <m:r>
                            <a:rPr lang="en-AU" i="1">
                              <a:latin typeface="Cambria Math" panose="02040503050406030204" pitchFamily="18" charset="0"/>
                            </a:rPr>
                            <m:t>𝜋</m:t>
                          </m:r>
                          <m:sSup>
                            <m:sSupPr>
                              <m:ctrlPr>
                                <a:rPr lang="en-AU" i="1">
                                  <a:latin typeface="Cambria Math" panose="02040503050406030204" pitchFamily="18" charset="0"/>
                                </a:rPr>
                              </m:ctrlPr>
                            </m:sSupPr>
                            <m:e>
                              <m:r>
                                <a:rPr lang="en-AU" i="1">
                                  <a:latin typeface="Cambria Math" panose="02040503050406030204" pitchFamily="18" charset="0"/>
                                </a:rPr>
                                <m:t>𝑟</m:t>
                              </m:r>
                            </m:e>
                            <m:sup>
                              <m:r>
                                <a:rPr lang="en-AU" i="1">
                                  <a:latin typeface="Cambria Math" panose="02040503050406030204" pitchFamily="18" charset="0"/>
                                </a:rPr>
                                <m:t>2</m:t>
                              </m:r>
                            </m:sup>
                          </m:sSup>
                        </m:num>
                        <m:den>
                          <m:r>
                            <a:rPr lang="en-AU" i="1">
                              <a:latin typeface="Cambria Math" panose="02040503050406030204" pitchFamily="18" charset="0"/>
                            </a:rPr>
                            <m:t>2</m:t>
                          </m:r>
                          <m:r>
                            <a:rPr lang="en-AU" i="1">
                              <a:latin typeface="Cambria Math" panose="02040503050406030204" pitchFamily="18" charset="0"/>
                            </a:rPr>
                            <m:t>𝜋</m:t>
                          </m:r>
                          <m:r>
                            <a:rPr lang="en-AU" i="1">
                              <a:latin typeface="Cambria Math" panose="02040503050406030204" pitchFamily="18" charset="0"/>
                            </a:rPr>
                            <m:t>𝑟</m:t>
                          </m:r>
                        </m:den>
                      </m:f>
                    </m:oMath>
                  </m:oMathPara>
                </a14:m>
                <a:endParaRPr lang="en-AU" i="1" dirty="0"/>
              </a:p>
              <a:p>
                <a:pPr algn="l">
                  <a:lnSpc>
                    <a:spcPct val="150000"/>
                  </a:lnSpc>
                  <a:spcAft>
                    <a:spcPts val="1200"/>
                  </a:spcAft>
                </a:pPr>
                <a:endParaRPr lang="en-AU" sz="1800" dirty="0"/>
              </a:p>
            </p:txBody>
          </p:sp>
        </mc:Choice>
        <mc:Fallback>
          <p:sp>
            <p:nvSpPr>
              <p:cNvPr id="6" name="TextBox 5">
                <a:extLst>
                  <a:ext uri="{FF2B5EF4-FFF2-40B4-BE49-F238E27FC236}">
                    <a16:creationId xmlns:a16="http://schemas.microsoft.com/office/drawing/2014/main" id="{F7276E83-901F-3493-D8A2-950CFB7290D1}"/>
                  </a:ext>
                </a:extLst>
              </p:cNvPr>
              <p:cNvSpPr txBox="1">
                <a:spLocks noRot="1" noChangeAspect="1" noMove="1" noResize="1" noEditPoints="1" noAdjustHandles="1" noChangeArrowheads="1" noChangeShapeType="1" noTextEdit="1"/>
              </p:cNvSpPr>
              <p:nvPr/>
            </p:nvSpPr>
            <p:spPr>
              <a:xfrm>
                <a:off x="360000" y="3076827"/>
                <a:ext cx="2230881" cy="2942377"/>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FD4B70E-B39E-C5D1-8936-094BE8F88C06}"/>
                  </a:ext>
                </a:extLst>
              </p:cNvPr>
              <p:cNvSpPr txBox="1"/>
              <p:nvPr/>
            </p:nvSpPr>
            <p:spPr>
              <a:xfrm>
                <a:off x="3704131" y="3076827"/>
                <a:ext cx="3826910" cy="3167574"/>
              </a:xfrm>
              <a:prstGeom prst="rect">
                <a:avLst/>
              </a:prstGeom>
              <a:noFill/>
            </p:spPr>
            <p:txBody>
              <a:bodyPr wrap="none" lIns="0" tIns="0" rIns="0" bIns="0" rtlCol="0">
                <a:noAutofit/>
              </a:bodyPr>
              <a:lstStyle/>
              <a:p>
                <a:pPr>
                  <a:lnSpc>
                    <a:spcPct val="150000"/>
                  </a:lnSpc>
                  <a:spcAft>
                    <a:spcPts val="1200"/>
                  </a:spcAft>
                </a:pPr>
                <a:r>
                  <a:rPr lang="en-AU" i="1" dirty="0"/>
                  <a:t>The surface area of one money tin </a:t>
                </a: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1400</m:t>
                          </m:r>
                          <m:r>
                            <a:rPr lang="en-AU" i="1">
                              <a:latin typeface="Cambria Math" panose="02040503050406030204" pitchFamily="18" charset="0"/>
                            </a:rPr>
                            <m:t>𝑐𝑚</m:t>
                          </m:r>
                          <m:r>
                            <a:rPr lang="en-AU" i="1">
                              <a:latin typeface="Cambria Math" panose="02040503050406030204" pitchFamily="18" charset="0"/>
                            </a:rPr>
                            <m:t>×1500</m:t>
                          </m:r>
                          <m:r>
                            <a:rPr lang="en-AU" i="1">
                              <a:latin typeface="Cambria Math" panose="02040503050406030204" pitchFamily="18" charset="0"/>
                            </a:rPr>
                            <m:t>𝑐𝑚</m:t>
                          </m:r>
                        </m:num>
                        <m:den>
                          <m:r>
                            <a:rPr lang="en-AU" i="1">
                              <a:latin typeface="Cambria Math" panose="02040503050406030204" pitchFamily="18" charset="0"/>
                            </a:rPr>
                            <m:t>1000</m:t>
                          </m:r>
                        </m:den>
                      </m:f>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2 100 000 </m:t>
                          </m:r>
                          <m:r>
                            <a:rPr lang="en-AU" i="1">
                              <a:latin typeface="Cambria Math" panose="02040503050406030204" pitchFamily="18" charset="0"/>
                            </a:rPr>
                            <m:t>𝑐</m:t>
                          </m:r>
                          <m:sSup>
                            <m:sSupPr>
                              <m:ctrlPr>
                                <a:rPr lang="en-AU" i="1">
                                  <a:latin typeface="Cambria Math" panose="02040503050406030204" pitchFamily="18" charset="0"/>
                                </a:rPr>
                              </m:ctrlPr>
                            </m:sSupPr>
                            <m:e>
                              <m:r>
                                <a:rPr lang="en-AU" i="1">
                                  <a:latin typeface="Cambria Math" panose="02040503050406030204" pitchFamily="18" charset="0"/>
                                </a:rPr>
                                <m:t>𝑚</m:t>
                              </m:r>
                            </m:e>
                            <m:sup>
                              <m:r>
                                <a:rPr lang="en-AU" i="1">
                                  <a:latin typeface="Cambria Math" panose="02040503050406030204" pitchFamily="18" charset="0"/>
                                </a:rPr>
                                <m:t>2</m:t>
                              </m:r>
                            </m:sup>
                          </m:sSup>
                        </m:num>
                        <m:den>
                          <m:r>
                            <a:rPr lang="en-AU" i="1">
                              <a:latin typeface="Cambria Math" panose="02040503050406030204" pitchFamily="18" charset="0"/>
                            </a:rPr>
                            <m:t>1000</m:t>
                          </m:r>
                        </m:den>
                      </m:f>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=2100</m:t>
                      </m:r>
                      <m:r>
                        <a:rPr lang="en-AU" i="1">
                          <a:latin typeface="Cambria Math" panose="02040503050406030204" pitchFamily="18" charset="0"/>
                        </a:rPr>
                        <m:t>𝑐</m:t>
                      </m:r>
                      <m:sSup>
                        <m:sSupPr>
                          <m:ctrlPr>
                            <a:rPr lang="en-AU" i="1">
                              <a:latin typeface="Cambria Math" panose="02040503050406030204" pitchFamily="18" charset="0"/>
                            </a:rPr>
                          </m:ctrlPr>
                        </m:sSupPr>
                        <m:e>
                          <m:r>
                            <a:rPr lang="en-AU" i="1">
                              <a:latin typeface="Cambria Math" panose="02040503050406030204" pitchFamily="18" charset="0"/>
                            </a:rPr>
                            <m:t>𝑚</m:t>
                          </m:r>
                        </m:e>
                        <m:sup>
                          <m:r>
                            <a:rPr lang="en-AU" i="1">
                              <a:latin typeface="Cambria Math" panose="02040503050406030204" pitchFamily="18" charset="0"/>
                            </a:rPr>
                            <m:t>2</m:t>
                          </m:r>
                        </m:sup>
                      </m:sSup>
                    </m:oMath>
                  </m:oMathPara>
                </a14:m>
                <a:endParaRPr lang="en-AU" i="1" dirty="0"/>
              </a:p>
              <a:p>
                <a:pPr algn="l">
                  <a:lnSpc>
                    <a:spcPct val="150000"/>
                  </a:lnSpc>
                  <a:spcAft>
                    <a:spcPts val="1200"/>
                  </a:spcAft>
                </a:pPr>
                <a:endParaRPr lang="en-AU" sz="1800" b="0" dirty="0"/>
              </a:p>
              <a:p>
                <a:pPr algn="l">
                  <a:lnSpc>
                    <a:spcPct val="150000"/>
                  </a:lnSpc>
                  <a:spcAft>
                    <a:spcPts val="1200"/>
                  </a:spcAft>
                </a:pPr>
                <a:endParaRPr lang="en-AU" sz="1800" dirty="0"/>
              </a:p>
            </p:txBody>
          </p:sp>
        </mc:Choice>
        <mc:Fallback>
          <p:sp>
            <p:nvSpPr>
              <p:cNvPr id="7" name="TextBox 6">
                <a:extLst>
                  <a:ext uri="{FF2B5EF4-FFF2-40B4-BE49-F238E27FC236}">
                    <a16:creationId xmlns:a16="http://schemas.microsoft.com/office/drawing/2014/main" id="{9FD4B70E-B39E-C5D1-8936-094BE8F88C06}"/>
                  </a:ext>
                </a:extLst>
              </p:cNvPr>
              <p:cNvSpPr txBox="1">
                <a:spLocks noRot="1" noChangeAspect="1" noMove="1" noResize="1" noEditPoints="1" noAdjustHandles="1" noChangeArrowheads="1" noChangeShapeType="1" noTextEdit="1"/>
              </p:cNvSpPr>
              <p:nvPr/>
            </p:nvSpPr>
            <p:spPr>
              <a:xfrm>
                <a:off x="3704131" y="3076827"/>
                <a:ext cx="3826910" cy="3167574"/>
              </a:xfrm>
              <a:prstGeom prst="rect">
                <a:avLst/>
              </a:prstGeom>
              <a:blipFill>
                <a:blip r:embed="rId4"/>
                <a:stretch>
                  <a:fillRect l="-382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A7F9F40-D0DC-387D-2F63-8F38C65A04D0}"/>
                  </a:ext>
                </a:extLst>
              </p:cNvPr>
              <p:cNvSpPr txBox="1"/>
              <p:nvPr/>
            </p:nvSpPr>
            <p:spPr>
              <a:xfrm>
                <a:off x="8644291" y="3076827"/>
                <a:ext cx="2479709" cy="300236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𝑆𝐴</m:t>
                          </m:r>
                          <m:r>
                            <a:rPr lang="en-AU" i="1">
                              <a:latin typeface="Cambria Math" panose="02040503050406030204" pitchFamily="18" charset="0"/>
                            </a:rPr>
                            <m:t>−2</m:t>
                          </m:r>
                          <m:r>
                            <a:rPr lang="en-AU" i="1">
                              <a:latin typeface="Cambria Math" panose="02040503050406030204" pitchFamily="18" charset="0"/>
                            </a:rPr>
                            <m:t>𝜋</m:t>
                          </m:r>
                          <m:sSup>
                            <m:sSupPr>
                              <m:ctrlPr>
                                <a:rPr lang="en-AU" i="1">
                                  <a:latin typeface="Cambria Math" panose="02040503050406030204" pitchFamily="18" charset="0"/>
                                </a:rPr>
                              </m:ctrlPr>
                            </m:sSupPr>
                            <m:e>
                              <m:r>
                                <a:rPr lang="en-AU" i="1">
                                  <a:latin typeface="Cambria Math" panose="02040503050406030204" pitchFamily="18" charset="0"/>
                                </a:rPr>
                                <m:t>𝑟</m:t>
                              </m:r>
                            </m:e>
                            <m:sup>
                              <m:r>
                                <a:rPr lang="en-AU" i="1">
                                  <a:latin typeface="Cambria Math" panose="02040503050406030204" pitchFamily="18" charset="0"/>
                                </a:rPr>
                                <m:t>2</m:t>
                              </m:r>
                            </m:sup>
                          </m:sSup>
                        </m:num>
                        <m:den>
                          <m:r>
                            <a:rPr lang="en-AU" i="1">
                              <a:latin typeface="Cambria Math" panose="02040503050406030204" pitchFamily="18" charset="0"/>
                            </a:rPr>
                            <m:t>2</m:t>
                          </m:r>
                          <m:r>
                            <a:rPr lang="en-AU" i="1">
                              <a:latin typeface="Cambria Math" panose="02040503050406030204" pitchFamily="18" charset="0"/>
                            </a:rPr>
                            <m:t>𝜋</m:t>
                          </m:r>
                          <m:r>
                            <a:rPr lang="en-AU" i="1">
                              <a:latin typeface="Cambria Math" panose="02040503050406030204" pitchFamily="18" charset="0"/>
                            </a:rPr>
                            <m:t>𝑟</m:t>
                          </m:r>
                        </m:den>
                      </m:f>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2100−2</m:t>
                          </m:r>
                          <m:r>
                            <a:rPr lang="en-AU" i="1">
                              <a:latin typeface="Cambria Math" panose="02040503050406030204" pitchFamily="18" charset="0"/>
                            </a:rPr>
                            <m:t>𝜋</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9</m:t>
                              </m:r>
                            </m:e>
                            <m:sup>
                              <m:r>
                                <a:rPr lang="en-AU" i="1">
                                  <a:latin typeface="Cambria Math" panose="02040503050406030204" pitchFamily="18" charset="0"/>
                                </a:rPr>
                                <m:t>2</m:t>
                              </m:r>
                            </m:sup>
                          </m:sSup>
                        </m:num>
                        <m:den>
                          <m:r>
                            <a:rPr lang="en-AU" i="1">
                              <a:latin typeface="Cambria Math" panose="02040503050406030204" pitchFamily="18" charset="0"/>
                            </a:rPr>
                            <m:t>2</m:t>
                          </m:r>
                          <m:r>
                            <a:rPr lang="en-AU" i="1">
                              <a:latin typeface="Cambria Math" panose="02040503050406030204" pitchFamily="18" charset="0"/>
                            </a:rPr>
                            <m:t>𝜋</m:t>
                          </m:r>
                          <m:r>
                            <a:rPr lang="en-AU" i="1">
                              <a:latin typeface="Cambria Math" panose="02040503050406030204" pitchFamily="18" charset="0"/>
                            </a:rPr>
                            <m:t>×9</m:t>
                          </m:r>
                        </m:den>
                      </m:f>
                    </m:oMath>
                  </m:oMathPara>
                </a14:m>
                <a:endParaRPr lang="en-AU"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2100−162</m:t>
                          </m:r>
                          <m:r>
                            <a:rPr lang="en-AU" i="1">
                              <a:latin typeface="Cambria Math" panose="02040503050406030204" pitchFamily="18" charset="0"/>
                            </a:rPr>
                            <m:t>𝜋</m:t>
                          </m:r>
                        </m:num>
                        <m:den>
                          <m:r>
                            <a:rPr lang="en-AU" i="1">
                              <a:latin typeface="Cambria Math" panose="02040503050406030204" pitchFamily="18" charset="0"/>
                            </a:rPr>
                            <m:t>18</m:t>
                          </m:r>
                          <m:r>
                            <a:rPr lang="en-AU" i="1">
                              <a:latin typeface="Cambria Math" panose="02040503050406030204" pitchFamily="18" charset="0"/>
                            </a:rPr>
                            <m:t>𝜋</m:t>
                          </m:r>
                        </m:den>
                      </m:f>
                    </m:oMath>
                  </m:oMathPara>
                </a14:m>
                <a:endParaRPr lang="en-AU" i="1" dirty="0"/>
              </a:p>
            </p:txBody>
          </p:sp>
        </mc:Choice>
        <mc:Fallback xmlns="">
          <p:sp>
            <p:nvSpPr>
              <p:cNvPr id="10" name="TextBox 9">
                <a:extLst>
                  <a:ext uri="{FF2B5EF4-FFF2-40B4-BE49-F238E27FC236}">
                    <a16:creationId xmlns:a16="http://schemas.microsoft.com/office/drawing/2014/main" id="{1A7F9F40-D0DC-387D-2F63-8F38C65A04D0}"/>
                  </a:ext>
                </a:extLst>
              </p:cNvPr>
              <p:cNvSpPr txBox="1">
                <a:spLocks noRot="1" noChangeAspect="1" noMove="1" noResize="1" noEditPoints="1" noAdjustHandles="1" noChangeArrowheads="1" noChangeShapeType="1" noTextEdit="1"/>
              </p:cNvSpPr>
              <p:nvPr/>
            </p:nvSpPr>
            <p:spPr>
              <a:xfrm>
                <a:off x="8644291" y="3076827"/>
                <a:ext cx="2479709" cy="3002360"/>
              </a:xfrm>
              <a:prstGeom prst="rect">
                <a:avLst/>
              </a:prstGeom>
              <a:blipFill>
                <a:blip r:embed="rId5"/>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68917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73E5AA-73D4-C270-EC00-5EE5EAA2AA3E}"/>
              </a:ext>
            </a:extLst>
          </p:cNvPr>
          <p:cNvSpPr>
            <a:spLocks noGrp="1"/>
          </p:cNvSpPr>
          <p:nvPr>
            <p:ph type="title"/>
          </p:nvPr>
        </p:nvSpPr>
        <p:spPr/>
        <p:txBody>
          <a:bodyPr/>
          <a:lstStyle/>
          <a:p>
            <a:r>
              <a:rPr lang="en-AU" dirty="0"/>
              <a:t>Copyright</a:t>
            </a:r>
          </a:p>
        </p:txBody>
      </p:sp>
      <p:sp>
        <p:nvSpPr>
          <p:cNvPr id="6" name="Text Placeholder 5">
            <a:extLst>
              <a:ext uri="{FF2B5EF4-FFF2-40B4-BE49-F238E27FC236}">
                <a16:creationId xmlns:a16="http://schemas.microsoft.com/office/drawing/2014/main" id="{3108B976-A7D5-140D-39EF-A204A8935BA1}"/>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7" name="TextBox 6">
            <a:extLst>
              <a:ext uri="{FF2B5EF4-FFF2-40B4-BE49-F238E27FC236}">
                <a16:creationId xmlns:a16="http://schemas.microsoft.com/office/drawing/2014/main" id="{E48635CA-FD73-4CAC-89F4-9204E17B09C8}"/>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272311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p:txBody>
          <a:bodyPr/>
          <a:lstStyle/>
          <a:p>
            <a:r>
              <a:rPr lang="en-AU" dirty="0"/>
              <a:t>Area – question 1</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1"/>
          </p:nvPr>
        </p:nvSpPr>
        <p:spPr>
          <a:xfrm>
            <a:off x="360000" y="1620000"/>
            <a:ext cx="5873997" cy="1596734"/>
          </a:xfrm>
        </p:spPr>
        <p:txBody>
          <a:bodyPr/>
          <a:lstStyle/>
          <a:p>
            <a:pPr marL="285750" indent="-285750">
              <a:buFont typeface="Arial" panose="020B0604020202020204" pitchFamily="34" charset="0"/>
              <a:buChar char="•"/>
            </a:pPr>
            <a:r>
              <a:rPr lang="en-AU" sz="1800" dirty="0">
                <a:effectLst/>
                <a:ea typeface="Calibri" panose="020F0502020204030204" pitchFamily="34" charset="0"/>
              </a:rPr>
              <a:t>A rectangle has a base length of 8cm and perimeter of 20cm. </a:t>
            </a:r>
          </a:p>
          <a:p>
            <a:pPr marL="285750" indent="-285750">
              <a:buFont typeface="Arial" panose="020B0604020202020204" pitchFamily="34" charset="0"/>
              <a:buChar char="•"/>
            </a:pPr>
            <a:r>
              <a:rPr lang="en-AU" sz="1800" dirty="0">
                <a:effectLst/>
                <a:ea typeface="Calibri" panose="020F0502020204030204" pitchFamily="34" charset="0"/>
              </a:rPr>
              <a:t>Determine the missing dimension of the </a:t>
            </a:r>
            <a:r>
              <a:rPr lang="en-AU" sz="1800" dirty="0">
                <a:ea typeface="Calibri" panose="020F0502020204030204" pitchFamily="34" charset="0"/>
              </a:rPr>
              <a:t>rectangle</a:t>
            </a:r>
            <a:r>
              <a:rPr lang="en-AU" sz="1800" dirty="0">
                <a:effectLst/>
                <a:ea typeface="Calibri" panose="020F050202020403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AD6052-904F-EE69-47E0-E7BD61A78824}"/>
                  </a:ext>
                </a:extLst>
              </p:cNvPr>
              <p:cNvSpPr txBox="1"/>
              <p:nvPr/>
            </p:nvSpPr>
            <p:spPr>
              <a:xfrm>
                <a:off x="360000" y="3216734"/>
                <a:ext cx="4624056" cy="2939266"/>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𝑃</m:t>
                      </m:r>
                      <m:r>
                        <a:rPr lang="en-AU" b="0" i="1" smtClean="0">
                          <a:latin typeface="Cambria Math" panose="02040503050406030204" pitchFamily="18" charset="0"/>
                        </a:rPr>
                        <m:t>=</m:t>
                      </m:r>
                      <m:r>
                        <a:rPr lang="en-AU" b="0" i="1" smtClean="0">
                          <a:latin typeface="Cambria Math" panose="02040503050406030204" pitchFamily="18" charset="0"/>
                        </a:rPr>
                        <m:t>𝑙</m:t>
                      </m:r>
                      <m:r>
                        <a:rPr lang="en-AU" b="0" i="1" smtClean="0">
                          <a:latin typeface="Cambria Math" panose="02040503050406030204" pitchFamily="18" charset="0"/>
                        </a:rPr>
                        <m:t>+</m:t>
                      </m:r>
                      <m:r>
                        <a:rPr lang="en-AU" b="0" i="1" smtClean="0">
                          <a:latin typeface="Cambria Math" panose="02040503050406030204" pitchFamily="18" charset="0"/>
                        </a:rPr>
                        <m:t>𝑙</m:t>
                      </m:r>
                      <m:r>
                        <a:rPr lang="en-AU" b="0" i="1" smtClean="0">
                          <a:latin typeface="Cambria Math" panose="02040503050406030204" pitchFamily="18" charset="0"/>
                        </a:rPr>
                        <m:t>+</m:t>
                      </m:r>
                      <m:r>
                        <a:rPr lang="en-AU" b="0" i="1" smtClean="0">
                          <a:latin typeface="Cambria Math" panose="02040503050406030204" pitchFamily="18" charset="0"/>
                        </a:rPr>
                        <m:t>𝑏</m:t>
                      </m:r>
                      <m:r>
                        <a:rPr lang="en-AU" b="0" i="1" smtClean="0">
                          <a:latin typeface="Cambria Math" panose="02040503050406030204" pitchFamily="18" charset="0"/>
                        </a:rPr>
                        <m:t>+</m:t>
                      </m:r>
                      <m:r>
                        <a:rPr lang="en-AU" b="0" i="1" smtClean="0">
                          <a:latin typeface="Cambria Math" panose="02040503050406030204" pitchFamily="18" charset="0"/>
                        </a:rPr>
                        <m:t>𝑏</m:t>
                      </m:r>
                    </m:oMath>
                  </m:oMathPara>
                </a14:m>
                <a:endParaRPr lang="en-AU" b="0"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20=8+8+</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𝑥</m:t>
                      </m:r>
                    </m:oMath>
                  </m:oMathPara>
                </a14:m>
                <a:endParaRPr lang="en-AU" b="0"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20=16+2</m:t>
                      </m:r>
                      <m:r>
                        <a:rPr lang="en-AU" b="0" i="1" smtClean="0">
                          <a:latin typeface="Cambria Math" panose="02040503050406030204" pitchFamily="18" charset="0"/>
                        </a:rPr>
                        <m:t>𝑥</m:t>
                      </m:r>
                    </m:oMath>
                  </m:oMathPara>
                </a14:m>
                <a:endParaRPr lang="en-AU" b="0"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=4</m:t>
                      </m:r>
                    </m:oMath>
                  </m:oMathPara>
                </a14:m>
                <a:endParaRPr lang="en-AU" b="0"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=2</m:t>
                      </m:r>
                      <m:r>
                        <a:rPr lang="en-AU" b="0" i="1" smtClean="0">
                          <a:latin typeface="Cambria Math" panose="02040503050406030204" pitchFamily="18" charset="0"/>
                        </a:rPr>
                        <m:t>𝑐𝑚</m:t>
                      </m:r>
                    </m:oMath>
                  </m:oMathPara>
                </a14:m>
                <a:endParaRPr lang="en-AU" dirty="0"/>
              </a:p>
            </p:txBody>
          </p:sp>
        </mc:Choice>
        <mc:Fallback xmlns="">
          <p:sp>
            <p:nvSpPr>
              <p:cNvPr id="7" name="TextBox 6">
                <a:extLst>
                  <a:ext uri="{FF2B5EF4-FFF2-40B4-BE49-F238E27FC236}">
                    <a16:creationId xmlns:a16="http://schemas.microsoft.com/office/drawing/2014/main" id="{ECAD6052-904F-EE69-47E0-E7BD61A78824}"/>
                  </a:ext>
                </a:extLst>
              </p:cNvPr>
              <p:cNvSpPr txBox="1">
                <a:spLocks noRot="1" noChangeAspect="1" noMove="1" noResize="1" noEditPoints="1" noAdjustHandles="1" noChangeArrowheads="1" noChangeShapeType="1" noTextEdit="1"/>
              </p:cNvSpPr>
              <p:nvPr/>
            </p:nvSpPr>
            <p:spPr>
              <a:xfrm>
                <a:off x="360000" y="3216734"/>
                <a:ext cx="4624056" cy="2939266"/>
              </a:xfrm>
              <a:prstGeom prst="rect">
                <a:avLst/>
              </a:prstGeom>
              <a:blipFill>
                <a:blip r:embed="rId2"/>
                <a:stretch>
                  <a:fillRect/>
                </a:stretch>
              </a:blipFill>
            </p:spPr>
            <p:txBody>
              <a:bodyPr/>
              <a:lstStyle/>
              <a:p>
                <a:r>
                  <a:rPr lang="en-AU">
                    <a:noFill/>
                  </a:rPr>
                  <a:t> </a:t>
                </a:r>
              </a:p>
            </p:txBody>
          </p:sp>
        </mc:Fallback>
      </mc:AlternateContent>
      <p:pic>
        <p:nvPicPr>
          <p:cNvPr id="6" name="Picture 5" descr="A rectangle with a base length of 8cm.">
            <a:extLst>
              <a:ext uri="{FF2B5EF4-FFF2-40B4-BE49-F238E27FC236}">
                <a16:creationId xmlns:a16="http://schemas.microsoft.com/office/drawing/2014/main" id="{34E88583-4EF0-4CB7-C700-A6662A91C18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233997" y="1620000"/>
            <a:ext cx="5610003" cy="2191571"/>
          </a:xfrm>
          <a:prstGeom prst="rect">
            <a:avLst/>
          </a:prstGeom>
        </p:spPr>
      </p:pic>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421533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p:txBody>
          <a:bodyPr/>
          <a:lstStyle/>
          <a:p>
            <a:r>
              <a:rPr lang="en-AU" dirty="0"/>
              <a:t>Area – question 2</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1"/>
          </p:nvPr>
        </p:nvSpPr>
        <p:spPr>
          <a:xfrm>
            <a:off x="360000" y="1620000"/>
            <a:ext cx="5873997" cy="1594859"/>
          </a:xfrm>
        </p:spPr>
        <p:txBody>
          <a:bodyPr/>
          <a:lstStyle/>
          <a:p>
            <a:pPr marL="285750" indent="-285750">
              <a:buFont typeface="Arial" panose="020B0604020202020204" pitchFamily="34" charset="0"/>
              <a:buChar char="•"/>
            </a:pPr>
            <a:r>
              <a:rPr lang="en-AU" sz="1800" dirty="0">
                <a:effectLst/>
                <a:ea typeface="Calibri" panose="020F0502020204030204" pitchFamily="34" charset="0"/>
              </a:rPr>
              <a:t>A rectangle has a base length of 8cm and area of 20cm</a:t>
            </a:r>
            <a:r>
              <a:rPr lang="en-AU" sz="1800" baseline="30000" dirty="0">
                <a:effectLst/>
                <a:ea typeface="Calibri" panose="020F0502020204030204" pitchFamily="34" charset="0"/>
              </a:rPr>
              <a:t>2</a:t>
            </a:r>
            <a:r>
              <a:rPr lang="en-AU" sz="1800" dirty="0">
                <a:effectLst/>
                <a:ea typeface="Calibri" panose="020F0502020204030204" pitchFamily="34" charset="0"/>
              </a:rPr>
              <a:t>. </a:t>
            </a:r>
          </a:p>
          <a:p>
            <a:pPr marL="285750" indent="-285750">
              <a:buFont typeface="Arial" panose="020B0604020202020204" pitchFamily="34" charset="0"/>
              <a:buChar char="•"/>
            </a:pPr>
            <a:r>
              <a:rPr lang="en-AU" sz="1800" dirty="0">
                <a:effectLst/>
                <a:ea typeface="Calibri" panose="020F0502020204030204" pitchFamily="34" charset="0"/>
              </a:rPr>
              <a:t>Determine the missing dimension of the </a:t>
            </a:r>
            <a:r>
              <a:rPr lang="en-AU" sz="1800" dirty="0">
                <a:ea typeface="Calibri" panose="020F0502020204030204" pitchFamily="34" charset="0"/>
              </a:rPr>
              <a:t>rectangle</a:t>
            </a:r>
            <a:r>
              <a:rPr lang="en-AU" sz="1800" dirty="0">
                <a:effectLst/>
                <a:ea typeface="Calibri" panose="020F050202020403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95E71FF-9B1B-C757-26B4-614978BD5D29}"/>
                  </a:ext>
                </a:extLst>
              </p:cNvPr>
              <p:cNvSpPr txBox="1"/>
              <p:nvPr/>
            </p:nvSpPr>
            <p:spPr>
              <a:xfrm>
                <a:off x="360000" y="3214859"/>
                <a:ext cx="4624056" cy="3881191"/>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𝐴</m:t>
                      </m:r>
                      <m:r>
                        <a:rPr lang="en-AU" sz="1800" b="0" i="1" smtClean="0">
                          <a:effectLst/>
                          <a:latin typeface="Cambria Math" panose="02040503050406030204" pitchFamily="18" charset="0"/>
                          <a:ea typeface="Calibri" panose="020F0502020204030204" pitchFamily="34" charset="0"/>
                        </a:rPr>
                        <m:t>=</m:t>
                      </m:r>
                      <m:r>
                        <a:rPr lang="en-AU" sz="1800" b="0" i="1" smtClean="0">
                          <a:effectLst/>
                          <a:latin typeface="Cambria Math" panose="02040503050406030204" pitchFamily="18" charset="0"/>
                          <a:ea typeface="Calibri" panose="020F0502020204030204" pitchFamily="34" charset="0"/>
                        </a:rPr>
                        <m:t>𝑙</m:t>
                      </m:r>
                      <m:r>
                        <a:rPr lang="en-AU" sz="1800" b="0" i="1" smtClean="0">
                          <a:effectLst/>
                          <a:latin typeface="Cambria Math" panose="02040503050406030204" pitchFamily="18" charset="0"/>
                          <a:ea typeface="Cambria Math" panose="02040503050406030204" pitchFamily="18" charset="0"/>
                        </a:rPr>
                        <m:t>×</m:t>
                      </m:r>
                      <m:r>
                        <a:rPr lang="en-AU" sz="1800" b="0" i="1" smtClean="0">
                          <a:effectLst/>
                          <a:latin typeface="Cambria Math" panose="02040503050406030204" pitchFamily="18" charset="0"/>
                          <a:ea typeface="Cambria Math" panose="02040503050406030204" pitchFamily="18" charset="0"/>
                        </a:rPr>
                        <m:t>𝑏</m:t>
                      </m:r>
                    </m:oMath>
                  </m:oMathPara>
                </a14:m>
                <a:endParaRPr lang="en-AU" sz="1800" b="0" dirty="0">
                  <a:effectLst/>
                  <a:ea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20=8</m:t>
                      </m:r>
                      <m:r>
                        <a:rPr lang="en-AU" sz="1800" b="0" i="1" smtClean="0">
                          <a:effectLst/>
                          <a:latin typeface="Cambria Math" panose="02040503050406030204" pitchFamily="18" charset="0"/>
                          <a:ea typeface="Cambria Math" panose="02040503050406030204" pitchFamily="18" charset="0"/>
                        </a:rPr>
                        <m:t>×</m:t>
                      </m:r>
                      <m:r>
                        <a:rPr lang="en-AU" sz="1800" b="0" i="1" smtClean="0">
                          <a:effectLst/>
                          <a:latin typeface="Cambria Math" panose="02040503050406030204" pitchFamily="18" charset="0"/>
                          <a:ea typeface="Cambria Math" panose="02040503050406030204" pitchFamily="18" charset="0"/>
                        </a:rPr>
                        <m:t>𝑥</m:t>
                      </m:r>
                    </m:oMath>
                  </m:oMathPara>
                </a14:m>
                <a:endParaRPr lang="en-AU" sz="1800" b="0" dirty="0">
                  <a:effectLst/>
                  <a:ea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20=8</m:t>
                      </m:r>
                      <m:r>
                        <a:rPr lang="en-AU" sz="1800" b="0" i="1" smtClean="0">
                          <a:effectLst/>
                          <a:latin typeface="Cambria Math" panose="02040503050406030204" pitchFamily="18" charset="0"/>
                          <a:ea typeface="Cambria Math" panose="02040503050406030204" pitchFamily="18" charset="0"/>
                        </a:rPr>
                        <m:t>𝑥</m:t>
                      </m:r>
                    </m:oMath>
                  </m:oMathPara>
                </a14:m>
                <a:endParaRPr lang="en-AU" sz="1800" dirty="0">
                  <a:effectLst/>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8</m:t>
                      </m:r>
                      <m:r>
                        <a:rPr lang="en-AU" sz="1800" b="0" i="1" smtClean="0">
                          <a:effectLst/>
                          <a:latin typeface="Cambria Math" panose="02040503050406030204" pitchFamily="18" charset="0"/>
                          <a:ea typeface="Calibri" panose="020F0502020204030204" pitchFamily="34" charset="0"/>
                        </a:rPr>
                        <m:t>𝑥</m:t>
                      </m:r>
                      <m:r>
                        <a:rPr lang="en-AU" sz="1800" b="0" i="1" smtClean="0">
                          <a:effectLst/>
                          <a:latin typeface="Cambria Math" panose="02040503050406030204" pitchFamily="18" charset="0"/>
                          <a:ea typeface="Calibri" panose="020F0502020204030204" pitchFamily="34" charset="0"/>
                        </a:rPr>
                        <m:t>=20</m:t>
                      </m:r>
                    </m:oMath>
                  </m:oMathPara>
                </a14:m>
                <a:endParaRPr lang="en-AU" sz="1800" b="0" dirty="0">
                  <a:effectLst/>
                  <a:ea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𝑥</m:t>
                      </m:r>
                      <m:r>
                        <a:rPr lang="en-AU" sz="1800" b="0" i="1" smtClean="0">
                          <a:effectLst/>
                          <a:latin typeface="Cambria Math" panose="02040503050406030204" pitchFamily="18" charset="0"/>
                          <a:ea typeface="Calibri" panose="020F0502020204030204" pitchFamily="34" charset="0"/>
                        </a:rPr>
                        <m:t>=2.5</m:t>
                      </m:r>
                      <m:r>
                        <a:rPr lang="en-AU" sz="1800" b="0" i="1" smtClean="0">
                          <a:effectLst/>
                          <a:latin typeface="Cambria Math" panose="02040503050406030204" pitchFamily="18" charset="0"/>
                          <a:ea typeface="Calibri" panose="020F0502020204030204" pitchFamily="34" charset="0"/>
                        </a:rPr>
                        <m:t>𝑐𝑚</m:t>
                      </m:r>
                    </m:oMath>
                  </m:oMathPara>
                </a14:m>
                <a:endParaRPr lang="en-AU" sz="1800" dirty="0">
                  <a:effectLst/>
                  <a:ea typeface="Calibri" panose="020F0502020204030204" pitchFamily="34" charset="0"/>
                </a:endParaRPr>
              </a:p>
              <a:p>
                <a:pPr>
                  <a:lnSpc>
                    <a:spcPct val="150000"/>
                  </a:lnSpc>
                  <a:spcAft>
                    <a:spcPts val="1200"/>
                  </a:spcAft>
                </a:pPr>
                <a:endParaRPr lang="en-AU" sz="1800" dirty="0">
                  <a:effectLst/>
                  <a:ea typeface="Calibri" panose="020F0502020204030204" pitchFamily="34" charset="0"/>
                </a:endParaRPr>
              </a:p>
              <a:p>
                <a:pPr>
                  <a:lnSpc>
                    <a:spcPct val="150000"/>
                  </a:lnSpc>
                  <a:spcAft>
                    <a:spcPts val="1200"/>
                  </a:spcAft>
                </a:pPr>
                <a:endParaRPr lang="en-AU" sz="1800" dirty="0">
                  <a:effectLst/>
                  <a:ea typeface="Calibri" panose="020F0502020204030204" pitchFamily="34" charset="0"/>
                </a:endParaRPr>
              </a:p>
            </p:txBody>
          </p:sp>
        </mc:Choice>
        <mc:Fallback xmlns="">
          <p:sp>
            <p:nvSpPr>
              <p:cNvPr id="7" name="TextBox 6">
                <a:extLst>
                  <a:ext uri="{FF2B5EF4-FFF2-40B4-BE49-F238E27FC236}">
                    <a16:creationId xmlns:a16="http://schemas.microsoft.com/office/drawing/2014/main" id="{895E71FF-9B1B-C757-26B4-614978BD5D29}"/>
                  </a:ext>
                </a:extLst>
              </p:cNvPr>
              <p:cNvSpPr txBox="1">
                <a:spLocks noRot="1" noChangeAspect="1" noMove="1" noResize="1" noEditPoints="1" noAdjustHandles="1" noChangeArrowheads="1" noChangeShapeType="1" noTextEdit="1"/>
              </p:cNvSpPr>
              <p:nvPr/>
            </p:nvSpPr>
            <p:spPr>
              <a:xfrm>
                <a:off x="360000" y="3214859"/>
                <a:ext cx="4624056" cy="3881191"/>
              </a:xfrm>
              <a:prstGeom prst="rect">
                <a:avLst/>
              </a:prstGeom>
              <a:blipFill>
                <a:blip r:embed="rId2"/>
                <a:stretch>
                  <a:fillRect/>
                </a:stretch>
              </a:blipFill>
            </p:spPr>
            <p:txBody>
              <a:bodyPr/>
              <a:lstStyle/>
              <a:p>
                <a:r>
                  <a:rPr lang="en-AU">
                    <a:noFill/>
                  </a:rPr>
                  <a:t> </a:t>
                </a:r>
              </a:p>
            </p:txBody>
          </p:sp>
        </mc:Fallback>
      </mc:AlternateContent>
      <p:pic>
        <p:nvPicPr>
          <p:cNvPr id="8" name="Picture 7" descr="A rectangle with a base length of 8cm.">
            <a:extLst>
              <a:ext uri="{FF2B5EF4-FFF2-40B4-BE49-F238E27FC236}">
                <a16:creationId xmlns:a16="http://schemas.microsoft.com/office/drawing/2014/main" id="{D0FCB927-98C8-58DF-C904-957E6F6F43B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33997" y="1620000"/>
            <a:ext cx="5610003" cy="2191571"/>
          </a:xfrm>
          <a:prstGeom prst="rect">
            <a:avLst/>
          </a:prstGeom>
        </p:spPr>
      </p:pic>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5683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p:txBody>
          <a:bodyPr/>
          <a:lstStyle/>
          <a:p>
            <a:r>
              <a:rPr lang="en-AU" dirty="0"/>
              <a:t>Area – question 3</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1"/>
          </p:nvPr>
        </p:nvSpPr>
        <p:spPr>
          <a:xfrm>
            <a:off x="360000" y="1439619"/>
            <a:ext cx="6180442" cy="1134630"/>
          </a:xfrm>
        </p:spPr>
        <p:txBody>
          <a:bodyPr/>
          <a:lstStyle/>
          <a:p>
            <a:pPr marL="285750" lvl="0" indent="-285750">
              <a:lnSpc>
                <a:spcPct val="150000"/>
              </a:lnSpc>
              <a:spcBef>
                <a:spcPts val="1200"/>
              </a:spcBef>
              <a:buFont typeface="Arial" panose="020B0604020202020204" pitchFamily="34" charset="0"/>
              <a:buChar char="•"/>
            </a:pPr>
            <a:r>
              <a:rPr lang="en-AU" sz="1800" dirty="0">
                <a:effectLst/>
                <a:ea typeface="Calibri" panose="020F0502020204030204" pitchFamily="34" charset="0"/>
              </a:rPr>
              <a:t>A triangle has a base length of 8cm and area of 20cm</a:t>
            </a:r>
            <a:r>
              <a:rPr lang="en-AU" sz="1800" baseline="30000" dirty="0">
                <a:effectLst/>
                <a:ea typeface="Calibri" panose="020F0502020204030204" pitchFamily="34" charset="0"/>
              </a:rPr>
              <a:t>2</a:t>
            </a:r>
            <a:r>
              <a:rPr lang="en-AU" sz="1800" dirty="0">
                <a:effectLst/>
                <a:ea typeface="Calibri" panose="020F0502020204030204" pitchFamily="34" charset="0"/>
              </a:rPr>
              <a:t>. </a:t>
            </a:r>
          </a:p>
          <a:p>
            <a:pPr marL="285750" lvl="0" indent="-285750">
              <a:lnSpc>
                <a:spcPct val="150000"/>
              </a:lnSpc>
              <a:spcBef>
                <a:spcPts val="1200"/>
              </a:spcBef>
              <a:buFont typeface="Arial" panose="020B0604020202020204" pitchFamily="34" charset="0"/>
              <a:buChar char="•"/>
            </a:pPr>
            <a:r>
              <a:rPr lang="en-AU" sz="1800" dirty="0">
                <a:effectLst/>
                <a:ea typeface="Calibri" panose="020F0502020204030204" pitchFamily="34" charset="0"/>
              </a:rPr>
              <a:t>Determine the missing dimensions of the triangle.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88BE0B7-6D2F-419C-F179-BB218BEDF3DB}"/>
                  </a:ext>
                </a:extLst>
              </p:cNvPr>
              <p:cNvSpPr txBox="1"/>
              <p:nvPr/>
            </p:nvSpPr>
            <p:spPr>
              <a:xfrm>
                <a:off x="360000" y="2671920"/>
                <a:ext cx="4624056" cy="366408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𝐴</m:t>
                      </m:r>
                      <m:r>
                        <a:rPr lang="en-AU" sz="1800" b="0" i="1" smtClean="0">
                          <a:effectLst/>
                          <a:latin typeface="Cambria Math" panose="02040503050406030204" pitchFamily="18" charset="0"/>
                          <a:ea typeface="Calibri" panose="020F0502020204030204" pitchFamily="34" charset="0"/>
                        </a:rPr>
                        <m:t>=</m:t>
                      </m:r>
                      <m:f>
                        <m:fPr>
                          <m:ctrlPr>
                            <a:rPr lang="en-AU" sz="1800" b="0" i="1" smtClean="0">
                              <a:effectLst/>
                              <a:latin typeface="Cambria Math" panose="02040503050406030204" pitchFamily="18" charset="0"/>
                              <a:ea typeface="Calibri" panose="020F0502020204030204" pitchFamily="34" charset="0"/>
                            </a:rPr>
                          </m:ctrlPr>
                        </m:fPr>
                        <m:num>
                          <m:r>
                            <a:rPr lang="en-AU" sz="1800" b="0" i="1" smtClean="0">
                              <a:effectLst/>
                              <a:latin typeface="Cambria Math" panose="02040503050406030204" pitchFamily="18" charset="0"/>
                              <a:ea typeface="Calibri" panose="020F0502020204030204" pitchFamily="34" charset="0"/>
                            </a:rPr>
                            <m:t>1</m:t>
                          </m:r>
                        </m:num>
                        <m:den>
                          <m:r>
                            <a:rPr lang="en-AU" sz="1800" b="0" i="1" smtClean="0">
                              <a:effectLst/>
                              <a:latin typeface="Cambria Math" panose="02040503050406030204" pitchFamily="18" charset="0"/>
                              <a:ea typeface="Calibri" panose="020F0502020204030204" pitchFamily="34" charset="0"/>
                            </a:rPr>
                            <m:t>2</m:t>
                          </m:r>
                        </m:den>
                      </m:f>
                      <m:r>
                        <a:rPr lang="en-AU" sz="1800" b="0" i="1" smtClean="0">
                          <a:effectLst/>
                          <a:latin typeface="Cambria Math" panose="02040503050406030204" pitchFamily="18" charset="0"/>
                          <a:ea typeface="Calibri" panose="020F0502020204030204" pitchFamily="34" charset="0"/>
                        </a:rPr>
                        <m:t>𝑏h</m:t>
                      </m:r>
                    </m:oMath>
                  </m:oMathPara>
                </a14:m>
                <a:endParaRPr lang="en-AU" sz="1800" b="0" dirty="0">
                  <a:effectLst/>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20=</m:t>
                      </m:r>
                      <m:f>
                        <m:fPr>
                          <m:ctrlPr>
                            <a:rPr lang="en-AU" sz="1800" b="0" i="1" smtClean="0">
                              <a:effectLst/>
                              <a:latin typeface="Cambria Math" panose="02040503050406030204" pitchFamily="18" charset="0"/>
                              <a:ea typeface="Calibri" panose="020F0502020204030204" pitchFamily="34" charset="0"/>
                            </a:rPr>
                          </m:ctrlPr>
                        </m:fPr>
                        <m:num>
                          <m:r>
                            <a:rPr lang="en-AU" sz="1800" b="0" i="1" smtClean="0">
                              <a:effectLst/>
                              <a:latin typeface="Cambria Math" panose="02040503050406030204" pitchFamily="18" charset="0"/>
                              <a:ea typeface="Calibri" panose="020F0502020204030204" pitchFamily="34" charset="0"/>
                            </a:rPr>
                            <m:t>1</m:t>
                          </m:r>
                        </m:num>
                        <m:den>
                          <m:r>
                            <a:rPr lang="en-AU" sz="1800" b="0" i="1" smtClean="0">
                              <a:effectLst/>
                              <a:latin typeface="Cambria Math" panose="02040503050406030204" pitchFamily="18" charset="0"/>
                              <a:ea typeface="Calibri" panose="020F0502020204030204" pitchFamily="34" charset="0"/>
                            </a:rPr>
                            <m:t>2</m:t>
                          </m:r>
                        </m:den>
                      </m:f>
                      <m:r>
                        <a:rPr lang="en-AU" sz="1800" b="0" i="1" smtClean="0">
                          <a:effectLst/>
                          <a:latin typeface="Cambria Math" panose="02040503050406030204" pitchFamily="18" charset="0"/>
                          <a:ea typeface="Cambria Math" panose="02040503050406030204" pitchFamily="18" charset="0"/>
                        </a:rPr>
                        <m:t>×8×</m:t>
                      </m:r>
                      <m:r>
                        <a:rPr lang="en-AU" sz="1800" b="0" i="1" smtClean="0">
                          <a:effectLst/>
                          <a:latin typeface="Cambria Math" panose="02040503050406030204" pitchFamily="18" charset="0"/>
                          <a:ea typeface="Cambria Math" panose="02040503050406030204" pitchFamily="18" charset="0"/>
                        </a:rPr>
                        <m:t>𝑥</m:t>
                      </m:r>
                    </m:oMath>
                  </m:oMathPara>
                </a14:m>
                <a:endParaRPr lang="en-AU" sz="1800" b="0" dirty="0">
                  <a:effectLst/>
                  <a:ea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20=4</m:t>
                      </m:r>
                      <m:r>
                        <a:rPr lang="en-AU" sz="1800" b="0" i="1" smtClean="0">
                          <a:effectLst/>
                          <a:latin typeface="Cambria Math" panose="02040503050406030204" pitchFamily="18" charset="0"/>
                          <a:ea typeface="Calibri" panose="020F0502020204030204" pitchFamily="34" charset="0"/>
                        </a:rPr>
                        <m:t>𝑥</m:t>
                      </m:r>
                    </m:oMath>
                  </m:oMathPara>
                </a14:m>
                <a:endParaRPr lang="en-AU" sz="1800" b="0" dirty="0">
                  <a:effectLst/>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4</m:t>
                      </m:r>
                      <m:r>
                        <a:rPr lang="en-AU" sz="1800" b="0" i="1" smtClean="0">
                          <a:effectLst/>
                          <a:latin typeface="Cambria Math" panose="02040503050406030204" pitchFamily="18" charset="0"/>
                          <a:ea typeface="Calibri" panose="020F0502020204030204" pitchFamily="34" charset="0"/>
                        </a:rPr>
                        <m:t>𝑥</m:t>
                      </m:r>
                      <m:r>
                        <a:rPr lang="en-AU" sz="1800" b="0" i="1" smtClean="0">
                          <a:effectLst/>
                          <a:latin typeface="Cambria Math" panose="02040503050406030204" pitchFamily="18" charset="0"/>
                          <a:ea typeface="Calibri" panose="020F0502020204030204" pitchFamily="34" charset="0"/>
                        </a:rPr>
                        <m:t>=20</m:t>
                      </m:r>
                    </m:oMath>
                  </m:oMathPara>
                </a14:m>
                <a:endParaRPr lang="en-AU" sz="1800" b="0" dirty="0">
                  <a:effectLst/>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𝑥</m:t>
                      </m:r>
                      <m:r>
                        <a:rPr lang="en-AU" sz="1800" b="0" i="1" smtClean="0">
                          <a:effectLst/>
                          <a:latin typeface="Cambria Math" panose="02040503050406030204" pitchFamily="18" charset="0"/>
                          <a:ea typeface="Calibri" panose="020F0502020204030204" pitchFamily="34" charset="0"/>
                        </a:rPr>
                        <m:t>=5</m:t>
                      </m:r>
                      <m:r>
                        <a:rPr lang="en-AU" sz="1800" b="0" i="1" smtClean="0">
                          <a:effectLst/>
                          <a:latin typeface="Cambria Math" panose="02040503050406030204" pitchFamily="18" charset="0"/>
                          <a:ea typeface="Calibri" panose="020F0502020204030204" pitchFamily="34" charset="0"/>
                        </a:rPr>
                        <m:t>𝑐𝑚</m:t>
                      </m:r>
                    </m:oMath>
                  </m:oMathPara>
                </a14:m>
                <a:endParaRPr lang="en-AU" sz="1800" dirty="0">
                  <a:effectLst/>
                  <a:ea typeface="Calibri" panose="020F0502020204030204" pitchFamily="34" charset="0"/>
                </a:endParaRPr>
              </a:p>
            </p:txBody>
          </p:sp>
        </mc:Choice>
        <mc:Fallback xmlns="">
          <p:sp>
            <p:nvSpPr>
              <p:cNvPr id="7" name="TextBox 6">
                <a:extLst>
                  <a:ext uri="{FF2B5EF4-FFF2-40B4-BE49-F238E27FC236}">
                    <a16:creationId xmlns:a16="http://schemas.microsoft.com/office/drawing/2014/main" id="{C88BE0B7-6D2F-419C-F179-BB218BEDF3DB}"/>
                  </a:ext>
                </a:extLst>
              </p:cNvPr>
              <p:cNvSpPr txBox="1">
                <a:spLocks noRot="1" noChangeAspect="1" noMove="1" noResize="1" noEditPoints="1" noAdjustHandles="1" noChangeArrowheads="1" noChangeShapeType="1" noTextEdit="1"/>
              </p:cNvSpPr>
              <p:nvPr/>
            </p:nvSpPr>
            <p:spPr>
              <a:xfrm>
                <a:off x="360000" y="2671920"/>
                <a:ext cx="4624056" cy="3664080"/>
              </a:xfrm>
              <a:prstGeom prst="rect">
                <a:avLst/>
              </a:prstGeom>
              <a:blipFill>
                <a:blip r:embed="rId2"/>
                <a:stretch>
                  <a:fillRect/>
                </a:stretch>
              </a:blipFill>
            </p:spPr>
            <p:txBody>
              <a:bodyPr/>
              <a:lstStyle/>
              <a:p>
                <a:r>
                  <a:rPr lang="en-AU">
                    <a:noFill/>
                  </a:rPr>
                  <a:t> </a:t>
                </a:r>
              </a:p>
            </p:txBody>
          </p:sp>
        </mc:Fallback>
      </mc:AlternateContent>
      <p:pic>
        <p:nvPicPr>
          <p:cNvPr id="6" name="Picture 5" descr="A triangle with a base length of 8cm.">
            <a:extLst>
              <a:ext uri="{FF2B5EF4-FFF2-40B4-BE49-F238E27FC236}">
                <a16:creationId xmlns:a16="http://schemas.microsoft.com/office/drawing/2014/main" id="{A17689DE-B0D2-8BFB-E373-AAB96B7B4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442" y="1620000"/>
            <a:ext cx="5291558" cy="2156099"/>
          </a:xfrm>
          <a:prstGeom prst="rect">
            <a:avLst/>
          </a:prstGeom>
        </p:spPr>
      </p:pic>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61236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a:xfrm>
            <a:off x="360000" y="360000"/>
            <a:ext cx="10080000" cy="545601"/>
          </a:xfrm>
        </p:spPr>
        <p:txBody>
          <a:bodyPr/>
          <a:lstStyle/>
          <a:p>
            <a:r>
              <a:rPr lang="en-AU" dirty="0"/>
              <a:t>Area – question 4 – method 1</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a:xfrm>
            <a:off x="360000" y="982520"/>
            <a:ext cx="10080000" cy="310015"/>
          </a:xfrm>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4294967295"/>
          </p:nvPr>
        </p:nvSpPr>
        <p:spPr>
          <a:xfrm>
            <a:off x="360000" y="1513388"/>
            <a:ext cx="6943725" cy="4537075"/>
          </a:xfrm>
        </p:spPr>
        <p:txBody>
          <a:bodyPr/>
          <a:lstStyle/>
          <a:p>
            <a:pPr marL="285750" indent="-285750">
              <a:buFont typeface="Arial" panose="020B0604020202020204" pitchFamily="34" charset="0"/>
              <a:buChar char="•"/>
            </a:pPr>
            <a:r>
              <a:rPr lang="en-AU" sz="1800" dirty="0">
                <a:effectLst/>
                <a:ea typeface="Calibri" panose="020F0502020204030204" pitchFamily="34" charset="0"/>
              </a:rPr>
              <a:t>A composite shape has measurements as shown below. </a:t>
            </a:r>
          </a:p>
          <a:p>
            <a:pPr marL="285750" indent="-285750">
              <a:buFont typeface="Arial" panose="020B0604020202020204" pitchFamily="34" charset="0"/>
              <a:buChar char="•"/>
            </a:pPr>
            <a:r>
              <a:rPr lang="en-AU" sz="1800" dirty="0">
                <a:effectLst/>
                <a:ea typeface="Calibri" panose="020F0502020204030204" pitchFamily="34" charset="0"/>
              </a:rPr>
              <a:t>Determine the missing dimensions if it is known that the area is 30cm</a:t>
            </a:r>
            <a:r>
              <a:rPr lang="en-AU" sz="1800" baseline="30000" dirty="0">
                <a:effectLst/>
                <a:ea typeface="Calibri" panose="020F0502020204030204" pitchFamily="34" charset="0"/>
              </a:rPr>
              <a:t>2</a:t>
            </a:r>
            <a:r>
              <a:rPr lang="en-AU" sz="1800" dirty="0">
                <a:effectLst/>
                <a:ea typeface="Calibri" panose="020F0502020204030204" pitchFamily="34" charset="0"/>
              </a:rPr>
              <a:t>.</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2A58103-7692-8D34-C687-84AA1A8B0ABF}"/>
                  </a:ext>
                </a:extLst>
              </p:cNvPr>
              <p:cNvSpPr txBox="1"/>
              <p:nvPr/>
            </p:nvSpPr>
            <p:spPr>
              <a:xfrm>
                <a:off x="348000" y="3007347"/>
                <a:ext cx="2580236" cy="3508653"/>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𝐴</m:t>
                      </m:r>
                      <m:r>
                        <a:rPr lang="en-AU" sz="1800" b="0" i="1" smtClean="0">
                          <a:effectLst/>
                          <a:latin typeface="Cambria Math" panose="02040503050406030204" pitchFamily="18" charset="0"/>
                          <a:ea typeface="Calibri" panose="020F0502020204030204" pitchFamily="34" charset="0"/>
                        </a:rPr>
                        <m:t>=</m:t>
                      </m:r>
                      <m:sSub>
                        <m:sSubPr>
                          <m:ctrlPr>
                            <a:rPr lang="en-AU" sz="1800" b="0" i="1" smtClean="0">
                              <a:effectLst/>
                              <a:latin typeface="Cambria Math" panose="02040503050406030204" pitchFamily="18" charset="0"/>
                              <a:ea typeface="Calibri" panose="020F0502020204030204" pitchFamily="34" charset="0"/>
                            </a:rPr>
                          </m:ctrlPr>
                        </m:sSubPr>
                        <m:e>
                          <m:r>
                            <a:rPr lang="en-AU" sz="1800" b="0" i="1" smtClean="0">
                              <a:effectLst/>
                              <a:latin typeface="Cambria Math" panose="02040503050406030204" pitchFamily="18" charset="0"/>
                              <a:ea typeface="Calibri" panose="020F0502020204030204" pitchFamily="34" charset="0"/>
                            </a:rPr>
                            <m:t>𝐴</m:t>
                          </m:r>
                        </m:e>
                        <m:sub>
                          <m:r>
                            <a:rPr lang="en-AU" sz="1800" b="0" i="1" smtClean="0">
                              <a:effectLst/>
                              <a:latin typeface="Cambria Math" panose="02040503050406030204" pitchFamily="18" charset="0"/>
                              <a:ea typeface="Calibri" panose="020F0502020204030204" pitchFamily="34" charset="0"/>
                            </a:rPr>
                            <m:t>1</m:t>
                          </m:r>
                        </m:sub>
                      </m:sSub>
                      <m:r>
                        <a:rPr lang="en-AU" sz="1800" b="0" i="1" smtClean="0">
                          <a:effectLst/>
                          <a:latin typeface="Cambria Math" panose="02040503050406030204" pitchFamily="18" charset="0"/>
                          <a:ea typeface="Calibri" panose="020F0502020204030204" pitchFamily="34" charset="0"/>
                        </a:rPr>
                        <m:t>+</m:t>
                      </m:r>
                      <m:sSub>
                        <m:sSubPr>
                          <m:ctrlPr>
                            <a:rPr lang="en-AU" i="1" smtClean="0">
                              <a:latin typeface="Cambria Math" panose="02040503050406030204" pitchFamily="18" charset="0"/>
                              <a:ea typeface="Calibri" panose="020F0502020204030204" pitchFamily="34" charset="0"/>
                            </a:rPr>
                          </m:ctrlPr>
                        </m:sSubPr>
                        <m:e>
                          <m:r>
                            <a:rPr lang="en-AU" i="1">
                              <a:latin typeface="Cambria Math" panose="02040503050406030204" pitchFamily="18" charset="0"/>
                              <a:ea typeface="Calibri" panose="020F0502020204030204" pitchFamily="34" charset="0"/>
                            </a:rPr>
                            <m:t>𝐴</m:t>
                          </m:r>
                        </m:e>
                        <m:sub>
                          <m:r>
                            <a:rPr lang="en-AU" b="0" i="1" smtClean="0">
                              <a:latin typeface="Cambria Math" panose="02040503050406030204" pitchFamily="18" charset="0"/>
                              <a:ea typeface="Calibri" panose="020F0502020204030204" pitchFamily="34" charset="0"/>
                            </a:rPr>
                            <m:t>2</m:t>
                          </m:r>
                        </m:sub>
                      </m:sSub>
                    </m:oMath>
                  </m:oMathPara>
                </a14:m>
                <a:endParaRPr lang="en-AU" sz="1800" dirty="0">
                  <a:effectLst/>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30=8</m:t>
                      </m:r>
                      <m:r>
                        <a:rPr lang="en-AU" sz="1800" b="0" i="1" smtClean="0">
                          <a:effectLst/>
                          <a:latin typeface="Cambria Math" panose="02040503050406030204" pitchFamily="18" charset="0"/>
                          <a:ea typeface="Cambria Math" panose="02040503050406030204" pitchFamily="18" charset="0"/>
                        </a:rPr>
                        <m:t>×3+2×</m:t>
                      </m:r>
                      <m:r>
                        <a:rPr lang="en-AU" sz="1800" b="0" i="1" smtClean="0">
                          <a:effectLst/>
                          <a:latin typeface="Cambria Math" panose="02040503050406030204" pitchFamily="18" charset="0"/>
                          <a:ea typeface="Cambria Math" panose="02040503050406030204" pitchFamily="18" charset="0"/>
                        </a:rPr>
                        <m:t>𝑥</m:t>
                      </m:r>
                    </m:oMath>
                  </m:oMathPara>
                </a14:m>
                <a:endParaRPr lang="en-AU" sz="1800" b="0" dirty="0">
                  <a:effectLst/>
                  <a:ea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30=24+2</m:t>
                      </m:r>
                      <m:r>
                        <a:rPr lang="en-AU" sz="1800" b="0" i="1" smtClean="0">
                          <a:effectLst/>
                          <a:latin typeface="Cambria Math" panose="02040503050406030204" pitchFamily="18" charset="0"/>
                          <a:ea typeface="Calibri" panose="020F0502020204030204" pitchFamily="34" charset="0"/>
                        </a:rPr>
                        <m:t>𝑥</m:t>
                      </m:r>
                    </m:oMath>
                  </m:oMathPara>
                </a14:m>
                <a:endParaRPr lang="en-AU" sz="1800" b="0" dirty="0">
                  <a:effectLst/>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6=2</m:t>
                      </m:r>
                      <m:r>
                        <a:rPr lang="en-AU" sz="1800" b="0" i="1" smtClean="0">
                          <a:effectLst/>
                          <a:latin typeface="Cambria Math" panose="02040503050406030204" pitchFamily="18" charset="0"/>
                          <a:ea typeface="Calibri" panose="020F0502020204030204" pitchFamily="34" charset="0"/>
                        </a:rPr>
                        <m:t>𝑥</m:t>
                      </m:r>
                    </m:oMath>
                  </m:oMathPara>
                </a14:m>
                <a:endParaRPr lang="en-AU" sz="1800" b="0" dirty="0">
                  <a:effectLst/>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2</m:t>
                      </m:r>
                      <m:r>
                        <a:rPr lang="en-AU" sz="1800" b="0" i="1" smtClean="0">
                          <a:effectLst/>
                          <a:latin typeface="Cambria Math" panose="02040503050406030204" pitchFamily="18" charset="0"/>
                          <a:ea typeface="Calibri" panose="020F0502020204030204" pitchFamily="34" charset="0"/>
                        </a:rPr>
                        <m:t>𝑥</m:t>
                      </m:r>
                      <m:r>
                        <a:rPr lang="en-AU" sz="1800" b="0" i="1" smtClean="0">
                          <a:effectLst/>
                          <a:latin typeface="Cambria Math" panose="02040503050406030204" pitchFamily="18" charset="0"/>
                          <a:ea typeface="Calibri" panose="020F0502020204030204" pitchFamily="34" charset="0"/>
                        </a:rPr>
                        <m:t>=6</m:t>
                      </m:r>
                    </m:oMath>
                  </m:oMathPara>
                </a14:m>
                <a:endParaRPr lang="en-AU" sz="1800" b="0" dirty="0">
                  <a:effectLst/>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effectLst/>
                          <a:latin typeface="Cambria Math" panose="02040503050406030204" pitchFamily="18" charset="0"/>
                          <a:ea typeface="Calibri" panose="020F0502020204030204" pitchFamily="34" charset="0"/>
                        </a:rPr>
                        <m:t>𝑥</m:t>
                      </m:r>
                      <m:r>
                        <a:rPr lang="en-AU" sz="1800" b="0" i="1" smtClean="0">
                          <a:effectLst/>
                          <a:latin typeface="Cambria Math" panose="02040503050406030204" pitchFamily="18" charset="0"/>
                          <a:ea typeface="Calibri" panose="020F0502020204030204" pitchFamily="34" charset="0"/>
                        </a:rPr>
                        <m:t>=3</m:t>
                      </m:r>
                      <m:r>
                        <a:rPr lang="en-AU" sz="1800" b="0" i="1" smtClean="0">
                          <a:effectLst/>
                          <a:latin typeface="Cambria Math" panose="02040503050406030204" pitchFamily="18" charset="0"/>
                          <a:ea typeface="Calibri" panose="020F0502020204030204" pitchFamily="34" charset="0"/>
                        </a:rPr>
                        <m:t>𝑐𝑚</m:t>
                      </m:r>
                    </m:oMath>
                  </m:oMathPara>
                </a14:m>
                <a:endParaRPr lang="en-AU" sz="1800" dirty="0">
                  <a:effectLst/>
                  <a:ea typeface="Calibri" panose="020F0502020204030204" pitchFamily="34" charset="0"/>
                </a:endParaRPr>
              </a:p>
            </p:txBody>
          </p:sp>
        </mc:Choice>
        <mc:Fallback>
          <p:sp>
            <p:nvSpPr>
              <p:cNvPr id="6" name="TextBox 5">
                <a:extLst>
                  <a:ext uri="{FF2B5EF4-FFF2-40B4-BE49-F238E27FC236}">
                    <a16:creationId xmlns:a16="http://schemas.microsoft.com/office/drawing/2014/main" id="{C2A58103-7692-8D34-C687-84AA1A8B0ABF}"/>
                  </a:ext>
                </a:extLst>
              </p:cNvPr>
              <p:cNvSpPr txBox="1">
                <a:spLocks noRot="1" noChangeAspect="1" noMove="1" noResize="1" noEditPoints="1" noAdjustHandles="1" noChangeArrowheads="1" noChangeShapeType="1" noTextEdit="1"/>
              </p:cNvSpPr>
              <p:nvPr/>
            </p:nvSpPr>
            <p:spPr>
              <a:xfrm>
                <a:off x="348000" y="3007347"/>
                <a:ext cx="2580236" cy="3508653"/>
              </a:xfrm>
              <a:prstGeom prst="rect">
                <a:avLst/>
              </a:prstGeom>
              <a:blipFill>
                <a:blip r:embed="rId3"/>
                <a:stretch>
                  <a:fillRect/>
                </a:stretch>
              </a:blipFill>
            </p:spPr>
            <p:txBody>
              <a:bodyPr/>
              <a:lstStyle/>
              <a:p>
                <a:r>
                  <a:rPr lang="en-AU">
                    <a:noFill/>
                  </a:rPr>
                  <a:t> </a:t>
                </a:r>
              </a:p>
            </p:txBody>
          </p:sp>
        </mc:Fallback>
      </mc:AlternateContent>
      <p:pic>
        <p:nvPicPr>
          <p:cNvPr id="9" name="Picture 8" descr="An 'L' shaped composite solid with a total height of 5cm, a smaller lower height of 3cm and a base total length of 8cm.">
            <a:extLst>
              <a:ext uri="{FF2B5EF4-FFF2-40B4-BE49-F238E27FC236}">
                <a16:creationId xmlns:a16="http://schemas.microsoft.com/office/drawing/2014/main" id="{9D4480A1-ED51-B704-1EF4-3B71FF9A1D6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7932" y="2268778"/>
            <a:ext cx="4696068" cy="1778814"/>
          </a:xfrm>
          <a:prstGeom prst="rect">
            <a:avLst/>
          </a:prstGeom>
        </p:spPr>
      </p:pic>
      <p:grpSp>
        <p:nvGrpSpPr>
          <p:cNvPr id="7" name="Group 6" descr="An 'L' shaped composite area is divided into 2 areas, A1 and A2. A1 is 2cm high with an unknown length. A2 is 3cm high and 8cm long.">
            <a:extLst>
              <a:ext uri="{FF2B5EF4-FFF2-40B4-BE49-F238E27FC236}">
                <a16:creationId xmlns:a16="http://schemas.microsoft.com/office/drawing/2014/main" id="{8F5FE849-5027-AD27-E711-E58C3900F602}"/>
              </a:ext>
            </a:extLst>
          </p:cNvPr>
          <p:cNvGrpSpPr/>
          <p:nvPr/>
        </p:nvGrpSpPr>
        <p:grpSpPr>
          <a:xfrm>
            <a:off x="7047571" y="4339171"/>
            <a:ext cx="4796429" cy="1816829"/>
            <a:chOff x="7047571" y="4339171"/>
            <a:chExt cx="4796429" cy="1816829"/>
          </a:xfrm>
        </p:grpSpPr>
        <p:pic>
          <p:nvPicPr>
            <p:cNvPr id="11" name="Picture 10">
              <a:extLst>
                <a:ext uri="{FF2B5EF4-FFF2-40B4-BE49-F238E27FC236}">
                  <a16:creationId xmlns:a16="http://schemas.microsoft.com/office/drawing/2014/main" id="{44F972F5-A40B-3879-9C06-7DDC59BE9357}"/>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571" y="4339171"/>
              <a:ext cx="4796429" cy="181682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823BA54-5E04-C164-42EE-9B97EEC0D737}"/>
                    </a:ext>
                    <a:ext uri="{C183D7F6-B498-43B3-948B-1728B52AA6E4}">
                      <adec:decorative xmlns:adec="http://schemas.microsoft.com/office/drawing/2017/decorative" val="0"/>
                    </a:ext>
                  </a:extLst>
                </p:cNvPr>
                <p:cNvSpPr txBox="1"/>
                <p:nvPr/>
              </p:nvSpPr>
              <p:spPr>
                <a:xfrm>
                  <a:off x="7682424" y="4740299"/>
                  <a:ext cx="1205099" cy="4395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b>
                          <m:sSubPr>
                            <m:ctrlPr>
                              <a:rPr lang="en-AU" sz="1800" i="1" smtClean="0">
                                <a:latin typeface="Cambria Math" panose="02040503050406030204" pitchFamily="18" charset="0"/>
                              </a:rPr>
                            </m:ctrlPr>
                          </m:sSubPr>
                          <m:e>
                            <m:r>
                              <a:rPr lang="en-AU" sz="1800" b="0" i="1" smtClean="0">
                                <a:latin typeface="Cambria Math" panose="02040503050406030204" pitchFamily="18" charset="0"/>
                              </a:rPr>
                              <m:t>𝐴</m:t>
                            </m:r>
                          </m:e>
                          <m:sub>
                            <m:r>
                              <a:rPr lang="en-AU" sz="1800" b="0" i="1" smtClean="0">
                                <a:latin typeface="Cambria Math" panose="02040503050406030204" pitchFamily="18" charset="0"/>
                              </a:rPr>
                              <m:t>1</m:t>
                            </m:r>
                          </m:sub>
                        </m:sSub>
                      </m:oMath>
                    </m:oMathPara>
                  </a14:m>
                  <a:endParaRPr lang="en-AU" sz="1800" dirty="0"/>
                </a:p>
              </p:txBody>
            </p:sp>
          </mc:Choice>
          <mc:Fallback xmlns="">
            <p:sp>
              <p:nvSpPr>
                <p:cNvPr id="13" name="TextBox 12">
                  <a:extLst>
                    <a:ext uri="{FF2B5EF4-FFF2-40B4-BE49-F238E27FC236}">
                      <a16:creationId xmlns:a16="http://schemas.microsoft.com/office/drawing/2014/main" id="{B823BA54-5E04-C164-42EE-9B97EEC0D737}"/>
                    </a:ext>
                    <a:ext uri="{C183D7F6-B498-43B3-948B-1728B52AA6E4}">
                      <adec:decorative xmlns:adec="http://schemas.microsoft.com/office/drawing/2017/decorative" val="0"/>
                    </a:ext>
                  </a:extLst>
                </p:cNvPr>
                <p:cNvSpPr txBox="1">
                  <a:spLocks noRot="1" noChangeAspect="1" noMove="1" noResize="1" noEditPoints="1" noAdjustHandles="1" noChangeArrowheads="1" noChangeShapeType="1" noTextEdit="1"/>
                </p:cNvSpPr>
                <p:nvPr/>
              </p:nvSpPr>
              <p:spPr>
                <a:xfrm>
                  <a:off x="7682424" y="4740299"/>
                  <a:ext cx="1205099" cy="439598"/>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EEEF5DE-680D-A41B-6AC6-EAB81FA8B5D0}"/>
                    </a:ext>
                    <a:ext uri="{C183D7F6-B498-43B3-948B-1728B52AA6E4}">
                      <adec:decorative xmlns:adec="http://schemas.microsoft.com/office/drawing/2017/decorative" val="0"/>
                    </a:ext>
                  </a:extLst>
                </p:cNvPr>
                <p:cNvSpPr txBox="1"/>
                <p:nvPr/>
              </p:nvSpPr>
              <p:spPr>
                <a:xfrm>
                  <a:off x="7682424" y="5179897"/>
                  <a:ext cx="3535704" cy="579407"/>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b>
                          <m:sSubPr>
                            <m:ctrlPr>
                              <a:rPr lang="en-AU" sz="1800" i="1" smtClean="0">
                                <a:solidFill>
                                  <a:schemeClr val="tx1"/>
                                </a:solidFill>
                                <a:latin typeface="Cambria Math" panose="02040503050406030204" pitchFamily="18" charset="0"/>
                              </a:rPr>
                            </m:ctrlPr>
                          </m:sSubPr>
                          <m:e>
                            <m:r>
                              <a:rPr lang="en-AU" sz="1800" b="0" i="1" smtClean="0">
                                <a:solidFill>
                                  <a:schemeClr val="tx1"/>
                                </a:solidFill>
                                <a:latin typeface="Cambria Math" panose="02040503050406030204" pitchFamily="18" charset="0"/>
                              </a:rPr>
                              <m:t>𝐴</m:t>
                            </m:r>
                          </m:e>
                          <m:sub>
                            <m:r>
                              <a:rPr lang="en-AU" sz="1800" b="0" i="1" smtClean="0">
                                <a:solidFill>
                                  <a:schemeClr val="tx1"/>
                                </a:solidFill>
                                <a:latin typeface="Cambria Math" panose="02040503050406030204" pitchFamily="18" charset="0"/>
                              </a:rPr>
                              <m:t>2</m:t>
                            </m:r>
                          </m:sub>
                        </m:sSub>
                      </m:oMath>
                    </m:oMathPara>
                  </a14:m>
                  <a:endParaRPr lang="en-AU" sz="1800" dirty="0">
                    <a:solidFill>
                      <a:schemeClr val="bg1"/>
                    </a:solidFill>
                  </a:endParaRPr>
                </a:p>
              </p:txBody>
            </p:sp>
          </mc:Choice>
          <mc:Fallback xmlns="">
            <p:sp>
              <p:nvSpPr>
                <p:cNvPr id="15" name="TextBox 14">
                  <a:extLst>
                    <a:ext uri="{FF2B5EF4-FFF2-40B4-BE49-F238E27FC236}">
                      <a16:creationId xmlns:a16="http://schemas.microsoft.com/office/drawing/2014/main" id="{AEEEF5DE-680D-A41B-6AC6-EAB81FA8B5D0}"/>
                    </a:ext>
                    <a:ext uri="{C183D7F6-B498-43B3-948B-1728B52AA6E4}">
                      <adec:decorative xmlns:adec="http://schemas.microsoft.com/office/drawing/2017/decorative" val="0"/>
                    </a:ext>
                  </a:extLst>
                </p:cNvPr>
                <p:cNvSpPr txBox="1">
                  <a:spLocks noRot="1" noChangeAspect="1" noMove="1" noResize="1" noEditPoints="1" noAdjustHandles="1" noChangeArrowheads="1" noChangeShapeType="1" noTextEdit="1"/>
                </p:cNvSpPr>
                <p:nvPr/>
              </p:nvSpPr>
              <p:spPr>
                <a:xfrm>
                  <a:off x="7682424" y="5179897"/>
                  <a:ext cx="3535704" cy="579407"/>
                </a:xfrm>
                <a:prstGeom prst="rect">
                  <a:avLst/>
                </a:prstGeom>
                <a:blipFill>
                  <a:blip r:embed="rId6"/>
                  <a:stretch>
                    <a:fillRect/>
                  </a:stretch>
                </a:blipFill>
              </p:spPr>
              <p:txBody>
                <a:bodyPr/>
                <a:lstStyle/>
                <a:p>
                  <a:r>
                    <a:rPr lang="en-AU">
                      <a:noFill/>
                    </a:rPr>
                    <a:t> </a:t>
                  </a:r>
                </a:p>
              </p:txBody>
            </p:sp>
          </mc:Fallback>
        </mc:AlternateContent>
      </p:grpSp>
    </p:spTree>
    <p:extLst>
      <p:ext uri="{BB962C8B-B14F-4D97-AF65-F5344CB8AC3E}">
        <p14:creationId xmlns:p14="http://schemas.microsoft.com/office/powerpoint/2010/main" val="112497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a:xfrm>
            <a:off x="360000" y="360000"/>
            <a:ext cx="10080000" cy="545601"/>
          </a:xfrm>
        </p:spPr>
        <p:txBody>
          <a:bodyPr/>
          <a:lstStyle/>
          <a:p>
            <a:r>
              <a:rPr lang="en-AU" dirty="0"/>
              <a:t>Area – question 4 – method 2</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a:xfrm>
            <a:off x="360000" y="982520"/>
            <a:ext cx="10080000" cy="310015"/>
          </a:xfrm>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4294967295"/>
          </p:nvPr>
        </p:nvSpPr>
        <p:spPr>
          <a:xfrm>
            <a:off x="360001" y="1619250"/>
            <a:ext cx="7400970" cy="1058863"/>
          </a:xfrm>
        </p:spPr>
        <p:txBody>
          <a:bodyPr/>
          <a:lstStyle/>
          <a:p>
            <a:pPr marL="285750" indent="-285750">
              <a:buFont typeface="Arial" panose="020B0604020202020204" pitchFamily="34" charset="0"/>
              <a:buChar char="•"/>
            </a:pPr>
            <a:r>
              <a:rPr lang="en-AU" sz="1800" dirty="0">
                <a:effectLst/>
                <a:ea typeface="Calibri" panose="020F0502020204030204" pitchFamily="34" charset="0"/>
              </a:rPr>
              <a:t>A composite shape has measurements as shown below. </a:t>
            </a:r>
          </a:p>
          <a:p>
            <a:pPr marL="285750" indent="-285750">
              <a:buFont typeface="Arial" panose="020B0604020202020204" pitchFamily="34" charset="0"/>
              <a:buChar char="•"/>
            </a:pPr>
            <a:r>
              <a:rPr lang="en-AU" sz="1800" dirty="0">
                <a:effectLst/>
                <a:ea typeface="Calibri" panose="020F0502020204030204" pitchFamily="34" charset="0"/>
              </a:rPr>
              <a:t>Determine the missing dimensions if it is known that the area is 30cm</a:t>
            </a:r>
            <a:r>
              <a:rPr lang="en-AU" sz="1800" baseline="30000" dirty="0">
                <a:effectLst/>
                <a:ea typeface="Calibri" panose="020F0502020204030204" pitchFamily="34" charset="0"/>
              </a:rPr>
              <a:t>2</a:t>
            </a:r>
            <a:r>
              <a:rPr lang="en-AU" sz="1800" dirty="0">
                <a:effectLst/>
                <a:ea typeface="Calibri" panose="020F0502020204030204" pitchFamily="34" charset="0"/>
              </a:rPr>
              <a:t>.</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CBEEC2E-DF0E-6435-ED5A-2DB563FFFB64}"/>
                  </a:ext>
                </a:extLst>
              </p:cNvPr>
              <p:cNvSpPr txBox="1"/>
              <p:nvPr/>
            </p:nvSpPr>
            <p:spPr>
              <a:xfrm>
                <a:off x="360000" y="3004828"/>
                <a:ext cx="2968727" cy="4078039"/>
              </a:xfrm>
              <a:prstGeom prst="rect">
                <a:avLst/>
              </a:prstGeom>
              <a:noFill/>
            </p:spPr>
            <p:txBody>
              <a:bodyPr wrap="square">
                <a:spAutoFit/>
              </a:bodyPr>
              <a:lstStyle/>
              <a:p>
                <a:pPr>
                  <a:lnSpc>
                    <a:spcPct val="150000"/>
                  </a:lnSpc>
                  <a:spcAft>
                    <a:spcPts val="1200"/>
                  </a:spcAft>
                </a:pPr>
                <a:r>
                  <a:rPr lang="en-AU" b="1" dirty="0">
                    <a:latin typeface="+mj-lt"/>
                    <a:ea typeface="Calibri" panose="020F0502020204030204" pitchFamily="34" charset="0"/>
                  </a:rPr>
                  <a:t>Alternate method</a:t>
                </a:r>
                <a:endParaRPr lang="en-AU" sz="1800" b="1" dirty="0">
                  <a:effectLst/>
                  <a:latin typeface="+mj-lt"/>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𝐴</m:t>
                      </m:r>
                      <m:r>
                        <a:rPr lang="en-AU" i="1">
                          <a:latin typeface="Cambria Math" panose="02040503050406030204" pitchFamily="18" charset="0"/>
                          <a:ea typeface="Calibri" panose="020F0502020204030204" pitchFamily="34" charset="0"/>
                        </a:rPr>
                        <m:t>=</m:t>
                      </m:r>
                      <m:sSub>
                        <m:sSubPr>
                          <m:ctrlPr>
                            <a:rPr lang="en-AU" i="1">
                              <a:latin typeface="Cambria Math" panose="02040503050406030204" pitchFamily="18" charset="0"/>
                              <a:ea typeface="Calibri" panose="020F0502020204030204" pitchFamily="34" charset="0"/>
                            </a:rPr>
                          </m:ctrlPr>
                        </m:sSubPr>
                        <m:e>
                          <m:r>
                            <a:rPr lang="en-AU" i="1">
                              <a:latin typeface="Cambria Math" panose="02040503050406030204" pitchFamily="18" charset="0"/>
                              <a:ea typeface="Calibri" panose="020F0502020204030204" pitchFamily="34" charset="0"/>
                            </a:rPr>
                            <m:t>𝐴</m:t>
                          </m:r>
                        </m:e>
                        <m:sub>
                          <m:r>
                            <a:rPr lang="en-AU" i="1">
                              <a:latin typeface="Cambria Math" panose="02040503050406030204" pitchFamily="18" charset="0"/>
                              <a:ea typeface="Calibri" panose="020F0502020204030204" pitchFamily="34" charset="0"/>
                            </a:rPr>
                            <m:t>1</m:t>
                          </m:r>
                        </m:sub>
                      </m:sSub>
                      <m:r>
                        <a:rPr lang="en-AU" i="1">
                          <a:latin typeface="Cambria Math" panose="02040503050406030204" pitchFamily="18" charset="0"/>
                          <a:ea typeface="Calibri" panose="020F0502020204030204" pitchFamily="34" charset="0"/>
                        </a:rPr>
                        <m:t>+</m:t>
                      </m:r>
                      <m:sSub>
                        <m:sSubPr>
                          <m:ctrlPr>
                            <a:rPr lang="en-AU" i="1">
                              <a:latin typeface="Cambria Math" panose="02040503050406030204" pitchFamily="18" charset="0"/>
                              <a:ea typeface="Calibri" panose="020F0502020204030204" pitchFamily="34" charset="0"/>
                            </a:rPr>
                          </m:ctrlPr>
                        </m:sSubPr>
                        <m:e>
                          <m:r>
                            <a:rPr lang="en-AU" i="1">
                              <a:latin typeface="Cambria Math" panose="02040503050406030204" pitchFamily="18" charset="0"/>
                              <a:ea typeface="Calibri" panose="020F0502020204030204" pitchFamily="34" charset="0"/>
                            </a:rPr>
                            <m:t>𝐴</m:t>
                          </m:r>
                        </m:e>
                        <m:sub>
                          <m:r>
                            <a:rPr lang="en-AU" i="1">
                              <a:latin typeface="Cambria Math" panose="02040503050406030204" pitchFamily="18" charset="0"/>
                              <a:ea typeface="Calibri" panose="020F0502020204030204" pitchFamily="34" charset="0"/>
                            </a:rPr>
                            <m:t>2</m:t>
                          </m:r>
                        </m:sub>
                      </m:sSub>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30=5×</m:t>
                      </m:r>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+3×(8−</m:t>
                      </m:r>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30=5</m:t>
                      </m:r>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+24−3</m:t>
                      </m:r>
                      <m:r>
                        <a:rPr lang="en-AU" i="1">
                          <a:latin typeface="Cambria Math" panose="02040503050406030204" pitchFamily="18" charset="0"/>
                          <a:ea typeface="Calibri" panose="020F0502020204030204" pitchFamily="34" charset="0"/>
                        </a:rPr>
                        <m:t>𝑥</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30=2</m:t>
                      </m:r>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+24</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2</m:t>
                      </m:r>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=6</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=3</m:t>
                      </m:r>
                      <m:r>
                        <a:rPr lang="en-AU" i="1">
                          <a:latin typeface="Cambria Math" panose="02040503050406030204" pitchFamily="18" charset="0"/>
                          <a:ea typeface="Calibri" panose="020F0502020204030204" pitchFamily="34" charset="0"/>
                        </a:rPr>
                        <m:t>𝑐𝑚</m:t>
                      </m:r>
                    </m:oMath>
                  </m:oMathPara>
                </a14:m>
                <a:endParaRPr lang="en-AU" i="1" dirty="0">
                  <a:ea typeface="Calibri" panose="020F0502020204030204" pitchFamily="34" charset="0"/>
                </a:endParaRPr>
              </a:p>
            </p:txBody>
          </p:sp>
        </mc:Choice>
        <mc:Fallback>
          <p:sp>
            <p:nvSpPr>
              <p:cNvPr id="17" name="TextBox 16">
                <a:extLst>
                  <a:ext uri="{FF2B5EF4-FFF2-40B4-BE49-F238E27FC236}">
                    <a16:creationId xmlns:a16="http://schemas.microsoft.com/office/drawing/2014/main" id="{ACBEEC2E-DF0E-6435-ED5A-2DB563FFFB64}"/>
                  </a:ext>
                </a:extLst>
              </p:cNvPr>
              <p:cNvSpPr txBox="1">
                <a:spLocks noRot="1" noChangeAspect="1" noMove="1" noResize="1" noEditPoints="1" noAdjustHandles="1" noChangeArrowheads="1" noChangeShapeType="1" noTextEdit="1"/>
              </p:cNvSpPr>
              <p:nvPr/>
            </p:nvSpPr>
            <p:spPr>
              <a:xfrm>
                <a:off x="360000" y="3004828"/>
                <a:ext cx="2968727" cy="4078039"/>
              </a:xfrm>
              <a:prstGeom prst="rect">
                <a:avLst/>
              </a:prstGeom>
              <a:blipFill>
                <a:blip r:embed="rId3"/>
                <a:stretch>
                  <a:fillRect l="-1643"/>
                </a:stretch>
              </a:blipFill>
            </p:spPr>
            <p:txBody>
              <a:bodyPr/>
              <a:lstStyle/>
              <a:p>
                <a:r>
                  <a:rPr lang="en-AU">
                    <a:noFill/>
                  </a:rPr>
                  <a:t> </a:t>
                </a:r>
              </a:p>
            </p:txBody>
          </p:sp>
        </mc:Fallback>
      </mc:AlternateContent>
      <p:pic>
        <p:nvPicPr>
          <p:cNvPr id="9" name="Picture 8" descr="An 'L' shaped composite solid with a total height of 5cm, a smaller lower height of 3cm and a base total length of 8cm. ">
            <a:extLst>
              <a:ext uri="{FF2B5EF4-FFF2-40B4-BE49-F238E27FC236}">
                <a16:creationId xmlns:a16="http://schemas.microsoft.com/office/drawing/2014/main" id="{9D4480A1-ED51-B704-1EF4-3B71FF9A1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3054" y="2148181"/>
            <a:ext cx="4618010" cy="1749247"/>
          </a:xfrm>
          <a:prstGeom prst="rect">
            <a:avLst/>
          </a:prstGeom>
        </p:spPr>
      </p:pic>
      <p:grpSp>
        <p:nvGrpSpPr>
          <p:cNvPr id="6" name="Group 5" descr="An 'L' shaped composite area is divided into 2 areas, A1 and A2. A1 is 5cm high with an unknown length. A2 is 3cm high an unknown length. the combined lenth of the 2 areas is 8cm">
            <a:extLst>
              <a:ext uri="{FF2B5EF4-FFF2-40B4-BE49-F238E27FC236}">
                <a16:creationId xmlns:a16="http://schemas.microsoft.com/office/drawing/2014/main" id="{BDC70139-4003-D99F-D0CB-FA2539A9AADB}"/>
              </a:ext>
            </a:extLst>
          </p:cNvPr>
          <p:cNvGrpSpPr/>
          <p:nvPr/>
        </p:nvGrpSpPr>
        <p:grpSpPr>
          <a:xfrm>
            <a:off x="7303054" y="4332090"/>
            <a:ext cx="4618011" cy="1749247"/>
            <a:chOff x="7303054" y="4332090"/>
            <a:chExt cx="4618011" cy="1749247"/>
          </a:xfrm>
        </p:grpSpPr>
        <p:pic>
          <p:nvPicPr>
            <p:cNvPr id="12" name="Picture 11">
              <a:extLst>
                <a:ext uri="{FF2B5EF4-FFF2-40B4-BE49-F238E27FC236}">
                  <a16:creationId xmlns:a16="http://schemas.microsoft.com/office/drawing/2014/main" id="{DFD01B9D-03F1-5B62-772F-ADF1A316F94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3054" y="4332090"/>
              <a:ext cx="4618011" cy="1749247"/>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2F76BFF-08E5-57FC-D0FE-DB52B278B1FA}"/>
                    </a:ext>
                    <a:ext uri="{C183D7F6-B498-43B3-948B-1728B52AA6E4}">
                      <adec:decorative xmlns:adec="http://schemas.microsoft.com/office/drawing/2017/decorative" val="0"/>
                    </a:ext>
                  </a:extLst>
                </p:cNvPr>
                <p:cNvSpPr txBox="1"/>
                <p:nvPr/>
              </p:nvSpPr>
              <p:spPr>
                <a:xfrm>
                  <a:off x="9077091" y="5096108"/>
                  <a:ext cx="2242401" cy="62234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b>
                          <m:sSubPr>
                            <m:ctrlPr>
                              <a:rPr lang="en-AU" sz="1800" i="1" smtClean="0">
                                <a:solidFill>
                                  <a:schemeClr val="tx1"/>
                                </a:solidFill>
                                <a:latin typeface="Cambria Math" panose="02040503050406030204" pitchFamily="18" charset="0"/>
                              </a:rPr>
                            </m:ctrlPr>
                          </m:sSubPr>
                          <m:e>
                            <m:r>
                              <a:rPr lang="en-AU" sz="1800" b="0" i="1" smtClean="0">
                                <a:solidFill>
                                  <a:schemeClr val="tx1"/>
                                </a:solidFill>
                                <a:latin typeface="Cambria Math" panose="02040503050406030204" pitchFamily="18" charset="0"/>
                              </a:rPr>
                              <m:t>𝐴</m:t>
                            </m:r>
                          </m:e>
                          <m:sub>
                            <m:r>
                              <a:rPr lang="en-AU" sz="1800" b="0" i="1" smtClean="0">
                                <a:solidFill>
                                  <a:schemeClr val="tx1"/>
                                </a:solidFill>
                                <a:latin typeface="Cambria Math" panose="02040503050406030204" pitchFamily="18" charset="0"/>
                              </a:rPr>
                              <m:t>2</m:t>
                            </m:r>
                          </m:sub>
                        </m:sSub>
                      </m:oMath>
                    </m:oMathPara>
                  </a14:m>
                  <a:endParaRPr lang="en-AU" sz="1800" dirty="0">
                    <a:solidFill>
                      <a:schemeClr val="bg1"/>
                    </a:solidFill>
                  </a:endParaRPr>
                </a:p>
              </p:txBody>
            </p:sp>
          </mc:Choice>
          <mc:Fallback xmlns="">
            <p:sp>
              <p:nvSpPr>
                <p:cNvPr id="16" name="TextBox 15">
                  <a:extLst>
                    <a:ext uri="{FF2B5EF4-FFF2-40B4-BE49-F238E27FC236}">
                      <a16:creationId xmlns:a16="http://schemas.microsoft.com/office/drawing/2014/main" id="{52F76BFF-08E5-57FC-D0FE-DB52B278B1FA}"/>
                    </a:ext>
                    <a:ext uri="{C183D7F6-B498-43B3-948B-1728B52AA6E4}">
                      <adec:decorative xmlns:adec="http://schemas.microsoft.com/office/drawing/2017/decorative" val="0"/>
                    </a:ext>
                  </a:extLst>
                </p:cNvPr>
                <p:cNvSpPr txBox="1">
                  <a:spLocks noRot="1" noChangeAspect="1" noMove="1" noResize="1" noEditPoints="1" noAdjustHandles="1" noChangeArrowheads="1" noChangeShapeType="1" noTextEdit="1"/>
                </p:cNvSpPr>
                <p:nvPr/>
              </p:nvSpPr>
              <p:spPr>
                <a:xfrm>
                  <a:off x="9077091" y="5096108"/>
                  <a:ext cx="2242401" cy="622345"/>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C9E5A2D-9367-99B0-35E5-42721687DB06}"/>
                    </a:ext>
                    <a:ext uri="{C183D7F6-B498-43B3-948B-1728B52AA6E4}">
                      <adec:decorative xmlns:adec="http://schemas.microsoft.com/office/drawing/2017/decorative" val="0"/>
                    </a:ext>
                  </a:extLst>
                </p:cNvPr>
                <p:cNvSpPr txBox="1"/>
                <p:nvPr/>
              </p:nvSpPr>
              <p:spPr>
                <a:xfrm>
                  <a:off x="7906215" y="4716966"/>
                  <a:ext cx="1170876" cy="10014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b>
                          <m:sSubPr>
                            <m:ctrlPr>
                              <a:rPr lang="en-AU" sz="1800" i="1" smtClean="0">
                                <a:latin typeface="Cambria Math" panose="02040503050406030204" pitchFamily="18" charset="0"/>
                              </a:rPr>
                            </m:ctrlPr>
                          </m:sSubPr>
                          <m:e>
                            <m:r>
                              <a:rPr lang="en-AU" sz="1800" b="0" i="1" smtClean="0">
                                <a:latin typeface="Cambria Math" panose="02040503050406030204" pitchFamily="18" charset="0"/>
                              </a:rPr>
                              <m:t>𝐴</m:t>
                            </m:r>
                          </m:e>
                          <m:sub>
                            <m:r>
                              <a:rPr lang="en-AU" sz="1800" b="0" i="1" smtClean="0">
                                <a:latin typeface="Cambria Math" panose="02040503050406030204" pitchFamily="18" charset="0"/>
                              </a:rPr>
                              <m:t>1</m:t>
                            </m:r>
                          </m:sub>
                        </m:sSub>
                      </m:oMath>
                    </m:oMathPara>
                  </a14:m>
                  <a:endParaRPr lang="en-AU" sz="1800" dirty="0"/>
                </a:p>
              </p:txBody>
            </p:sp>
          </mc:Choice>
          <mc:Fallback xmlns="">
            <p:sp>
              <p:nvSpPr>
                <p:cNvPr id="14" name="TextBox 13">
                  <a:extLst>
                    <a:ext uri="{FF2B5EF4-FFF2-40B4-BE49-F238E27FC236}">
                      <a16:creationId xmlns:a16="http://schemas.microsoft.com/office/drawing/2014/main" id="{FC9E5A2D-9367-99B0-35E5-42721687DB06}"/>
                    </a:ext>
                    <a:ext uri="{C183D7F6-B498-43B3-948B-1728B52AA6E4}">
                      <adec:decorative xmlns:adec="http://schemas.microsoft.com/office/drawing/2017/decorative" val="0"/>
                    </a:ext>
                  </a:extLst>
                </p:cNvPr>
                <p:cNvSpPr txBox="1">
                  <a:spLocks noRot="1" noChangeAspect="1" noMove="1" noResize="1" noEditPoints="1" noAdjustHandles="1" noChangeArrowheads="1" noChangeShapeType="1" noTextEdit="1"/>
                </p:cNvSpPr>
                <p:nvPr/>
              </p:nvSpPr>
              <p:spPr>
                <a:xfrm>
                  <a:off x="7906215" y="4716966"/>
                  <a:ext cx="1170876" cy="1001487"/>
                </a:xfrm>
                <a:prstGeom prst="rect">
                  <a:avLst/>
                </a:prstGeom>
                <a:blipFill>
                  <a:blip r:embed="rId6"/>
                  <a:stretch>
                    <a:fillRect/>
                  </a:stretch>
                </a:blipFill>
              </p:spPr>
              <p:txBody>
                <a:bodyPr/>
                <a:lstStyle/>
                <a:p>
                  <a:r>
                    <a:rPr lang="en-AU">
                      <a:noFill/>
                    </a:rPr>
                    <a:t> </a:t>
                  </a:r>
                </a:p>
              </p:txBody>
            </p:sp>
          </mc:Fallback>
        </mc:AlternateContent>
      </p:grpSp>
    </p:spTree>
    <p:extLst>
      <p:ext uri="{BB962C8B-B14F-4D97-AF65-F5344CB8AC3E}">
        <p14:creationId xmlns:p14="http://schemas.microsoft.com/office/powerpoint/2010/main" val="160848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4DE44-A556-CB4C-02D3-3A9BA1A517D7}"/>
              </a:ext>
            </a:extLst>
          </p:cNvPr>
          <p:cNvSpPr>
            <a:spLocks noGrp="1"/>
          </p:cNvSpPr>
          <p:nvPr>
            <p:ph type="ctrTitle"/>
          </p:nvPr>
        </p:nvSpPr>
        <p:spPr/>
        <p:txBody>
          <a:bodyPr/>
          <a:lstStyle/>
          <a:p>
            <a:r>
              <a:rPr lang="en-AU" dirty="0"/>
              <a:t>Volume</a:t>
            </a:r>
          </a:p>
        </p:txBody>
      </p:sp>
      <p:sp>
        <p:nvSpPr>
          <p:cNvPr id="4" name="Text Placeholder 3">
            <a:extLst>
              <a:ext uri="{FF2B5EF4-FFF2-40B4-BE49-F238E27FC236}">
                <a16:creationId xmlns:a16="http://schemas.microsoft.com/office/drawing/2014/main" id="{1EE6E56B-C2E4-85AB-F26A-35B962AB35F5}"/>
              </a:ext>
            </a:extLst>
          </p:cNvPr>
          <p:cNvSpPr>
            <a:spLocks noGrp="1"/>
          </p:cNvSpPr>
          <p:nvPr>
            <p:ph type="body" sz="quarter" idx="11"/>
          </p:nvPr>
        </p:nvSpPr>
        <p:spPr>
          <a:xfrm>
            <a:off x="540000" y="3429000"/>
            <a:ext cx="4618154" cy="372146"/>
          </a:xfrm>
        </p:spPr>
        <p:txBody>
          <a:bodyPr/>
          <a:lstStyle/>
          <a:p>
            <a:r>
              <a:rPr lang="en-AU" sz="3600" dirty="0"/>
              <a:t>Exploring unknowns</a:t>
            </a:r>
          </a:p>
        </p:txBody>
      </p:sp>
    </p:spTree>
    <p:extLst>
      <p:ext uri="{BB962C8B-B14F-4D97-AF65-F5344CB8AC3E}">
        <p14:creationId xmlns:p14="http://schemas.microsoft.com/office/powerpoint/2010/main" val="121972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C66C38-74DD-635E-66F1-9147F9470B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
        <p:nvSpPr>
          <p:cNvPr id="4" name="Title 3">
            <a:extLst>
              <a:ext uri="{FF2B5EF4-FFF2-40B4-BE49-F238E27FC236}">
                <a16:creationId xmlns:a16="http://schemas.microsoft.com/office/drawing/2014/main" id="{0D81DE95-BD0E-8716-1A91-BBB326197465}"/>
              </a:ext>
            </a:extLst>
          </p:cNvPr>
          <p:cNvSpPr>
            <a:spLocks noGrp="1"/>
          </p:cNvSpPr>
          <p:nvPr>
            <p:ph type="title"/>
          </p:nvPr>
        </p:nvSpPr>
        <p:spPr>
          <a:xfrm>
            <a:off x="360000" y="360000"/>
            <a:ext cx="10080000" cy="545601"/>
          </a:xfrm>
        </p:spPr>
        <p:txBody>
          <a:bodyPr/>
          <a:lstStyle/>
          <a:p>
            <a:r>
              <a:rPr lang="en-AU" dirty="0"/>
              <a:t>Volume – question 1</a:t>
            </a:r>
          </a:p>
        </p:txBody>
      </p:sp>
      <p:sp>
        <p:nvSpPr>
          <p:cNvPr id="5" name="Text Placeholder 4">
            <a:extLst>
              <a:ext uri="{FF2B5EF4-FFF2-40B4-BE49-F238E27FC236}">
                <a16:creationId xmlns:a16="http://schemas.microsoft.com/office/drawing/2014/main" id="{BF7C526D-CDFF-FDF4-B76C-7C9AF23CD5E7}"/>
              </a:ext>
            </a:extLst>
          </p:cNvPr>
          <p:cNvSpPr>
            <a:spLocks noGrp="1"/>
          </p:cNvSpPr>
          <p:nvPr>
            <p:ph type="body" sz="quarter" idx="18"/>
          </p:nvPr>
        </p:nvSpPr>
        <p:spPr>
          <a:xfrm>
            <a:off x="360000" y="982520"/>
            <a:ext cx="10080000" cy="310015"/>
          </a:xfrm>
        </p:spPr>
        <p:txBody>
          <a:bodyPr/>
          <a:lstStyle/>
          <a:p>
            <a:r>
              <a:rPr lang="en-AU" dirty="0"/>
              <a:t>Exploring unknowns using algebraic techniques</a:t>
            </a:r>
          </a:p>
        </p:txBody>
      </p:sp>
      <p:sp>
        <p:nvSpPr>
          <p:cNvPr id="2" name="Content Placeholder 1">
            <a:extLst>
              <a:ext uri="{FF2B5EF4-FFF2-40B4-BE49-F238E27FC236}">
                <a16:creationId xmlns:a16="http://schemas.microsoft.com/office/drawing/2014/main" id="{6C49FDD2-8EFF-C3FC-129C-177142D9637B}"/>
              </a:ext>
            </a:extLst>
          </p:cNvPr>
          <p:cNvSpPr>
            <a:spLocks noGrp="1"/>
          </p:cNvSpPr>
          <p:nvPr>
            <p:ph idx="4294967295"/>
          </p:nvPr>
        </p:nvSpPr>
        <p:spPr>
          <a:xfrm>
            <a:off x="360000" y="1619250"/>
            <a:ext cx="11483975" cy="1522413"/>
          </a:xfrm>
        </p:spPr>
        <p:txBody>
          <a:bodyPr/>
          <a:lstStyle/>
          <a:p>
            <a:pPr marL="285750" indent="-285750">
              <a:buFont typeface="Arial" panose="020B0604020202020204" pitchFamily="34" charset="0"/>
              <a:buChar char="•"/>
            </a:pPr>
            <a:r>
              <a:rPr lang="en-AU" sz="1800" dirty="0">
                <a:effectLst/>
                <a:ea typeface="Calibri" panose="020F0502020204030204" pitchFamily="34" charset="0"/>
              </a:rPr>
              <a:t>A rectangular prism has a height of 6cm, a width of 9cm and a volume of 594cm</a:t>
            </a:r>
            <a:r>
              <a:rPr lang="en-AU" sz="1800" baseline="30000" dirty="0">
                <a:effectLst/>
                <a:ea typeface="Calibri" panose="020F0502020204030204" pitchFamily="34" charset="0"/>
              </a:rPr>
              <a:t>3</a:t>
            </a:r>
            <a:r>
              <a:rPr lang="en-AU" sz="1800" dirty="0">
                <a:effectLst/>
                <a:ea typeface="Calibri" panose="020F0502020204030204" pitchFamily="34" charset="0"/>
              </a:rPr>
              <a:t>. </a:t>
            </a:r>
          </a:p>
          <a:p>
            <a:pPr marL="285750" indent="-285750">
              <a:buFont typeface="Arial" panose="020B0604020202020204" pitchFamily="34" charset="0"/>
              <a:buChar char="•"/>
            </a:pPr>
            <a:r>
              <a:rPr lang="en-AU" sz="1800" dirty="0">
                <a:effectLst/>
                <a:ea typeface="Calibri" panose="020F0502020204030204" pitchFamily="34" charset="0"/>
              </a:rPr>
              <a:t>Determine the missing dimension of the prism.</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5BDA4E6-5370-693F-9F09-ECC415269979}"/>
                  </a:ext>
                </a:extLst>
              </p:cNvPr>
              <p:cNvSpPr txBox="1"/>
              <p:nvPr/>
            </p:nvSpPr>
            <p:spPr>
              <a:xfrm>
                <a:off x="360000" y="3096593"/>
                <a:ext cx="4624056" cy="2939266"/>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𝑉</m:t>
                      </m:r>
                      <m:r>
                        <a:rPr lang="en-AU" i="1">
                          <a:latin typeface="Cambria Math" panose="02040503050406030204" pitchFamily="18" charset="0"/>
                          <a:ea typeface="Calibri" panose="020F0502020204030204" pitchFamily="34" charset="0"/>
                        </a:rPr>
                        <m:t>=</m:t>
                      </m:r>
                      <m:r>
                        <a:rPr lang="en-AU" i="1">
                          <a:latin typeface="Cambria Math" panose="02040503050406030204" pitchFamily="18" charset="0"/>
                          <a:ea typeface="Calibri" panose="020F0502020204030204" pitchFamily="34" charset="0"/>
                        </a:rPr>
                        <m:t>𝐴h</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594=6×9×</m:t>
                      </m:r>
                      <m:r>
                        <a:rPr lang="en-AU" i="1">
                          <a:latin typeface="Cambria Math" panose="02040503050406030204" pitchFamily="18" charset="0"/>
                          <a:ea typeface="Calibri" panose="020F0502020204030204" pitchFamily="34" charset="0"/>
                        </a:rPr>
                        <m:t>𝑥</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594=54</m:t>
                      </m:r>
                      <m:r>
                        <a:rPr lang="en-AU" i="1">
                          <a:latin typeface="Cambria Math" panose="02040503050406030204" pitchFamily="18" charset="0"/>
                          <a:ea typeface="Calibri" panose="020F0502020204030204" pitchFamily="34" charset="0"/>
                        </a:rPr>
                        <m:t>𝑥</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54</m:t>
                      </m:r>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=594</m:t>
                      </m:r>
                    </m:oMath>
                  </m:oMathPara>
                </a14:m>
                <a:endParaRPr lang="en-AU" i="1" dirty="0">
                  <a:ea typeface="Calibri" panose="020F0502020204030204" pitchFamily="34"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=11</m:t>
                      </m:r>
                      <m:r>
                        <a:rPr lang="en-AU" i="1">
                          <a:latin typeface="Cambria Math" panose="02040503050406030204" pitchFamily="18" charset="0"/>
                          <a:ea typeface="Calibri" panose="020F0502020204030204" pitchFamily="34" charset="0"/>
                        </a:rPr>
                        <m:t>𝑐𝑚</m:t>
                      </m:r>
                    </m:oMath>
                  </m:oMathPara>
                </a14:m>
                <a:endParaRPr lang="en-AU" i="1" dirty="0">
                  <a:ea typeface="Calibri" panose="020F0502020204030204" pitchFamily="34" charset="0"/>
                </a:endParaRPr>
              </a:p>
            </p:txBody>
          </p:sp>
        </mc:Choice>
        <mc:Fallback>
          <p:sp>
            <p:nvSpPr>
              <p:cNvPr id="10" name="TextBox 9">
                <a:extLst>
                  <a:ext uri="{FF2B5EF4-FFF2-40B4-BE49-F238E27FC236}">
                    <a16:creationId xmlns:a16="http://schemas.microsoft.com/office/drawing/2014/main" id="{65BDA4E6-5370-693F-9F09-ECC415269979}"/>
                  </a:ext>
                </a:extLst>
              </p:cNvPr>
              <p:cNvSpPr txBox="1">
                <a:spLocks noRot="1" noChangeAspect="1" noMove="1" noResize="1" noEditPoints="1" noAdjustHandles="1" noChangeArrowheads="1" noChangeShapeType="1" noTextEdit="1"/>
              </p:cNvSpPr>
              <p:nvPr/>
            </p:nvSpPr>
            <p:spPr>
              <a:xfrm>
                <a:off x="360000" y="3096593"/>
                <a:ext cx="4624056" cy="2939266"/>
              </a:xfrm>
              <a:prstGeom prst="rect">
                <a:avLst/>
              </a:prstGeom>
              <a:blipFill>
                <a:blip r:embed="rId2"/>
                <a:stretch>
                  <a:fillRect/>
                </a:stretch>
              </a:blipFill>
            </p:spPr>
            <p:txBody>
              <a:bodyPr/>
              <a:lstStyle/>
              <a:p>
                <a:r>
                  <a:rPr lang="en-AU">
                    <a:noFill/>
                  </a:rPr>
                  <a:t> </a:t>
                </a:r>
              </a:p>
            </p:txBody>
          </p:sp>
        </mc:Fallback>
      </mc:AlternateContent>
      <p:pic>
        <p:nvPicPr>
          <p:cNvPr id="8" name="Picture 7" descr="A rectangular prism with a height of 6cm and a width of 9cm. ">
            <a:extLst>
              <a:ext uri="{FF2B5EF4-FFF2-40B4-BE49-F238E27FC236}">
                <a16:creationId xmlns:a16="http://schemas.microsoft.com/office/drawing/2014/main" id="{B3ABEDE1-939D-3F4C-425D-C69880593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66" y="3096593"/>
            <a:ext cx="5719534" cy="3401407"/>
          </a:xfrm>
          <a:prstGeom prst="rect">
            <a:avLst/>
          </a:prstGeom>
        </p:spPr>
      </p:pic>
    </p:spTree>
    <p:extLst>
      <p:ext uri="{BB962C8B-B14F-4D97-AF65-F5344CB8AC3E}">
        <p14:creationId xmlns:p14="http://schemas.microsoft.com/office/powerpoint/2010/main" val="267668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1699</Words>
  <Application>Microsoft Office PowerPoint</Application>
  <PresentationFormat>Widescreen</PresentationFormat>
  <Paragraphs>222</Paragraphs>
  <Slides>22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Public Sans Light</vt:lpstr>
      <vt:lpstr>Yu Mincho</vt:lpstr>
      <vt:lpstr>Public Sans</vt:lpstr>
      <vt:lpstr>Times New Roman</vt:lpstr>
      <vt:lpstr>Arial</vt:lpstr>
      <vt:lpstr>Cambria Math</vt:lpstr>
      <vt:lpstr>1_NSWG Corporate</vt:lpstr>
      <vt:lpstr>Exploring unknowns</vt:lpstr>
      <vt:lpstr>Area</vt:lpstr>
      <vt:lpstr>Area – question 1</vt:lpstr>
      <vt:lpstr>Area – question 2</vt:lpstr>
      <vt:lpstr>Area – question 3</vt:lpstr>
      <vt:lpstr>Area – question 4 – method 1</vt:lpstr>
      <vt:lpstr>Area – question 4 – method 2</vt:lpstr>
      <vt:lpstr>Volume</vt:lpstr>
      <vt:lpstr>Volume – question 1</vt:lpstr>
      <vt:lpstr>Volume – question 2</vt:lpstr>
      <vt:lpstr>Volume – question 3 – method 1</vt:lpstr>
      <vt:lpstr>Volume – question 3 – method 2</vt:lpstr>
      <vt:lpstr>Volume – question 4</vt:lpstr>
      <vt:lpstr>Surface area</vt:lpstr>
      <vt:lpstr>Surface area – question 1</vt:lpstr>
      <vt:lpstr>Surface area – question 2</vt:lpstr>
      <vt:lpstr>Surface area – question 3</vt:lpstr>
      <vt:lpstr>Apply</vt:lpstr>
      <vt:lpstr>Question 1a</vt:lpstr>
      <vt:lpstr>Question 1b</vt:lpstr>
      <vt:lpstr>Question 2 – money tin problem</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unknowns slide deck</dc:title>
  <dc:creator>NSW Department of Education</dc:creator>
  <dcterms:created xsi:type="dcterms:W3CDTF">2024-03-18T20:19:10Z</dcterms:created>
  <dcterms:modified xsi:type="dcterms:W3CDTF">2024-03-18T20:19:31Z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2024-03-18T20:19:29Z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c0e3473d-774e-4aa8-be1f-72c2e6b999d4</vt:lpwstr>
  </property>
  <property fmtid="{D5CDD505-2E9C-101B-9397-08002B2CF9AE}" pid="8" name="MSIP_Label_b603dfd7-d93a-4381-a340-2995d8282205_ContentBits">
    <vt:lpwstr>0</vt:lpwstr>
  </property>
</Properties>
</file>